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9096" autoAdjust="0"/>
  </p:normalViewPr>
  <p:slideViewPr>
    <p:cSldViewPr snapToGrid="0">
      <p:cViewPr varScale="1">
        <p:scale>
          <a:sx n="56" d="100"/>
          <a:sy n="56" d="100"/>
        </p:scale>
        <p:origin x="166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7DB304-EC26-4DF9-B450-D0011542B084}"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B4208C-A793-47ED-ADF6-E80DD1C1BC60}" type="slidenum">
              <a:rPr lang="en-GB" smtClean="0"/>
              <a:t>‹#›</a:t>
            </a:fld>
            <a:endParaRPr lang="en-GB"/>
          </a:p>
        </p:txBody>
      </p:sp>
    </p:spTree>
    <p:extLst>
      <p:ext uri="{BB962C8B-B14F-4D97-AF65-F5344CB8AC3E}">
        <p14:creationId xmlns:p14="http://schemas.microsoft.com/office/powerpoint/2010/main" val="3306544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Valkyries exist in countless spheres and mediums of society and culture in the 21st Century. Their roles, abilities, and most significantly visual representations, exist on an ever-lengthening spectrum of interpretation and understanding.</a:t>
            </a:r>
          </a:p>
          <a:p>
            <a:r>
              <a:rPr lang="en-GB" dirty="0"/>
              <a:t>Today I have the pleasure to be speaking to you about just one valkyrie, one whose name has transitioned from ancient storytelling to saga pages, to the operatic stage, and as I hope to demonstrate, into twenty first century popular fiction. </a:t>
            </a:r>
          </a:p>
        </p:txBody>
      </p:sp>
      <p:sp>
        <p:nvSpPr>
          <p:cNvPr id="4" name="Slide Number Placeholder 3"/>
          <p:cNvSpPr>
            <a:spLocks noGrp="1"/>
          </p:cNvSpPr>
          <p:nvPr>
            <p:ph type="sldNum" sz="quarter" idx="5"/>
          </p:nvPr>
        </p:nvSpPr>
        <p:spPr/>
        <p:txBody>
          <a:bodyPr/>
          <a:lstStyle/>
          <a:p>
            <a:fld id="{D9B4208C-A793-47ED-ADF6-E80DD1C1BC60}" type="slidenum">
              <a:rPr lang="en-GB" smtClean="0"/>
              <a:t>2</a:t>
            </a:fld>
            <a:endParaRPr lang="en-GB"/>
          </a:p>
        </p:txBody>
      </p:sp>
    </p:spTree>
    <p:extLst>
      <p:ext uri="{BB962C8B-B14F-4D97-AF65-F5344CB8AC3E}">
        <p14:creationId xmlns:p14="http://schemas.microsoft.com/office/powerpoint/2010/main" val="3614789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am of course speaking about Brynhild.</a:t>
            </a:r>
          </a:p>
          <a:p>
            <a:r>
              <a:rPr lang="en-GB" sz="1200" kern="1200" dirty="0">
                <a:solidFill>
                  <a:schemeClr val="tx1"/>
                </a:solidFill>
                <a:effectLst/>
                <a:latin typeface="+mn-lt"/>
                <a:ea typeface="+mn-ea"/>
                <a:cs typeface="+mn-cs"/>
              </a:rPr>
              <a:t>It is with significant thanks to Richard Wagner’s </a:t>
            </a:r>
            <a:r>
              <a:rPr lang="en-GB" sz="1200" i="1" kern="1200" dirty="0">
                <a:solidFill>
                  <a:schemeClr val="tx1"/>
                </a:solidFill>
                <a:effectLst/>
                <a:latin typeface="+mn-lt"/>
                <a:ea typeface="+mn-ea"/>
                <a:cs typeface="+mn-cs"/>
              </a:rPr>
              <a:t>Ring Cycle</a:t>
            </a:r>
            <a:r>
              <a:rPr lang="en-GB" sz="1200" kern="1200" dirty="0">
                <a:solidFill>
                  <a:schemeClr val="tx1"/>
                </a:solidFill>
                <a:effectLst/>
                <a:latin typeface="+mn-lt"/>
                <a:ea typeface="+mn-ea"/>
                <a:cs typeface="+mn-cs"/>
              </a:rPr>
              <a:t> of operas in 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that her story has shocked and delighted audiences for over one hundred years. Vast audiences still attend performances to witness her fall from grace as a valkyrie of Odin, her daring rescue from an enchanted sleep, her betrayal by Sigurd, leading to her bloody revenge upon him, ending with her dramatic death. </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3</a:t>
            </a:fld>
            <a:endParaRPr lang="en-GB"/>
          </a:p>
        </p:txBody>
      </p:sp>
    </p:spTree>
    <p:extLst>
      <p:ext uri="{BB962C8B-B14F-4D97-AF65-F5344CB8AC3E}">
        <p14:creationId xmlns:p14="http://schemas.microsoft.com/office/powerpoint/2010/main" val="2402199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choose to use the word story with Brynhild and not history as she is a character. Albeit a character from a story so old, so often retold, reinterpreted and re-presented that the author of this tale has been lost from record, memory and time.</a:t>
            </a:r>
          </a:p>
          <a:p>
            <a:r>
              <a:rPr lang="en-GB" sz="1200" kern="1200" dirty="0">
                <a:solidFill>
                  <a:schemeClr val="tx1"/>
                </a:solidFill>
                <a:effectLst/>
                <a:latin typeface="+mn-lt"/>
                <a:ea typeface="+mn-ea"/>
                <a:cs typeface="+mn-cs"/>
              </a:rPr>
              <a:t>What makes Brynhild so special as a character is that she features in more than one narrative, more than one text. The extant texts which name her are the Old Norse </a:t>
            </a:r>
            <a:r>
              <a:rPr lang="en-GB" sz="1200" i="1" kern="1200" dirty="0">
                <a:solidFill>
                  <a:schemeClr val="tx1"/>
                </a:solidFill>
                <a:effectLst/>
                <a:latin typeface="+mn-lt"/>
                <a:ea typeface="+mn-ea"/>
                <a:cs typeface="+mn-cs"/>
              </a:rPr>
              <a:t>Poetic Edda, </a:t>
            </a:r>
            <a:r>
              <a:rPr lang="en-GB" sz="1200" kern="1200" dirty="0">
                <a:solidFill>
                  <a:schemeClr val="tx1"/>
                </a:solidFill>
                <a:effectLst/>
                <a:latin typeface="+mn-lt"/>
                <a:ea typeface="+mn-ea"/>
                <a:cs typeface="+mn-cs"/>
              </a:rPr>
              <a:t>the Old Icelandic </a:t>
            </a:r>
            <a:r>
              <a:rPr lang="en-GB" sz="1200" i="1" kern="1200" dirty="0">
                <a:solidFill>
                  <a:schemeClr val="tx1"/>
                </a:solidFill>
                <a:effectLst/>
                <a:latin typeface="+mn-lt"/>
                <a:ea typeface="+mn-ea"/>
                <a:cs typeface="+mn-cs"/>
              </a:rPr>
              <a:t>Saga of the Volsungs</a:t>
            </a:r>
            <a:r>
              <a:rPr lang="en-GB" sz="1200" kern="1200" dirty="0">
                <a:solidFill>
                  <a:schemeClr val="tx1"/>
                </a:solidFill>
                <a:effectLst/>
                <a:latin typeface="+mn-lt"/>
                <a:ea typeface="+mn-ea"/>
                <a:cs typeface="+mn-cs"/>
              </a:rPr>
              <a:t> and the Germanic </a:t>
            </a:r>
            <a:r>
              <a:rPr lang="en-GB" sz="1200" i="1" kern="1200" dirty="0">
                <a:solidFill>
                  <a:schemeClr val="tx1"/>
                </a:solidFill>
                <a:effectLst/>
                <a:latin typeface="+mn-lt"/>
                <a:ea typeface="+mn-ea"/>
                <a:cs typeface="+mn-cs"/>
              </a:rPr>
              <a:t>Nibelunglied</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very fact that these texts exist, with different geographic origins, in an age where “old stories” were recorded by scribes and set down in compilations – is a strong indicator of how long oral narratives can circulate within society and culture. </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4</a:t>
            </a:fld>
            <a:endParaRPr lang="en-GB"/>
          </a:p>
        </p:txBody>
      </p:sp>
    </p:spTree>
    <p:extLst>
      <p:ext uri="{BB962C8B-B14F-4D97-AF65-F5344CB8AC3E}">
        <p14:creationId xmlns:p14="http://schemas.microsoft.com/office/powerpoint/2010/main" val="3687677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Of course, we are all here today because it is the Icelandic narrative, the </a:t>
            </a:r>
            <a:r>
              <a:rPr lang="en-GB" sz="1200" i="1" kern="1200" dirty="0">
                <a:solidFill>
                  <a:schemeClr val="tx1"/>
                </a:solidFill>
                <a:effectLst/>
                <a:latin typeface="+mn-lt"/>
                <a:ea typeface="+mn-ea"/>
                <a:cs typeface="+mn-cs"/>
              </a:rPr>
              <a:t>Saga of the Volsungs,</a:t>
            </a:r>
            <a:r>
              <a:rPr lang="en-GB" sz="1200" kern="1200" dirty="0">
                <a:solidFill>
                  <a:schemeClr val="tx1"/>
                </a:solidFill>
                <a:effectLst/>
                <a:latin typeface="+mn-lt"/>
                <a:ea typeface="+mn-ea"/>
                <a:cs typeface="+mn-cs"/>
              </a:rPr>
              <a:t> which has granted Brynhild a unique legacy of identity, that she is, or more accurately WAS, a Valkyrie.</a:t>
            </a:r>
          </a:p>
          <a:p>
            <a:r>
              <a:rPr lang="en-GB" sz="1200" kern="1200" dirty="0">
                <a:solidFill>
                  <a:schemeClr val="tx1"/>
                </a:solidFill>
                <a:effectLst/>
                <a:latin typeface="+mn-lt"/>
                <a:ea typeface="+mn-ea"/>
                <a:cs typeface="+mn-cs"/>
              </a:rPr>
              <a:t>If you were to look a bit deeper, beneath the surface of the vast ocean of valkyrie-themed content, mostly visual, in today’s society you will discover Brynhild’s name, presence and visual representation. Her name alone can indicate something has or portrays valkyrie-like qualities.</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5</a:t>
            </a:fld>
            <a:endParaRPr lang="en-GB"/>
          </a:p>
        </p:txBody>
      </p:sp>
    </p:spTree>
    <p:extLst>
      <p:ext uri="{BB962C8B-B14F-4D97-AF65-F5344CB8AC3E}">
        <p14:creationId xmlns:p14="http://schemas.microsoft.com/office/powerpoint/2010/main" val="4166482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character Brynhild is presented as more mythological, supernatural, fantastical than historical, as is the valkyries character type as a whole. This is because the mythological partners successfully well with the genre of Fantasy. The Fantasy genre enables authors to write stories inspired and influenced by original characters and contexts. Authors can give voices to new narrators and realign these ancient stories with themes and issues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a:t>
            </a:r>
          </a:p>
          <a:p>
            <a:r>
              <a:rPr lang="en-GB" sz="1200" kern="1200" dirty="0">
                <a:solidFill>
                  <a:schemeClr val="tx1"/>
                </a:solidFill>
                <a:effectLst/>
                <a:latin typeface="+mn-lt"/>
                <a:ea typeface="+mn-ea"/>
                <a:cs typeface="+mn-cs"/>
              </a:rPr>
              <a:t>So how are modern fantasy authors presenting Brynhild? How significantly have they retained her status as a valkyrie? What creative choices have they made in their re-telling?</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6</a:t>
            </a:fld>
            <a:endParaRPr lang="en-GB"/>
          </a:p>
        </p:txBody>
      </p:sp>
    </p:spTree>
    <p:extLst>
      <p:ext uri="{BB962C8B-B14F-4D97-AF65-F5344CB8AC3E}">
        <p14:creationId xmlns:p14="http://schemas.microsoft.com/office/powerpoint/2010/main" val="2051847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 we move on, I want to pause with a contemporary and creative reflection on the nature of retellings and the theme of legacy. This short monologue from Old York Theatre, written by Charlie Blanshard and performed by Oliver Strong, illuminates a core consideration when studying Brynhild and her story. That identity, meaning, and understanding, is shaped and revised by others, over time and beyond the control of the subject. Whether it is a person’s reputation in memory, or in Brynhild’s case, a story who has outlived their author.</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7</a:t>
            </a:fld>
            <a:endParaRPr lang="en-GB"/>
          </a:p>
        </p:txBody>
      </p:sp>
    </p:spTree>
    <p:extLst>
      <p:ext uri="{BB962C8B-B14F-4D97-AF65-F5344CB8AC3E}">
        <p14:creationId xmlns:p14="http://schemas.microsoft.com/office/powerpoint/2010/main" val="2841678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8</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speaker, in this monologue, confronts the reality that legacy is not self-authored. It is sculpted, embellished, and sometimes transformed into myth by those who </a:t>
            </a:r>
            <a:r>
              <a:rPr lang="en-GB" sz="1200" u="sng" kern="1200" dirty="0">
                <a:solidFill>
                  <a:schemeClr val="tx1"/>
                </a:solidFill>
                <a:effectLst/>
                <a:latin typeface="+mn-lt"/>
                <a:ea typeface="+mn-ea"/>
                <a:cs typeface="+mn-cs"/>
              </a:rPr>
              <a:t>retell the story</a:t>
            </a:r>
            <a:r>
              <a:rPr lang="en-GB" sz="1200" kern="1200" dirty="0">
                <a:solidFill>
                  <a:schemeClr val="tx1"/>
                </a:solidFill>
                <a:effectLst/>
                <a:latin typeface="+mn-lt"/>
                <a:ea typeface="+mn-ea"/>
                <a:cs typeface="+mn-cs"/>
              </a:rPr>
              <a:t>. This dynamic lies at the heart of Brynhild’s narrative and character reception. It is precisely what we see when we look at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narrative retellings of myths and legends focused on individual characters. </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9</a:t>
            </a:fld>
            <a:endParaRPr lang="en-GB"/>
          </a:p>
        </p:txBody>
      </p:sp>
    </p:spTree>
    <p:extLst>
      <p:ext uri="{BB962C8B-B14F-4D97-AF65-F5344CB8AC3E}">
        <p14:creationId xmlns:p14="http://schemas.microsoft.com/office/powerpoint/2010/main" val="2854014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special quality of stories to grow and change beyond their original author is recognised by Siren Findahl in her master’s thesis from 2019 titled “</a:t>
            </a:r>
            <a:r>
              <a:rPr lang="en-GB" sz="1200" i="1" kern="1200" dirty="0">
                <a:solidFill>
                  <a:schemeClr val="tx1"/>
                </a:solidFill>
                <a:effectLst/>
                <a:latin typeface="+mn-lt"/>
                <a:ea typeface="+mn-ea"/>
                <a:cs typeface="+mn-cs"/>
              </a:rPr>
              <a:t>Brynhildr in the Volsung Storyworld: Valkyrie, Shield Maiden and Maiden-King: A narrative analysis of Brynhildr from the legend of Sigurdr </a:t>
            </a:r>
            <a:r>
              <a:rPr lang="en-GB" sz="1200" i="1" kern="1200" dirty="0" err="1">
                <a:solidFill>
                  <a:schemeClr val="tx1"/>
                </a:solidFill>
                <a:effectLst/>
                <a:latin typeface="+mn-lt"/>
                <a:ea typeface="+mn-ea"/>
                <a:cs typeface="+mn-cs"/>
              </a:rPr>
              <a:t>Fanfnisbani</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She introduces a new theory to utilise when studying texts and society, a new alternative approach to intertextuality. She named it </a:t>
            </a:r>
            <a:r>
              <a:rPr lang="en-GB" sz="1200" b="1" u="sng" kern="1200" dirty="0">
                <a:solidFill>
                  <a:schemeClr val="tx1"/>
                </a:solidFill>
                <a:effectLst/>
                <a:latin typeface="+mn-lt"/>
                <a:ea typeface="+mn-ea"/>
                <a:cs typeface="+mn-cs"/>
              </a:rPr>
              <a:t>“Storyworld”</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“Imagine a story shared by many people across class and country borders and bridging perhaps several generations in a time when writing was for the elite few. By nature, this story would warp and change, and it would mean different things to different people. This is our storyworld, and in it exist Brynhildr and all the other characters as beacons of reference.”</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10</a:t>
            </a:fld>
            <a:endParaRPr lang="en-GB"/>
          </a:p>
        </p:txBody>
      </p:sp>
    </p:spTree>
    <p:extLst>
      <p:ext uri="{BB962C8B-B14F-4D97-AF65-F5344CB8AC3E}">
        <p14:creationId xmlns:p14="http://schemas.microsoft.com/office/powerpoint/2010/main" val="1356917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feel it is particular important when we remind ourselves that Brynhild’s story and character originate from the age of oral storytelling. Where storytellers, skalds and poets would travel to share such stories, acquire new ones and make “narrative choices” at each recital and performance, as the monologue earlier shows. Findahl too realises this and creates a fictional context to demonstrate how and why Brynhild’s narrative has such variety.</a:t>
            </a:r>
          </a:p>
          <a:p>
            <a:r>
              <a:rPr lang="en-GB" sz="1200" kern="1200" dirty="0">
                <a:solidFill>
                  <a:schemeClr val="tx1"/>
                </a:solidFill>
                <a:effectLst/>
                <a:latin typeface="+mn-lt"/>
                <a:ea typeface="+mn-ea"/>
                <a:cs typeface="+mn-cs"/>
              </a:rPr>
              <a:t>“A clergyman gets the job of writing down the legend of Sigurðr. He does so with much zeal, except in the version he has grown up with Brynhildr does not kill herself after Sigurðr's death, so he does not include this. This makes the most sense to him and feels the most correct. There is now a written version where Brynhildr does not die, and this version is read aloud to an audience somewhere else. They now also have a version where Brynhildr does not die. So, the clergyman's local variant has now become a part of the larger storyworld. Is it more or less, correct? Neither, of course, it is just a variant, but it allows us an easier grasp of such polarizing interpretations of the character Brynhildr.”</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11</a:t>
            </a:fld>
            <a:endParaRPr lang="en-GB"/>
          </a:p>
        </p:txBody>
      </p:sp>
    </p:spTree>
    <p:extLst>
      <p:ext uri="{BB962C8B-B14F-4D97-AF65-F5344CB8AC3E}">
        <p14:creationId xmlns:p14="http://schemas.microsoft.com/office/powerpoint/2010/main" val="1859856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twenty-first century, narratives and images are permanently linked together. We live in a world where stories inspire art and art inspires stories. This is why there is now a Museum of Narrative Art, built by famous film director George Lucas. </a:t>
            </a:r>
          </a:p>
        </p:txBody>
      </p:sp>
      <p:sp>
        <p:nvSpPr>
          <p:cNvPr id="4" name="Slide Number Placeholder 3"/>
          <p:cNvSpPr>
            <a:spLocks noGrp="1"/>
          </p:cNvSpPr>
          <p:nvPr>
            <p:ph type="sldNum" sz="quarter" idx="5"/>
          </p:nvPr>
        </p:nvSpPr>
        <p:spPr/>
        <p:txBody>
          <a:bodyPr/>
          <a:lstStyle/>
          <a:p>
            <a:fld id="{D9B4208C-A793-47ED-ADF6-E80DD1C1BC60}" type="slidenum">
              <a:rPr lang="en-GB" smtClean="0"/>
              <a:t>12</a:t>
            </a:fld>
            <a:endParaRPr lang="en-GB"/>
          </a:p>
        </p:txBody>
      </p:sp>
    </p:spTree>
    <p:extLst>
      <p:ext uri="{BB962C8B-B14F-4D97-AF65-F5344CB8AC3E}">
        <p14:creationId xmlns:p14="http://schemas.microsoft.com/office/powerpoint/2010/main" val="1134999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Acknowledging the immeasurable quantity of visual narrative mediums we each engage with, the “storyworld” of creatives such as authors, and audiences, including readers, strongly influence each other’s responses, both directly and indirectly. This establishes a continuous cycle of interpretation of valkyries and of Brynhild. The visual stereotype of a valkyrie from any media will influence how a fantasy author chooses to describe their own valkyrie character within narrative fiction. Equally, the description in a text-based form such as lyrics, poetry, song, and fiction, may inspire creative visuals from artists to game designers, as well as advertising.</a:t>
            </a:r>
          </a:p>
          <a:p>
            <a:r>
              <a:rPr lang="en-GB" sz="1200" kern="1200" dirty="0">
                <a:solidFill>
                  <a:schemeClr val="tx1"/>
                </a:solidFill>
                <a:effectLst/>
                <a:latin typeface="+mn-lt"/>
                <a:ea typeface="+mn-ea"/>
                <a:cs typeface="+mn-cs"/>
              </a:rPr>
              <a:t>This is highly relevant and explains the impact of Richard Wagner’s nineteenth century opera and Colin Emil Doepler’s costume design of setting the standard model of Brynhild being a valkyrie and what a Valkyrie does and looks like. It is a highly successful brand aesthetic, now permanently established in public minds when they imagine a valkyrie.</a:t>
            </a:r>
          </a:p>
          <a:p>
            <a:r>
              <a:rPr lang="en-GB" sz="1200" kern="1200" dirty="0">
                <a:solidFill>
                  <a:schemeClr val="tx1"/>
                </a:solidFill>
                <a:effectLst/>
                <a:latin typeface="+mn-lt"/>
                <a:ea typeface="+mn-ea"/>
                <a:cs typeface="+mn-cs"/>
              </a:rPr>
              <a:t>And so, using the approach of Findahl’s “Storyworld” I analysed three modern fantasy novels featuring Brynhild, to identify the types of narrative retelling applied and to determine if there is an identifiable narrative model. </a:t>
            </a:r>
          </a:p>
          <a:p>
            <a:r>
              <a:rPr lang="en-GB" sz="1200" kern="1200" dirty="0">
                <a:solidFill>
                  <a:schemeClr val="tx1"/>
                </a:solidFill>
                <a:effectLst/>
                <a:latin typeface="+mn-lt"/>
                <a:ea typeface="+mn-ea"/>
                <a:cs typeface="+mn-cs"/>
              </a:rPr>
              <a:t>I will give you a summary of the context for each of the novels, and then explain the spectrum of narrative retelling I have found:</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13</a:t>
            </a:fld>
            <a:endParaRPr lang="en-GB"/>
          </a:p>
        </p:txBody>
      </p:sp>
    </p:spTree>
    <p:extLst>
      <p:ext uri="{BB962C8B-B14F-4D97-AF65-F5344CB8AC3E}">
        <p14:creationId xmlns:p14="http://schemas.microsoft.com/office/powerpoint/2010/main" val="2434409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Strange Maid</a:t>
            </a:r>
            <a:r>
              <a:rPr lang="en-GB" sz="1200" i="1" kern="1200" dirty="0">
                <a:solidFill>
                  <a:schemeClr val="tx1"/>
                </a:solidFill>
                <a:effectLst/>
                <a:latin typeface="+mn-lt"/>
                <a:ea typeface="+mn-ea"/>
                <a:cs typeface="+mn-cs"/>
              </a:rPr>
              <a:t> by Tessa Gratton (2014) Context: Brynhild the Valkyrie Remembered</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 Strange Maid</a:t>
            </a:r>
            <a:r>
              <a:rPr lang="en-GB" sz="1200" kern="1200" dirty="0">
                <a:solidFill>
                  <a:schemeClr val="tx1"/>
                </a:solidFill>
                <a:effectLst/>
                <a:latin typeface="+mn-lt"/>
                <a:ea typeface="+mn-ea"/>
                <a:cs typeface="+mn-cs"/>
              </a:rPr>
              <a:t> is the second novel of a trilogy set in an alternative present, where the Norse were successful in settling across North America, forming the United States of Asgard. The Norse gods and the valkyries are corporeal and active in society, politics, and religion. The protagonist, Signy Valborn, is the first unproven valkyrie for a hundred years.  In this narrative world, Brynhild is part of the cultural history of the valkyries, and that of the alternative present society. The legend of Brynhild has lasted throughout this timeline through the retention of its oral form as cultural poetry. Brynhild’s presence as a character, albeit of the past, is minimal within the novel, primarily because it is a detailed exploration of the legend of </a:t>
            </a:r>
            <a:r>
              <a:rPr lang="en-GB" sz="1200" i="1" kern="1200" dirty="0">
                <a:solidFill>
                  <a:schemeClr val="tx1"/>
                </a:solidFill>
                <a:effectLst/>
                <a:latin typeface="+mn-lt"/>
                <a:ea typeface="+mn-ea"/>
                <a:cs typeface="+mn-cs"/>
              </a:rPr>
              <a:t>Beowulf.</a:t>
            </a:r>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This is a retelling that reinforces the source narrative: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Brynhild remains a figure of shame and fear in this alternative present narrative world. No insight is provided into Brynhild’s choices before or after her exile. It is just accepted as historical and canonical knowledge. This grants readers a unique, albeit prejudiced, viewpoint from within the remaining valkyries. Memory of Brynhild’s fall is firmly fixed by collective disgrace at her disobedience. References to Brynhild from the </a:t>
            </a:r>
            <a:r>
              <a:rPr lang="en-GB" sz="1200" i="1" kern="1200" dirty="0">
                <a:solidFill>
                  <a:schemeClr val="tx1"/>
                </a:solidFill>
                <a:effectLst/>
                <a:latin typeface="+mn-lt"/>
                <a:ea typeface="+mn-ea"/>
                <a:cs typeface="+mn-cs"/>
              </a:rPr>
              <a:t>Saga of the Völsungs </a:t>
            </a:r>
            <a:r>
              <a:rPr lang="en-GB" sz="1200" kern="1200" dirty="0">
                <a:solidFill>
                  <a:schemeClr val="tx1"/>
                </a:solidFill>
                <a:effectLst/>
                <a:latin typeface="+mn-lt"/>
                <a:ea typeface="+mn-ea"/>
                <a:cs typeface="+mn-cs"/>
              </a:rPr>
              <a:t>and other sources</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form a historical backdrop and grounding for the corporeal valkyries.</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14</a:t>
            </a:fld>
            <a:endParaRPr lang="en-GB"/>
          </a:p>
        </p:txBody>
      </p:sp>
    </p:spTree>
    <p:extLst>
      <p:ext uri="{BB962C8B-B14F-4D97-AF65-F5344CB8AC3E}">
        <p14:creationId xmlns:p14="http://schemas.microsoft.com/office/powerpoint/2010/main" val="3327188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Valkyrie</a:t>
            </a:r>
            <a:r>
              <a:rPr lang="en-GB" sz="1200" i="1" kern="1200" dirty="0">
                <a:solidFill>
                  <a:schemeClr val="tx1"/>
                </a:solidFill>
                <a:effectLst/>
                <a:latin typeface="+mn-lt"/>
                <a:ea typeface="+mn-ea"/>
                <a:cs typeface="+mn-cs"/>
              </a:rPr>
              <a:t> by Kate Heartfield (2024) Context: Brynhild the Valkyrie Reformed</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 Valkyrie</a:t>
            </a:r>
            <a:r>
              <a:rPr lang="en-GB" sz="1200" kern="1200" dirty="0">
                <a:solidFill>
                  <a:schemeClr val="tx1"/>
                </a:solidFill>
                <a:effectLst/>
                <a:latin typeface="+mn-lt"/>
                <a:ea typeface="+mn-ea"/>
                <a:cs typeface="+mn-cs"/>
              </a:rPr>
              <a:t> uses the </a:t>
            </a:r>
            <a:r>
              <a:rPr lang="en-GB" sz="1200" i="1" kern="1200" dirty="0">
                <a:solidFill>
                  <a:schemeClr val="tx1"/>
                </a:solidFill>
                <a:effectLst/>
                <a:latin typeface="+mn-lt"/>
                <a:ea typeface="+mn-ea"/>
                <a:cs typeface="+mn-cs"/>
              </a:rPr>
              <a:t>Saga of the Völsungs</a:t>
            </a:r>
            <a:r>
              <a:rPr lang="en-GB" sz="1200" kern="1200" dirty="0">
                <a:solidFill>
                  <a:schemeClr val="tx1"/>
                </a:solidFill>
                <a:effectLst/>
                <a:latin typeface="+mn-lt"/>
                <a:ea typeface="+mn-ea"/>
                <a:cs typeface="+mn-cs"/>
              </a:rPr>
              <a:t> as its main background context and expands the story of Brynhild including an entirely new retelling of </a:t>
            </a:r>
            <a:r>
              <a:rPr lang="en-GB" sz="1200" i="1" kern="1200" dirty="0">
                <a:solidFill>
                  <a:schemeClr val="tx1"/>
                </a:solidFill>
                <a:effectLst/>
                <a:latin typeface="+mn-lt"/>
                <a:ea typeface="+mn-ea"/>
                <a:cs typeface="+mn-cs"/>
              </a:rPr>
              <a:t>Brynhildr’s Ride to Hel</a:t>
            </a:r>
            <a:r>
              <a:rPr lang="en-GB" sz="1200" kern="1200" dirty="0">
                <a:solidFill>
                  <a:schemeClr val="tx1"/>
                </a:solidFill>
                <a:effectLst/>
                <a:latin typeface="+mn-lt"/>
                <a:ea typeface="+mn-ea"/>
                <a:cs typeface="+mn-cs"/>
              </a:rPr>
              <a:t> which goes far beyond what is known canonically. Many of the traditional Saga events are retained, yet there are many differences. An important one is that the story is a dual narrative between Brynhild and the Princess Gudrun. Heartfield adds deeper context to the set of abilities Brynhild possesses in the original saga, such as runes and her special chainmail. She enhances this representation with magical flight, her connection to Grani the horse and bird language. </a:t>
            </a:r>
          </a:p>
          <a:p>
            <a:r>
              <a:rPr lang="en-GB" sz="1200" b="1" i="1" kern="1200" dirty="0">
                <a:solidFill>
                  <a:schemeClr val="tx1"/>
                </a:solidFill>
                <a:effectLst/>
                <a:latin typeface="+mn-lt"/>
                <a:ea typeface="+mn-ea"/>
                <a:cs typeface="+mn-cs"/>
              </a:rPr>
              <a:t>This is a retelling that revises the source narrative: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Brynhild transforms from a traditional figure of tragedy and grief into a woman who is strong enough not just to defy Odin once, but twice. Heartfield explores the consequences of what may occur when Brynhild meets Hel and is reunited with Sigurd in her bold version of Brynhildr’s Ride to Hel. The strongest influence comes from the theme of women representation. This is achieved by repositioning Brynhild, alongside Princess Gudrun, as the protagonists, granting readers an alternative view of the Saga. Most of the narrative is experienced directly or indirectly with female characters, such as Gudrun’s mother, goddesses Hel and Freya, other valkyries and Disir spirits who are also feminine, even Loki appears in a female gendered form. In contrast the primary male characters of Sigurd and Odin are depicted as antagonists, instead of hero and wise god. Providing a dual cause for Brynhild to lead a revolution with her sister valkyries against Odin’s extreme and excessive manipulations of war. This reimagining is a feminist framed version of Brynhild’s individual experience in events and challenges and questions what has been told before.</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15</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Dead Radiance</a:t>
            </a:r>
            <a:r>
              <a:rPr lang="en-GB" sz="1200" i="1" kern="1200" dirty="0">
                <a:solidFill>
                  <a:schemeClr val="tx1"/>
                </a:solidFill>
                <a:effectLst/>
                <a:latin typeface="+mn-lt"/>
                <a:ea typeface="+mn-ea"/>
                <a:cs typeface="+mn-cs"/>
              </a:rPr>
              <a:t> by T.G Ayer (2012) Context: Brynhild the Valkyrie Reborn</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Dead Radiance</a:t>
            </a:r>
            <a:r>
              <a:rPr lang="en-GB" sz="1200" kern="1200" dirty="0">
                <a:solidFill>
                  <a:schemeClr val="tx1"/>
                </a:solidFill>
                <a:effectLst/>
                <a:latin typeface="+mn-lt"/>
                <a:ea typeface="+mn-ea"/>
                <a:cs typeface="+mn-cs"/>
              </a:rPr>
              <a:t> breaks most dramatically and distinctively from all known texts and traditional narrative settings</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Firstly, by setting her narrative world in the twenty-first century, Bryn is the teenage protagonist and the narrator of this novel. She discovers that she is in fact part valkyrie due to her geneticist father blending the ancient valkyrie DNA, sourced from the discovery of a winged woman in a boat burial in Sweden, with that of his wife through in vitro fertilisation treatment. Secondly, the few references to the known narrative of Brynhildr are presented adversely, for example, one character remarks that it was Gunnar whom the original Brynhild loved, not Sigurd as expected. Modern Bryn goes on to prove she is a near perfect replica of the original Brunhilde, in terms of appearance and abilities, as witnessed by other characters and shown through events in the narrative. </a:t>
            </a:r>
          </a:p>
          <a:p>
            <a:r>
              <a:rPr lang="en-GB" sz="1200" b="1" i="1" kern="1200" dirty="0">
                <a:solidFill>
                  <a:schemeClr val="tx1"/>
                </a:solidFill>
                <a:effectLst/>
                <a:latin typeface="+mn-lt"/>
                <a:ea typeface="+mn-ea"/>
                <a:cs typeface="+mn-cs"/>
              </a:rPr>
              <a:t>This is a retelling that replaces the source narrative: </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Dead Radiance</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a dual tale of two Brynhild’s, each unique and much changed from what is known by readers of any source texts. Historical Brynhild is found buried, not burned on a pyre, and retains her supernatural wings. This historical Brynhild did not live on Midgard as punishment, this narrative aspect is replaced with a quest for Freya who had lost Brisingamen. However, Historical Brynhild did choose to remain on Midgard out of love, and it is that reason which is why she never returned to Asgard, not because she was being punished. </a:t>
            </a:r>
          </a:p>
          <a:p>
            <a:r>
              <a:rPr lang="en-GB" sz="1200" kern="1200" dirty="0">
                <a:solidFill>
                  <a:schemeClr val="tx1"/>
                </a:solidFill>
                <a:effectLst/>
                <a:latin typeface="+mn-lt"/>
                <a:ea typeface="+mn-ea"/>
                <a:cs typeface="+mn-cs"/>
              </a:rPr>
              <a:t>Future Bryn is a genetic hybrid, she is a young teenager to facilitate empathy with the young adult readership and like them, is entirely ignorant about Brynhild or Valkyries generally. This difference in context enables Bryn to act as a genuine singular character, free of any shame and tragedy set by more traditional narratives. Bryn is a character representing and mirroring the socially acceptable norms of the same era as the reader. Through Bryn’s own self-discovery and re-education of valkyrie roles, abilities and rights, the reader also adjusts their perceptions</a:t>
            </a:r>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16</a:t>
            </a:fld>
            <a:endParaRPr lang="en-GB"/>
          </a:p>
        </p:txBody>
      </p:sp>
    </p:spTree>
    <p:extLst>
      <p:ext uri="{BB962C8B-B14F-4D97-AF65-F5344CB8AC3E}">
        <p14:creationId xmlns:p14="http://schemas.microsoft.com/office/powerpoint/2010/main" val="6871662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each of these modern fantasy novels, Brynhild and her story have been reimagined, the authors choosing to retain, adapt or even re-arrange, if not challenge directly, what has been told before, using viewpoint and alternative contexts within their fantasy narrative worlds. </a:t>
            </a:r>
            <a:r>
              <a:rPr lang="en-GB" sz="1200" i="1" kern="1200" dirty="0">
                <a:solidFill>
                  <a:schemeClr val="tx1"/>
                </a:solidFill>
                <a:effectLst/>
                <a:latin typeface="+mn-lt"/>
                <a:ea typeface="+mn-ea"/>
                <a:cs typeface="+mn-cs"/>
              </a:rPr>
              <a:t>The Strange Maid</a:t>
            </a:r>
            <a:r>
              <a:rPr lang="en-GB" sz="1200" kern="1200" dirty="0">
                <a:solidFill>
                  <a:schemeClr val="tx1"/>
                </a:solidFill>
                <a:effectLst/>
                <a:latin typeface="+mn-lt"/>
                <a:ea typeface="+mn-ea"/>
                <a:cs typeface="+mn-cs"/>
              </a:rPr>
              <a:t> by Tessa Gratton (2014) presents Brynhild as a figure of cultural valkyrie heritage, reinforcing her as a figure of taboo for angering Odin and thus not deviating from the Völsung storyline. </a:t>
            </a:r>
            <a:r>
              <a:rPr lang="en-GB" sz="1200" i="1" kern="1200" dirty="0">
                <a:solidFill>
                  <a:schemeClr val="tx1"/>
                </a:solidFill>
                <a:effectLst/>
                <a:latin typeface="+mn-lt"/>
                <a:ea typeface="+mn-ea"/>
                <a:cs typeface="+mn-cs"/>
              </a:rPr>
              <a:t>The Valkyrie</a:t>
            </a:r>
            <a:r>
              <a:rPr lang="en-GB" sz="1200" kern="1200" dirty="0">
                <a:solidFill>
                  <a:schemeClr val="tx1"/>
                </a:solidFill>
                <a:effectLst/>
                <a:latin typeface="+mn-lt"/>
                <a:ea typeface="+mn-ea"/>
                <a:cs typeface="+mn-cs"/>
              </a:rPr>
              <a:t> by Kate Heartfield (2023) presents Brynhild as a revised heroine figure, shedding previous perceptions of tragedy by most significantly making Brynhild the protagonist and narrator of her own story. </a:t>
            </a:r>
            <a:r>
              <a:rPr lang="en-GB" sz="1200" i="1" kern="1200" dirty="0">
                <a:solidFill>
                  <a:schemeClr val="tx1"/>
                </a:solidFill>
                <a:effectLst/>
                <a:latin typeface="+mn-lt"/>
                <a:ea typeface="+mn-ea"/>
                <a:cs typeface="+mn-cs"/>
              </a:rPr>
              <a:t>Dead Radiance</a:t>
            </a:r>
            <a:r>
              <a:rPr lang="en-GB" sz="1200" kern="1200" dirty="0">
                <a:solidFill>
                  <a:schemeClr val="tx1"/>
                </a:solidFill>
                <a:effectLst/>
                <a:latin typeface="+mn-lt"/>
                <a:ea typeface="+mn-ea"/>
                <a:cs typeface="+mn-cs"/>
              </a:rPr>
              <a:t> by T. G. Ayer (2012) presents Brynhild reborn and removed beyond her original timeline and dramatically replaces the Völsung storyline with an alternative Old Norse legend connected with Freya, not Odin. </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17</a:t>
            </a:fld>
            <a:endParaRPr lang="en-GB"/>
          </a:p>
        </p:txBody>
      </p:sp>
    </p:spTree>
    <p:extLst>
      <p:ext uri="{BB962C8B-B14F-4D97-AF65-F5344CB8AC3E}">
        <p14:creationId xmlns:p14="http://schemas.microsoft.com/office/powerpoint/2010/main" val="1044530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Until recently, research on valkyries had a strong focus on the historical manuscripts. By applying Findahl’s “Storyworld” theory to modern literature, we can better include the medium of fiction as a contributor to the evolution of understanding, meaning and design, not just of Brynhild but valkyries as a whole.</a:t>
            </a:r>
          </a:p>
          <a:p>
            <a:r>
              <a:rPr lang="en-GB" sz="1200" kern="1200" dirty="0">
                <a:solidFill>
                  <a:schemeClr val="tx1"/>
                </a:solidFill>
                <a:effectLst/>
                <a:latin typeface="+mn-lt"/>
                <a:ea typeface="+mn-ea"/>
                <a:cs typeface="+mn-cs"/>
              </a:rPr>
              <a:t>For it is Brynhild the valkyrie, not the shield-maiden, nor the Icelandic Queen, who has been successfully transferred and updated for the twenty-first century. Who can tell how the society of the future will reshape her character’s relevance and how future authors will retell her story.</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18</a:t>
            </a:fld>
            <a:endParaRPr lang="en-GB"/>
          </a:p>
        </p:txBody>
      </p:sp>
    </p:spTree>
    <p:extLst>
      <p:ext uri="{BB962C8B-B14F-4D97-AF65-F5344CB8AC3E}">
        <p14:creationId xmlns:p14="http://schemas.microsoft.com/office/powerpoint/2010/main" val="214707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Thank you for listening and watching me today.</a:t>
            </a:r>
          </a:p>
          <a:p>
            <a:endParaRPr lang="en-GB" dirty="0"/>
          </a:p>
        </p:txBody>
      </p:sp>
      <p:sp>
        <p:nvSpPr>
          <p:cNvPr id="4" name="Slide Number Placeholder 3"/>
          <p:cNvSpPr>
            <a:spLocks noGrp="1"/>
          </p:cNvSpPr>
          <p:nvPr>
            <p:ph type="sldNum" sz="quarter" idx="5"/>
          </p:nvPr>
        </p:nvSpPr>
        <p:spPr/>
        <p:txBody>
          <a:bodyPr/>
          <a:lstStyle/>
          <a:p>
            <a:fld id="{D9B4208C-A793-47ED-ADF6-E80DD1C1BC60}" type="slidenum">
              <a:rPr lang="en-GB" smtClean="0"/>
              <a:t>19</a:t>
            </a:fld>
            <a:endParaRPr lang="en-GB"/>
          </a:p>
        </p:txBody>
      </p:sp>
    </p:spTree>
    <p:extLst>
      <p:ext uri="{BB962C8B-B14F-4D97-AF65-F5344CB8AC3E}">
        <p14:creationId xmlns:p14="http://schemas.microsoft.com/office/powerpoint/2010/main" val="16039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C6CBD-B624-E6A6-D308-F56463644DB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829C2E5-C024-123D-662D-6F7FFB740C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06C1CBE-BA98-3109-6C8F-D8E67D3CABAC}"/>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19CE5487-3C4B-FB30-60E3-53781C01B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6A7AB-B01E-F350-5D2F-6CD3B86A8C1F}"/>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3111595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13D9-AC97-697D-7183-F7327BC00D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F44920-A58E-D248-5CAC-90000AFADE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AAE273-2C86-50BF-6A5C-9E2B80CF2333}"/>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DB8CA66B-3E2D-2116-9A8E-F2559FB51C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0B56D3-1264-1975-B89B-240649A3F262}"/>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596417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5669-DBE0-D2D8-61CB-555669F0E6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7695DB6-3B6F-9BCC-0A37-28AD4DA2F0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2DCD0A-C2C4-EEC6-BE9C-3D5E8E4D309C}"/>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7D52540A-05C5-1C9D-78DD-226A8F5436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677F4-9AEF-7C31-A33A-56FF3BCF3D8E}"/>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1147096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9CD4B-F3BB-397C-1517-BA63F2698D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C4B688-9446-5A62-8EF4-B6A682E082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22D214-BFD9-3356-2591-2F102893B71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0CFE50C-FD8D-B625-744E-0402A536731C}"/>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6" name="Footer Placeholder 5">
            <a:extLst>
              <a:ext uri="{FF2B5EF4-FFF2-40B4-BE49-F238E27FC236}">
                <a16:creationId xmlns:a16="http://schemas.microsoft.com/office/drawing/2014/main" id="{3CBBEF49-9D66-D0F8-A50A-207D4E5DBF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B60148-EAE6-1E08-610A-861D4BB3AE1F}"/>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1320098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E8786-21A6-CDD4-58FD-FE0FDC42074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C740850-2622-3B67-497F-D1AA5692A7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FCC5DC-DD05-FFC6-E20E-C104EA4F9D2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2F4BEDF-ECF8-7DC8-E104-9F18503297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04C3127-20D1-41E5-2068-77E98AE50F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5411EA-744A-378C-AC62-342230218059}"/>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8" name="Footer Placeholder 7">
            <a:extLst>
              <a:ext uri="{FF2B5EF4-FFF2-40B4-BE49-F238E27FC236}">
                <a16:creationId xmlns:a16="http://schemas.microsoft.com/office/drawing/2014/main" id="{652CD017-80D0-E405-67C8-AA350BF18A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C78454-2DCA-88F3-A5D8-CF40DBA81727}"/>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2970771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BEEF9-C7E5-3431-9A34-E6DDCDF4BE9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68E5F74-C0AA-1AB9-D935-F55004E89D33}"/>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4" name="Footer Placeholder 3">
            <a:extLst>
              <a:ext uri="{FF2B5EF4-FFF2-40B4-BE49-F238E27FC236}">
                <a16:creationId xmlns:a16="http://schemas.microsoft.com/office/drawing/2014/main" id="{7FB0DA11-5F52-6C8B-43D2-D8B9A75391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CCAD51-C0D0-30F1-C0F1-544801ABFAAA}"/>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2766311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6E3D5D-42DB-4900-0C9F-0F5E7567EF54}"/>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3" name="Footer Placeholder 2">
            <a:extLst>
              <a:ext uri="{FF2B5EF4-FFF2-40B4-BE49-F238E27FC236}">
                <a16:creationId xmlns:a16="http://schemas.microsoft.com/office/drawing/2014/main" id="{A48E2A49-4EAA-1290-50B5-BC41942AB3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865CDC-AD96-2164-35E9-AF3A3D74754A}"/>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412200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E2C90-C2D4-459F-BEE4-5FA1EC3AFA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C6C8D47-92B8-C09C-DAD3-FA8FF97DBD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DE3610A-16D6-F7F8-F33A-9EE151C90B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20BFCA-6EE3-C823-605B-2B92ADCFC45E}"/>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6" name="Footer Placeholder 5">
            <a:extLst>
              <a:ext uri="{FF2B5EF4-FFF2-40B4-BE49-F238E27FC236}">
                <a16:creationId xmlns:a16="http://schemas.microsoft.com/office/drawing/2014/main" id="{2AE6B170-BC7A-A30A-8535-175222BB94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F85356-07C7-DDDB-1C24-ECD4B295E05E}"/>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168323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E31CE-28CC-3FB4-7218-8DBB30566A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A9BD96B-5531-ABF2-741A-17D32EEF43D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617E9B-A2FF-8D3A-E0C5-2F4A0EC950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FCE39F-4CFA-77B3-9EC6-EE6C6E793AE2}"/>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6" name="Footer Placeholder 5">
            <a:extLst>
              <a:ext uri="{FF2B5EF4-FFF2-40B4-BE49-F238E27FC236}">
                <a16:creationId xmlns:a16="http://schemas.microsoft.com/office/drawing/2014/main" id="{39C67FA1-B574-6CB2-9000-89FB00A643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27C620-418D-08CB-B2AB-A9686030C1C8}"/>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3671652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A77A-7A38-4422-4C94-BF996538A86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34D9AC9-252D-660D-3CDC-2DCE39C8D1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A7E56F-737A-B75F-BDE4-A2E3C3213AAE}"/>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D10310C8-22A2-92A9-C727-92E099C922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D4C853-160D-7C32-53DB-FB2D1853AED5}"/>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2127195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47F453-CDA7-3784-9A9C-F7A608F3503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17160B0-5AF6-1B2B-C7CA-23B0551AED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232CE0-C3E3-942E-1056-50B9C22CFEDA}"/>
              </a:ext>
            </a:extLst>
          </p:cNvPr>
          <p:cNvSpPr>
            <a:spLocks noGrp="1"/>
          </p:cNvSpPr>
          <p:nvPr>
            <p:ph type="dt" sz="half" idx="10"/>
          </p:nvPr>
        </p:nvSpPr>
        <p:spPr/>
        <p:txBody>
          <a:body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AD6EAAAA-E905-AB8B-F1CF-D20560994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36773F-D124-38AE-AE90-61A5D468B3A0}"/>
              </a:ext>
            </a:extLst>
          </p:cNvPr>
          <p:cNvSpPr>
            <a:spLocks noGrp="1"/>
          </p:cNvSpPr>
          <p:nvPr>
            <p:ph type="sldNum" sz="quarter" idx="12"/>
          </p:nvPr>
        </p:nvSpPr>
        <p:spPr/>
        <p:txBody>
          <a:bodyPr/>
          <a:lstStyle/>
          <a:p>
            <a:fld id="{4BAD6B50-E686-4781-97CD-E34DE5F2ACF8}" type="slidenum">
              <a:rPr lang="en-GB" smtClean="0"/>
              <a:t>‹#›</a:t>
            </a:fld>
            <a:endParaRPr lang="en-GB"/>
          </a:p>
        </p:txBody>
      </p:sp>
    </p:spTree>
    <p:extLst>
      <p:ext uri="{BB962C8B-B14F-4D97-AF65-F5344CB8AC3E}">
        <p14:creationId xmlns:p14="http://schemas.microsoft.com/office/powerpoint/2010/main" val="4072091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84C2A4-FAB5-E7A7-8D9E-61BE358E90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AA6FBD0-4C62-F0E1-8B89-DB0DB5F99B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9AC9A2-5E55-5ABE-D6F5-8618C8E31A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BCB41B-8E90-4B4D-9A0E-66960A60FE1C}" type="datetimeFigureOut">
              <a:rPr lang="en-GB" smtClean="0"/>
              <a:t>20/10/2026</a:t>
            </a:fld>
            <a:endParaRPr lang="en-GB"/>
          </a:p>
        </p:txBody>
      </p:sp>
      <p:sp>
        <p:nvSpPr>
          <p:cNvPr id="5" name="Footer Placeholder 4">
            <a:extLst>
              <a:ext uri="{FF2B5EF4-FFF2-40B4-BE49-F238E27FC236}">
                <a16:creationId xmlns:a16="http://schemas.microsoft.com/office/drawing/2014/main" id="{74BEE435-4B80-B348-1A99-747B3299C8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24F64C-3F09-3ACB-81C4-2A274FDAF7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AD6B50-E686-4781-97CD-E34DE5F2ACF8}" type="slidenum">
              <a:rPr lang="en-GB" smtClean="0"/>
              <a:t>‹#›</a:t>
            </a:fld>
            <a:endParaRPr lang="en-GB"/>
          </a:p>
        </p:txBody>
      </p:sp>
    </p:spTree>
    <p:extLst>
      <p:ext uri="{BB962C8B-B14F-4D97-AF65-F5344CB8AC3E}">
        <p14:creationId xmlns:p14="http://schemas.microsoft.com/office/powerpoint/2010/main" val="30965452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EB7298DE-E8DC-E82B-01AE-4E4EC791ED9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996021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7C77-AF7C-B849-3B36-C3A804A0BF9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E415863-6435-9308-7F2D-898F3F4A6B4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16891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7BB9-BFF1-8313-CF18-A59EB743DA1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30DB5B7-2967-653E-D686-4BC0FB9DC03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83601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D3DF-CC61-D73B-EE73-5C69423A7AA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29F882D-C34A-8798-694A-F70F3A371B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3971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A5A0B-DF55-C5C7-1920-C94638FC22F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43B7452-53D0-DF35-D56C-EB23B8F7861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26267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0275-F263-BFF5-046A-941CAFF3DFD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5CA731C-4C7A-ED22-0CE1-9B321D97C00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291952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771FE-2B3F-BDDC-2CB3-D58A7342BAF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0665A55-16AE-75BB-2DFA-3C35D73DB5C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311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03845-D102-9001-3BEE-7FCD84CE4B3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4C92544-D94C-B882-1109-FF782D430D5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Old York Theatre - Legacy monologue">
            <a:hlinkClick r:id="" action="ppaction://media"/>
            <a:extLst>
              <a:ext uri="{FF2B5EF4-FFF2-40B4-BE49-F238E27FC236}">
                <a16:creationId xmlns:a16="http://schemas.microsoft.com/office/drawing/2014/main" id="{5C7C7AFD-263A-176B-7582-0C1E99F53FE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9589" y="726440"/>
            <a:ext cx="3040380" cy="5405120"/>
          </a:xfrm>
          <a:prstGeom prst="rect">
            <a:avLst/>
          </a:prstGeom>
        </p:spPr>
      </p:pic>
    </p:spTree>
    <p:extLst>
      <p:ext uri="{BB962C8B-B14F-4D97-AF65-F5344CB8AC3E}">
        <p14:creationId xmlns:p14="http://schemas.microsoft.com/office/powerpoint/2010/main" val="726112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2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335E9-17BC-9CE7-838C-C168F9BAF7F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3BAF615-9FA9-B082-818D-C4F41C1743B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582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6A09E-ADB4-9944-D898-1E4D2FD05A9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FAD4E9B-E776-C159-8872-C490676A93B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0404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7B93F-896C-BB08-92B8-797171E1B78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AF9C636-2B60-883B-FDDD-5D999F9B149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76612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0B1A-EE61-BE4F-90C8-3A33513102F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846588C-976D-1D21-0B2A-BBEA1136E00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0358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F8A26-CBC1-18C2-ECEA-F117EF6909E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7352E78-6B8D-160A-82C2-968A32D3A42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0992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11C2-C4B2-0CE6-EEC2-86F97B820F4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5FBEBA5-B019-D272-74CB-4838F3787F1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82774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54280-0E2B-36AA-1E87-658A1CFFB732}"/>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581A42D1-D83D-BB73-ACF2-EE1BB07FA4E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196642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4B08E-37D6-13B5-9EB7-2BD46D4B153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E24ADD9-C639-369F-6482-AEB1C8D8505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88987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875E-F83E-CF9F-F427-F4B4904EA6A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3F26C66-EF82-8580-CA6D-E7EE114C3C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21959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BECEE-C146-9803-9955-840C7D37200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A8CF125-B041-DD8A-0C4D-D68256E630F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371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CC06-79FD-BA0E-937F-866EC56E5D8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22DF626-845F-B7F7-A294-3342EDF4991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185731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2616</Words>
  <Application>Microsoft Office PowerPoint</Application>
  <PresentationFormat>Widescreen</PresentationFormat>
  <Paragraphs>57</Paragraphs>
  <Slides>19</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Hill</dc:creator>
  <cp:lastModifiedBy>Rebecca Hill</cp:lastModifiedBy>
  <cp:revision>3</cp:revision>
  <dcterms:created xsi:type="dcterms:W3CDTF">2026-10-18T22:40:40Z</dcterms:created>
  <dcterms:modified xsi:type="dcterms:W3CDTF">2026-10-20T21:55:30Z</dcterms:modified>
</cp:coreProperties>
</file>