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handoutMasterIdLst>
    <p:handoutMasterId r:id="rId13"/>
  </p:handoutMasterIdLst>
  <p:sldIdLst>
    <p:sldId id="333" r:id="rId5"/>
    <p:sldId id="320" r:id="rId6"/>
    <p:sldId id="335" r:id="rId7"/>
    <p:sldId id="328" r:id="rId8"/>
    <p:sldId id="294" r:id="rId9"/>
    <p:sldId id="334" r:id="rId10"/>
    <p:sldId id="329" r:id="rId11"/>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B937"/>
    <a:srgbClr val="C9962C"/>
    <a:srgbClr val="AD801D"/>
    <a:srgbClr val="A86700"/>
    <a:srgbClr val="C14A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9" autoAdjust="0"/>
    <p:restoredTop sz="76525" autoAdjust="0"/>
  </p:normalViewPr>
  <p:slideViewPr>
    <p:cSldViewPr snapToGrid="0">
      <p:cViewPr>
        <p:scale>
          <a:sx n="40" d="100"/>
          <a:sy n="40" d="100"/>
        </p:scale>
        <p:origin x="2318" y="65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DF785DD-F3A8-43B8-97A7-6A703A041797}" type="datetimeFigureOut">
              <a:rPr lang="en-GB"/>
              <a:pPr>
                <a:defRPr/>
              </a:pPr>
              <a:t>14/11/2017</a:t>
            </a:fld>
            <a:endParaRPr lang="en-GB"/>
          </a:p>
        </p:txBody>
      </p:sp>
      <p:sp>
        <p:nvSpPr>
          <p:cNvPr id="4" name="Footer Placeholder 3"/>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49688" y="9428163"/>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48A6924-307C-4F14-8200-5487F2B35742}" type="slidenum">
              <a:rPr lang="en-GB"/>
              <a:pPr>
                <a:defRPr/>
              </a:pPr>
              <a:t>‹#›</a:t>
            </a:fld>
            <a:endParaRPr lang="en-GB"/>
          </a:p>
        </p:txBody>
      </p:sp>
    </p:spTree>
    <p:extLst>
      <p:ext uri="{BB962C8B-B14F-4D97-AF65-F5344CB8AC3E}">
        <p14:creationId xmlns:p14="http://schemas.microsoft.com/office/powerpoint/2010/main" val="3990542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6DABD7E-9FA8-41B1-9703-939510065553}" type="datetimeFigureOut">
              <a:rPr lang="en-GB"/>
              <a:pPr>
                <a:defRPr/>
              </a:pPr>
              <a:t>14/11/2017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11D621A-0614-4DA8-B44B-FD5E05DB3E05}" type="slidenum">
              <a:rPr lang="en-GB"/>
              <a:pPr>
                <a:defRPr/>
              </a:pPr>
              <a:t>‹#›</a:t>
            </a:fld>
            <a:endParaRPr lang="en-GB"/>
          </a:p>
        </p:txBody>
      </p:sp>
    </p:spTree>
    <p:extLst>
      <p:ext uri="{BB962C8B-B14F-4D97-AF65-F5344CB8AC3E}">
        <p14:creationId xmlns:p14="http://schemas.microsoft.com/office/powerpoint/2010/main" val="10799013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11D621A-0614-4DA8-B44B-FD5E05DB3E05}" type="slidenum">
              <a:rPr lang="en-GB" smtClean="0"/>
              <a:pPr>
                <a:defRPr/>
              </a:pPr>
              <a:t>1</a:t>
            </a:fld>
            <a:endParaRPr lang="en-GB"/>
          </a:p>
        </p:txBody>
      </p:sp>
    </p:spTree>
    <p:extLst>
      <p:ext uri="{BB962C8B-B14F-4D97-AF65-F5344CB8AC3E}">
        <p14:creationId xmlns:p14="http://schemas.microsoft.com/office/powerpoint/2010/main" val="30154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"Game of Open Access" was created by library staff at the University of Huddersfield to engage researchers with the key concepts and tools required to meet Open Access mandates.  Through the use of playful learning, it aims to develop an understanding of the role of Open Access through the initial idea for an article to its acceptance for publication. </a:t>
            </a:r>
          </a:p>
          <a:p>
            <a:r>
              <a:rPr lang="en-GB" dirty="0" smtClean="0"/>
              <a:t>Developed in spring 2017, the game has been played by researchers and librarians in the context of library roadshows and in Open Access information sessions.  </a:t>
            </a:r>
          </a:p>
          <a:p>
            <a:r>
              <a:rPr lang="en-GB" dirty="0" smtClean="0"/>
              <a:t>This presentation will give a brief overview of the game itself, our learning objectives, and the modifications which resulted from evaluation by players.</a:t>
            </a:r>
          </a:p>
          <a:p>
            <a:endParaRPr lang="en-GB" dirty="0"/>
          </a:p>
        </p:txBody>
      </p:sp>
      <p:sp>
        <p:nvSpPr>
          <p:cNvPr id="4" name="Slide Number Placeholder 3"/>
          <p:cNvSpPr>
            <a:spLocks noGrp="1"/>
          </p:cNvSpPr>
          <p:nvPr>
            <p:ph type="sldNum" sz="quarter" idx="10"/>
          </p:nvPr>
        </p:nvSpPr>
        <p:spPr/>
        <p:txBody>
          <a:bodyPr/>
          <a:lstStyle/>
          <a:p>
            <a:pPr>
              <a:defRPr/>
            </a:pPr>
            <a:fld id="{211D621A-0614-4DA8-B44B-FD5E05DB3E05}" type="slidenum">
              <a:rPr lang="en-GB" smtClean="0"/>
              <a:pPr>
                <a:defRPr/>
              </a:pPr>
              <a:t>2</a:t>
            </a:fld>
            <a:endParaRPr lang="en-GB"/>
          </a:p>
        </p:txBody>
      </p:sp>
    </p:spTree>
    <p:extLst>
      <p:ext uri="{BB962C8B-B14F-4D97-AF65-F5344CB8AC3E}">
        <p14:creationId xmlns:p14="http://schemas.microsoft.com/office/powerpoint/2010/main" val="2155788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11D621A-0614-4DA8-B44B-FD5E05DB3E05}" type="slidenum">
              <a:rPr lang="en-GB" smtClean="0"/>
              <a:pPr>
                <a:defRPr/>
              </a:pPr>
              <a:t>3</a:t>
            </a:fld>
            <a:endParaRPr lang="en-GB"/>
          </a:p>
        </p:txBody>
      </p:sp>
    </p:spTree>
    <p:extLst>
      <p:ext uri="{BB962C8B-B14F-4D97-AF65-F5344CB8AC3E}">
        <p14:creationId xmlns:p14="http://schemas.microsoft.com/office/powerpoint/2010/main" val="2212857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11D621A-0614-4DA8-B44B-FD5E05DB3E05}" type="slidenum">
              <a:rPr lang="en-GB" smtClean="0"/>
              <a:pPr>
                <a:defRPr/>
              </a:pPr>
              <a:t>4</a:t>
            </a:fld>
            <a:endParaRPr lang="en-GB"/>
          </a:p>
        </p:txBody>
      </p:sp>
    </p:spTree>
    <p:extLst>
      <p:ext uri="{BB962C8B-B14F-4D97-AF65-F5344CB8AC3E}">
        <p14:creationId xmlns:p14="http://schemas.microsoft.com/office/powerpoint/2010/main" val="3750089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smtClean="0"/>
          </a:p>
        </p:txBody>
      </p:sp>
      <p:sp>
        <p:nvSpPr>
          <p:cNvPr id="4" name="Slide Number Placeholder 3"/>
          <p:cNvSpPr>
            <a:spLocks noGrp="1"/>
          </p:cNvSpPr>
          <p:nvPr>
            <p:ph type="sldNum" sz="quarter" idx="5"/>
          </p:nvPr>
        </p:nvSpPr>
        <p:spPr/>
        <p:txBody>
          <a:bodyPr/>
          <a:lstStyle/>
          <a:p>
            <a:pPr>
              <a:defRPr/>
            </a:pPr>
            <a:fld id="{3AC547A7-C857-45D4-82A1-DF39191C01EE}" type="slidenum">
              <a:rPr lang="en-GB" smtClean="0"/>
              <a:pPr>
                <a:defRPr/>
              </a:pPr>
              <a:t>5</a:t>
            </a:fld>
            <a:endParaRPr lang="en-GB"/>
          </a:p>
        </p:txBody>
      </p:sp>
    </p:spTree>
    <p:extLst>
      <p:ext uri="{BB962C8B-B14F-4D97-AF65-F5344CB8AC3E}">
        <p14:creationId xmlns:p14="http://schemas.microsoft.com/office/powerpoint/2010/main" val="2198431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621FD53-30B7-4939-B021-7C2FCC473F37}" type="datetimeFigureOut">
              <a:rPr lang="en-GB"/>
              <a:pPr>
                <a:defRPr/>
              </a:pPr>
              <a:t>14/11/2017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625D6B0-F08B-403A-8942-140E9CA87C0B}" type="slidenum">
              <a:rPr lang="en-GB"/>
              <a:pPr>
                <a:defRPr/>
              </a:pPr>
              <a:t>‹#›</a:t>
            </a:fld>
            <a:endParaRPr lang="en-GB"/>
          </a:p>
        </p:txBody>
      </p:sp>
    </p:spTree>
    <p:extLst>
      <p:ext uri="{BB962C8B-B14F-4D97-AF65-F5344CB8AC3E}">
        <p14:creationId xmlns:p14="http://schemas.microsoft.com/office/powerpoint/2010/main" val="883804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50CF171-A589-4C7F-971D-CF5B39C0212E}" type="datetimeFigureOut">
              <a:rPr lang="en-GB"/>
              <a:pPr>
                <a:defRPr/>
              </a:pPr>
              <a:t>14/11/2017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D99AED5-B46C-47AC-BE24-DB0F959FC575}" type="slidenum">
              <a:rPr lang="en-GB"/>
              <a:pPr>
                <a:defRPr/>
              </a:pPr>
              <a:t>‹#›</a:t>
            </a:fld>
            <a:endParaRPr lang="en-GB"/>
          </a:p>
        </p:txBody>
      </p:sp>
    </p:spTree>
    <p:extLst>
      <p:ext uri="{BB962C8B-B14F-4D97-AF65-F5344CB8AC3E}">
        <p14:creationId xmlns:p14="http://schemas.microsoft.com/office/powerpoint/2010/main" val="44041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C1ADA59-D685-45AB-B27F-5A9926FA794A}" type="datetimeFigureOut">
              <a:rPr lang="en-GB"/>
              <a:pPr>
                <a:defRPr/>
              </a:pPr>
              <a:t>14/11/2017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9D53DB6-7B18-4AF6-B277-938D8ED596A4}" type="slidenum">
              <a:rPr lang="en-GB"/>
              <a:pPr>
                <a:defRPr/>
              </a:pPr>
              <a:t>‹#›</a:t>
            </a:fld>
            <a:endParaRPr lang="en-GB"/>
          </a:p>
        </p:txBody>
      </p:sp>
    </p:spTree>
    <p:extLst>
      <p:ext uri="{BB962C8B-B14F-4D97-AF65-F5344CB8AC3E}">
        <p14:creationId xmlns:p14="http://schemas.microsoft.com/office/powerpoint/2010/main" val="2688490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2743E9E5-762A-4299-B1B2-2657F90B3A26}" type="slidenum">
              <a:rPr/>
              <a:pPr>
                <a:defRPr/>
              </a:pPr>
              <a:t>‹#›</a:t>
            </a:fld>
            <a:endParaRPr dirty="0"/>
          </a:p>
        </p:txBody>
      </p:sp>
      <p:sp>
        <p:nvSpPr>
          <p:cNvPr id="3" name="Footer Placeholder 2"/>
          <p:cNvSpPr>
            <a:spLocks noGrp="1"/>
          </p:cNvSpPr>
          <p:nvPr>
            <p:ph type="ftr" sz="quarter" idx="11"/>
          </p:nvPr>
        </p:nvSpPr>
        <p:spPr/>
        <p:txBody>
          <a:bodyPr/>
          <a:lstStyle>
            <a:lvl1pPr>
              <a:defRPr/>
            </a:lvl1pPr>
          </a:lstStyle>
          <a:p>
            <a:pPr>
              <a:defRPr/>
            </a:pPr>
            <a:endParaRPr/>
          </a:p>
        </p:txBody>
      </p:sp>
      <p:sp>
        <p:nvSpPr>
          <p:cNvPr id="4" name="Date Placeholder 3"/>
          <p:cNvSpPr>
            <a:spLocks noGrp="1"/>
          </p:cNvSpPr>
          <p:nvPr>
            <p:ph type="dt" sz="half" idx="12"/>
          </p:nvPr>
        </p:nvSpPr>
        <p:spPr/>
        <p:txBody>
          <a:bodyPr/>
          <a:lstStyle>
            <a:lvl1pPr>
              <a:defRPr/>
            </a:lvl1pPr>
          </a:lstStyle>
          <a:p>
            <a:pPr>
              <a:defRPr/>
            </a:pPr>
            <a:fld id="{806AFBB7-982B-4DC1-B19C-C5E67123B7A8}" type="datetimeFigureOut">
              <a:rPr lang="en-US"/>
              <a:pPr>
                <a:defRPr/>
              </a:pPr>
              <a:t>11/14/2017</a:t>
            </a:fld>
            <a:endParaRPr dirty="0"/>
          </a:p>
        </p:txBody>
      </p:sp>
    </p:spTree>
    <p:extLst>
      <p:ext uri="{BB962C8B-B14F-4D97-AF65-F5344CB8AC3E}">
        <p14:creationId xmlns:p14="http://schemas.microsoft.com/office/powerpoint/2010/main" val="340748545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4958E4F-409B-428E-955C-297C0501FD07}" type="datetimeFigureOut">
              <a:rPr lang="en-GB"/>
              <a:pPr>
                <a:defRPr/>
              </a:pPr>
              <a:t>14/11/2017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245BA6C-1D5A-48BF-8B65-3FBF6C7E8E27}" type="slidenum">
              <a:rPr lang="en-GB"/>
              <a:pPr>
                <a:defRPr/>
              </a:pPr>
              <a:t>‹#›</a:t>
            </a:fld>
            <a:endParaRPr lang="en-GB"/>
          </a:p>
        </p:txBody>
      </p:sp>
    </p:spTree>
    <p:extLst>
      <p:ext uri="{BB962C8B-B14F-4D97-AF65-F5344CB8AC3E}">
        <p14:creationId xmlns:p14="http://schemas.microsoft.com/office/powerpoint/2010/main" val="3184508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E64CE44-3072-4F34-8968-EE367BFB0A5D}" type="datetimeFigureOut">
              <a:rPr lang="en-GB"/>
              <a:pPr>
                <a:defRPr/>
              </a:pPr>
              <a:t>14/11/2017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D2F881B-418F-4A0F-8BF8-BA3D80E67216}" type="slidenum">
              <a:rPr lang="en-GB"/>
              <a:pPr>
                <a:defRPr/>
              </a:pPr>
              <a:t>‹#›</a:t>
            </a:fld>
            <a:endParaRPr lang="en-GB"/>
          </a:p>
        </p:txBody>
      </p:sp>
    </p:spTree>
    <p:extLst>
      <p:ext uri="{BB962C8B-B14F-4D97-AF65-F5344CB8AC3E}">
        <p14:creationId xmlns:p14="http://schemas.microsoft.com/office/powerpoint/2010/main" val="568635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1E33FBB-DD56-4947-8C63-196E02B0628E}" type="datetimeFigureOut">
              <a:rPr lang="en-GB"/>
              <a:pPr>
                <a:defRPr/>
              </a:pPr>
              <a:t>14/11/2017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A85E43C-DC0C-4854-9524-72305C7DEE12}" type="slidenum">
              <a:rPr lang="en-GB"/>
              <a:pPr>
                <a:defRPr/>
              </a:pPr>
              <a:t>‹#›</a:t>
            </a:fld>
            <a:endParaRPr lang="en-GB"/>
          </a:p>
        </p:txBody>
      </p:sp>
    </p:spTree>
    <p:extLst>
      <p:ext uri="{BB962C8B-B14F-4D97-AF65-F5344CB8AC3E}">
        <p14:creationId xmlns:p14="http://schemas.microsoft.com/office/powerpoint/2010/main" val="110567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616B911-B67E-471F-9E88-7EFEBBB0EADC}" type="datetimeFigureOut">
              <a:rPr lang="en-GB"/>
              <a:pPr>
                <a:defRPr/>
              </a:pPr>
              <a:t>14/11/2017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BAD7E8DD-9CED-4201-A30D-EC3DD58E38A6}" type="slidenum">
              <a:rPr lang="en-GB"/>
              <a:pPr>
                <a:defRPr/>
              </a:pPr>
              <a:t>‹#›</a:t>
            </a:fld>
            <a:endParaRPr lang="en-GB"/>
          </a:p>
        </p:txBody>
      </p:sp>
    </p:spTree>
    <p:extLst>
      <p:ext uri="{BB962C8B-B14F-4D97-AF65-F5344CB8AC3E}">
        <p14:creationId xmlns:p14="http://schemas.microsoft.com/office/powerpoint/2010/main" val="487588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26E7FF2-9FCA-4FEF-B691-6B13729AB3FA}" type="datetimeFigureOut">
              <a:rPr lang="en-GB"/>
              <a:pPr>
                <a:defRPr/>
              </a:pPr>
              <a:t>14/11/2017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0CA46E6A-5710-48E0-AD3A-1A97A6BB6146}" type="slidenum">
              <a:rPr lang="en-GB"/>
              <a:pPr>
                <a:defRPr/>
              </a:pPr>
              <a:t>‹#›</a:t>
            </a:fld>
            <a:endParaRPr lang="en-GB"/>
          </a:p>
        </p:txBody>
      </p:sp>
    </p:spTree>
    <p:extLst>
      <p:ext uri="{BB962C8B-B14F-4D97-AF65-F5344CB8AC3E}">
        <p14:creationId xmlns:p14="http://schemas.microsoft.com/office/powerpoint/2010/main" val="1372319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0E8B53-C27A-4C75-8FD9-AEF00053B809}" type="datetimeFigureOut">
              <a:rPr lang="en-GB"/>
              <a:pPr>
                <a:defRPr/>
              </a:pPr>
              <a:t>14/11/2017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AE8F2EF1-4B6B-4B0B-B94F-E872F8763F5A}" type="slidenum">
              <a:rPr lang="en-GB"/>
              <a:pPr>
                <a:defRPr/>
              </a:pPr>
              <a:t>‹#›</a:t>
            </a:fld>
            <a:endParaRPr lang="en-GB"/>
          </a:p>
        </p:txBody>
      </p:sp>
    </p:spTree>
    <p:extLst>
      <p:ext uri="{BB962C8B-B14F-4D97-AF65-F5344CB8AC3E}">
        <p14:creationId xmlns:p14="http://schemas.microsoft.com/office/powerpoint/2010/main" val="297734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A966609-F3E4-4523-90B2-EE2F1BD3633B}" type="datetimeFigureOut">
              <a:rPr lang="en-GB"/>
              <a:pPr>
                <a:defRPr/>
              </a:pPr>
              <a:t>14/11/2017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064B971-368D-4D0F-9001-87DDAF0C5034}" type="slidenum">
              <a:rPr lang="en-GB"/>
              <a:pPr>
                <a:defRPr/>
              </a:pPr>
              <a:t>‹#›</a:t>
            </a:fld>
            <a:endParaRPr lang="en-GB"/>
          </a:p>
        </p:txBody>
      </p:sp>
    </p:spTree>
    <p:extLst>
      <p:ext uri="{BB962C8B-B14F-4D97-AF65-F5344CB8AC3E}">
        <p14:creationId xmlns:p14="http://schemas.microsoft.com/office/powerpoint/2010/main" val="305483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3EBA93-D23A-4669-BA99-483A73C2A11E}" type="datetimeFigureOut">
              <a:rPr lang="en-GB"/>
              <a:pPr>
                <a:defRPr/>
              </a:pPr>
              <a:t>14/11/2017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87F5EBF-1BE2-4D1B-ACD7-83867649A679}" type="slidenum">
              <a:rPr lang="en-GB"/>
              <a:pPr>
                <a:defRPr/>
              </a:pPr>
              <a:t>‹#›</a:t>
            </a:fld>
            <a:endParaRPr lang="en-GB"/>
          </a:p>
        </p:txBody>
      </p:sp>
    </p:spTree>
    <p:extLst>
      <p:ext uri="{BB962C8B-B14F-4D97-AF65-F5344CB8AC3E}">
        <p14:creationId xmlns:p14="http://schemas.microsoft.com/office/powerpoint/2010/main" val="3446691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46F3FE7-C421-45FE-A838-534AE7621C66}" type="datetimeFigureOut">
              <a:rPr lang="en-GB"/>
              <a:pPr>
                <a:defRPr/>
              </a:pPr>
              <a:t>14/11/2017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5AF2F7D-66CA-4427-95A2-C4C11E4307C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ud.libguides.com/openacces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prints.hud.ac.uk/id/eprint/33874"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8489" y="656215"/>
            <a:ext cx="10647869" cy="1810255"/>
          </a:xfrm>
        </p:spPr>
        <p:txBody>
          <a:bodyPr/>
          <a:lstStyle/>
          <a:p>
            <a:r>
              <a:rPr lang="en-GB" sz="5400" b="1" dirty="0"/>
              <a:t>The Game of Open Access: </a:t>
            </a:r>
            <a:r>
              <a:rPr lang="en-GB" sz="5400" b="1" dirty="0" smtClean="0"/>
              <a:t/>
            </a:r>
            <a:br>
              <a:rPr lang="en-GB" sz="5400" b="1" dirty="0" smtClean="0"/>
            </a:br>
            <a:r>
              <a:rPr lang="en-GB" sz="5400" b="1" dirty="0" smtClean="0"/>
              <a:t>making </a:t>
            </a:r>
            <a:r>
              <a:rPr lang="en-GB" sz="5400" b="1" dirty="0"/>
              <a:t>mandates more memorable</a:t>
            </a:r>
            <a:endParaRPr lang="en-GB" sz="5400" dirty="0"/>
          </a:p>
        </p:txBody>
      </p:sp>
      <p:sp>
        <p:nvSpPr>
          <p:cNvPr id="5" name="Subtitle 4"/>
          <p:cNvSpPr>
            <a:spLocks noGrp="1"/>
          </p:cNvSpPr>
          <p:nvPr>
            <p:ph type="subTitle" idx="1"/>
          </p:nvPr>
        </p:nvSpPr>
        <p:spPr>
          <a:xfrm>
            <a:off x="1440423" y="2741427"/>
            <a:ext cx="9144000" cy="1655762"/>
          </a:xfrm>
        </p:spPr>
        <p:txBody>
          <a:bodyPr/>
          <a:lstStyle/>
          <a:p>
            <a:r>
              <a:rPr lang="en-GB" b="1" dirty="0" smtClean="0"/>
              <a:t>Kate McGuinn &amp; Alison McNab</a:t>
            </a:r>
          </a:p>
          <a:p>
            <a:r>
              <a:rPr lang="en-GB" b="1" dirty="0" smtClean="0"/>
              <a:t>University of Huddersfield</a:t>
            </a:r>
          </a:p>
          <a:p>
            <a:endParaRPr lang="en-GB" sz="1000" b="1" dirty="0" smtClean="0"/>
          </a:p>
          <a:p>
            <a:r>
              <a:rPr lang="en-GB" b="1" dirty="0" smtClean="0"/>
              <a:t>@hudlib / @AlisonMcNab</a:t>
            </a:r>
            <a:endParaRPr lang="en-GB"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5665" y="4674121"/>
            <a:ext cx="2993395" cy="2117641"/>
          </a:xfrm>
          <a:prstGeom prst="rect">
            <a:avLst/>
          </a:prstGeom>
        </p:spPr>
      </p:pic>
    </p:spTree>
    <p:extLst>
      <p:ext uri="{BB962C8B-B14F-4D97-AF65-F5344CB8AC3E}">
        <p14:creationId xmlns:p14="http://schemas.microsoft.com/office/powerpoint/2010/main" val="1121509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Game of Open Access</a:t>
            </a:r>
            <a:endParaRPr lang="en-GB" dirty="0"/>
          </a:p>
        </p:txBody>
      </p:sp>
      <p:sp>
        <p:nvSpPr>
          <p:cNvPr id="3" name="Content Placeholder 2"/>
          <p:cNvSpPr>
            <a:spLocks noGrp="1"/>
          </p:cNvSpPr>
          <p:nvPr>
            <p:ph idx="1"/>
          </p:nvPr>
        </p:nvSpPr>
        <p:spPr>
          <a:xfrm>
            <a:off x="838200" y="2119256"/>
            <a:ext cx="10515600" cy="4057707"/>
          </a:xfrm>
        </p:spPr>
        <p:txBody>
          <a:bodyPr/>
          <a:lstStyle/>
          <a:p>
            <a:r>
              <a:rPr lang="en-GB" sz="3600" dirty="0" smtClean="0"/>
              <a:t>What? </a:t>
            </a:r>
          </a:p>
          <a:p>
            <a:r>
              <a:rPr lang="en-GB" sz="3600" dirty="0" smtClean="0"/>
              <a:t>Why?</a:t>
            </a:r>
          </a:p>
          <a:p>
            <a:r>
              <a:rPr lang="en-GB" sz="3600" dirty="0" smtClean="0"/>
              <a:t>When?</a:t>
            </a:r>
          </a:p>
          <a:p>
            <a:r>
              <a:rPr lang="en-GB" sz="3600" dirty="0" smtClean="0"/>
              <a:t>So what?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349" y="2122870"/>
            <a:ext cx="5687451" cy="4023797"/>
          </a:xfrm>
          <a:prstGeom prst="rect">
            <a:avLst/>
          </a:prstGeom>
        </p:spPr>
      </p:pic>
    </p:spTree>
    <p:extLst>
      <p:ext uri="{BB962C8B-B14F-4D97-AF65-F5344CB8AC3E}">
        <p14:creationId xmlns:p14="http://schemas.microsoft.com/office/powerpoint/2010/main" val="2491943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Let’s play……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653"/>
            <a:ext cx="16423560" cy="11619454"/>
          </a:xfrm>
          <a:prstGeom prst="rect">
            <a:avLst/>
          </a:prstGeom>
        </p:spPr>
      </p:pic>
      <p:pic>
        <p:nvPicPr>
          <p:cNvPr id="9" name="Picture 8"/>
          <p:cNvPicPr>
            <a:picLocks noChangeAspect="1"/>
          </p:cNvPicPr>
          <p:nvPr/>
        </p:nvPicPr>
        <p:blipFill>
          <a:blip r:embed="rId4"/>
          <a:stretch>
            <a:fillRect/>
          </a:stretch>
        </p:blipFill>
        <p:spPr>
          <a:xfrm>
            <a:off x="10509217" y="4508259"/>
            <a:ext cx="1689165" cy="2612241"/>
          </a:xfrm>
          <a:prstGeom prst="rect">
            <a:avLst/>
          </a:prstGeom>
        </p:spPr>
      </p:pic>
      <p:pic>
        <p:nvPicPr>
          <p:cNvPr id="10" name="Picture 9"/>
          <p:cNvPicPr>
            <a:picLocks noChangeAspect="1"/>
          </p:cNvPicPr>
          <p:nvPr/>
        </p:nvPicPr>
        <p:blipFill>
          <a:blip r:embed="rId5"/>
          <a:stretch>
            <a:fillRect/>
          </a:stretch>
        </p:blipFill>
        <p:spPr>
          <a:xfrm>
            <a:off x="1106307" y="545314"/>
            <a:ext cx="2850676" cy="1552542"/>
          </a:xfrm>
          <a:prstGeom prst="rect">
            <a:avLst/>
          </a:prstGeom>
        </p:spPr>
      </p:pic>
      <p:pic>
        <p:nvPicPr>
          <p:cNvPr id="11" name="Picture 10"/>
          <p:cNvPicPr>
            <a:picLocks noChangeAspect="1"/>
          </p:cNvPicPr>
          <p:nvPr/>
        </p:nvPicPr>
        <p:blipFill>
          <a:blip r:embed="rId6"/>
          <a:stretch>
            <a:fillRect/>
          </a:stretch>
        </p:blipFill>
        <p:spPr>
          <a:xfrm>
            <a:off x="5980505" y="486610"/>
            <a:ext cx="2744854" cy="1611245"/>
          </a:xfrm>
          <a:prstGeom prst="rect">
            <a:avLst/>
          </a:prstGeom>
        </p:spPr>
      </p:pic>
    </p:spTree>
    <p:extLst>
      <p:ext uri="{BB962C8B-B14F-4D97-AF65-F5344CB8AC3E}">
        <p14:creationId xmlns:p14="http://schemas.microsoft.com/office/powerpoint/2010/main" val="374427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did our researchers say?</a:t>
            </a:r>
            <a:endParaRPr lang="en-GB"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79366" y="3054660"/>
            <a:ext cx="3803333" cy="2690622"/>
          </a:xfrm>
          <a:prstGeom prst="rect">
            <a:avLst/>
          </a:prstGeom>
        </p:spPr>
      </p:pic>
      <p:sp>
        <p:nvSpPr>
          <p:cNvPr id="3" name="Oval Callout 2"/>
          <p:cNvSpPr/>
          <p:nvPr/>
        </p:nvSpPr>
        <p:spPr>
          <a:xfrm>
            <a:off x="7886382" y="1446901"/>
            <a:ext cx="3711388" cy="1839558"/>
          </a:xfrm>
          <a:prstGeom prst="wedgeEllipseCallout">
            <a:avLst>
              <a:gd name="adj1" fmla="val -52717"/>
              <a:gd name="adj2" fmla="val 771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I got round </a:t>
            </a:r>
            <a:r>
              <a:rPr lang="en-GB" b="1" dirty="0">
                <a:solidFill>
                  <a:schemeClr val="tx1"/>
                </a:solidFill>
              </a:rPr>
              <a:t>the board </a:t>
            </a:r>
            <a:r>
              <a:rPr lang="en-GB" b="1" dirty="0" smtClean="0">
                <a:solidFill>
                  <a:schemeClr val="tx1"/>
                </a:solidFill>
              </a:rPr>
              <a:t>too quickly </a:t>
            </a:r>
            <a:r>
              <a:rPr lang="en-GB" b="1" dirty="0">
                <a:solidFill>
                  <a:schemeClr val="tx1"/>
                </a:solidFill>
              </a:rPr>
              <a:t>because </a:t>
            </a:r>
            <a:r>
              <a:rPr lang="en-GB" b="1" dirty="0" smtClean="0">
                <a:solidFill>
                  <a:schemeClr val="tx1"/>
                </a:solidFill>
              </a:rPr>
              <a:t>I threw two sixes</a:t>
            </a:r>
            <a:r>
              <a:rPr lang="en-GB" b="1" dirty="0">
                <a:solidFill>
                  <a:schemeClr val="tx1"/>
                </a:solidFill>
              </a:rPr>
              <a:t>, therefore </a:t>
            </a:r>
            <a:r>
              <a:rPr lang="en-GB" b="1" dirty="0" smtClean="0">
                <a:solidFill>
                  <a:schemeClr val="tx1"/>
                </a:solidFill>
              </a:rPr>
              <a:t>didn’t manage to </a:t>
            </a:r>
            <a:r>
              <a:rPr lang="en-GB" b="1" dirty="0">
                <a:solidFill>
                  <a:schemeClr val="tx1"/>
                </a:solidFill>
              </a:rPr>
              <a:t>collect many cards</a:t>
            </a:r>
          </a:p>
        </p:txBody>
      </p:sp>
      <p:sp>
        <p:nvSpPr>
          <p:cNvPr id="6" name="Oval Callout 5"/>
          <p:cNvSpPr/>
          <p:nvPr/>
        </p:nvSpPr>
        <p:spPr>
          <a:xfrm>
            <a:off x="155505" y="2804200"/>
            <a:ext cx="4120178" cy="3593053"/>
          </a:xfrm>
          <a:prstGeom prst="wedgeEllipseCallout">
            <a:avLst>
              <a:gd name="adj1" fmla="val 65446"/>
              <a:gd name="adj2" fmla="val -382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The Game of Open Access is an innovative training method that encourages imaginative thinking, it allows participants to reflect on the Open Access course and be able to apply what has been learnt. I was inspired by it usefulness.</a:t>
            </a:r>
          </a:p>
        </p:txBody>
      </p:sp>
      <p:sp>
        <p:nvSpPr>
          <p:cNvPr id="8" name="Oval Callout 7"/>
          <p:cNvSpPr/>
          <p:nvPr/>
        </p:nvSpPr>
        <p:spPr>
          <a:xfrm>
            <a:off x="8287871" y="4703975"/>
            <a:ext cx="3087443" cy="1901220"/>
          </a:xfrm>
          <a:prstGeom prst="wedgeEllipseCallout">
            <a:avLst>
              <a:gd name="adj1" fmla="val -59656"/>
              <a:gd name="adj2" fmla="val -516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A fun way to test my knowledge of Open Access</a:t>
            </a:r>
            <a:endParaRPr lang="en-GB" b="1" dirty="0">
              <a:solidFill>
                <a:schemeClr val="tx1"/>
              </a:solidFill>
            </a:endParaRPr>
          </a:p>
        </p:txBody>
      </p:sp>
    </p:spTree>
    <p:extLst>
      <p:ext uri="{BB962C8B-B14F-4D97-AF65-F5344CB8AC3E}">
        <p14:creationId xmlns:p14="http://schemas.microsoft.com/office/powerpoint/2010/main" val="3039516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95245" y="1298842"/>
            <a:ext cx="7007350" cy="5095478"/>
          </a:xfrm>
          <a:prstGeom prst="rect">
            <a:avLst/>
          </a:prstGeom>
        </p:spPr>
      </p:pic>
      <p:sp>
        <p:nvSpPr>
          <p:cNvPr id="19459" name="Title 1"/>
          <p:cNvSpPr>
            <a:spLocks noGrp="1"/>
          </p:cNvSpPr>
          <p:nvPr>
            <p:ph type="title"/>
          </p:nvPr>
        </p:nvSpPr>
        <p:spPr>
          <a:xfrm>
            <a:off x="1779588" y="187325"/>
            <a:ext cx="8447087" cy="1325563"/>
          </a:xfrm>
        </p:spPr>
        <p:txBody>
          <a:bodyPr/>
          <a:lstStyle/>
          <a:p>
            <a:pPr eaLnBrk="1" hangingPunct="1"/>
            <a:r>
              <a:rPr lang="en-GB" altLang="en-US" b="1" dirty="0" smtClean="0"/>
              <a:t>Open Access support material</a:t>
            </a:r>
          </a:p>
        </p:txBody>
      </p:sp>
      <p:sp>
        <p:nvSpPr>
          <p:cNvPr id="3" name="Rounded Rectangle 2"/>
          <p:cNvSpPr/>
          <p:nvPr/>
        </p:nvSpPr>
        <p:spPr>
          <a:xfrm>
            <a:off x="315276" y="6405562"/>
            <a:ext cx="4271067" cy="45243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chemeClr val="tx1"/>
              </a:solidFill>
            </a:endParaRPr>
          </a:p>
          <a:p>
            <a:pPr>
              <a:defRPr/>
            </a:pPr>
            <a:r>
              <a:rPr lang="en-GB" sz="2000" b="1" dirty="0">
                <a:solidFill>
                  <a:schemeClr val="accent1">
                    <a:lumMod val="75000"/>
                  </a:schemeClr>
                </a:solidFill>
              </a:rPr>
              <a:t>http://</a:t>
            </a:r>
            <a:r>
              <a:rPr lang="en-GB" sz="2000" b="1" dirty="0">
                <a:solidFill>
                  <a:schemeClr val="accent1">
                    <a:lumMod val="75000"/>
                  </a:schemeClr>
                </a:solidFill>
                <a:hlinkClick r:id="rId4" action="ppaction://hlinkfile"/>
              </a:rPr>
              <a:t>hud.libguides.com/openaccess</a:t>
            </a:r>
            <a:r>
              <a:rPr lang="en-GB" sz="2000" b="1" dirty="0">
                <a:solidFill>
                  <a:schemeClr val="accent1">
                    <a:lumMod val="75000"/>
                  </a:schemeClr>
                </a:solidFill>
              </a:rPr>
              <a:t> </a:t>
            </a:r>
            <a:r>
              <a:rPr lang="en-GB" dirty="0" smtClean="0"/>
              <a:t>/</a:t>
            </a:r>
            <a:endParaRPr lang="en-GB" dirty="0"/>
          </a:p>
        </p:txBody>
      </p:sp>
      <p:pic>
        <p:nvPicPr>
          <p:cNvPr id="5" name="Picture 4"/>
          <p:cNvPicPr>
            <a:picLocks noChangeAspect="1"/>
          </p:cNvPicPr>
          <p:nvPr/>
        </p:nvPicPr>
        <p:blipFill>
          <a:blip r:embed="rId5"/>
          <a:stretch>
            <a:fillRect/>
          </a:stretch>
        </p:blipFill>
        <p:spPr>
          <a:xfrm>
            <a:off x="8650722" y="187325"/>
            <a:ext cx="3151905" cy="3151905"/>
          </a:xfrm>
          <a:prstGeom prst="rect">
            <a:avLst/>
          </a:prstGeom>
        </p:spPr>
      </p:pic>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3220" r="3289"/>
          <a:stretch/>
        </p:blipFill>
        <p:spPr>
          <a:xfrm>
            <a:off x="8088568" y="3555093"/>
            <a:ext cx="4103432" cy="585216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738" y="365125"/>
            <a:ext cx="10515600" cy="1325563"/>
          </a:xfrm>
        </p:spPr>
        <p:txBody>
          <a:bodyPr/>
          <a:lstStyle/>
          <a:p>
            <a:r>
              <a:rPr lang="en-GB" sz="5400" b="1" dirty="0" smtClean="0"/>
              <a:t>You</a:t>
            </a:r>
            <a:r>
              <a:rPr lang="en-GB" b="1" dirty="0" smtClean="0"/>
              <a:t> can play The Game of Open Access! </a:t>
            </a:r>
            <a:endParaRPr lang="en-GB" b="1" dirty="0"/>
          </a:p>
        </p:txBody>
      </p:sp>
      <p:sp>
        <p:nvSpPr>
          <p:cNvPr id="3" name="Text Placeholder 2"/>
          <p:cNvSpPr>
            <a:spLocks noGrp="1"/>
          </p:cNvSpPr>
          <p:nvPr>
            <p:ph type="body" idx="1"/>
          </p:nvPr>
        </p:nvSpPr>
        <p:spPr>
          <a:xfrm>
            <a:off x="591672" y="1681163"/>
            <a:ext cx="5405904" cy="4508500"/>
          </a:xfrm>
        </p:spPr>
        <p:txBody>
          <a:bodyPr/>
          <a:lstStyle/>
          <a:p>
            <a:r>
              <a:rPr lang="en-GB" sz="2800" b="0" dirty="0" smtClean="0"/>
              <a:t>CC-BY license</a:t>
            </a:r>
          </a:p>
          <a:p>
            <a:r>
              <a:rPr lang="en-GB" sz="2800" b="0" dirty="0" smtClean="0"/>
              <a:t>Download from: </a:t>
            </a:r>
            <a:r>
              <a:rPr lang="en-GB" b="0" dirty="0">
                <a:hlinkClick r:id="rId2"/>
              </a:rPr>
              <a:t>http://eprints.hud.ac.uk/id/eprint/33874 </a:t>
            </a:r>
            <a:endParaRPr lang="en-GB" b="0" dirty="0" smtClean="0"/>
          </a:p>
          <a:p>
            <a:pPr marL="342900" indent="-342900">
              <a:buFont typeface="Arial" panose="020B0604020202020204" pitchFamily="34" charset="0"/>
              <a:buChar char="•"/>
            </a:pPr>
            <a:endParaRPr lang="en-GB" sz="2800" b="0" dirty="0" smtClean="0"/>
          </a:p>
          <a:p>
            <a:r>
              <a:rPr lang="en-GB" sz="2800" b="0" dirty="0" smtClean="0"/>
              <a:t>You’ll need: </a:t>
            </a:r>
          </a:p>
          <a:p>
            <a:pPr marL="800100" lvl="1" indent="-342900">
              <a:buFont typeface="Arial" panose="020B0604020202020204" pitchFamily="34" charset="0"/>
              <a:buChar char="•"/>
            </a:pPr>
            <a:r>
              <a:rPr lang="en-GB" sz="2800" b="0" dirty="0" smtClean="0"/>
              <a:t>A3 copy of the Game</a:t>
            </a:r>
          </a:p>
          <a:p>
            <a:pPr marL="800100" lvl="1" indent="-342900">
              <a:buFont typeface="Arial" panose="020B0604020202020204" pitchFamily="34" charset="0"/>
              <a:buChar char="•"/>
            </a:pPr>
            <a:r>
              <a:rPr lang="en-GB" sz="2800" b="0" dirty="0" smtClean="0"/>
              <a:t>Set of cards and instructions</a:t>
            </a:r>
          </a:p>
          <a:p>
            <a:pPr marL="800100" lvl="1" indent="-342900">
              <a:buFont typeface="Arial" panose="020B0604020202020204" pitchFamily="34" charset="0"/>
              <a:buChar char="•"/>
            </a:pPr>
            <a:r>
              <a:rPr lang="en-GB" sz="2800" b="0" dirty="0" smtClean="0"/>
              <a:t>Dice</a:t>
            </a:r>
          </a:p>
          <a:p>
            <a:pPr marL="800100" lvl="1" indent="-342900">
              <a:buFont typeface="Arial" panose="020B0604020202020204" pitchFamily="34" charset="0"/>
              <a:buChar char="•"/>
            </a:pPr>
            <a:r>
              <a:rPr lang="en-GB" sz="2800" b="0" dirty="0" smtClean="0"/>
              <a:t>Playing counters </a:t>
            </a:r>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84900" y="2539875"/>
            <a:ext cx="5157787" cy="3649066"/>
          </a:xfrm>
          <a:prstGeom prst="rect">
            <a:avLst/>
          </a:prstGeom>
        </p:spPr>
      </p:pic>
      <p:sp>
        <p:nvSpPr>
          <p:cNvPr id="7" name="TextBox 6"/>
          <p:cNvSpPr txBox="1"/>
          <p:nvPr/>
        </p:nvSpPr>
        <p:spPr>
          <a:xfrm>
            <a:off x="591671" y="6508376"/>
            <a:ext cx="10763717" cy="369332"/>
          </a:xfrm>
          <a:prstGeom prst="rect">
            <a:avLst/>
          </a:prstGeom>
          <a:noFill/>
        </p:spPr>
        <p:txBody>
          <a:bodyPr wrap="square" rtlCol="0">
            <a:spAutoFit/>
          </a:bodyPr>
          <a:lstStyle/>
          <a:p>
            <a:pPr algn="ctr"/>
            <a:r>
              <a:rPr lang="en-GB" dirty="0"/>
              <a:t>C</a:t>
            </a:r>
            <a:r>
              <a:rPr lang="en-GB" dirty="0" smtClean="0"/>
              <a:t>ontent</a:t>
            </a:r>
            <a:r>
              <a:rPr lang="en-GB" dirty="0"/>
              <a:t>: Kate McGuinn / </a:t>
            </a:r>
            <a:r>
              <a:rPr lang="en-GB" dirty="0" smtClean="0"/>
              <a:t>Graphics</a:t>
            </a:r>
            <a:r>
              <a:rPr lang="en-GB" dirty="0"/>
              <a:t>: Mike </a:t>
            </a:r>
            <a:r>
              <a:rPr lang="en-GB" dirty="0" smtClean="0"/>
              <a:t>Spikin.  Computing &amp; Library Services, University of Huddersfield</a:t>
            </a:r>
            <a:endParaRPr lang="en-GB" dirty="0"/>
          </a:p>
        </p:txBody>
      </p:sp>
    </p:spTree>
    <p:extLst>
      <p:ext uri="{BB962C8B-B14F-4D97-AF65-F5344CB8AC3E}">
        <p14:creationId xmlns:p14="http://schemas.microsoft.com/office/powerpoint/2010/main" val="13985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grpId="1" nodeType="clickEffect">
                                  <p:stCondLst>
                                    <p:cond delay="0"/>
                                  </p:stCondLst>
                                  <p:childTnLst>
                                    <p:animClr clrSpc="rgb" dir="cw">
                                      <p:cBhvr override="childStyle">
                                        <p:cTn id="11" dur="250" autoRev="1" fill="remove"/>
                                        <p:tgtEl>
                                          <p:spTgt spid="2"/>
                                        </p:tgtEl>
                                        <p:attrNameLst>
                                          <p:attrName>style.color</p:attrName>
                                        </p:attrNameLst>
                                      </p:cBhvr>
                                      <p:to>
                                        <a:schemeClr val="bg1"/>
                                      </p:to>
                                    </p:animClr>
                                    <p:animClr clrSpc="rgb" dir="cw">
                                      <p:cBhvr>
                                        <p:cTn id="12" dur="250" autoRev="1" fill="remove"/>
                                        <p:tgtEl>
                                          <p:spTgt spid="2"/>
                                        </p:tgtEl>
                                        <p:attrNameLst>
                                          <p:attrName>fillcolor</p:attrName>
                                        </p:attrNameLst>
                                      </p:cBhvr>
                                      <p:to>
                                        <a:schemeClr val="bg1"/>
                                      </p:to>
                                    </p:animClr>
                                    <p:set>
                                      <p:cBhvr>
                                        <p:cTn id="13" dur="250" autoRev="1" fill="remove"/>
                                        <p:tgtEl>
                                          <p:spTgt spid="2"/>
                                        </p:tgtEl>
                                        <p:attrNameLst>
                                          <p:attrName>fill.type</p:attrName>
                                        </p:attrNameLst>
                                      </p:cBhvr>
                                      <p:to>
                                        <p:strVal val="solid"/>
                                      </p:to>
                                    </p:set>
                                    <p:set>
                                      <p:cBhvr>
                                        <p:cTn id="14"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524000" y="1122362"/>
            <a:ext cx="9144000" cy="4417825"/>
          </a:xfrm>
        </p:spPr>
        <p:txBody>
          <a:bodyPr/>
          <a:lstStyle/>
          <a:p>
            <a:r>
              <a:rPr lang="en-GB" b="1" dirty="0" smtClean="0"/>
              <a:t>Any questions?</a:t>
            </a:r>
            <a:br>
              <a:rPr lang="en-GB" b="1" dirty="0" smtClean="0"/>
            </a:br>
            <a:r>
              <a:rPr lang="en-GB" b="1" dirty="0" smtClean="0"/>
              <a:t/>
            </a:r>
            <a:br>
              <a:rPr lang="en-GB" b="1" dirty="0" smtClean="0"/>
            </a:br>
            <a:r>
              <a:rPr lang="en-GB" sz="3200" b="1" dirty="0"/>
              <a:t/>
            </a:r>
            <a:br>
              <a:rPr lang="en-GB" sz="3200" b="1" dirty="0"/>
            </a:br>
            <a:r>
              <a:rPr lang="en-GB" sz="4000" b="1" dirty="0" smtClean="0"/>
              <a:t>A.McNab@hud.ac.uk</a:t>
            </a:r>
            <a:endParaRPr lang="en-GB" sz="4000" b="1" dirty="0"/>
          </a:p>
        </p:txBody>
      </p:sp>
    </p:spTree>
    <p:extLst>
      <p:ext uri="{BB962C8B-B14F-4D97-AF65-F5344CB8AC3E}">
        <p14:creationId xmlns:p14="http://schemas.microsoft.com/office/powerpoint/2010/main" val="3786253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3F22A359D101458F078F52C29920BF" ma:contentTypeVersion="0" ma:contentTypeDescription="Create a new document." ma:contentTypeScope="" ma:versionID="19ffd28c6925d7ae4ec990354c179473">
  <xsd:schema xmlns:xsd="http://www.w3.org/2001/XMLSchema" xmlns:xs="http://www.w3.org/2001/XMLSchema" xmlns:p="http://schemas.microsoft.com/office/2006/metadata/properties" xmlns:ns2="2ed18269-c593-462a-b485-298f055381a3" targetNamespace="http://schemas.microsoft.com/office/2006/metadata/properties" ma:root="true" ma:fieldsID="0549ddf86559f16c30c3e2ef72170cb1" ns2:_="">
    <xsd:import namespace="2ed18269-c593-462a-b485-298f055381a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d18269-c593-462a-b485-298f055381a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152DC7-A41F-41AE-ACED-7986C5852FD3}">
  <ds:schemaRefs>
    <ds:schemaRef ds:uri="http://schemas.microsoft.com/office/2006/metadata/longProperties"/>
  </ds:schemaRefs>
</ds:datastoreItem>
</file>

<file path=customXml/itemProps2.xml><?xml version="1.0" encoding="utf-8"?>
<ds:datastoreItem xmlns:ds="http://schemas.openxmlformats.org/officeDocument/2006/customXml" ds:itemID="{55C803C3-59EF-4DFA-B518-BED58236BB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d18269-c593-462a-b485-298f055381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79D6DD-4039-4021-B006-0A36114F9226}">
  <ds:schemaRefs>
    <ds:schemaRef ds:uri="http://purl.org/dc/dcmitype/"/>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2ed18269-c593-462a-b485-298f055381a3"/>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3805</TotalTime>
  <Words>299</Words>
  <Application>Microsoft Office PowerPoint</Application>
  <PresentationFormat>Widescreen</PresentationFormat>
  <Paragraphs>37</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The Game of Open Access:  making mandates more memorable</vt:lpstr>
      <vt:lpstr>The Game of Open Access</vt:lpstr>
      <vt:lpstr>Let’s play……</vt:lpstr>
      <vt:lpstr>What did our researchers say?</vt:lpstr>
      <vt:lpstr>Open Access support material</vt:lpstr>
      <vt:lpstr>You can play The Game of Open Access! </vt:lpstr>
      <vt:lpstr>Any questions?   A.McNab@hud.ac.uk</vt:lpstr>
    </vt:vector>
  </TitlesOfParts>
  <Company>University of Huddersfield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Johnson</dc:creator>
  <cp:lastModifiedBy>Alison McNab</cp:lastModifiedBy>
  <cp:revision>249</cp:revision>
  <cp:lastPrinted>2017-09-05T14:58:09Z</cp:lastPrinted>
  <dcterms:created xsi:type="dcterms:W3CDTF">2016-06-16T14:45:13Z</dcterms:created>
  <dcterms:modified xsi:type="dcterms:W3CDTF">2017-11-14T13:26:35Z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0x0101008D3F22A359D101458F078F52C29920BF</vt:lpwstr>
  </property>
  <property fmtid="{D5CDD505-2E9C-101B-9397-08002B2CF9AE}" pid="3" name="_dlc_DocIdItemGuid">
    <vt:lpwstr>b6a888e5-f440-46b4-b91c-f15ceafd07f8</vt:lpwstr>
  </property>
  <property fmtid="{D5CDD505-2E9C-101B-9397-08002B2CF9AE}" pid="4" name="_dlc_DocId">
    <vt:lpwstr>KS3NPSXFRHRR-750-3733</vt:lpwstr>
  </property>
  <property fmtid="{D5CDD505-2E9C-101B-9397-08002B2CF9AE}" pid="5" name="_dlc_DocIdUrl">
    <vt:lpwstr>https://unishare.hud.ac.uk/cls/teams/as/_layouts/15/DocIdRedir.aspx?ID=KS3NPSXFRHRR-750-3733, KS3NPSXFRHRR-750-3733</vt:lpwstr>
  </property>
</Properties>
</file>