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63" r:id="rId4"/>
    <p:sldId id="283" r:id="rId5"/>
    <p:sldId id="284" r:id="rId6"/>
    <p:sldId id="282" r:id="rId7"/>
    <p:sldId id="260" r:id="rId8"/>
    <p:sldId id="261" r:id="rId9"/>
    <p:sldId id="262" r:id="rId10"/>
    <p:sldId id="272" r:id="rId11"/>
    <p:sldId id="273" r:id="rId12"/>
    <p:sldId id="274" r:id="rId13"/>
    <p:sldId id="276" r:id="rId14"/>
    <p:sldId id="277" r:id="rId15"/>
    <p:sldId id="278" r:id="rId16"/>
    <p:sldId id="264" r:id="rId17"/>
    <p:sldId id="265" r:id="rId18"/>
    <p:sldId id="266" r:id="rId19"/>
    <p:sldId id="279" r:id="rId20"/>
    <p:sldId id="281" r:id="rId21"/>
    <p:sldId id="267" r:id="rId22"/>
    <p:sldId id="269" r:id="rId23"/>
    <p:sldId id="271" r:id="rId24"/>
    <p:sldId id="270" r:id="rId25"/>
    <p:sldId id="275" r:id="rId26"/>
    <p:sldId id="280"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8" d="100"/>
          <a:sy n="88" d="100"/>
        </p:scale>
        <p:origin x="-60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F36B7-4398-4D55-9EF6-92A308E6D574}" type="doc">
      <dgm:prSet loTypeId="urn:microsoft.com/office/officeart/2005/8/layout/pyramid4" loCatId="pyramid" qsTypeId="urn:microsoft.com/office/officeart/2005/8/quickstyle/3d5" qsCatId="3D" csTypeId="urn:microsoft.com/office/officeart/2005/8/colors/accent2_3" csCatId="accent2" phldr="1"/>
      <dgm:spPr/>
      <dgm:t>
        <a:bodyPr/>
        <a:lstStyle/>
        <a:p>
          <a:endParaRPr lang="en-US"/>
        </a:p>
      </dgm:t>
    </dgm:pt>
    <dgm:pt modelId="{15F1D8C7-427E-4FE7-94E2-0D2EC3756118}">
      <dgm:prSet phldrT="[Text]"/>
      <dgm:spPr/>
      <dgm:t>
        <a:bodyPr/>
        <a:lstStyle/>
        <a:p>
          <a:r>
            <a:rPr lang="en-US" dirty="0"/>
            <a:t>Children</a:t>
          </a:r>
        </a:p>
      </dgm:t>
    </dgm:pt>
    <dgm:pt modelId="{857B295C-736B-4797-BA7F-F5426DDA9DC7}" type="parTrans" cxnId="{68BE9013-7293-4595-B2E6-42DB41121E09}">
      <dgm:prSet/>
      <dgm:spPr/>
      <dgm:t>
        <a:bodyPr/>
        <a:lstStyle/>
        <a:p>
          <a:endParaRPr lang="en-US"/>
        </a:p>
      </dgm:t>
    </dgm:pt>
    <dgm:pt modelId="{5738AC96-3232-4736-86A3-703913F5B6C3}" type="sibTrans" cxnId="{68BE9013-7293-4595-B2E6-42DB41121E09}">
      <dgm:prSet/>
      <dgm:spPr/>
      <dgm:t>
        <a:bodyPr/>
        <a:lstStyle/>
        <a:p>
          <a:endParaRPr lang="en-US"/>
        </a:p>
      </dgm:t>
    </dgm:pt>
    <dgm:pt modelId="{123A4312-D6DF-4336-BA76-828DE3F2727C}">
      <dgm:prSet phldrT="[Text]"/>
      <dgm:spPr/>
      <dgm:t>
        <a:bodyPr/>
        <a:lstStyle/>
        <a:p>
          <a:r>
            <a:rPr lang="en-US" dirty="0"/>
            <a:t>Parents</a:t>
          </a:r>
        </a:p>
      </dgm:t>
    </dgm:pt>
    <dgm:pt modelId="{8D9CAFD3-804E-4DBB-9F1E-19CB7B220464}" type="parTrans" cxnId="{69D52E48-40B1-4605-89C6-81795A9CB86D}">
      <dgm:prSet/>
      <dgm:spPr/>
      <dgm:t>
        <a:bodyPr/>
        <a:lstStyle/>
        <a:p>
          <a:endParaRPr lang="en-US"/>
        </a:p>
      </dgm:t>
    </dgm:pt>
    <dgm:pt modelId="{603E7A9B-5255-4DAB-A771-1BD00C0D50CF}" type="sibTrans" cxnId="{69D52E48-40B1-4605-89C6-81795A9CB86D}">
      <dgm:prSet/>
      <dgm:spPr/>
      <dgm:t>
        <a:bodyPr/>
        <a:lstStyle/>
        <a:p>
          <a:endParaRPr lang="en-US"/>
        </a:p>
      </dgm:t>
    </dgm:pt>
    <dgm:pt modelId="{EB2B63FC-4BBF-4CC2-BE05-BCDAD66FC455}">
      <dgm:prSet phldrT="[Text]"/>
      <dgm:spPr/>
      <dgm:t>
        <a:bodyPr/>
        <a:lstStyle/>
        <a:p>
          <a:r>
            <a:rPr lang="en-US" dirty="0"/>
            <a:t>Findings</a:t>
          </a:r>
        </a:p>
      </dgm:t>
    </dgm:pt>
    <dgm:pt modelId="{69A99556-CE20-42E1-85E9-1F76EC6C1011}" type="parTrans" cxnId="{205492CA-C733-4ED5-8E1E-10F1CB00F211}">
      <dgm:prSet/>
      <dgm:spPr/>
      <dgm:t>
        <a:bodyPr/>
        <a:lstStyle/>
        <a:p>
          <a:endParaRPr lang="en-US"/>
        </a:p>
      </dgm:t>
    </dgm:pt>
    <dgm:pt modelId="{C0B85283-659C-48E7-8F09-F2DDAD2EEBC7}" type="sibTrans" cxnId="{205492CA-C733-4ED5-8E1E-10F1CB00F211}">
      <dgm:prSet/>
      <dgm:spPr/>
      <dgm:t>
        <a:bodyPr/>
        <a:lstStyle/>
        <a:p>
          <a:endParaRPr lang="en-US"/>
        </a:p>
      </dgm:t>
    </dgm:pt>
    <dgm:pt modelId="{376D2195-8EB8-4402-96F7-226E2E2484C4}">
      <dgm:prSet phldrT="[Text]"/>
      <dgm:spPr/>
      <dgm:t>
        <a:bodyPr/>
        <a:lstStyle/>
        <a:p>
          <a:r>
            <a:rPr lang="en-US" dirty="0"/>
            <a:t>Teachers</a:t>
          </a:r>
        </a:p>
      </dgm:t>
    </dgm:pt>
    <dgm:pt modelId="{FEB4B0D6-0303-4AFD-8DB7-199E84224479}" type="parTrans" cxnId="{02AD69E7-27E6-4C9E-BF25-E96B8F04A325}">
      <dgm:prSet/>
      <dgm:spPr/>
      <dgm:t>
        <a:bodyPr/>
        <a:lstStyle/>
        <a:p>
          <a:endParaRPr lang="en-US"/>
        </a:p>
      </dgm:t>
    </dgm:pt>
    <dgm:pt modelId="{7C8A6E65-1A3E-48D7-8957-126620029127}" type="sibTrans" cxnId="{02AD69E7-27E6-4C9E-BF25-E96B8F04A325}">
      <dgm:prSet/>
      <dgm:spPr/>
      <dgm:t>
        <a:bodyPr/>
        <a:lstStyle/>
        <a:p>
          <a:endParaRPr lang="en-US"/>
        </a:p>
      </dgm:t>
    </dgm:pt>
    <dgm:pt modelId="{240D809F-92CD-47ED-956B-CEA6E38EE2E5}" type="pres">
      <dgm:prSet presAssocID="{373F36B7-4398-4D55-9EF6-92A308E6D574}" presName="compositeShape" presStyleCnt="0">
        <dgm:presLayoutVars>
          <dgm:chMax val="9"/>
          <dgm:dir/>
          <dgm:resizeHandles val="exact"/>
        </dgm:presLayoutVars>
      </dgm:prSet>
      <dgm:spPr/>
      <dgm:t>
        <a:bodyPr/>
        <a:lstStyle/>
        <a:p>
          <a:endParaRPr lang="en-GB"/>
        </a:p>
      </dgm:t>
    </dgm:pt>
    <dgm:pt modelId="{567658DC-7F97-4480-8A25-66D36F133E98}" type="pres">
      <dgm:prSet presAssocID="{373F36B7-4398-4D55-9EF6-92A308E6D574}" presName="triangle1" presStyleLbl="node1" presStyleIdx="0" presStyleCnt="4">
        <dgm:presLayoutVars>
          <dgm:bulletEnabled val="1"/>
        </dgm:presLayoutVars>
      </dgm:prSet>
      <dgm:spPr/>
      <dgm:t>
        <a:bodyPr/>
        <a:lstStyle/>
        <a:p>
          <a:endParaRPr lang="en-GB"/>
        </a:p>
      </dgm:t>
    </dgm:pt>
    <dgm:pt modelId="{E060E7A2-AF24-4F90-8392-A51D4759CCED}" type="pres">
      <dgm:prSet presAssocID="{373F36B7-4398-4D55-9EF6-92A308E6D574}" presName="triangle2" presStyleLbl="node1" presStyleIdx="1" presStyleCnt="4">
        <dgm:presLayoutVars>
          <dgm:bulletEnabled val="1"/>
        </dgm:presLayoutVars>
      </dgm:prSet>
      <dgm:spPr/>
      <dgm:t>
        <a:bodyPr/>
        <a:lstStyle/>
        <a:p>
          <a:endParaRPr lang="en-GB"/>
        </a:p>
      </dgm:t>
    </dgm:pt>
    <dgm:pt modelId="{F4DBA307-7D18-48B4-9141-1BD35636703F}" type="pres">
      <dgm:prSet presAssocID="{373F36B7-4398-4D55-9EF6-92A308E6D574}" presName="triangle3" presStyleLbl="node1" presStyleIdx="2" presStyleCnt="4">
        <dgm:presLayoutVars>
          <dgm:bulletEnabled val="1"/>
        </dgm:presLayoutVars>
      </dgm:prSet>
      <dgm:spPr/>
      <dgm:t>
        <a:bodyPr/>
        <a:lstStyle/>
        <a:p>
          <a:endParaRPr lang="en-GB"/>
        </a:p>
      </dgm:t>
    </dgm:pt>
    <dgm:pt modelId="{CCAC5081-2E8A-4AFE-8DB4-BC219BDDCEC4}" type="pres">
      <dgm:prSet presAssocID="{373F36B7-4398-4D55-9EF6-92A308E6D574}" presName="triangle4" presStyleLbl="node1" presStyleIdx="3" presStyleCnt="4">
        <dgm:presLayoutVars>
          <dgm:bulletEnabled val="1"/>
        </dgm:presLayoutVars>
      </dgm:prSet>
      <dgm:spPr/>
      <dgm:t>
        <a:bodyPr/>
        <a:lstStyle/>
        <a:p>
          <a:endParaRPr lang="en-GB"/>
        </a:p>
      </dgm:t>
    </dgm:pt>
  </dgm:ptLst>
  <dgm:cxnLst>
    <dgm:cxn modelId="{9191CF70-BD71-40EB-981D-5F8E6C022763}" type="presOf" srcId="{373F36B7-4398-4D55-9EF6-92A308E6D574}" destId="{240D809F-92CD-47ED-956B-CEA6E38EE2E5}" srcOrd="0" destOrd="0" presId="urn:microsoft.com/office/officeart/2005/8/layout/pyramid4"/>
    <dgm:cxn modelId="{205492CA-C733-4ED5-8E1E-10F1CB00F211}" srcId="{373F36B7-4398-4D55-9EF6-92A308E6D574}" destId="{EB2B63FC-4BBF-4CC2-BE05-BCDAD66FC455}" srcOrd="2" destOrd="0" parTransId="{69A99556-CE20-42E1-85E9-1F76EC6C1011}" sibTransId="{C0B85283-659C-48E7-8F09-F2DDAD2EEBC7}"/>
    <dgm:cxn modelId="{B2547373-8117-4EC6-A433-833E743D1F98}" type="presOf" srcId="{123A4312-D6DF-4336-BA76-828DE3F2727C}" destId="{E060E7A2-AF24-4F90-8392-A51D4759CCED}" srcOrd="0" destOrd="0" presId="urn:microsoft.com/office/officeart/2005/8/layout/pyramid4"/>
    <dgm:cxn modelId="{68BE9013-7293-4595-B2E6-42DB41121E09}" srcId="{373F36B7-4398-4D55-9EF6-92A308E6D574}" destId="{15F1D8C7-427E-4FE7-94E2-0D2EC3756118}" srcOrd="0" destOrd="0" parTransId="{857B295C-736B-4797-BA7F-F5426DDA9DC7}" sibTransId="{5738AC96-3232-4736-86A3-703913F5B6C3}"/>
    <dgm:cxn modelId="{02AD69E7-27E6-4C9E-BF25-E96B8F04A325}" srcId="{373F36B7-4398-4D55-9EF6-92A308E6D574}" destId="{376D2195-8EB8-4402-96F7-226E2E2484C4}" srcOrd="3" destOrd="0" parTransId="{FEB4B0D6-0303-4AFD-8DB7-199E84224479}" sibTransId="{7C8A6E65-1A3E-48D7-8957-126620029127}"/>
    <dgm:cxn modelId="{69D52E48-40B1-4605-89C6-81795A9CB86D}" srcId="{373F36B7-4398-4D55-9EF6-92A308E6D574}" destId="{123A4312-D6DF-4336-BA76-828DE3F2727C}" srcOrd="1" destOrd="0" parTransId="{8D9CAFD3-804E-4DBB-9F1E-19CB7B220464}" sibTransId="{603E7A9B-5255-4DAB-A771-1BD00C0D50CF}"/>
    <dgm:cxn modelId="{CD79E6DF-830B-4F6C-B0FE-9438FEADEAAE}" type="presOf" srcId="{EB2B63FC-4BBF-4CC2-BE05-BCDAD66FC455}" destId="{F4DBA307-7D18-48B4-9141-1BD35636703F}" srcOrd="0" destOrd="0" presId="urn:microsoft.com/office/officeart/2005/8/layout/pyramid4"/>
    <dgm:cxn modelId="{1C328F93-9BC2-4468-AC67-8D3E81D0E467}" type="presOf" srcId="{15F1D8C7-427E-4FE7-94E2-0D2EC3756118}" destId="{567658DC-7F97-4480-8A25-66D36F133E98}" srcOrd="0" destOrd="0" presId="urn:microsoft.com/office/officeart/2005/8/layout/pyramid4"/>
    <dgm:cxn modelId="{AC5CA425-1865-4236-ADA4-8EBBCC2D95F6}" type="presOf" srcId="{376D2195-8EB8-4402-96F7-226E2E2484C4}" destId="{CCAC5081-2E8A-4AFE-8DB4-BC219BDDCEC4}" srcOrd="0" destOrd="0" presId="urn:microsoft.com/office/officeart/2005/8/layout/pyramid4"/>
    <dgm:cxn modelId="{370E5DEE-647A-4EAD-9BD3-B57A8B481069}" type="presParOf" srcId="{240D809F-92CD-47ED-956B-CEA6E38EE2E5}" destId="{567658DC-7F97-4480-8A25-66D36F133E98}" srcOrd="0" destOrd="0" presId="urn:microsoft.com/office/officeart/2005/8/layout/pyramid4"/>
    <dgm:cxn modelId="{A999FE39-69E3-4D81-99D3-D8E996FD493C}" type="presParOf" srcId="{240D809F-92CD-47ED-956B-CEA6E38EE2E5}" destId="{E060E7A2-AF24-4F90-8392-A51D4759CCED}" srcOrd="1" destOrd="0" presId="urn:microsoft.com/office/officeart/2005/8/layout/pyramid4"/>
    <dgm:cxn modelId="{018E057A-D199-4EE2-8E73-5F11DABA0270}" type="presParOf" srcId="{240D809F-92CD-47ED-956B-CEA6E38EE2E5}" destId="{F4DBA307-7D18-48B4-9141-1BD35636703F}" srcOrd="2" destOrd="0" presId="urn:microsoft.com/office/officeart/2005/8/layout/pyramid4"/>
    <dgm:cxn modelId="{CE16794E-B0F5-4937-BEC0-F3FDA5E88540}" type="presParOf" srcId="{240D809F-92CD-47ED-956B-CEA6E38EE2E5}" destId="{CCAC5081-2E8A-4AFE-8DB4-BC219BDDCEC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1889-D6E5-47B6-A357-AFEEF602378D}" type="datetimeFigureOut">
              <a:rPr lang="en-GB" smtClean="0"/>
              <a:t>19/09/2017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99494-8D82-4058-9757-2C84C97C02CE}" type="slidenum">
              <a:rPr lang="en-GB" smtClean="0"/>
              <a:t>‹#›</a:t>
            </a:fld>
            <a:endParaRPr lang="en-GB"/>
          </a:p>
        </p:txBody>
      </p:sp>
    </p:spTree>
    <p:extLst>
      <p:ext uri="{BB962C8B-B14F-4D97-AF65-F5344CB8AC3E}">
        <p14:creationId xmlns:p14="http://schemas.microsoft.com/office/powerpoint/2010/main" val="27651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08F58B-8110-471A-8C39-32526D9BBC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85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children’s views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016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Skills needed for good digital literacy fit well with the COEL</a:t>
            </a:r>
          </a:p>
          <a:p>
            <a:r>
              <a:rPr lang="en-GB" dirty="0"/>
              <a:t>Logic reasoning</a:t>
            </a:r>
          </a:p>
          <a:p>
            <a:r>
              <a:rPr lang="en-GB" dirty="0"/>
              <a:t>Spotting patterns</a:t>
            </a:r>
          </a:p>
          <a:p>
            <a:r>
              <a:rPr lang="en-GB" dirty="0"/>
              <a:t>Breaking down problems</a:t>
            </a:r>
          </a:p>
          <a:p>
            <a:r>
              <a:rPr lang="en-GB" dirty="0"/>
              <a:t>Finding and fixing errors</a:t>
            </a:r>
          </a:p>
          <a:p>
            <a:r>
              <a:rPr lang="en-GB" dirty="0"/>
              <a:t>Evaluating making judgements</a:t>
            </a:r>
          </a:p>
          <a:p>
            <a:r>
              <a:rPr lang="en-GB" dirty="0"/>
              <a:t>Tinkering – time to explore</a:t>
            </a:r>
          </a:p>
          <a:p>
            <a:r>
              <a:rPr lang="en-GB" dirty="0"/>
              <a:t>Focus on creation rather than as a tool for consuming information</a:t>
            </a:r>
          </a:p>
          <a:p>
            <a:r>
              <a:rPr lang="en-GB" dirty="0"/>
              <a:t>2015 England intro computational thinking into its NC (First in Europe)</a:t>
            </a:r>
          </a:p>
          <a:p>
            <a:r>
              <a:rPr lang="en-GB" dirty="0"/>
              <a:t>One of two countries to add coding</a:t>
            </a:r>
          </a:p>
          <a:p>
            <a:r>
              <a:rPr lang="en-GB" dirty="0"/>
              <a:t>EYFS – failed to keep pace – guidance LIMITED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1252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Lorraine Kaye – young children in a digital age discontinuity between the EYFS and NC</a:t>
            </a:r>
          </a:p>
          <a:p>
            <a:r>
              <a:rPr lang="en-GB" dirty="0"/>
              <a:t>Need a focus on the COEL not the ELG</a:t>
            </a:r>
          </a:p>
          <a:p>
            <a:r>
              <a:rPr lang="en-GB" dirty="0"/>
              <a:t>More positive focus, creativity, not fear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3792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children’s views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29806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children’s views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715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different ways of accessing stories. Online for </a:t>
            </a:r>
            <a:r>
              <a:rPr lang="en-GB" dirty="0" err="1"/>
              <a:t>Digiducks</a:t>
            </a:r>
            <a:r>
              <a:rPr lang="en-GB" dirty="0"/>
              <a:t> big decision, PDF and interactive app. </a:t>
            </a:r>
          </a:p>
          <a:p>
            <a:r>
              <a:rPr lang="en-GB" dirty="0"/>
              <a:t>Penguin pig – </a:t>
            </a:r>
            <a:r>
              <a:rPr lang="en-GB" dirty="0" err="1"/>
              <a:t>i</a:t>
            </a:r>
            <a:r>
              <a:rPr lang="en-GB" dirty="0"/>
              <a:t> bookstore</a:t>
            </a:r>
          </a:p>
          <a:p>
            <a:r>
              <a:rPr lang="en-GB" dirty="0"/>
              <a:t>Webster’s email – kindle edition</a:t>
            </a:r>
          </a:p>
          <a:p>
            <a:r>
              <a:rPr lang="en-GB" dirty="0"/>
              <a:t>Chicken Clicking – kindle edition</a:t>
            </a:r>
          </a:p>
          <a:p>
            <a:r>
              <a:rPr lang="en-GB" dirty="0"/>
              <a:t>Dot PDF available</a:t>
            </a:r>
          </a:p>
          <a:p>
            <a:endParaRPr lang="en-GB" dirty="0"/>
          </a:p>
          <a:p>
            <a:r>
              <a:rPr lang="en-GB" dirty="0"/>
              <a:t>Do I produce my own book?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183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highly</a:t>
            </a:r>
            <a:r>
              <a:rPr lang="en-GB" baseline="0" dirty="0"/>
              <a:t> complex interactive world and a developing individual, agency and expression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137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4083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168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522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22115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A41466E-D5E8-455E-9754-32351C789EAF}" type="slidenum">
              <a:rPr lang="en-GB" smtClean="0"/>
              <a:t>21</a:t>
            </a:fld>
            <a:endParaRPr lang="en-GB"/>
          </a:p>
        </p:txBody>
      </p:sp>
    </p:spTree>
    <p:extLst>
      <p:ext uri="{BB962C8B-B14F-4D97-AF65-F5344CB8AC3E}">
        <p14:creationId xmlns:p14="http://schemas.microsoft.com/office/powerpoint/2010/main" val="41471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136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090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506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benefits and risks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325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941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children’s views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050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children’s views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8F58B-8110-471A-8C39-32526D9BBCB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785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2685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181139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1" y="258764"/>
            <a:ext cx="2747433"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2" y="258764"/>
            <a:ext cx="8045449"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63610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5D5365-A0CD-4892-BE67-ECD6066874D4}" type="datetimeFigureOut">
              <a:rPr lang="en-GB" smtClean="0"/>
              <a:pPr/>
              <a:t>19/09/2017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F7CD7E6-579D-4A26-9167-09E88E26BDE6}" type="slidenum">
              <a:rPr lang="en-GB" smtClean="0"/>
              <a:pPr/>
              <a:t>‹#›</a:t>
            </a:fld>
            <a:endParaRPr lang="en-GB" dirty="0"/>
          </a:p>
        </p:txBody>
      </p:sp>
    </p:spTree>
    <p:extLst>
      <p:ext uri="{BB962C8B-B14F-4D97-AF65-F5344CB8AC3E}">
        <p14:creationId xmlns:p14="http://schemas.microsoft.com/office/powerpoint/2010/main" val="321370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606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51384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62104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7469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164956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56336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16873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26381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928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292872" name="Picture 8" descr="Inspiring tomorrows profs 4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 y="5757864"/>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9300173" y="519593"/>
            <a:ext cx="216900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152117" y="6080162"/>
            <a:ext cx="4642712" cy="55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89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l.watson2@hud.ac.uk"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119" y="2178964"/>
            <a:ext cx="9209986" cy="2585323"/>
          </a:xfrm>
          <a:prstGeom prst="rect">
            <a:avLst/>
          </a:prstGeom>
          <a:noFill/>
        </p:spPr>
        <p:txBody>
          <a:bodyPr wrap="square" rtlCol="0">
            <a:spAutoFit/>
          </a:bodyPr>
          <a:lstStyle/>
          <a:p>
            <a:pPr lvl="0" algn="ctr">
              <a:defRPr/>
            </a:pPr>
            <a:r>
              <a:rPr lang="en-GB" sz="2400" b="1" dirty="0"/>
              <a:t>What younger children, parents and teachers really think about online safety: Using creative methods within a phenomenological framework. </a:t>
            </a:r>
            <a:endParaRPr kumimoji="0" lang="en-GB" sz="3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all" spc="0" normalizeH="0" baseline="0" noProof="0" dirty="0">
                <a:ln>
                  <a:noFill/>
                </a:ln>
                <a:solidFill>
                  <a:srgbClr val="000000"/>
                </a:solidFill>
                <a:effectLst/>
                <a:uLnTx/>
                <a:uFillTx/>
                <a:latin typeface="Arial"/>
                <a:ea typeface="+mn-ea"/>
                <a:cs typeface="+mn-cs"/>
              </a:rPr>
              <a:t>                       </a:t>
            </a:r>
            <a:endParaRPr kumimoji="0" lang="en-GB" sz="1800" b="0" i="0" u="none" strike="noStrike" kern="1200" cap="all"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cap="all"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all" spc="0" normalizeH="0" baseline="0" noProof="0" dirty="0">
                <a:ln>
                  <a:noFill/>
                </a:ln>
                <a:solidFill>
                  <a:srgbClr val="000000"/>
                </a:solidFill>
                <a:effectLst/>
                <a:uLnTx/>
                <a:uFillTx/>
                <a:latin typeface="Arial"/>
                <a:ea typeface="+mn-ea"/>
                <a:cs typeface="+mn-cs"/>
              </a:rPr>
              <a:t>By Lindsey Watson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all" spc="0" normalizeH="0" baseline="0" noProof="0" dirty="0">
              <a:ln>
                <a:noFill/>
              </a:ln>
              <a:solidFill>
                <a:srgbClr val="333399"/>
              </a:solidFill>
              <a:effectLst/>
              <a:uLnTx/>
              <a:uFillTx/>
              <a:latin typeface="Viner Hand ITC" panose="03070502030502020203" pitchFamily="66" charset="0"/>
              <a:ea typeface="+mn-ea"/>
              <a:cs typeface="+mn-cs"/>
            </a:endParaRPr>
          </a:p>
        </p:txBody>
      </p:sp>
      <p:sp>
        <p:nvSpPr>
          <p:cNvPr id="3" name="TextBox 2"/>
          <p:cNvSpPr txBox="1"/>
          <p:nvPr/>
        </p:nvSpPr>
        <p:spPr>
          <a:xfrm>
            <a:off x="2843732" y="4484174"/>
            <a:ext cx="6840760" cy="695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99"/>
                </a:solidFill>
                <a:effectLst/>
                <a:uLnTx/>
                <a:uFillTx/>
                <a:latin typeface="Monotype Corsiva" panose="03010101010201010101" pitchFamily="66" charset="0"/>
                <a:ea typeface="+mn-ea"/>
                <a:cs typeface="+mn-cs"/>
              </a:rPr>
              <a:t>Senior Lecturer in Early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FHEA, MA by Research, PGDip, BA Hons</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7349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412" y="1909790"/>
            <a:ext cx="10539167" cy="461665"/>
          </a:xfrm>
          <a:prstGeom prst="rect">
            <a:avLst/>
          </a:prstGeom>
          <a:solidFill>
            <a:srgbClr val="00B0F0"/>
          </a:solidFill>
        </p:spPr>
        <p:txBody>
          <a:bodyPr wrap="square" rtlCol="0">
            <a:spAutoFit/>
          </a:bodyPr>
          <a:lstStyle/>
          <a:p>
            <a:pPr algn="ctr"/>
            <a:r>
              <a:rPr lang="en-GB" sz="2400" b="1" dirty="0"/>
              <a:t>Different stakeholders</a:t>
            </a:r>
          </a:p>
        </p:txBody>
      </p:sp>
      <p:sp>
        <p:nvSpPr>
          <p:cNvPr id="5" name="TextBox 4"/>
          <p:cNvSpPr txBox="1"/>
          <p:nvPr/>
        </p:nvSpPr>
        <p:spPr>
          <a:xfrm>
            <a:off x="-1" y="2361938"/>
            <a:ext cx="8199783" cy="400110"/>
          </a:xfrm>
          <a:prstGeom prst="rect">
            <a:avLst/>
          </a:prstGeom>
          <a:noFill/>
        </p:spPr>
        <p:txBody>
          <a:bodyPr wrap="square" rtlCol="0">
            <a:spAutoFit/>
          </a:bodyPr>
          <a:lstStyle/>
          <a:p>
            <a:r>
              <a:rPr lang="en-GB" sz="2000" b="1" dirty="0">
                <a:solidFill>
                  <a:srgbClr val="00B0F0"/>
                </a:solidFill>
              </a:rPr>
              <a:t>Different perspectives: Home and school environments cont...</a:t>
            </a:r>
          </a:p>
        </p:txBody>
      </p:sp>
      <p:sp>
        <p:nvSpPr>
          <p:cNvPr id="6" name="TextBox 5"/>
          <p:cNvSpPr txBox="1"/>
          <p:nvPr/>
        </p:nvSpPr>
        <p:spPr>
          <a:xfrm>
            <a:off x="141402" y="2693364"/>
            <a:ext cx="7305187" cy="3508653"/>
          </a:xfrm>
          <a:prstGeom prst="rect">
            <a:avLst/>
          </a:prstGeom>
          <a:noFill/>
        </p:spPr>
        <p:txBody>
          <a:bodyPr wrap="square" rtlCol="0">
            <a:spAutoFit/>
          </a:bodyPr>
          <a:lstStyle/>
          <a:p>
            <a:pPr marL="285750" indent="-285750">
              <a:buFont typeface="Arial" panose="020B0604020202020204" pitchFamily="34" charset="0"/>
              <a:buChar char="•"/>
            </a:pPr>
            <a:r>
              <a:rPr lang="en-GB" sz="1700" dirty="0"/>
              <a:t>The British Government recognises the influential position of parents and encourages them to take responsibility for child internet safety through ideals surrounding effective parenting (Byron, 2008, 2010; Lewis, 2014).</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Parents of younger children recognise the importance of taking responsibility for child online safety and are willing to share this with teachers (</a:t>
            </a:r>
            <a:r>
              <a:rPr lang="en-GB" sz="1700" dirty="0" err="1"/>
              <a:t>Chaudron</a:t>
            </a:r>
            <a:r>
              <a:rPr lang="en-GB" sz="1700" dirty="0"/>
              <a:t>, 2015)</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Holloway et al. (2013) suggest that sharing responsibility for online safety with teachers may lead to some parents of younger children having less support through a lack of communication</a:t>
            </a:r>
            <a:endParaRPr lang="en-GB" sz="1700"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p:txBody>
      </p:sp>
      <p:pic>
        <p:nvPicPr>
          <p:cNvPr id="1026" name="Picture 2" descr="Image result for children reception ipad">
            <a:extLst>
              <a:ext uri="{FF2B5EF4-FFF2-40B4-BE49-F238E27FC236}">
                <a16:creationId xmlns:a16="http://schemas.microsoft.com/office/drawing/2014/main" xmlns="" id="{AB6BD8BC-229A-4803-B678-C5385B4D4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589" y="2823603"/>
            <a:ext cx="3940990" cy="294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0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412" y="1866504"/>
            <a:ext cx="10539167" cy="461665"/>
          </a:xfrm>
          <a:prstGeom prst="rect">
            <a:avLst/>
          </a:prstGeom>
          <a:solidFill>
            <a:srgbClr val="00B0F0"/>
          </a:solidFill>
        </p:spPr>
        <p:txBody>
          <a:bodyPr wrap="square" rtlCol="0">
            <a:spAutoFit/>
          </a:bodyPr>
          <a:lstStyle/>
          <a:p>
            <a:pPr algn="ctr"/>
            <a:r>
              <a:rPr lang="en-GB" sz="2400" b="1" dirty="0"/>
              <a:t>Theory</a:t>
            </a:r>
          </a:p>
        </p:txBody>
      </p:sp>
      <p:sp>
        <p:nvSpPr>
          <p:cNvPr id="5" name="TextBox 4"/>
          <p:cNvSpPr txBox="1"/>
          <p:nvPr/>
        </p:nvSpPr>
        <p:spPr>
          <a:xfrm>
            <a:off x="-1" y="2361938"/>
            <a:ext cx="8199783" cy="400110"/>
          </a:xfrm>
          <a:prstGeom prst="rect">
            <a:avLst/>
          </a:prstGeom>
          <a:noFill/>
        </p:spPr>
        <p:txBody>
          <a:bodyPr wrap="square" rtlCol="0">
            <a:spAutoFit/>
          </a:bodyPr>
          <a:lstStyle/>
          <a:p>
            <a:r>
              <a:rPr lang="en-GB" sz="2000" b="1" dirty="0">
                <a:solidFill>
                  <a:srgbClr val="00B0F0"/>
                </a:solidFill>
              </a:rPr>
              <a:t>Ecological Systems Theory</a:t>
            </a:r>
          </a:p>
        </p:txBody>
      </p:sp>
      <p:grpSp>
        <p:nvGrpSpPr>
          <p:cNvPr id="7" name="Group 6">
            <a:extLst>
              <a:ext uri="{FF2B5EF4-FFF2-40B4-BE49-F238E27FC236}">
                <a16:creationId xmlns:a16="http://schemas.microsoft.com/office/drawing/2014/main" xmlns="" id="{8B0D7380-048C-4220-B7DD-6025ADA2AFCD}"/>
              </a:ext>
            </a:extLst>
          </p:cNvPr>
          <p:cNvGrpSpPr/>
          <p:nvPr/>
        </p:nvGrpSpPr>
        <p:grpSpPr>
          <a:xfrm>
            <a:off x="8303568" y="2097336"/>
            <a:ext cx="3888432" cy="3948254"/>
            <a:chOff x="-1182094" y="1484784"/>
            <a:chExt cx="3747690" cy="3805346"/>
          </a:xfrm>
        </p:grpSpPr>
        <p:sp>
          <p:nvSpPr>
            <p:cNvPr id="8" name="Oval 7">
              <a:extLst>
                <a:ext uri="{FF2B5EF4-FFF2-40B4-BE49-F238E27FC236}">
                  <a16:creationId xmlns:a16="http://schemas.microsoft.com/office/drawing/2014/main" xmlns="" id="{6B422E8E-A5AF-4FE9-AAD8-D4D0CD08B47B}"/>
                </a:ext>
              </a:extLst>
            </p:cNvPr>
            <p:cNvSpPr/>
            <p:nvPr/>
          </p:nvSpPr>
          <p:spPr>
            <a:xfrm>
              <a:off x="-841395" y="1902732"/>
              <a:ext cx="3066292" cy="311346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GB" sz="4800" b="1" dirty="0"/>
            </a:p>
          </p:txBody>
        </p:sp>
        <p:sp>
          <p:nvSpPr>
            <p:cNvPr id="9" name="Oval 8">
              <a:extLst>
                <a:ext uri="{FF2B5EF4-FFF2-40B4-BE49-F238E27FC236}">
                  <a16:creationId xmlns:a16="http://schemas.microsoft.com/office/drawing/2014/main" xmlns="" id="{145E802B-6469-48E0-8A03-693E03CBFF21}"/>
                </a:ext>
              </a:extLst>
            </p:cNvPr>
            <p:cNvSpPr/>
            <p:nvPr/>
          </p:nvSpPr>
          <p:spPr>
            <a:xfrm>
              <a:off x="-549367" y="2199253"/>
              <a:ext cx="2482236" cy="2520424"/>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endParaRPr lang="en-GB" dirty="0"/>
            </a:p>
          </p:txBody>
        </p:sp>
        <p:sp>
          <p:nvSpPr>
            <p:cNvPr id="10" name="Oval 9">
              <a:extLst>
                <a:ext uri="{FF2B5EF4-FFF2-40B4-BE49-F238E27FC236}">
                  <a16:creationId xmlns:a16="http://schemas.microsoft.com/office/drawing/2014/main" xmlns="" id="{C47F15AB-32BC-45C8-9E3F-D4ABDAA37672}"/>
                </a:ext>
              </a:extLst>
            </p:cNvPr>
            <p:cNvSpPr/>
            <p:nvPr/>
          </p:nvSpPr>
          <p:spPr>
            <a:xfrm rot="5400000">
              <a:off x="-271941" y="2510375"/>
              <a:ext cx="1927383" cy="1898181"/>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5F0D2C2B-F41E-4290-9C2C-AE2E5393D9F2}"/>
                </a:ext>
              </a:extLst>
            </p:cNvPr>
            <p:cNvSpPr/>
            <p:nvPr/>
          </p:nvSpPr>
          <p:spPr>
            <a:xfrm>
              <a:off x="83360" y="2841714"/>
              <a:ext cx="1216783" cy="1235502"/>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2" name="Oval 11">
              <a:extLst>
                <a:ext uri="{FF2B5EF4-FFF2-40B4-BE49-F238E27FC236}">
                  <a16:creationId xmlns:a16="http://schemas.microsoft.com/office/drawing/2014/main" xmlns="" id="{86F9FF26-A047-4AD8-A0B0-E418C2FA0DF2}"/>
                </a:ext>
              </a:extLst>
            </p:cNvPr>
            <p:cNvSpPr/>
            <p:nvPr/>
          </p:nvSpPr>
          <p:spPr>
            <a:xfrm>
              <a:off x="424059" y="3187655"/>
              <a:ext cx="535384" cy="54362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GB" sz="1400" b="1" dirty="0"/>
                <a:t>Child</a:t>
              </a:r>
            </a:p>
          </p:txBody>
        </p:sp>
        <p:sp>
          <p:nvSpPr>
            <p:cNvPr id="13" name="Oval 12">
              <a:extLst>
                <a:ext uri="{FF2B5EF4-FFF2-40B4-BE49-F238E27FC236}">
                  <a16:creationId xmlns:a16="http://schemas.microsoft.com/office/drawing/2014/main" xmlns="" id="{A06BC4A4-E8C5-40D5-8A62-49FA5635A89C}"/>
                </a:ext>
              </a:extLst>
            </p:cNvPr>
            <p:cNvSpPr/>
            <p:nvPr/>
          </p:nvSpPr>
          <p:spPr>
            <a:xfrm>
              <a:off x="-1182094" y="1484784"/>
              <a:ext cx="3747690" cy="38053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GB" sz="1600" b="1" dirty="0">
                  <a:solidFill>
                    <a:schemeClr val="bg1"/>
                  </a:solidFill>
                </a:rPr>
                <a:t>MACROSYSTEM</a:t>
              </a:r>
            </a:p>
          </p:txBody>
        </p:sp>
        <p:sp>
          <p:nvSpPr>
            <p:cNvPr id="14" name="Oval 13">
              <a:extLst>
                <a:ext uri="{FF2B5EF4-FFF2-40B4-BE49-F238E27FC236}">
                  <a16:creationId xmlns:a16="http://schemas.microsoft.com/office/drawing/2014/main" xmlns="" id="{61FF1543-D061-4412-90F5-F7295E695C17}"/>
                </a:ext>
              </a:extLst>
            </p:cNvPr>
            <p:cNvSpPr/>
            <p:nvPr/>
          </p:nvSpPr>
          <p:spPr>
            <a:xfrm>
              <a:off x="-792724" y="1952152"/>
              <a:ext cx="2968949" cy="3014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GB" sz="1600" b="1" dirty="0">
                  <a:solidFill>
                    <a:schemeClr val="bg1"/>
                  </a:solidFill>
                </a:rPr>
                <a:t>EXOSYSTEM</a:t>
              </a:r>
            </a:p>
          </p:txBody>
        </p:sp>
        <p:sp>
          <p:nvSpPr>
            <p:cNvPr id="15" name="Oval 14">
              <a:extLst>
                <a:ext uri="{FF2B5EF4-FFF2-40B4-BE49-F238E27FC236}">
                  <a16:creationId xmlns:a16="http://schemas.microsoft.com/office/drawing/2014/main" xmlns="" id="{5D039F9A-6C37-4ED0-8058-D86B1A8EEAF6}"/>
                </a:ext>
              </a:extLst>
            </p:cNvPr>
            <p:cNvSpPr/>
            <p:nvPr/>
          </p:nvSpPr>
          <p:spPr>
            <a:xfrm>
              <a:off x="-354682" y="2396933"/>
              <a:ext cx="2092866" cy="2125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GB" sz="1600" b="1" dirty="0">
                  <a:solidFill>
                    <a:schemeClr val="bg1"/>
                  </a:solidFill>
                </a:rPr>
                <a:t>MESOSYSTEM</a:t>
              </a:r>
            </a:p>
          </p:txBody>
        </p:sp>
        <p:sp>
          <p:nvSpPr>
            <p:cNvPr id="16" name="Oval 15">
              <a:extLst>
                <a:ext uri="{FF2B5EF4-FFF2-40B4-BE49-F238E27FC236}">
                  <a16:creationId xmlns:a16="http://schemas.microsoft.com/office/drawing/2014/main" xmlns="" id="{66CD5F89-ED14-4500-8F3C-34AF308F0FF6}"/>
                </a:ext>
              </a:extLst>
            </p:cNvPr>
            <p:cNvSpPr/>
            <p:nvPr/>
          </p:nvSpPr>
          <p:spPr>
            <a:xfrm>
              <a:off x="113173" y="2918039"/>
              <a:ext cx="1160472" cy="11783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GB" sz="1600" b="1" dirty="0">
                  <a:solidFill>
                    <a:schemeClr val="bg1">
                      <a:lumMod val="85000"/>
                    </a:schemeClr>
                  </a:solidFill>
                </a:rPr>
                <a:t>MICROSYSTEM</a:t>
              </a:r>
            </a:p>
          </p:txBody>
        </p:sp>
      </p:grpSp>
      <p:sp>
        <p:nvSpPr>
          <p:cNvPr id="17" name="TextBox 16">
            <a:extLst>
              <a:ext uri="{FF2B5EF4-FFF2-40B4-BE49-F238E27FC236}">
                <a16:creationId xmlns:a16="http://schemas.microsoft.com/office/drawing/2014/main" xmlns="" id="{7C5C1852-A614-4C1E-A0A9-1A0312DB22FA}"/>
              </a:ext>
            </a:extLst>
          </p:cNvPr>
          <p:cNvSpPr txBox="1"/>
          <p:nvPr/>
        </p:nvSpPr>
        <p:spPr>
          <a:xfrm>
            <a:off x="228600" y="2838637"/>
            <a:ext cx="8074968" cy="3139321"/>
          </a:xfrm>
          <a:prstGeom prst="rect">
            <a:avLst/>
          </a:prstGeom>
          <a:noFill/>
        </p:spPr>
        <p:txBody>
          <a:bodyPr wrap="square" rtlCol="0">
            <a:spAutoFit/>
          </a:bodyPr>
          <a:lstStyle/>
          <a:p>
            <a:pPr marL="285750" indent="-285750">
              <a:buFont typeface="Arial" panose="020B0604020202020204" pitchFamily="34" charset="0"/>
              <a:buChar char="•"/>
            </a:pPr>
            <a:r>
              <a:rPr lang="en-GB" dirty="0"/>
              <a:t>To encourage further understanding of younger children’s perspectives surrounding online safety, multiple environments need to be analysed (</a:t>
            </a:r>
            <a:r>
              <a:rPr lang="en-GB" dirty="0" err="1"/>
              <a:t>Chaudron</a:t>
            </a:r>
            <a:r>
              <a:rPr lang="en-GB" dirty="0"/>
              <a:t>, 2015)</a:t>
            </a:r>
          </a:p>
          <a:p>
            <a:endParaRPr lang="en-GB" dirty="0"/>
          </a:p>
          <a:p>
            <a:pPr marL="285750" indent="-285750">
              <a:buFont typeface="Arial" panose="020B0604020202020204" pitchFamily="34" charset="0"/>
              <a:buChar char="•"/>
            </a:pPr>
            <a:r>
              <a:rPr lang="en-GB" dirty="0"/>
              <a:t>Opportunities to examine how individual’s views and perceptions are potentially influenced through interactions between different environments (Bronfenbrenner, 1977)</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Interactions between different perspectives to further examine and understand younger children’s digital autonomy, digital literacy and possibly leading to a safer digital environment (</a:t>
            </a:r>
            <a:r>
              <a:rPr lang="en-GB" dirty="0" err="1"/>
              <a:t>Chaudron</a:t>
            </a:r>
            <a:r>
              <a:rPr lang="en-GB" dirty="0"/>
              <a:t>, 2015)</a:t>
            </a:r>
          </a:p>
        </p:txBody>
      </p:sp>
    </p:spTree>
    <p:extLst>
      <p:ext uri="{BB962C8B-B14F-4D97-AF65-F5344CB8AC3E}">
        <p14:creationId xmlns:p14="http://schemas.microsoft.com/office/powerpoint/2010/main" val="170858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1EF37C2-5715-48C3-BD55-5BEFEEF7A98F}"/>
              </a:ext>
            </a:extLst>
          </p:cNvPr>
          <p:cNvPicPr>
            <a:picLocks noChangeAspect="1"/>
          </p:cNvPicPr>
          <p:nvPr/>
        </p:nvPicPr>
        <p:blipFill>
          <a:blip r:embed="rId3"/>
          <a:stretch>
            <a:fillRect/>
          </a:stretch>
        </p:blipFill>
        <p:spPr>
          <a:xfrm rot="20585546">
            <a:off x="7530833" y="2665603"/>
            <a:ext cx="1990852" cy="2677353"/>
          </a:xfrm>
          <a:prstGeom prst="rect">
            <a:avLst/>
          </a:prstGeom>
        </p:spPr>
      </p:pic>
      <p:sp>
        <p:nvSpPr>
          <p:cNvPr id="3" name="TextBox 2"/>
          <p:cNvSpPr txBox="1"/>
          <p:nvPr/>
        </p:nvSpPr>
        <p:spPr>
          <a:xfrm>
            <a:off x="848412" y="1866504"/>
            <a:ext cx="10539167" cy="461665"/>
          </a:xfrm>
          <a:prstGeom prst="rect">
            <a:avLst/>
          </a:prstGeom>
          <a:solidFill>
            <a:srgbClr val="00B0F0"/>
          </a:solidFill>
        </p:spPr>
        <p:txBody>
          <a:bodyPr wrap="square" rtlCol="0">
            <a:spAutoFit/>
          </a:bodyPr>
          <a:lstStyle/>
          <a:p>
            <a:pPr algn="ctr"/>
            <a:r>
              <a:rPr lang="en-GB" sz="2400" b="1" dirty="0"/>
              <a:t>School and Curriculum</a:t>
            </a:r>
          </a:p>
        </p:txBody>
      </p:sp>
      <p:pic>
        <p:nvPicPr>
          <p:cNvPr id="2" name="Picture 1">
            <a:extLst>
              <a:ext uri="{FF2B5EF4-FFF2-40B4-BE49-F238E27FC236}">
                <a16:creationId xmlns:a16="http://schemas.microsoft.com/office/drawing/2014/main" xmlns="" id="{05707384-AA60-49FF-9CF5-DC67F3942B49}"/>
              </a:ext>
            </a:extLst>
          </p:cNvPr>
          <p:cNvPicPr>
            <a:picLocks noChangeAspect="1"/>
          </p:cNvPicPr>
          <p:nvPr/>
        </p:nvPicPr>
        <p:blipFill>
          <a:blip r:embed="rId4"/>
          <a:stretch>
            <a:fillRect/>
          </a:stretch>
        </p:blipFill>
        <p:spPr>
          <a:xfrm rot="20376772">
            <a:off x="8488016" y="2552383"/>
            <a:ext cx="2067339" cy="2903795"/>
          </a:xfrm>
          <a:prstGeom prst="rect">
            <a:avLst/>
          </a:prstGeom>
        </p:spPr>
      </p:pic>
      <p:pic>
        <p:nvPicPr>
          <p:cNvPr id="4" name="Picture 3">
            <a:extLst>
              <a:ext uri="{FF2B5EF4-FFF2-40B4-BE49-F238E27FC236}">
                <a16:creationId xmlns:a16="http://schemas.microsoft.com/office/drawing/2014/main" xmlns="" id="{7E1504BC-A044-4969-B98D-6C941D3F68BD}"/>
              </a:ext>
            </a:extLst>
          </p:cNvPr>
          <p:cNvPicPr>
            <a:picLocks noChangeAspect="1"/>
          </p:cNvPicPr>
          <p:nvPr/>
        </p:nvPicPr>
        <p:blipFill>
          <a:blip r:embed="rId5"/>
          <a:stretch>
            <a:fillRect/>
          </a:stretch>
        </p:blipFill>
        <p:spPr>
          <a:xfrm rot="748640">
            <a:off x="9887264" y="2884027"/>
            <a:ext cx="1905000" cy="2667000"/>
          </a:xfrm>
          <a:prstGeom prst="rect">
            <a:avLst/>
          </a:prstGeom>
        </p:spPr>
      </p:pic>
      <p:sp>
        <p:nvSpPr>
          <p:cNvPr id="6" name="TextBox 5">
            <a:extLst>
              <a:ext uri="{FF2B5EF4-FFF2-40B4-BE49-F238E27FC236}">
                <a16:creationId xmlns:a16="http://schemas.microsoft.com/office/drawing/2014/main" xmlns="" id="{63CA5918-9091-447D-88BD-938CC79F6EE9}"/>
              </a:ext>
            </a:extLst>
          </p:cNvPr>
          <p:cNvSpPr txBox="1"/>
          <p:nvPr/>
        </p:nvSpPr>
        <p:spPr>
          <a:xfrm>
            <a:off x="447261" y="2792896"/>
            <a:ext cx="7305261" cy="3139321"/>
          </a:xfrm>
          <a:prstGeom prst="rect">
            <a:avLst/>
          </a:prstGeom>
          <a:noFill/>
        </p:spPr>
        <p:txBody>
          <a:bodyPr wrap="square" rtlCol="0">
            <a:spAutoFit/>
          </a:bodyPr>
          <a:lstStyle/>
          <a:p>
            <a:pPr marL="285750" indent="-285750">
              <a:buFont typeface="Arial" panose="020B0604020202020204" pitchFamily="34" charset="0"/>
              <a:buChar char="•"/>
            </a:pPr>
            <a:r>
              <a:rPr lang="en-GB" dirty="0"/>
              <a:t>British society revolves around technology, recognising that children need the skills, competences and enthusiasm to function digitally (</a:t>
            </a:r>
            <a:r>
              <a:rPr lang="en-GB" dirty="0" err="1"/>
              <a:t>Plowman</a:t>
            </a:r>
            <a:r>
              <a:rPr lang="en-GB" dirty="0"/>
              <a:t>, Stephen &amp; </a:t>
            </a:r>
            <a:r>
              <a:rPr lang="en-GB" dirty="0" err="1"/>
              <a:t>McPake</a:t>
            </a:r>
            <a:r>
              <a:rPr lang="en-GB" dirty="0"/>
              <a:t>, 2012)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UK Government and schools have responded over the last decade by implementing strategies focusing on preparing younger children to be effective and safe digital users (Pinto &amp; </a:t>
            </a:r>
            <a:r>
              <a:rPr lang="en-GB" dirty="0" err="1"/>
              <a:t>Younie</a:t>
            </a:r>
            <a:r>
              <a:rPr lang="en-GB" dirty="0"/>
              <a:t>, 2015)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Changes to school curricula find computing and online safety taught much earlier, putting more emphasis on schools to develop children’s online safety (Adams, 2013).</a:t>
            </a:r>
          </a:p>
        </p:txBody>
      </p:sp>
    </p:spTree>
    <p:extLst>
      <p:ext uri="{BB962C8B-B14F-4D97-AF65-F5344CB8AC3E}">
        <p14:creationId xmlns:p14="http://schemas.microsoft.com/office/powerpoint/2010/main" val="194702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1504BC-A044-4969-B98D-6C941D3F68BD}"/>
              </a:ext>
            </a:extLst>
          </p:cNvPr>
          <p:cNvPicPr>
            <a:picLocks noChangeAspect="1"/>
          </p:cNvPicPr>
          <p:nvPr/>
        </p:nvPicPr>
        <p:blipFill>
          <a:blip r:embed="rId3"/>
          <a:stretch>
            <a:fillRect/>
          </a:stretch>
        </p:blipFill>
        <p:spPr>
          <a:xfrm rot="748640">
            <a:off x="10322501" y="2545615"/>
            <a:ext cx="1549042" cy="2168659"/>
          </a:xfrm>
          <a:prstGeom prst="rect">
            <a:avLst/>
          </a:prstGeom>
        </p:spPr>
      </p:pic>
      <p:pic>
        <p:nvPicPr>
          <p:cNvPr id="5" name="Picture 4">
            <a:extLst>
              <a:ext uri="{FF2B5EF4-FFF2-40B4-BE49-F238E27FC236}">
                <a16:creationId xmlns:a16="http://schemas.microsoft.com/office/drawing/2014/main" xmlns="" id="{D1EF37C2-5715-48C3-BD55-5BEFEEF7A98F}"/>
              </a:ext>
            </a:extLst>
          </p:cNvPr>
          <p:cNvPicPr>
            <a:picLocks noChangeAspect="1"/>
          </p:cNvPicPr>
          <p:nvPr/>
        </p:nvPicPr>
        <p:blipFill>
          <a:blip r:embed="rId4"/>
          <a:stretch>
            <a:fillRect/>
          </a:stretch>
        </p:blipFill>
        <p:spPr>
          <a:xfrm rot="20585546">
            <a:off x="9151431" y="2509574"/>
            <a:ext cx="1559137" cy="2096771"/>
          </a:xfrm>
          <a:prstGeom prst="rect">
            <a:avLst/>
          </a:prstGeom>
        </p:spPr>
      </p:pic>
      <p:sp>
        <p:nvSpPr>
          <p:cNvPr id="3" name="TextBox 2"/>
          <p:cNvSpPr txBox="1"/>
          <p:nvPr/>
        </p:nvSpPr>
        <p:spPr>
          <a:xfrm>
            <a:off x="848412" y="1866504"/>
            <a:ext cx="10539167" cy="461665"/>
          </a:xfrm>
          <a:prstGeom prst="rect">
            <a:avLst/>
          </a:prstGeom>
          <a:solidFill>
            <a:srgbClr val="00B0F0"/>
          </a:solidFill>
        </p:spPr>
        <p:txBody>
          <a:bodyPr wrap="square" rtlCol="0">
            <a:spAutoFit/>
          </a:bodyPr>
          <a:lstStyle/>
          <a:p>
            <a:pPr algn="ctr"/>
            <a:r>
              <a:rPr lang="en-GB" sz="2400" b="1" dirty="0"/>
              <a:t>School and Curriculum</a:t>
            </a:r>
          </a:p>
        </p:txBody>
      </p:sp>
      <p:pic>
        <p:nvPicPr>
          <p:cNvPr id="2" name="Picture 1">
            <a:extLst>
              <a:ext uri="{FF2B5EF4-FFF2-40B4-BE49-F238E27FC236}">
                <a16:creationId xmlns:a16="http://schemas.microsoft.com/office/drawing/2014/main" xmlns="" id="{05707384-AA60-49FF-9CF5-DC67F3942B49}"/>
              </a:ext>
            </a:extLst>
          </p:cNvPr>
          <p:cNvPicPr>
            <a:picLocks noChangeAspect="1"/>
          </p:cNvPicPr>
          <p:nvPr/>
        </p:nvPicPr>
        <p:blipFill>
          <a:blip r:embed="rId5"/>
          <a:stretch>
            <a:fillRect/>
          </a:stretch>
        </p:blipFill>
        <p:spPr>
          <a:xfrm rot="527389">
            <a:off x="10084412" y="3467577"/>
            <a:ext cx="1512252" cy="2124116"/>
          </a:xfrm>
          <a:prstGeom prst="rect">
            <a:avLst/>
          </a:prstGeom>
        </p:spPr>
      </p:pic>
      <p:sp>
        <p:nvSpPr>
          <p:cNvPr id="6" name="TextBox 5">
            <a:extLst>
              <a:ext uri="{FF2B5EF4-FFF2-40B4-BE49-F238E27FC236}">
                <a16:creationId xmlns:a16="http://schemas.microsoft.com/office/drawing/2014/main" xmlns="" id="{63CA5918-9091-447D-88BD-938CC79F6EE9}"/>
              </a:ext>
            </a:extLst>
          </p:cNvPr>
          <p:cNvSpPr txBox="1"/>
          <p:nvPr/>
        </p:nvSpPr>
        <p:spPr>
          <a:xfrm>
            <a:off x="119269" y="2403887"/>
            <a:ext cx="9114183" cy="4124206"/>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EYFS (Department for Education, 2017) </a:t>
            </a:r>
            <a:r>
              <a:rPr lang="en-GB" sz="1600"/>
              <a:t>Early learning goal; </a:t>
            </a:r>
            <a:r>
              <a:rPr lang="en-GB" sz="1600" dirty="0"/>
              <a:t>children recognise that a range of technology is used in places such as homes and schools. They select and use technology for particular purposes.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Development Matters (Early Education, 2012) and Early Years Outcomes (Department of Education, 2013a), suggests younger children are supported to understand that information can be retrieved from computers and are able to complete a simple computer programme through interacting with age-appropriate software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Ofsted suggests that younger children are taught about safeguarding risks, including those associated with being online (Ofsted, 2015)</a:t>
            </a:r>
          </a:p>
          <a:p>
            <a:endParaRPr lang="en-GB" sz="1600" dirty="0"/>
          </a:p>
          <a:p>
            <a:pPr marL="285750" indent="-285750">
              <a:buFont typeface="Arial" panose="020B0604020202020204" pitchFamily="34" charset="0"/>
              <a:buChar char="•"/>
            </a:pPr>
            <a:r>
              <a:rPr lang="en-GB" sz="1600" dirty="0"/>
              <a:t>National Curriculum, Key Stage One - use technology safely and respectfully, keeping personal information private; identify where to go for help and support when they have concerns about content or contact on the internet or other online technologies (Department for Education, 2013b).</a:t>
            </a:r>
          </a:p>
        </p:txBody>
      </p:sp>
    </p:spTree>
    <p:extLst>
      <p:ext uri="{BB962C8B-B14F-4D97-AF65-F5344CB8AC3E}">
        <p14:creationId xmlns:p14="http://schemas.microsoft.com/office/powerpoint/2010/main" val="135803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412" y="1866504"/>
            <a:ext cx="10539167" cy="461665"/>
          </a:xfrm>
          <a:prstGeom prst="rect">
            <a:avLst/>
          </a:prstGeom>
          <a:solidFill>
            <a:srgbClr val="00B0F0"/>
          </a:solidFill>
        </p:spPr>
        <p:txBody>
          <a:bodyPr wrap="square" rtlCol="0">
            <a:spAutoFit/>
          </a:bodyPr>
          <a:lstStyle/>
          <a:p>
            <a:pPr algn="ctr"/>
            <a:r>
              <a:rPr lang="en-GB" sz="2400" b="1" dirty="0"/>
              <a:t>Methodology</a:t>
            </a:r>
          </a:p>
        </p:txBody>
      </p:sp>
      <p:sp>
        <p:nvSpPr>
          <p:cNvPr id="7" name="TextBox 6">
            <a:extLst>
              <a:ext uri="{FF2B5EF4-FFF2-40B4-BE49-F238E27FC236}">
                <a16:creationId xmlns:a16="http://schemas.microsoft.com/office/drawing/2014/main" xmlns="" id="{C4077F52-2DA3-43E9-AAEC-40A30E1A8EB9}"/>
              </a:ext>
            </a:extLst>
          </p:cNvPr>
          <p:cNvSpPr txBox="1"/>
          <p:nvPr/>
        </p:nvSpPr>
        <p:spPr>
          <a:xfrm>
            <a:off x="208722" y="2574235"/>
            <a:ext cx="840850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By focusing on individual experiences of younger children, parents and teachers, to help understand social reality, the research aims support a qualitative phenomenological and interpretivist approach (</a:t>
            </a:r>
            <a:r>
              <a:rPr lang="en-GB" dirty="0" err="1"/>
              <a:t>Gray</a:t>
            </a:r>
            <a:r>
              <a:rPr lang="en-GB" dirty="0"/>
              <a:t>, 2014; Smith, Flowers &amp; Larkin, 2009)</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in-depth phenomenon data will be gathered from those who are immersed within it (Denzin, 1978; Henn, Weinstein, &amp; </a:t>
            </a:r>
            <a:r>
              <a:rPr lang="en-GB" dirty="0" err="1"/>
              <a:t>Foard</a:t>
            </a:r>
            <a:r>
              <a:rPr lang="en-GB" dirty="0"/>
              <a:t>, 2013)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Employing different research methods encourages triangulation and facilitates critical analysis through exploration as opposed to description, which assists when trying to uncover potential relationships between participants and contexts (</a:t>
            </a:r>
            <a:r>
              <a:rPr lang="en-GB" dirty="0" err="1"/>
              <a:t>Gray</a:t>
            </a:r>
            <a:r>
              <a:rPr lang="en-GB" dirty="0"/>
              <a:t>, 2014). </a:t>
            </a:r>
          </a:p>
          <a:p>
            <a:pPr marL="285750" indent="-285750">
              <a:buFont typeface="Arial" panose="020B0604020202020204" pitchFamily="34" charset="0"/>
              <a:buChar char="•"/>
            </a:pPr>
            <a:endParaRPr lang="en-GB" dirty="0"/>
          </a:p>
        </p:txBody>
      </p:sp>
      <p:graphicFrame>
        <p:nvGraphicFramePr>
          <p:cNvPr id="8" name="Diagram 7">
            <a:extLst>
              <a:ext uri="{FF2B5EF4-FFF2-40B4-BE49-F238E27FC236}">
                <a16:creationId xmlns:a16="http://schemas.microsoft.com/office/drawing/2014/main" xmlns="" id="{1A46FBE6-BC47-4CF1-8453-4A0332517E82}"/>
              </a:ext>
            </a:extLst>
          </p:cNvPr>
          <p:cNvGraphicFramePr/>
          <p:nvPr>
            <p:extLst>
              <p:ext uri="{D42A27DB-BD31-4B8C-83A1-F6EECF244321}">
                <p14:modId xmlns:p14="http://schemas.microsoft.com/office/powerpoint/2010/main" val="2237566724"/>
              </p:ext>
            </p:extLst>
          </p:nvPr>
        </p:nvGraphicFramePr>
        <p:xfrm>
          <a:off x="8408504" y="2435087"/>
          <a:ext cx="3938103" cy="3206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524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412" y="1866504"/>
            <a:ext cx="10539167" cy="461665"/>
          </a:xfrm>
          <a:prstGeom prst="rect">
            <a:avLst/>
          </a:prstGeom>
          <a:solidFill>
            <a:srgbClr val="00B0F0"/>
          </a:solidFill>
        </p:spPr>
        <p:txBody>
          <a:bodyPr wrap="square" rtlCol="0">
            <a:spAutoFit/>
          </a:bodyPr>
          <a:lstStyle/>
          <a:p>
            <a:pPr algn="ctr"/>
            <a:r>
              <a:rPr lang="en-GB" sz="2400" b="1" dirty="0"/>
              <a:t>Children’s Voices Within Research </a:t>
            </a:r>
          </a:p>
        </p:txBody>
      </p:sp>
      <p:pic>
        <p:nvPicPr>
          <p:cNvPr id="2" name="Picture 1">
            <a:extLst>
              <a:ext uri="{FF2B5EF4-FFF2-40B4-BE49-F238E27FC236}">
                <a16:creationId xmlns:a16="http://schemas.microsoft.com/office/drawing/2014/main" xmlns="" id="{8DAE2240-F748-4AD9-AC87-DBA6F453DAB1}"/>
              </a:ext>
            </a:extLst>
          </p:cNvPr>
          <p:cNvPicPr>
            <a:picLocks noChangeAspect="1"/>
          </p:cNvPicPr>
          <p:nvPr/>
        </p:nvPicPr>
        <p:blipFill rotWithShape="1">
          <a:blip r:embed="rId3"/>
          <a:srcRect t="13399"/>
          <a:stretch/>
        </p:blipFill>
        <p:spPr>
          <a:xfrm rot="951521">
            <a:off x="9642002" y="2550809"/>
            <a:ext cx="1964867" cy="2407921"/>
          </a:xfrm>
          <a:prstGeom prst="rect">
            <a:avLst/>
          </a:prstGeom>
        </p:spPr>
      </p:pic>
      <p:sp>
        <p:nvSpPr>
          <p:cNvPr id="4" name="TextBox 3">
            <a:extLst>
              <a:ext uri="{FF2B5EF4-FFF2-40B4-BE49-F238E27FC236}">
                <a16:creationId xmlns:a16="http://schemas.microsoft.com/office/drawing/2014/main" xmlns="" id="{BAA313D9-31C4-435F-86EC-9C27706A025C}"/>
              </a:ext>
            </a:extLst>
          </p:cNvPr>
          <p:cNvSpPr txBox="1"/>
          <p:nvPr/>
        </p:nvSpPr>
        <p:spPr>
          <a:xfrm>
            <a:off x="8905460" y="5108713"/>
            <a:ext cx="2842592" cy="646331"/>
          </a:xfrm>
          <a:prstGeom prst="rect">
            <a:avLst/>
          </a:prstGeom>
          <a:noFill/>
        </p:spPr>
        <p:txBody>
          <a:bodyPr wrap="square" rtlCol="0">
            <a:spAutoFit/>
          </a:bodyPr>
          <a:lstStyle/>
          <a:p>
            <a:r>
              <a:rPr lang="en-GB" dirty="0"/>
              <a:t>(</a:t>
            </a:r>
            <a:r>
              <a:rPr lang="en-GB" dirty="0" err="1"/>
              <a:t>Kleine</a:t>
            </a:r>
            <a:r>
              <a:rPr lang="en-GB" dirty="0"/>
              <a:t>, Pearson &amp; </a:t>
            </a:r>
            <a:r>
              <a:rPr lang="en-GB" dirty="0" err="1"/>
              <a:t>Poveda</a:t>
            </a:r>
            <a:r>
              <a:rPr lang="en-GB" dirty="0"/>
              <a:t>, 2016)</a:t>
            </a:r>
          </a:p>
        </p:txBody>
      </p:sp>
      <p:sp>
        <p:nvSpPr>
          <p:cNvPr id="5" name="TextBox 4">
            <a:extLst>
              <a:ext uri="{FF2B5EF4-FFF2-40B4-BE49-F238E27FC236}">
                <a16:creationId xmlns:a16="http://schemas.microsoft.com/office/drawing/2014/main" xmlns="" id="{170C9706-B9C2-46AF-8EA9-C2D701A64907}"/>
              </a:ext>
            </a:extLst>
          </p:cNvPr>
          <p:cNvSpPr txBox="1"/>
          <p:nvPr/>
        </p:nvSpPr>
        <p:spPr>
          <a:xfrm>
            <a:off x="168964" y="2782957"/>
            <a:ext cx="8955157" cy="3139321"/>
          </a:xfrm>
          <a:prstGeom prst="rect">
            <a:avLst/>
          </a:prstGeom>
          <a:noFill/>
        </p:spPr>
        <p:txBody>
          <a:bodyPr wrap="square" rtlCol="0">
            <a:spAutoFit/>
          </a:bodyPr>
          <a:lstStyle/>
          <a:p>
            <a:pPr marL="285750" indent="-285750">
              <a:buFont typeface="Arial" panose="020B0604020202020204" pitchFamily="34" charset="0"/>
              <a:buChar char="•"/>
            </a:pPr>
            <a:r>
              <a:rPr lang="en-GB" dirty="0"/>
              <a:t>Research that views children as respondents rather than competent potentially limits research quality (</a:t>
            </a:r>
            <a:r>
              <a:rPr lang="en-GB" dirty="0" err="1"/>
              <a:t>Kleine</a:t>
            </a:r>
            <a:r>
              <a:rPr lang="en-GB" dirty="0"/>
              <a:t> et al., 2016)</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United Nations Convention on the Rights of the Child (UNCRC) (</a:t>
            </a:r>
            <a:r>
              <a:rPr lang="en-GB" dirty="0" err="1"/>
              <a:t>Unicef</a:t>
            </a:r>
            <a:r>
              <a:rPr lang="en-GB" dirty="0"/>
              <a:t>, 1989) recommend that children have a right to participate within research that affects them in an age appropriate way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Giving children their own voice rather than voicing opinions for them (Clark, 2010).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Child-friendly methods to mediate issues of marginalised status and power hierarchies (Harcourt, Perry &amp; Waller, 2011). </a:t>
            </a:r>
          </a:p>
        </p:txBody>
      </p:sp>
    </p:spTree>
    <p:extLst>
      <p:ext uri="{BB962C8B-B14F-4D97-AF65-F5344CB8AC3E}">
        <p14:creationId xmlns:p14="http://schemas.microsoft.com/office/powerpoint/2010/main" val="192422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Proposed methodological approach (1) Storytelling</a:t>
            </a:r>
          </a:p>
        </p:txBody>
      </p:sp>
      <p:pic>
        <p:nvPicPr>
          <p:cNvPr id="4" name="Picture 3"/>
          <p:cNvPicPr>
            <a:picLocks noChangeAspect="1"/>
          </p:cNvPicPr>
          <p:nvPr/>
        </p:nvPicPr>
        <p:blipFill>
          <a:blip r:embed="rId3"/>
          <a:stretch>
            <a:fillRect/>
          </a:stretch>
        </p:blipFill>
        <p:spPr>
          <a:xfrm>
            <a:off x="4374037" y="2659082"/>
            <a:ext cx="1349499" cy="1151043"/>
          </a:xfrm>
          <a:prstGeom prst="rect">
            <a:avLst/>
          </a:prstGeom>
        </p:spPr>
      </p:pic>
      <p:pic>
        <p:nvPicPr>
          <p:cNvPr id="3" name="Picture 2"/>
          <p:cNvPicPr>
            <a:picLocks noChangeAspect="1"/>
          </p:cNvPicPr>
          <p:nvPr/>
        </p:nvPicPr>
        <p:blipFill>
          <a:blip r:embed="rId4"/>
          <a:stretch>
            <a:fillRect/>
          </a:stretch>
        </p:blipFill>
        <p:spPr>
          <a:xfrm>
            <a:off x="6789037" y="4708928"/>
            <a:ext cx="1195462" cy="1190680"/>
          </a:xfrm>
          <a:prstGeom prst="rect">
            <a:avLst/>
          </a:prstGeom>
        </p:spPr>
      </p:pic>
      <p:pic>
        <p:nvPicPr>
          <p:cNvPr id="5" name="Picture 4"/>
          <p:cNvPicPr>
            <a:picLocks noChangeAspect="1"/>
          </p:cNvPicPr>
          <p:nvPr/>
        </p:nvPicPr>
        <p:blipFill>
          <a:blip r:embed="rId5"/>
          <a:stretch>
            <a:fillRect/>
          </a:stretch>
        </p:blipFill>
        <p:spPr>
          <a:xfrm>
            <a:off x="6789133" y="2669156"/>
            <a:ext cx="1195991" cy="1387350"/>
          </a:xfrm>
          <a:prstGeom prst="rect">
            <a:avLst/>
          </a:prstGeom>
        </p:spPr>
      </p:pic>
      <p:pic>
        <p:nvPicPr>
          <p:cNvPr id="6" name="Picture 5"/>
          <p:cNvPicPr>
            <a:picLocks noChangeAspect="1"/>
          </p:cNvPicPr>
          <p:nvPr/>
        </p:nvPicPr>
        <p:blipFill>
          <a:blip r:embed="rId6"/>
          <a:stretch>
            <a:fillRect/>
          </a:stretch>
        </p:blipFill>
        <p:spPr>
          <a:xfrm>
            <a:off x="4376767" y="4512188"/>
            <a:ext cx="1346323" cy="1346323"/>
          </a:xfrm>
          <a:prstGeom prst="rect">
            <a:avLst/>
          </a:prstGeom>
        </p:spPr>
      </p:pic>
      <p:pic>
        <p:nvPicPr>
          <p:cNvPr id="7" name="Picture 6"/>
          <p:cNvPicPr>
            <a:picLocks noChangeAspect="1"/>
          </p:cNvPicPr>
          <p:nvPr/>
        </p:nvPicPr>
        <p:blipFill rotWithShape="1">
          <a:blip r:embed="rId7"/>
          <a:srcRect l="19633" r="34246"/>
          <a:stretch/>
        </p:blipFill>
        <p:spPr>
          <a:xfrm>
            <a:off x="5354425" y="3079639"/>
            <a:ext cx="1738983" cy="2105103"/>
          </a:xfrm>
          <a:prstGeom prst="rect">
            <a:avLst/>
          </a:prstGeom>
        </p:spPr>
      </p:pic>
      <p:sp>
        <p:nvSpPr>
          <p:cNvPr id="8" name="TextBox 7"/>
          <p:cNvSpPr txBox="1"/>
          <p:nvPr/>
        </p:nvSpPr>
        <p:spPr>
          <a:xfrm>
            <a:off x="8453384" y="2902756"/>
            <a:ext cx="3311268" cy="2677656"/>
          </a:xfrm>
          <a:prstGeom prst="rect">
            <a:avLst/>
          </a:prstGeom>
          <a:noFill/>
        </p:spPr>
        <p:txBody>
          <a:bodyPr wrap="square" rtlCol="0">
            <a:spAutoFit/>
          </a:bodyPr>
          <a:lstStyle/>
          <a:p>
            <a:pPr marL="285750" indent="-285750">
              <a:buFont typeface="Arial" panose="020B0604020202020204" pitchFamily="34" charset="0"/>
              <a:buChar char="•"/>
            </a:pPr>
            <a:r>
              <a:rPr lang="en-GB" sz="1700" dirty="0"/>
              <a:t>Jug &amp;</a:t>
            </a:r>
            <a:r>
              <a:rPr lang="en-GB" sz="1700" dirty="0" err="1"/>
              <a:t>Vilar</a:t>
            </a:r>
            <a:r>
              <a:rPr lang="en-GB" sz="1700" dirty="0"/>
              <a:t> (2015) storytelling with pre-school children</a:t>
            </a:r>
          </a:p>
          <a:p>
            <a:endParaRPr lang="en-GB" sz="1700" dirty="0"/>
          </a:p>
          <a:p>
            <a:pPr marL="285750" indent="-285750">
              <a:buFont typeface="Arial" panose="020B0604020202020204" pitchFamily="34" charset="0"/>
              <a:buChar char="•"/>
            </a:pPr>
            <a:r>
              <a:rPr lang="en-GB" sz="1700" dirty="0"/>
              <a:t>Audio recording</a:t>
            </a:r>
          </a:p>
          <a:p>
            <a:endParaRPr lang="en-GB" sz="1700" dirty="0"/>
          </a:p>
          <a:p>
            <a:pPr marL="285750" indent="-285750">
              <a:buFont typeface="Arial" panose="020B0604020202020204" pitchFamily="34" charset="0"/>
              <a:buChar char="•"/>
            </a:pPr>
            <a:r>
              <a:rPr lang="en-GB" sz="1700" dirty="0"/>
              <a:t>Age appropriate storytelling five children (reception and year one)</a:t>
            </a:r>
          </a:p>
          <a:p>
            <a:pPr marL="285750" indent="-285750">
              <a:buFont typeface="Arial" panose="020B0604020202020204" pitchFamily="34" charset="0"/>
              <a:buChar char="•"/>
            </a:pPr>
            <a:endParaRPr lang="en-GB" sz="1400" dirty="0"/>
          </a:p>
          <a:p>
            <a:endParaRPr lang="en-GB" dirty="0">
              <a:solidFill>
                <a:schemeClr val="tx1">
                  <a:lumMod val="50000"/>
                  <a:lumOff val="50000"/>
                </a:schemeClr>
              </a:solidFill>
            </a:endParaRPr>
          </a:p>
        </p:txBody>
      </p:sp>
      <p:sp>
        <p:nvSpPr>
          <p:cNvPr id="9" name="TextBox 8"/>
          <p:cNvSpPr txBox="1"/>
          <p:nvPr/>
        </p:nvSpPr>
        <p:spPr>
          <a:xfrm>
            <a:off x="150829" y="2356453"/>
            <a:ext cx="3930978" cy="4047262"/>
          </a:xfrm>
          <a:prstGeom prst="rect">
            <a:avLst/>
          </a:prstGeom>
          <a:noFill/>
        </p:spPr>
        <p:txBody>
          <a:bodyPr wrap="square" rtlCol="0">
            <a:spAutoFit/>
          </a:bodyPr>
          <a:lstStyle/>
          <a:p>
            <a:pPr marL="285750" indent="-285750">
              <a:buFont typeface="Arial" panose="020B0604020202020204" pitchFamily="34" charset="0"/>
              <a:buChar char="•"/>
            </a:pPr>
            <a:r>
              <a:rPr lang="en-GB" sz="1700" dirty="0"/>
              <a:t>As a pedagogical strategy, storytelling capitalises on children’s desire to interact and talk to others</a:t>
            </a:r>
          </a:p>
          <a:p>
            <a:endParaRPr lang="en-GB" sz="1700" dirty="0"/>
          </a:p>
          <a:p>
            <a:pPr marL="285750" indent="-285750">
              <a:buFont typeface="Arial" panose="020B0604020202020204" pitchFamily="34" charset="0"/>
              <a:buChar char="•"/>
            </a:pPr>
            <a:r>
              <a:rPr lang="en-GB" sz="1700" dirty="0"/>
              <a:t>Engaging in storytelling is a way of motivating young children to engage within an activity</a:t>
            </a:r>
          </a:p>
          <a:p>
            <a:endParaRPr lang="en-GB" sz="1700" dirty="0"/>
          </a:p>
          <a:p>
            <a:pPr marL="285750" indent="-285750">
              <a:buFont typeface="Arial" panose="020B0604020202020204" pitchFamily="34" charset="0"/>
              <a:buChar char="•"/>
            </a:pPr>
            <a:r>
              <a:rPr lang="en-GB" sz="1700" dirty="0"/>
              <a:t>Storytelling has a potential ability to motivate children and to connect with the content </a:t>
            </a:r>
          </a:p>
          <a:p>
            <a:endParaRPr lang="en-GB" sz="1700" dirty="0"/>
          </a:p>
          <a:p>
            <a:r>
              <a:rPr lang="en-GB" sz="1700" dirty="0"/>
              <a:t>(Miller and </a:t>
            </a:r>
            <a:r>
              <a:rPr lang="en-GB" sz="1700" dirty="0" err="1"/>
              <a:t>Pennycuff</a:t>
            </a:r>
            <a:r>
              <a:rPr lang="en-GB" sz="1700" dirty="0"/>
              <a:t>, 2008). </a:t>
            </a:r>
          </a:p>
          <a:p>
            <a:pPr marL="285750" indent="-285750">
              <a:buFont typeface="Arial" panose="020B0604020202020204" pitchFamily="34" charset="0"/>
              <a:buChar char="•"/>
            </a:pPr>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p:txBody>
      </p:sp>
    </p:spTree>
    <p:extLst>
      <p:ext uri="{BB962C8B-B14F-4D97-AF65-F5344CB8AC3E}">
        <p14:creationId xmlns:p14="http://schemas.microsoft.com/office/powerpoint/2010/main" val="242318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Proposed methodological approach (2) Role play</a:t>
            </a:r>
          </a:p>
        </p:txBody>
      </p:sp>
      <p:pic>
        <p:nvPicPr>
          <p:cNvPr id="12" name="Picture 11"/>
          <p:cNvPicPr>
            <a:picLocks noChangeAspect="1"/>
          </p:cNvPicPr>
          <p:nvPr/>
        </p:nvPicPr>
        <p:blipFill>
          <a:blip r:embed="rId3"/>
          <a:stretch>
            <a:fillRect/>
          </a:stretch>
        </p:blipFill>
        <p:spPr>
          <a:xfrm>
            <a:off x="4904009" y="6056273"/>
            <a:ext cx="2031144" cy="594917"/>
          </a:xfrm>
          <a:prstGeom prst="rect">
            <a:avLst/>
          </a:prstGeom>
        </p:spPr>
      </p:pic>
      <p:sp>
        <p:nvSpPr>
          <p:cNvPr id="4" name="TextBox 3"/>
          <p:cNvSpPr txBox="1"/>
          <p:nvPr/>
        </p:nvSpPr>
        <p:spPr>
          <a:xfrm>
            <a:off x="1233375" y="2788341"/>
            <a:ext cx="9634494" cy="4555093"/>
          </a:xfrm>
          <a:prstGeom prst="rect">
            <a:avLst/>
          </a:prstGeom>
          <a:noFill/>
        </p:spPr>
        <p:txBody>
          <a:bodyPr wrap="square" rtlCol="0">
            <a:spAutoFit/>
          </a:bodyPr>
          <a:lstStyle/>
          <a:p>
            <a:pPr marL="285750" indent="-285750">
              <a:buFont typeface="Arial" panose="020B0604020202020204" pitchFamily="34" charset="0"/>
              <a:buChar char="•"/>
            </a:pPr>
            <a:r>
              <a:rPr lang="en-GB" sz="2000" dirty="0"/>
              <a:t>Role play enables children to communally explore and assign meaning to their worlds and themselves in it </a:t>
            </a:r>
          </a:p>
          <a:p>
            <a:endParaRPr lang="en-GB" sz="2000" dirty="0"/>
          </a:p>
          <a:p>
            <a:pPr marL="285750" indent="-285750">
              <a:buFont typeface="Arial" panose="020B0604020202020204" pitchFamily="34" charset="0"/>
              <a:buChar char="•"/>
            </a:pPr>
            <a:r>
              <a:rPr lang="en-GB" sz="2000" dirty="0"/>
              <a:t>A pretend world that is reality grounded, where children are able to recreate aspects of their everyday world</a:t>
            </a:r>
          </a:p>
          <a:p>
            <a:endParaRPr lang="en-GB" sz="2000" dirty="0"/>
          </a:p>
          <a:p>
            <a:pPr marL="285750" indent="-285750">
              <a:buFont typeface="Arial" panose="020B0604020202020204" pitchFamily="34" charset="0"/>
              <a:buChar char="•"/>
            </a:pPr>
            <a:r>
              <a:rPr lang="en-GB" sz="2000" dirty="0"/>
              <a:t>A medium of expression to demonstrate their current levels of understanding, anxieties and fears </a:t>
            </a:r>
          </a:p>
          <a:p>
            <a:pPr marL="285750" indent="-285750">
              <a:buFont typeface="Arial" panose="020B0604020202020204" pitchFamily="34" charset="0"/>
              <a:buChar char="•"/>
            </a:pPr>
            <a:endParaRPr lang="en-GB" sz="2000" dirty="0"/>
          </a:p>
          <a:p>
            <a:r>
              <a:rPr lang="en-GB" sz="2000" dirty="0"/>
              <a:t>(</a:t>
            </a:r>
            <a:r>
              <a:rPr lang="en-GB" sz="2000" dirty="0" err="1"/>
              <a:t>Papadopoulou</a:t>
            </a:r>
            <a:r>
              <a:rPr lang="en-GB" sz="2000" dirty="0"/>
              <a:t>, 2012)</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6" name="Picture 15"/>
          <p:cNvPicPr>
            <a:picLocks noChangeAspect="1"/>
          </p:cNvPicPr>
          <p:nvPr/>
        </p:nvPicPr>
        <p:blipFill>
          <a:blip r:embed="rId4"/>
          <a:stretch>
            <a:fillRect/>
          </a:stretch>
        </p:blipFill>
        <p:spPr>
          <a:xfrm>
            <a:off x="44375" y="2396504"/>
            <a:ext cx="1139355" cy="939968"/>
          </a:xfrm>
          <a:prstGeom prst="rect">
            <a:avLst/>
          </a:prstGeom>
        </p:spPr>
      </p:pic>
      <p:pic>
        <p:nvPicPr>
          <p:cNvPr id="18" name="Picture 17"/>
          <p:cNvPicPr>
            <a:picLocks noChangeAspect="1"/>
          </p:cNvPicPr>
          <p:nvPr/>
        </p:nvPicPr>
        <p:blipFill>
          <a:blip r:embed="rId4"/>
          <a:stretch>
            <a:fillRect/>
          </a:stretch>
        </p:blipFill>
        <p:spPr>
          <a:xfrm>
            <a:off x="94020" y="2396503"/>
            <a:ext cx="1139355" cy="939968"/>
          </a:xfrm>
          <a:prstGeom prst="rect">
            <a:avLst/>
          </a:prstGeom>
        </p:spPr>
      </p:pic>
      <p:pic>
        <p:nvPicPr>
          <p:cNvPr id="22" name="Picture 21"/>
          <p:cNvPicPr>
            <a:picLocks noChangeAspect="1"/>
          </p:cNvPicPr>
          <p:nvPr/>
        </p:nvPicPr>
        <p:blipFill>
          <a:blip r:embed="rId4"/>
          <a:stretch>
            <a:fillRect/>
          </a:stretch>
        </p:blipFill>
        <p:spPr>
          <a:xfrm>
            <a:off x="28229" y="2396504"/>
            <a:ext cx="1139355" cy="939968"/>
          </a:xfrm>
          <a:prstGeom prst="rect">
            <a:avLst/>
          </a:prstGeom>
        </p:spPr>
      </p:pic>
      <p:pic>
        <p:nvPicPr>
          <p:cNvPr id="24" name="Picture 23">
            <a:extLst>
              <a:ext uri="{FF2B5EF4-FFF2-40B4-BE49-F238E27FC236}">
                <a16:creationId xmlns:a16="http://schemas.microsoft.com/office/drawing/2014/main" xmlns="" id="{0E9D0D32-3AFF-468F-BD5A-4CA6083182C8}"/>
              </a:ext>
            </a:extLst>
          </p:cNvPr>
          <p:cNvPicPr>
            <a:picLocks noChangeAspect="1"/>
          </p:cNvPicPr>
          <p:nvPr/>
        </p:nvPicPr>
        <p:blipFill>
          <a:blip r:embed="rId5"/>
          <a:stretch>
            <a:fillRect/>
          </a:stretch>
        </p:blipFill>
        <p:spPr>
          <a:xfrm>
            <a:off x="10756362" y="2474775"/>
            <a:ext cx="1346323" cy="1346323"/>
          </a:xfrm>
          <a:prstGeom prst="rect">
            <a:avLst/>
          </a:prstGeom>
        </p:spPr>
      </p:pic>
      <p:pic>
        <p:nvPicPr>
          <p:cNvPr id="25" name="Picture 24">
            <a:extLst>
              <a:ext uri="{FF2B5EF4-FFF2-40B4-BE49-F238E27FC236}">
                <a16:creationId xmlns:a16="http://schemas.microsoft.com/office/drawing/2014/main" xmlns="" id="{EF8596D3-3164-4017-B43F-A4252583CC85}"/>
              </a:ext>
            </a:extLst>
          </p:cNvPr>
          <p:cNvPicPr>
            <a:picLocks noChangeAspect="1"/>
          </p:cNvPicPr>
          <p:nvPr/>
        </p:nvPicPr>
        <p:blipFill>
          <a:blip r:embed="rId6"/>
          <a:stretch>
            <a:fillRect/>
          </a:stretch>
        </p:blipFill>
        <p:spPr>
          <a:xfrm>
            <a:off x="65701" y="4569723"/>
            <a:ext cx="1195991" cy="1387350"/>
          </a:xfrm>
          <a:prstGeom prst="rect">
            <a:avLst/>
          </a:prstGeom>
        </p:spPr>
      </p:pic>
      <p:pic>
        <p:nvPicPr>
          <p:cNvPr id="26" name="Picture 25">
            <a:extLst>
              <a:ext uri="{FF2B5EF4-FFF2-40B4-BE49-F238E27FC236}">
                <a16:creationId xmlns:a16="http://schemas.microsoft.com/office/drawing/2014/main" xmlns="" id="{10BC47A3-0ED5-4DB3-807A-C4EA4C2FE16D}"/>
              </a:ext>
            </a:extLst>
          </p:cNvPr>
          <p:cNvPicPr>
            <a:picLocks noChangeAspect="1"/>
          </p:cNvPicPr>
          <p:nvPr/>
        </p:nvPicPr>
        <p:blipFill>
          <a:blip r:embed="rId7"/>
          <a:stretch>
            <a:fillRect/>
          </a:stretch>
        </p:blipFill>
        <p:spPr>
          <a:xfrm>
            <a:off x="10867869" y="4668058"/>
            <a:ext cx="1195462" cy="1190680"/>
          </a:xfrm>
          <a:prstGeom prst="rect">
            <a:avLst/>
          </a:prstGeom>
        </p:spPr>
      </p:pic>
    </p:spTree>
    <p:extLst>
      <p:ext uri="{BB962C8B-B14F-4D97-AF65-F5344CB8AC3E}">
        <p14:creationId xmlns:p14="http://schemas.microsoft.com/office/powerpoint/2010/main" val="400828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Proposed methodological approach (3) Role play</a:t>
            </a:r>
          </a:p>
        </p:txBody>
      </p:sp>
      <p:pic>
        <p:nvPicPr>
          <p:cNvPr id="3" name="Picture 2"/>
          <p:cNvPicPr>
            <a:picLocks noChangeAspect="1"/>
          </p:cNvPicPr>
          <p:nvPr/>
        </p:nvPicPr>
        <p:blipFill>
          <a:blip r:embed="rId3"/>
          <a:stretch>
            <a:fillRect/>
          </a:stretch>
        </p:blipFill>
        <p:spPr>
          <a:xfrm>
            <a:off x="4904009" y="6056273"/>
            <a:ext cx="2031144" cy="594917"/>
          </a:xfrm>
          <a:prstGeom prst="rect">
            <a:avLst/>
          </a:prstGeom>
        </p:spPr>
      </p:pic>
      <p:pic>
        <p:nvPicPr>
          <p:cNvPr id="6" name="Picture 5"/>
          <p:cNvPicPr>
            <a:picLocks noChangeAspect="1"/>
          </p:cNvPicPr>
          <p:nvPr/>
        </p:nvPicPr>
        <p:blipFill>
          <a:blip r:embed="rId4"/>
          <a:stretch>
            <a:fillRect/>
          </a:stretch>
        </p:blipFill>
        <p:spPr>
          <a:xfrm>
            <a:off x="28229" y="2396504"/>
            <a:ext cx="1139355" cy="939968"/>
          </a:xfrm>
          <a:prstGeom prst="rect">
            <a:avLst/>
          </a:prstGeom>
        </p:spPr>
      </p:pic>
      <p:sp>
        <p:nvSpPr>
          <p:cNvPr id="9" name="TextBox 8"/>
          <p:cNvSpPr txBox="1"/>
          <p:nvPr/>
        </p:nvSpPr>
        <p:spPr>
          <a:xfrm>
            <a:off x="1167584" y="2612571"/>
            <a:ext cx="9602704" cy="3416320"/>
          </a:xfrm>
          <a:prstGeom prst="rect">
            <a:avLst/>
          </a:prstGeom>
          <a:noFill/>
        </p:spPr>
        <p:txBody>
          <a:bodyPr wrap="square" rtlCol="0">
            <a:spAutoFit/>
          </a:bodyPr>
          <a:lstStyle/>
          <a:p>
            <a:r>
              <a:rPr lang="en-GB" b="1" dirty="0"/>
              <a:t>Revisiting roleplay data with children</a:t>
            </a:r>
          </a:p>
          <a:p>
            <a:pPr marL="285750" indent="-285750">
              <a:buFont typeface="Arial" panose="020B0604020202020204" pitchFamily="34" charset="0"/>
              <a:buChar char="•"/>
            </a:pPr>
            <a:r>
              <a:rPr lang="en-GB" dirty="0"/>
              <a:t>Research with children continues to examine how their perspectives can help add to the body of knowledge about various issues in their lives (</a:t>
            </a:r>
            <a:r>
              <a:rPr lang="en-GB" dirty="0" err="1"/>
              <a:t>Einarsdottir</a:t>
            </a:r>
            <a:r>
              <a:rPr lang="en-GB" dirty="0"/>
              <a:t> &amp; Harcourt 2011; Lansdown 2005).</a:t>
            </a:r>
            <a:r>
              <a:rPr lang="en-GB" b="1" dirty="0"/>
              <a:t> </a:t>
            </a:r>
          </a:p>
          <a:p>
            <a:pPr marL="285750" indent="-285750">
              <a:buFont typeface="Arial" panose="020B0604020202020204" pitchFamily="34" charset="0"/>
              <a:buChar char="•"/>
            </a:pPr>
            <a:r>
              <a:rPr lang="en-GB" dirty="0"/>
              <a:t>Increased use of video recording has also contributed to a paradigm shift within early childhood educational research, where the child is viewed as a competent research participant (Rayna &amp; </a:t>
            </a:r>
            <a:r>
              <a:rPr lang="en-GB" dirty="0" err="1"/>
              <a:t>Laevers</a:t>
            </a:r>
            <a:r>
              <a:rPr lang="en-GB" dirty="0"/>
              <a:t>, 2011)</a:t>
            </a:r>
          </a:p>
          <a:p>
            <a:pPr marL="285750" indent="-285750">
              <a:buFont typeface="Arial" panose="020B0604020202020204" pitchFamily="34" charset="0"/>
              <a:buChar char="•"/>
            </a:pPr>
            <a:r>
              <a:rPr lang="en-GB" dirty="0"/>
              <a:t>A clear rationale for video recording, ethical considerations, confidentiality, anonymity, data storage</a:t>
            </a:r>
          </a:p>
          <a:p>
            <a:endParaRPr lang="en-GB" dirty="0"/>
          </a:p>
          <a:p>
            <a:r>
              <a:rPr lang="en-GB" b="1" dirty="0"/>
              <a:t>Data analysis</a:t>
            </a:r>
          </a:p>
          <a:p>
            <a:pPr marL="285750" indent="-285750">
              <a:buFont typeface="Arial" panose="020B0604020202020204" pitchFamily="34" charset="0"/>
              <a:buChar char="•"/>
            </a:pPr>
            <a:r>
              <a:rPr lang="en-GB" dirty="0"/>
              <a:t>Thematic Phenomenological Analysis</a:t>
            </a:r>
          </a:p>
        </p:txBody>
      </p:sp>
      <p:pic>
        <p:nvPicPr>
          <p:cNvPr id="10" name="Picture 9">
            <a:extLst>
              <a:ext uri="{FF2B5EF4-FFF2-40B4-BE49-F238E27FC236}">
                <a16:creationId xmlns:a16="http://schemas.microsoft.com/office/drawing/2014/main" xmlns="" id="{04F601E0-FE67-4A80-949F-E892BF5C2157}"/>
              </a:ext>
            </a:extLst>
          </p:cNvPr>
          <p:cNvPicPr>
            <a:picLocks noChangeAspect="1"/>
          </p:cNvPicPr>
          <p:nvPr/>
        </p:nvPicPr>
        <p:blipFill>
          <a:blip r:embed="rId5"/>
          <a:stretch>
            <a:fillRect/>
          </a:stretch>
        </p:blipFill>
        <p:spPr>
          <a:xfrm>
            <a:off x="10770288" y="2396504"/>
            <a:ext cx="1346323" cy="1346323"/>
          </a:xfrm>
          <a:prstGeom prst="rect">
            <a:avLst/>
          </a:prstGeom>
        </p:spPr>
      </p:pic>
      <p:pic>
        <p:nvPicPr>
          <p:cNvPr id="11" name="Picture 10">
            <a:extLst>
              <a:ext uri="{FF2B5EF4-FFF2-40B4-BE49-F238E27FC236}">
                <a16:creationId xmlns:a16="http://schemas.microsoft.com/office/drawing/2014/main" xmlns="" id="{49EA0930-6CEA-498A-95AC-DD310CBA1246}"/>
              </a:ext>
            </a:extLst>
          </p:cNvPr>
          <p:cNvPicPr>
            <a:picLocks noChangeAspect="1"/>
          </p:cNvPicPr>
          <p:nvPr/>
        </p:nvPicPr>
        <p:blipFill>
          <a:blip r:embed="rId6"/>
          <a:stretch>
            <a:fillRect/>
          </a:stretch>
        </p:blipFill>
        <p:spPr>
          <a:xfrm>
            <a:off x="28229" y="4569725"/>
            <a:ext cx="1195991" cy="1387350"/>
          </a:xfrm>
          <a:prstGeom prst="rect">
            <a:avLst/>
          </a:prstGeom>
        </p:spPr>
      </p:pic>
      <p:pic>
        <p:nvPicPr>
          <p:cNvPr id="12" name="Picture 11">
            <a:extLst>
              <a:ext uri="{FF2B5EF4-FFF2-40B4-BE49-F238E27FC236}">
                <a16:creationId xmlns:a16="http://schemas.microsoft.com/office/drawing/2014/main" xmlns="" id="{9F457538-9DBC-402D-A34B-788BFB67F839}"/>
              </a:ext>
            </a:extLst>
          </p:cNvPr>
          <p:cNvPicPr>
            <a:picLocks noChangeAspect="1"/>
          </p:cNvPicPr>
          <p:nvPr/>
        </p:nvPicPr>
        <p:blipFill>
          <a:blip r:embed="rId7"/>
          <a:stretch>
            <a:fillRect/>
          </a:stretch>
        </p:blipFill>
        <p:spPr>
          <a:xfrm>
            <a:off x="10845718" y="4766395"/>
            <a:ext cx="1195462" cy="1190680"/>
          </a:xfrm>
          <a:prstGeom prst="rect">
            <a:avLst/>
          </a:prstGeom>
        </p:spPr>
      </p:pic>
    </p:spTree>
    <p:extLst>
      <p:ext uri="{BB962C8B-B14F-4D97-AF65-F5344CB8AC3E}">
        <p14:creationId xmlns:p14="http://schemas.microsoft.com/office/powerpoint/2010/main" val="203579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Asking Questions Ethically of Children</a:t>
            </a:r>
          </a:p>
        </p:txBody>
      </p:sp>
      <p:sp>
        <p:nvSpPr>
          <p:cNvPr id="8" name="TextBox 7">
            <a:extLst>
              <a:ext uri="{FF2B5EF4-FFF2-40B4-BE49-F238E27FC236}">
                <a16:creationId xmlns:a16="http://schemas.microsoft.com/office/drawing/2014/main" xmlns="" id="{1963204C-1CFB-471A-A8A5-03B71E648270}"/>
              </a:ext>
            </a:extLst>
          </p:cNvPr>
          <p:cNvSpPr txBox="1"/>
          <p:nvPr/>
        </p:nvSpPr>
        <p:spPr>
          <a:xfrm>
            <a:off x="228925" y="2520512"/>
            <a:ext cx="9199639" cy="3693319"/>
          </a:xfrm>
          <a:prstGeom prst="rect">
            <a:avLst/>
          </a:prstGeom>
          <a:noFill/>
        </p:spPr>
        <p:txBody>
          <a:bodyPr wrap="square" rtlCol="0">
            <a:spAutoFit/>
          </a:bodyPr>
          <a:lstStyle/>
          <a:p>
            <a:pPr marL="285750" indent="-285750">
              <a:buFont typeface="Arial" panose="020B0604020202020204" pitchFamily="34" charset="0"/>
              <a:buChar char="•"/>
            </a:pPr>
            <a:r>
              <a:rPr lang="en-GB" dirty="0"/>
              <a:t>Children are asked to express their life reality through the medium of words within the framing of the questions they are asked (</a:t>
            </a:r>
            <a:r>
              <a:rPr lang="en-GB" dirty="0" err="1"/>
              <a:t>Kleine</a:t>
            </a:r>
            <a:r>
              <a:rPr lang="en-GB" dirty="0"/>
              <a:t> et al., 2016)</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comparison with classic interviews, the storytelling and roleplay activities will place less pressure on children to answer questions, potentially creating receptive and spontaneous participation (</a:t>
            </a:r>
            <a:r>
              <a:rPr lang="en-GB" dirty="0" err="1"/>
              <a:t>Đurić</a:t>
            </a:r>
            <a:r>
              <a:rPr lang="en-GB" dirty="0"/>
              <a:t>, </a:t>
            </a:r>
            <a:r>
              <a:rPr lang="en-GB" dirty="0" err="1"/>
              <a:t>Meško</a:t>
            </a:r>
            <a:r>
              <a:rPr lang="en-GB" dirty="0"/>
              <a:t>, &amp; </a:t>
            </a:r>
            <a:r>
              <a:rPr lang="en-GB" dirty="0" err="1"/>
              <a:t>Popović</a:t>
            </a:r>
            <a:r>
              <a:rPr lang="en-GB" dirty="0"/>
              <a:t> </a:t>
            </a:r>
            <a:r>
              <a:rPr lang="en-GB" dirty="0" err="1"/>
              <a:t>Ćitić</a:t>
            </a:r>
            <a:r>
              <a:rPr lang="en-GB" dirty="0"/>
              <a:t>, 2010, cited in, Jug &amp; </a:t>
            </a:r>
            <a:r>
              <a:rPr lang="en-GB" dirty="0" err="1"/>
              <a:t>Vilar</a:t>
            </a:r>
            <a:r>
              <a:rPr lang="en-GB" dirty="0"/>
              <a:t>, 2015)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Participatory methods that allow for co-construction, may help to shape children’s futures, including their digital futures (</a:t>
            </a:r>
            <a:r>
              <a:rPr lang="en-GB" dirty="0" err="1"/>
              <a:t>Kleine</a:t>
            </a:r>
            <a:r>
              <a:rPr lang="en-GB" dirty="0"/>
              <a:t> et al., 2016)</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 how will the methodological approach of storytelling support these views?</a:t>
            </a:r>
          </a:p>
          <a:p>
            <a:pPr marL="285750" indent="-28575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xmlns="" id="{052DB736-0F2C-4B69-AE2D-8B37E96DBBCF}"/>
              </a:ext>
            </a:extLst>
          </p:cNvPr>
          <p:cNvPicPr>
            <a:picLocks noChangeAspect="1"/>
          </p:cNvPicPr>
          <p:nvPr/>
        </p:nvPicPr>
        <p:blipFill>
          <a:blip r:embed="rId3"/>
          <a:stretch>
            <a:fillRect/>
          </a:stretch>
        </p:blipFill>
        <p:spPr>
          <a:xfrm>
            <a:off x="9611959" y="2628150"/>
            <a:ext cx="1349499" cy="1151043"/>
          </a:xfrm>
          <a:prstGeom prst="rect">
            <a:avLst/>
          </a:prstGeom>
        </p:spPr>
      </p:pic>
      <p:pic>
        <p:nvPicPr>
          <p:cNvPr id="13" name="Picture 12">
            <a:extLst>
              <a:ext uri="{FF2B5EF4-FFF2-40B4-BE49-F238E27FC236}">
                <a16:creationId xmlns:a16="http://schemas.microsoft.com/office/drawing/2014/main" xmlns="" id="{50FB5854-2FC5-4E50-BC27-13145C47CA81}"/>
              </a:ext>
            </a:extLst>
          </p:cNvPr>
          <p:cNvPicPr>
            <a:picLocks noChangeAspect="1"/>
          </p:cNvPicPr>
          <p:nvPr/>
        </p:nvPicPr>
        <p:blipFill>
          <a:blip r:embed="rId4"/>
          <a:stretch>
            <a:fillRect/>
          </a:stretch>
        </p:blipFill>
        <p:spPr>
          <a:xfrm rot="950867">
            <a:off x="10645516" y="2509997"/>
            <a:ext cx="1195991" cy="1387350"/>
          </a:xfrm>
          <a:prstGeom prst="rect">
            <a:avLst/>
          </a:prstGeom>
        </p:spPr>
      </p:pic>
      <p:pic>
        <p:nvPicPr>
          <p:cNvPr id="15" name="Picture 14">
            <a:extLst>
              <a:ext uri="{FF2B5EF4-FFF2-40B4-BE49-F238E27FC236}">
                <a16:creationId xmlns:a16="http://schemas.microsoft.com/office/drawing/2014/main" xmlns="" id="{C26FDD07-75AF-4ED8-8E1D-E231409C9FA2}"/>
              </a:ext>
            </a:extLst>
          </p:cNvPr>
          <p:cNvPicPr>
            <a:picLocks noChangeAspect="1"/>
          </p:cNvPicPr>
          <p:nvPr/>
        </p:nvPicPr>
        <p:blipFill rotWithShape="1">
          <a:blip r:embed="rId5"/>
          <a:srcRect l="19633" r="34246"/>
          <a:stretch/>
        </p:blipFill>
        <p:spPr>
          <a:xfrm>
            <a:off x="9745850" y="3433065"/>
            <a:ext cx="1738983" cy="2105103"/>
          </a:xfrm>
          <a:prstGeom prst="rect">
            <a:avLst/>
          </a:prstGeom>
        </p:spPr>
      </p:pic>
      <p:pic>
        <p:nvPicPr>
          <p:cNvPr id="12" name="Picture 11">
            <a:extLst>
              <a:ext uri="{FF2B5EF4-FFF2-40B4-BE49-F238E27FC236}">
                <a16:creationId xmlns:a16="http://schemas.microsoft.com/office/drawing/2014/main" xmlns="" id="{B46861A9-0D5C-4610-A6F8-6491FC2424B5}"/>
              </a:ext>
            </a:extLst>
          </p:cNvPr>
          <p:cNvPicPr>
            <a:picLocks noChangeAspect="1"/>
          </p:cNvPicPr>
          <p:nvPr/>
        </p:nvPicPr>
        <p:blipFill>
          <a:blip r:embed="rId6"/>
          <a:stretch>
            <a:fillRect/>
          </a:stretch>
        </p:blipFill>
        <p:spPr>
          <a:xfrm rot="471312">
            <a:off x="10645780" y="4479330"/>
            <a:ext cx="1195462" cy="1190680"/>
          </a:xfrm>
          <a:prstGeom prst="rect">
            <a:avLst/>
          </a:prstGeom>
        </p:spPr>
      </p:pic>
      <p:pic>
        <p:nvPicPr>
          <p:cNvPr id="14" name="Picture 13">
            <a:extLst>
              <a:ext uri="{FF2B5EF4-FFF2-40B4-BE49-F238E27FC236}">
                <a16:creationId xmlns:a16="http://schemas.microsoft.com/office/drawing/2014/main" xmlns="" id="{ADD75C6C-4E17-490E-9FFD-8B742A639599}"/>
              </a:ext>
            </a:extLst>
          </p:cNvPr>
          <p:cNvPicPr>
            <a:picLocks noChangeAspect="1"/>
          </p:cNvPicPr>
          <p:nvPr/>
        </p:nvPicPr>
        <p:blipFill>
          <a:blip r:embed="rId7"/>
          <a:stretch>
            <a:fillRect/>
          </a:stretch>
        </p:blipFill>
        <p:spPr>
          <a:xfrm rot="20750104">
            <a:off x="9255543" y="4545417"/>
            <a:ext cx="1346323" cy="1346323"/>
          </a:xfrm>
          <a:prstGeom prst="rect">
            <a:avLst/>
          </a:prstGeom>
        </p:spPr>
      </p:pic>
    </p:spTree>
    <p:extLst>
      <p:ext uri="{BB962C8B-B14F-4D97-AF65-F5344CB8AC3E}">
        <p14:creationId xmlns:p14="http://schemas.microsoft.com/office/powerpoint/2010/main" val="223616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AF4C6-9584-4709-AD7B-40F52A0FFFA8}"/>
              </a:ext>
            </a:extLst>
          </p:cNvPr>
          <p:cNvSpPr>
            <a:spLocks noGrp="1"/>
          </p:cNvSpPr>
          <p:nvPr>
            <p:ph type="title"/>
          </p:nvPr>
        </p:nvSpPr>
        <p:spPr/>
        <p:txBody>
          <a:bodyPr/>
          <a:lstStyle/>
          <a:p>
            <a:endParaRPr lang="en-GB" dirty="0"/>
          </a:p>
        </p:txBody>
      </p:sp>
      <p:sp>
        <p:nvSpPr>
          <p:cNvPr id="4" name="TextBox 3">
            <a:extLst>
              <a:ext uri="{FF2B5EF4-FFF2-40B4-BE49-F238E27FC236}">
                <a16:creationId xmlns:a16="http://schemas.microsoft.com/office/drawing/2014/main" xmlns="" id="{0766D62F-5CFF-490E-8BBB-239899B359BD}"/>
              </a:ext>
            </a:extLst>
          </p:cNvPr>
          <p:cNvSpPr txBox="1"/>
          <p:nvPr/>
        </p:nvSpPr>
        <p:spPr>
          <a:xfrm>
            <a:off x="3629320" y="2630079"/>
            <a:ext cx="8389855" cy="3662541"/>
          </a:xfrm>
          <a:prstGeom prst="rect">
            <a:avLst/>
          </a:prstGeom>
          <a:noFill/>
        </p:spPr>
        <p:txBody>
          <a:bodyPr wrap="square" rtlCol="0">
            <a:spAutoFit/>
          </a:bodyPr>
          <a:lstStyle/>
          <a:p>
            <a:pPr algn="ctr"/>
            <a:endParaRPr lang="en-GB" sz="2400" b="1" dirty="0"/>
          </a:p>
          <a:p>
            <a:pPr marL="342900" indent="-342900">
              <a:buFont typeface="Arial" panose="020B0604020202020204" pitchFamily="34" charset="0"/>
              <a:buChar char="•"/>
            </a:pPr>
            <a:r>
              <a:rPr lang="en-GB" sz="2000" b="1" dirty="0"/>
              <a:t>To provide an overview of the context of the proposed PhD research project</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To examine the proposed research aims</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To discuss the proposed methodological approach and how this impacts on younger children’s autonomy within the research environment</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endParaRPr lang="en-GB" sz="2400" b="1" dirty="0"/>
          </a:p>
        </p:txBody>
      </p:sp>
      <p:sp>
        <p:nvSpPr>
          <p:cNvPr id="5" name="TextBox 4">
            <a:extLst>
              <a:ext uri="{FF2B5EF4-FFF2-40B4-BE49-F238E27FC236}">
                <a16:creationId xmlns:a16="http://schemas.microsoft.com/office/drawing/2014/main" xmlns="" id="{BFD727A2-177A-429C-920E-47146B79A61F}"/>
              </a:ext>
            </a:extLst>
          </p:cNvPr>
          <p:cNvSpPr txBox="1"/>
          <p:nvPr/>
        </p:nvSpPr>
        <p:spPr>
          <a:xfrm>
            <a:off x="3761296" y="1933470"/>
            <a:ext cx="8031636" cy="923330"/>
          </a:xfrm>
          <a:prstGeom prst="rect">
            <a:avLst/>
          </a:prstGeom>
          <a:solidFill>
            <a:srgbClr val="00B0F0"/>
          </a:solidFill>
        </p:spPr>
        <p:txBody>
          <a:bodyPr wrap="square" rtlCol="0">
            <a:spAutoFit/>
          </a:bodyPr>
          <a:lstStyle/>
          <a:p>
            <a:pPr algn="ctr"/>
            <a:r>
              <a:rPr lang="en-GB" sz="3600" b="1" dirty="0"/>
              <a:t>Aims of the presentation</a:t>
            </a:r>
          </a:p>
          <a:p>
            <a:endParaRPr lang="en-GB" dirty="0"/>
          </a:p>
        </p:txBody>
      </p:sp>
      <p:pic>
        <p:nvPicPr>
          <p:cNvPr id="6" name="Picture 3">
            <a:extLst>
              <a:ext uri="{FF2B5EF4-FFF2-40B4-BE49-F238E27FC236}">
                <a16:creationId xmlns:a16="http://schemas.microsoft.com/office/drawing/2014/main" xmlns="" id="{6371476E-687F-49E4-A53B-431D14390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5135"/>
            <a:ext cx="329565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88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231" y="1894788"/>
            <a:ext cx="11472421" cy="461665"/>
          </a:xfrm>
          <a:prstGeom prst="rect">
            <a:avLst/>
          </a:prstGeom>
          <a:solidFill>
            <a:srgbClr val="00B0F0"/>
          </a:solidFill>
        </p:spPr>
        <p:txBody>
          <a:bodyPr wrap="square" rtlCol="0">
            <a:spAutoFit/>
          </a:bodyPr>
          <a:lstStyle/>
          <a:p>
            <a:pPr algn="ctr"/>
            <a:r>
              <a:rPr lang="en-GB" sz="2400" b="1" dirty="0"/>
              <a:t>Let’s have a think about this…</a:t>
            </a:r>
          </a:p>
        </p:txBody>
      </p:sp>
      <p:sp>
        <p:nvSpPr>
          <p:cNvPr id="8" name="TextBox 7">
            <a:extLst>
              <a:ext uri="{FF2B5EF4-FFF2-40B4-BE49-F238E27FC236}">
                <a16:creationId xmlns:a16="http://schemas.microsoft.com/office/drawing/2014/main" xmlns="" id="{1963204C-1CFB-471A-A8A5-03B71E648270}"/>
              </a:ext>
            </a:extLst>
          </p:cNvPr>
          <p:cNvSpPr txBox="1"/>
          <p:nvPr/>
        </p:nvSpPr>
        <p:spPr>
          <a:xfrm>
            <a:off x="228925" y="2520512"/>
            <a:ext cx="9199639" cy="954107"/>
          </a:xfrm>
          <a:prstGeom prst="rect">
            <a:avLst/>
          </a:prstGeom>
          <a:noFill/>
        </p:spPr>
        <p:txBody>
          <a:bodyPr wrap="square" rtlCol="0">
            <a:spAutoFit/>
          </a:bodyPr>
          <a:lstStyle/>
          <a:p>
            <a:pPr marL="285750" indent="-285750">
              <a:buFont typeface="Arial" panose="020B0604020202020204" pitchFamily="34" charset="0"/>
              <a:buChar char="•"/>
            </a:pPr>
            <a:r>
              <a:rPr lang="en-GB" dirty="0"/>
              <a:t>How can these books could support data collection?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What are the key aspects to consider?</a:t>
            </a:r>
            <a:endParaRPr lang="en-GB" sz="1600" b="1" dirty="0"/>
          </a:p>
        </p:txBody>
      </p:sp>
      <p:pic>
        <p:nvPicPr>
          <p:cNvPr id="11" name="Picture 10">
            <a:extLst>
              <a:ext uri="{FF2B5EF4-FFF2-40B4-BE49-F238E27FC236}">
                <a16:creationId xmlns:a16="http://schemas.microsoft.com/office/drawing/2014/main" xmlns="" id="{052DB736-0F2C-4B69-AE2D-8B37E96DBBCF}"/>
              </a:ext>
            </a:extLst>
          </p:cNvPr>
          <p:cNvPicPr>
            <a:picLocks noChangeAspect="1"/>
          </p:cNvPicPr>
          <p:nvPr/>
        </p:nvPicPr>
        <p:blipFill>
          <a:blip r:embed="rId3"/>
          <a:stretch>
            <a:fillRect/>
          </a:stretch>
        </p:blipFill>
        <p:spPr>
          <a:xfrm>
            <a:off x="9611959" y="2628150"/>
            <a:ext cx="1349499" cy="1151043"/>
          </a:xfrm>
          <a:prstGeom prst="rect">
            <a:avLst/>
          </a:prstGeom>
        </p:spPr>
      </p:pic>
      <p:pic>
        <p:nvPicPr>
          <p:cNvPr id="13" name="Picture 12">
            <a:extLst>
              <a:ext uri="{FF2B5EF4-FFF2-40B4-BE49-F238E27FC236}">
                <a16:creationId xmlns:a16="http://schemas.microsoft.com/office/drawing/2014/main" xmlns="" id="{50FB5854-2FC5-4E50-BC27-13145C47CA81}"/>
              </a:ext>
            </a:extLst>
          </p:cNvPr>
          <p:cNvPicPr>
            <a:picLocks noChangeAspect="1"/>
          </p:cNvPicPr>
          <p:nvPr/>
        </p:nvPicPr>
        <p:blipFill>
          <a:blip r:embed="rId4"/>
          <a:stretch>
            <a:fillRect/>
          </a:stretch>
        </p:blipFill>
        <p:spPr>
          <a:xfrm rot="950867">
            <a:off x="10645516" y="2509997"/>
            <a:ext cx="1195991" cy="1387350"/>
          </a:xfrm>
          <a:prstGeom prst="rect">
            <a:avLst/>
          </a:prstGeom>
        </p:spPr>
      </p:pic>
      <p:pic>
        <p:nvPicPr>
          <p:cNvPr id="15" name="Picture 14">
            <a:extLst>
              <a:ext uri="{FF2B5EF4-FFF2-40B4-BE49-F238E27FC236}">
                <a16:creationId xmlns:a16="http://schemas.microsoft.com/office/drawing/2014/main" xmlns="" id="{C26FDD07-75AF-4ED8-8E1D-E231409C9FA2}"/>
              </a:ext>
            </a:extLst>
          </p:cNvPr>
          <p:cNvPicPr>
            <a:picLocks noChangeAspect="1"/>
          </p:cNvPicPr>
          <p:nvPr/>
        </p:nvPicPr>
        <p:blipFill rotWithShape="1">
          <a:blip r:embed="rId5"/>
          <a:srcRect l="19633" r="34246"/>
          <a:stretch/>
        </p:blipFill>
        <p:spPr>
          <a:xfrm>
            <a:off x="9745850" y="3433065"/>
            <a:ext cx="1738983" cy="2105103"/>
          </a:xfrm>
          <a:prstGeom prst="rect">
            <a:avLst/>
          </a:prstGeom>
        </p:spPr>
      </p:pic>
      <p:pic>
        <p:nvPicPr>
          <p:cNvPr id="12" name="Picture 11">
            <a:extLst>
              <a:ext uri="{FF2B5EF4-FFF2-40B4-BE49-F238E27FC236}">
                <a16:creationId xmlns:a16="http://schemas.microsoft.com/office/drawing/2014/main" xmlns="" id="{B46861A9-0D5C-4610-A6F8-6491FC2424B5}"/>
              </a:ext>
            </a:extLst>
          </p:cNvPr>
          <p:cNvPicPr>
            <a:picLocks noChangeAspect="1"/>
          </p:cNvPicPr>
          <p:nvPr/>
        </p:nvPicPr>
        <p:blipFill>
          <a:blip r:embed="rId6"/>
          <a:stretch>
            <a:fillRect/>
          </a:stretch>
        </p:blipFill>
        <p:spPr>
          <a:xfrm rot="471312">
            <a:off x="10645780" y="4479330"/>
            <a:ext cx="1195462" cy="1190680"/>
          </a:xfrm>
          <a:prstGeom prst="rect">
            <a:avLst/>
          </a:prstGeom>
        </p:spPr>
      </p:pic>
      <p:pic>
        <p:nvPicPr>
          <p:cNvPr id="14" name="Picture 13">
            <a:extLst>
              <a:ext uri="{FF2B5EF4-FFF2-40B4-BE49-F238E27FC236}">
                <a16:creationId xmlns:a16="http://schemas.microsoft.com/office/drawing/2014/main" xmlns="" id="{ADD75C6C-4E17-490E-9FFD-8B742A639599}"/>
              </a:ext>
            </a:extLst>
          </p:cNvPr>
          <p:cNvPicPr>
            <a:picLocks noChangeAspect="1"/>
          </p:cNvPicPr>
          <p:nvPr/>
        </p:nvPicPr>
        <p:blipFill>
          <a:blip r:embed="rId7"/>
          <a:stretch>
            <a:fillRect/>
          </a:stretch>
        </p:blipFill>
        <p:spPr>
          <a:xfrm rot="20750104">
            <a:off x="9255543" y="4545417"/>
            <a:ext cx="1346323" cy="1346323"/>
          </a:xfrm>
          <a:prstGeom prst="rect">
            <a:avLst/>
          </a:prstGeom>
        </p:spPr>
      </p:pic>
      <p:sp>
        <p:nvSpPr>
          <p:cNvPr id="3" name="TextBox 2">
            <a:extLst>
              <a:ext uri="{FF2B5EF4-FFF2-40B4-BE49-F238E27FC236}">
                <a16:creationId xmlns:a16="http://schemas.microsoft.com/office/drawing/2014/main" xmlns="" id="{8F9BDB5A-312E-4A78-B3A1-ABFB9BDE3461}"/>
              </a:ext>
            </a:extLst>
          </p:cNvPr>
          <p:cNvSpPr txBox="1"/>
          <p:nvPr/>
        </p:nvSpPr>
        <p:spPr>
          <a:xfrm rot="20850939">
            <a:off x="417443" y="3779193"/>
            <a:ext cx="2266122" cy="646331"/>
          </a:xfrm>
          <a:prstGeom prst="rect">
            <a:avLst/>
          </a:prstGeom>
          <a:noFill/>
        </p:spPr>
        <p:txBody>
          <a:bodyPr wrap="square" rtlCol="0">
            <a:spAutoFit/>
          </a:bodyPr>
          <a:lstStyle/>
          <a:p>
            <a:pPr algn="ctr"/>
            <a:r>
              <a:rPr lang="en-GB" b="1" dirty="0"/>
              <a:t>Age appropriateness? </a:t>
            </a:r>
          </a:p>
        </p:txBody>
      </p:sp>
      <p:sp>
        <p:nvSpPr>
          <p:cNvPr id="4" name="TextBox 3">
            <a:extLst>
              <a:ext uri="{FF2B5EF4-FFF2-40B4-BE49-F238E27FC236}">
                <a16:creationId xmlns:a16="http://schemas.microsoft.com/office/drawing/2014/main" xmlns="" id="{B633DA7A-40AE-4163-B222-53ACE6D724B2}"/>
              </a:ext>
            </a:extLst>
          </p:cNvPr>
          <p:cNvSpPr txBox="1"/>
          <p:nvPr/>
        </p:nvSpPr>
        <p:spPr>
          <a:xfrm>
            <a:off x="5210576" y="3627850"/>
            <a:ext cx="2912165" cy="646331"/>
          </a:xfrm>
          <a:prstGeom prst="rect">
            <a:avLst/>
          </a:prstGeom>
          <a:noFill/>
        </p:spPr>
        <p:txBody>
          <a:bodyPr wrap="square" rtlCol="0">
            <a:spAutoFit/>
          </a:bodyPr>
          <a:lstStyle/>
          <a:p>
            <a:pPr algn="ctr"/>
            <a:r>
              <a:rPr lang="en-GB" b="1" dirty="0"/>
              <a:t>Suitability </a:t>
            </a:r>
          </a:p>
          <a:p>
            <a:pPr algn="ctr"/>
            <a:r>
              <a:rPr lang="en-GB" b="1" dirty="0"/>
              <a:t>of content?</a:t>
            </a:r>
          </a:p>
        </p:txBody>
      </p:sp>
      <p:sp>
        <p:nvSpPr>
          <p:cNvPr id="5" name="TextBox 4">
            <a:extLst>
              <a:ext uri="{FF2B5EF4-FFF2-40B4-BE49-F238E27FC236}">
                <a16:creationId xmlns:a16="http://schemas.microsoft.com/office/drawing/2014/main" xmlns="" id="{57BE41D4-393F-4183-991E-BF42988B9E9F}"/>
              </a:ext>
            </a:extLst>
          </p:cNvPr>
          <p:cNvSpPr txBox="1"/>
          <p:nvPr/>
        </p:nvSpPr>
        <p:spPr>
          <a:xfrm rot="982782">
            <a:off x="4744788" y="5301371"/>
            <a:ext cx="2604052" cy="646331"/>
          </a:xfrm>
          <a:prstGeom prst="rect">
            <a:avLst/>
          </a:prstGeom>
          <a:noFill/>
        </p:spPr>
        <p:txBody>
          <a:bodyPr wrap="square" rtlCol="0">
            <a:spAutoFit/>
          </a:bodyPr>
          <a:lstStyle/>
          <a:p>
            <a:pPr algn="ctr"/>
            <a:r>
              <a:rPr lang="en-GB" b="1" dirty="0"/>
              <a:t>Links to the research aims?</a:t>
            </a:r>
          </a:p>
        </p:txBody>
      </p:sp>
      <p:sp>
        <p:nvSpPr>
          <p:cNvPr id="6" name="TextBox 5">
            <a:extLst>
              <a:ext uri="{FF2B5EF4-FFF2-40B4-BE49-F238E27FC236}">
                <a16:creationId xmlns:a16="http://schemas.microsoft.com/office/drawing/2014/main" xmlns="" id="{3920DDC7-518A-4B84-BE9F-2D31D59B9FDF}"/>
              </a:ext>
            </a:extLst>
          </p:cNvPr>
          <p:cNvSpPr txBox="1"/>
          <p:nvPr/>
        </p:nvSpPr>
        <p:spPr>
          <a:xfrm rot="1497565">
            <a:off x="7037754" y="2943291"/>
            <a:ext cx="2146853" cy="646331"/>
          </a:xfrm>
          <a:prstGeom prst="rect">
            <a:avLst/>
          </a:prstGeom>
          <a:noFill/>
        </p:spPr>
        <p:txBody>
          <a:bodyPr wrap="square" rtlCol="0">
            <a:spAutoFit/>
          </a:bodyPr>
          <a:lstStyle/>
          <a:p>
            <a:pPr algn="ctr"/>
            <a:r>
              <a:rPr lang="en-GB" b="1" dirty="0"/>
              <a:t>Role play area capability?</a:t>
            </a:r>
          </a:p>
        </p:txBody>
      </p:sp>
      <p:sp>
        <p:nvSpPr>
          <p:cNvPr id="7" name="TextBox 6">
            <a:extLst>
              <a:ext uri="{FF2B5EF4-FFF2-40B4-BE49-F238E27FC236}">
                <a16:creationId xmlns:a16="http://schemas.microsoft.com/office/drawing/2014/main" xmlns="" id="{F29519B9-323F-4B65-BE3B-420216E1563D}"/>
              </a:ext>
            </a:extLst>
          </p:cNvPr>
          <p:cNvSpPr txBox="1"/>
          <p:nvPr/>
        </p:nvSpPr>
        <p:spPr>
          <a:xfrm>
            <a:off x="6858368" y="4844534"/>
            <a:ext cx="2504661" cy="369332"/>
          </a:xfrm>
          <a:prstGeom prst="rect">
            <a:avLst/>
          </a:prstGeom>
          <a:noFill/>
        </p:spPr>
        <p:txBody>
          <a:bodyPr wrap="square" rtlCol="0">
            <a:spAutoFit/>
          </a:bodyPr>
          <a:lstStyle/>
          <a:p>
            <a:pPr algn="ctr"/>
            <a:r>
              <a:rPr lang="en-GB" b="1" dirty="0"/>
              <a:t>Ethics?</a:t>
            </a:r>
          </a:p>
        </p:txBody>
      </p:sp>
      <p:sp>
        <p:nvSpPr>
          <p:cNvPr id="9" name="TextBox 8">
            <a:extLst>
              <a:ext uri="{FF2B5EF4-FFF2-40B4-BE49-F238E27FC236}">
                <a16:creationId xmlns:a16="http://schemas.microsoft.com/office/drawing/2014/main" xmlns="" id="{748B5B01-BADC-4E7F-A4FE-2516A0E00E20}"/>
              </a:ext>
            </a:extLst>
          </p:cNvPr>
          <p:cNvSpPr txBox="1"/>
          <p:nvPr/>
        </p:nvSpPr>
        <p:spPr>
          <a:xfrm>
            <a:off x="228925" y="5029200"/>
            <a:ext cx="2336837" cy="646331"/>
          </a:xfrm>
          <a:prstGeom prst="rect">
            <a:avLst/>
          </a:prstGeom>
          <a:noFill/>
        </p:spPr>
        <p:txBody>
          <a:bodyPr wrap="square" rtlCol="0">
            <a:spAutoFit/>
          </a:bodyPr>
          <a:lstStyle/>
          <a:p>
            <a:pPr algn="ctr"/>
            <a:r>
              <a:rPr lang="en-GB" b="1" dirty="0"/>
              <a:t>Ability to facilitate children’s voices?</a:t>
            </a:r>
          </a:p>
        </p:txBody>
      </p:sp>
      <p:sp>
        <p:nvSpPr>
          <p:cNvPr id="16" name="TextBox 15">
            <a:extLst>
              <a:ext uri="{FF2B5EF4-FFF2-40B4-BE49-F238E27FC236}">
                <a16:creationId xmlns:a16="http://schemas.microsoft.com/office/drawing/2014/main" xmlns="" id="{52B38254-D69D-489D-8243-FEEE4172FF7E}"/>
              </a:ext>
            </a:extLst>
          </p:cNvPr>
          <p:cNvSpPr txBox="1"/>
          <p:nvPr/>
        </p:nvSpPr>
        <p:spPr>
          <a:xfrm>
            <a:off x="2922567" y="4034283"/>
            <a:ext cx="2124311" cy="1200329"/>
          </a:xfrm>
          <a:prstGeom prst="rect">
            <a:avLst/>
          </a:prstGeom>
          <a:noFill/>
        </p:spPr>
        <p:txBody>
          <a:bodyPr wrap="square" rtlCol="0">
            <a:spAutoFit/>
          </a:bodyPr>
          <a:lstStyle/>
          <a:p>
            <a:pPr algn="ctr"/>
            <a:r>
              <a:rPr lang="en-GB" b="1" dirty="0"/>
              <a:t>What useful prompts could the book support?</a:t>
            </a:r>
          </a:p>
        </p:txBody>
      </p:sp>
    </p:spTree>
    <p:extLst>
      <p:ext uri="{BB962C8B-B14F-4D97-AF65-F5344CB8AC3E}">
        <p14:creationId xmlns:p14="http://schemas.microsoft.com/office/powerpoint/2010/main" val="274391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Conclusion</a:t>
            </a:r>
          </a:p>
        </p:txBody>
      </p:sp>
      <p:sp>
        <p:nvSpPr>
          <p:cNvPr id="3" name="Rectangle 2"/>
          <p:cNvSpPr/>
          <p:nvPr/>
        </p:nvSpPr>
        <p:spPr>
          <a:xfrm>
            <a:off x="2939144" y="3015066"/>
            <a:ext cx="8828314" cy="2308324"/>
          </a:xfrm>
          <a:prstGeom prst="rect">
            <a:avLst/>
          </a:prstGeom>
        </p:spPr>
        <p:txBody>
          <a:bodyPr wrap="square">
            <a:spAutoFit/>
          </a:bodyPr>
          <a:lstStyle/>
          <a:p>
            <a:pPr marL="342900" indent="-342900">
              <a:buFont typeface="Arial" panose="020B0604020202020204" pitchFamily="34" charset="0"/>
              <a:buChar char="•"/>
            </a:pPr>
            <a:r>
              <a:rPr lang="en-GB" b="1" dirty="0"/>
              <a:t>Provided an overview of the context of the proposed research </a:t>
            </a:r>
          </a:p>
          <a:p>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Examined the proposed research aims</a:t>
            </a:r>
          </a:p>
          <a:p>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t>Discussed the proposed methodological approach and how this impacts on younger children’s autonomy within the research environment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1" y="2601978"/>
            <a:ext cx="20859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8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A35089E-2E18-48EB-8734-5B59F39EA940}"/>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4" name="Rectangle 3">
            <a:extLst>
              <a:ext uri="{FF2B5EF4-FFF2-40B4-BE49-F238E27FC236}">
                <a16:creationId xmlns:a16="http://schemas.microsoft.com/office/drawing/2014/main" xmlns="" id="{91E11CAE-9BEA-4805-AD6F-D54E1A7D7744}"/>
              </a:ext>
            </a:extLst>
          </p:cNvPr>
          <p:cNvSpPr/>
          <p:nvPr/>
        </p:nvSpPr>
        <p:spPr>
          <a:xfrm>
            <a:off x="272143" y="2334008"/>
            <a:ext cx="11813839" cy="3724096"/>
          </a:xfrm>
          <a:prstGeom prst="rect">
            <a:avLst/>
          </a:prstGeom>
        </p:spPr>
        <p:txBody>
          <a:bodyPr wrap="square">
            <a:spAutoFit/>
          </a:bodyPr>
          <a:lstStyle/>
          <a:p>
            <a:pPr>
              <a:spcAft>
                <a:spcPts val="0"/>
              </a:spcAft>
            </a:pPr>
            <a:r>
              <a:rPr lang="en-GB" sz="1200" dirty="0">
                <a:ea typeface="Times New Roman" panose="02020603050405020304" pitchFamily="18" charset="0"/>
              </a:rPr>
              <a:t>Adams, R. (2013). New national curriculum to introduce fractions to five-year-olds. </a:t>
            </a:r>
            <a:r>
              <a:rPr lang="en-GB" sz="1200" i="1" dirty="0">
                <a:ea typeface="Times New Roman" panose="02020603050405020304" pitchFamily="18" charset="0"/>
              </a:rPr>
              <a:t>The Guardian</a:t>
            </a:r>
            <a:r>
              <a:rPr lang="en-GB" sz="1200" dirty="0">
                <a:ea typeface="Times New Roman" panose="02020603050405020304" pitchFamily="18" charset="0"/>
              </a:rPr>
              <a:t>. Retrieved from http://www.theguardian.com/politics/2013/jul/08/michael-goveeducation-curriculum-fractionsBronfenbrenner, U. (1977). Toward an experimental ecology of human development. American Psychologist, 32(7), 513-531.</a:t>
            </a:r>
          </a:p>
          <a:p>
            <a:pPr>
              <a:spcAft>
                <a:spcPts val="0"/>
              </a:spcAft>
            </a:pPr>
            <a:endParaRPr lang="en-GB" sz="1200" dirty="0">
              <a:ea typeface="Times New Roman" panose="02020603050405020304" pitchFamily="18" charset="0"/>
            </a:endParaRPr>
          </a:p>
          <a:p>
            <a:pPr>
              <a:spcAft>
                <a:spcPts val="0"/>
              </a:spcAft>
            </a:pPr>
            <a:r>
              <a:rPr lang="en-GB" sz="1200" dirty="0">
                <a:ea typeface="Times New Roman" panose="02020603050405020304" pitchFamily="18" charset="0"/>
              </a:rPr>
              <a:t>Byron, T. (2008). Safer Children in a Digital World. The Report of the Byron Review. Nottingham: DCSF &amp; DCMS Publications. </a:t>
            </a:r>
          </a:p>
          <a:p>
            <a:pPr>
              <a:spcAft>
                <a:spcPts val="0"/>
              </a:spcAft>
            </a:pPr>
            <a:endParaRPr lang="en-GB" sz="1200" dirty="0">
              <a:ea typeface="Times New Roman" panose="02020603050405020304" pitchFamily="18" charset="0"/>
            </a:endParaRPr>
          </a:p>
          <a:p>
            <a:pPr>
              <a:spcAft>
                <a:spcPts val="0"/>
              </a:spcAft>
            </a:pPr>
            <a:r>
              <a:rPr lang="en-GB" sz="1200" dirty="0">
                <a:ea typeface="Times New Roman" panose="02020603050405020304" pitchFamily="18" charset="0"/>
              </a:rPr>
              <a:t>Byron, T. (2010). Do we have Safer Children in a Digital World? A Review of Progress Since the 2008 Byron Review. Nottingham: DCSF Publications.</a:t>
            </a:r>
          </a:p>
          <a:p>
            <a:pPr>
              <a:spcAft>
                <a:spcPts val="0"/>
              </a:spcAft>
            </a:pPr>
            <a:endParaRPr lang="en-GB" sz="1200" dirty="0">
              <a:ea typeface="Times New Roman" panose="02020603050405020304" pitchFamily="18" charset="0"/>
            </a:endParaRPr>
          </a:p>
          <a:p>
            <a:pPr>
              <a:spcAft>
                <a:spcPts val="0"/>
              </a:spcAft>
            </a:pPr>
            <a:r>
              <a:rPr lang="en-GB" sz="1200" dirty="0" err="1">
                <a:ea typeface="Times New Roman" panose="02020603050405020304" pitchFamily="18" charset="0"/>
              </a:rPr>
              <a:t>Chaudron</a:t>
            </a:r>
            <a:r>
              <a:rPr lang="en-GB" sz="1200" dirty="0">
                <a:ea typeface="Times New Roman" panose="02020603050405020304" pitchFamily="18" charset="0"/>
              </a:rPr>
              <a:t>, S. (2015). </a:t>
            </a:r>
            <a:r>
              <a:rPr lang="en-GB" sz="1200" i="1" dirty="0">
                <a:ea typeface="Times New Roman" panose="02020603050405020304" pitchFamily="18" charset="0"/>
              </a:rPr>
              <a:t>Young Children (0-8) and Digital Technology: A Qualitative Exploratory Study Across Seven Countries.</a:t>
            </a:r>
            <a:r>
              <a:rPr lang="en-GB" sz="1200" dirty="0">
                <a:ea typeface="Times New Roman" panose="02020603050405020304" pitchFamily="18" charset="0"/>
              </a:rPr>
              <a:t> </a:t>
            </a:r>
            <a:r>
              <a:rPr lang="en-GB" sz="1200" dirty="0" err="1">
                <a:ea typeface="Times New Roman" panose="02020603050405020304" pitchFamily="18" charset="0"/>
              </a:rPr>
              <a:t>Ispra</a:t>
            </a:r>
            <a:r>
              <a:rPr lang="en-GB" sz="1200" dirty="0">
                <a:ea typeface="Times New Roman" panose="02020603050405020304" pitchFamily="18" charset="0"/>
              </a:rPr>
              <a:t>: Joint Research centre – European commission.</a:t>
            </a:r>
          </a:p>
          <a:p>
            <a:pPr>
              <a:spcAft>
                <a:spcPts val="0"/>
              </a:spcAft>
            </a:pPr>
            <a:endParaRPr lang="en-GB" sz="1200" dirty="0">
              <a:ea typeface="Times New Roman" panose="02020603050405020304" pitchFamily="18" charset="0"/>
            </a:endParaRPr>
          </a:p>
          <a:p>
            <a:pPr>
              <a:spcAft>
                <a:spcPts val="0"/>
              </a:spcAft>
            </a:pPr>
            <a:r>
              <a:rPr lang="en-GB" sz="1200" dirty="0">
                <a:ea typeface="Times New Roman" panose="02020603050405020304" pitchFamily="18" charset="0"/>
              </a:rPr>
              <a:t>Clark, A. (2010). Young children as protagonists and the role of participatory, visual methods in engaging multiple perspectives. American Journal of Community Psychology 46(1–2), 115–123.</a:t>
            </a:r>
          </a:p>
          <a:p>
            <a:pPr>
              <a:spcAft>
                <a:spcPts val="0"/>
              </a:spcAft>
            </a:pPr>
            <a:endParaRPr lang="en-GB" sz="1200" dirty="0">
              <a:ea typeface="Times New Roman" panose="02020603050405020304" pitchFamily="18" charset="0"/>
            </a:endParaRPr>
          </a:p>
          <a:p>
            <a:pPr>
              <a:spcAft>
                <a:spcPts val="0"/>
              </a:spcAft>
            </a:pPr>
            <a:r>
              <a:rPr lang="en-GB" sz="1200" dirty="0">
                <a:ea typeface="Times New Roman" panose="02020603050405020304" pitchFamily="18" charset="0"/>
              </a:rPr>
              <a:t>Denzin, N. (1978). </a:t>
            </a:r>
            <a:r>
              <a:rPr lang="en-GB" sz="1200" i="1" dirty="0">
                <a:ea typeface="Times New Roman" panose="02020603050405020304" pitchFamily="18" charset="0"/>
              </a:rPr>
              <a:t>The Research Act; A Theoretical Introduction to Sociological Methods</a:t>
            </a:r>
            <a:r>
              <a:rPr lang="en-GB" sz="1200" dirty="0">
                <a:ea typeface="Times New Roman" panose="02020603050405020304" pitchFamily="18" charset="0"/>
              </a:rPr>
              <a:t>. Transaction Publishers: New Jersey.</a:t>
            </a:r>
          </a:p>
          <a:p>
            <a:pPr>
              <a:spcAft>
                <a:spcPts val="0"/>
              </a:spcAft>
            </a:pPr>
            <a:endParaRPr lang="en-GB" sz="1200" dirty="0">
              <a:ea typeface="Times New Roman" panose="02020603050405020304" pitchFamily="18" charset="0"/>
            </a:endParaRPr>
          </a:p>
          <a:p>
            <a:pPr>
              <a:spcAft>
                <a:spcPts val="0"/>
              </a:spcAft>
            </a:pPr>
            <a:r>
              <a:rPr lang="en-GB" sz="1200" dirty="0">
                <a:ea typeface="Times New Roman" panose="02020603050405020304" pitchFamily="18" charset="0"/>
              </a:rPr>
              <a:t>Department for Education. (2017). </a:t>
            </a:r>
            <a:r>
              <a:rPr lang="en-GB" sz="1200" i="1" dirty="0">
                <a:ea typeface="Times New Roman" panose="02020603050405020304" pitchFamily="18" charset="0"/>
              </a:rPr>
              <a:t>Statutory framework for the early years foundation stage Setting the standards for learning, development and care for children from birth to five. </a:t>
            </a:r>
            <a:r>
              <a:rPr lang="en-GB" sz="1200" dirty="0">
                <a:ea typeface="Times New Roman" panose="02020603050405020304" pitchFamily="18" charset="0"/>
              </a:rPr>
              <a:t>Manchester: Department for Education.</a:t>
            </a:r>
          </a:p>
          <a:p>
            <a:pPr>
              <a:spcAft>
                <a:spcPts val="0"/>
              </a:spcAft>
            </a:pPr>
            <a:endParaRPr lang="en-GB" sz="1200" dirty="0">
              <a:ea typeface="Times New Roman" panose="02020603050405020304" pitchFamily="18" charset="0"/>
            </a:endParaRPr>
          </a:p>
          <a:p>
            <a:pPr>
              <a:spcAft>
                <a:spcPts val="0"/>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49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A35089E-2E18-48EB-8734-5B59F39EA940}"/>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4" name="Rectangle 3">
            <a:extLst>
              <a:ext uri="{FF2B5EF4-FFF2-40B4-BE49-F238E27FC236}">
                <a16:creationId xmlns:a16="http://schemas.microsoft.com/office/drawing/2014/main" xmlns="" id="{91E11CAE-9BEA-4805-AD6F-D54E1A7D7744}"/>
              </a:ext>
            </a:extLst>
          </p:cNvPr>
          <p:cNvSpPr/>
          <p:nvPr/>
        </p:nvSpPr>
        <p:spPr>
          <a:xfrm>
            <a:off x="127790" y="2334008"/>
            <a:ext cx="11784021" cy="4154984"/>
          </a:xfrm>
          <a:prstGeom prst="rect">
            <a:avLst/>
          </a:prstGeom>
        </p:spPr>
        <p:txBody>
          <a:bodyPr wrap="square">
            <a:spAutoFit/>
          </a:bodyPr>
          <a:lstStyle/>
          <a:p>
            <a:pPr>
              <a:spcAft>
                <a:spcPts val="0"/>
              </a:spcAft>
            </a:pPr>
            <a:r>
              <a:rPr lang="en-GB" sz="1200" dirty="0">
                <a:ea typeface="Times New Roman" panose="02020603050405020304" pitchFamily="18" charset="0"/>
              </a:rPr>
              <a:t>Department for Education. (2013a). </a:t>
            </a:r>
            <a:r>
              <a:rPr lang="en-GB" sz="1200" i="1" dirty="0"/>
              <a:t>Early years outcomes A non-statutory guide for practitioners and inspectors to help inform understanding of child development through the early years. </a:t>
            </a:r>
            <a:r>
              <a:rPr lang="en-GB" sz="1200" dirty="0"/>
              <a:t>Manchester: Department for Education.</a:t>
            </a:r>
          </a:p>
          <a:p>
            <a:pPr>
              <a:spcAft>
                <a:spcPts val="0"/>
              </a:spcAft>
            </a:pPr>
            <a:endParaRPr lang="en-GB" sz="1200" i="1" dirty="0">
              <a:ea typeface="Times New Roman" panose="02020603050405020304" pitchFamily="18" charset="0"/>
            </a:endParaRPr>
          </a:p>
          <a:p>
            <a:pPr>
              <a:spcAft>
                <a:spcPts val="0"/>
              </a:spcAft>
            </a:pPr>
            <a:r>
              <a:rPr lang="en-GB" sz="1200" dirty="0">
                <a:ea typeface="Times New Roman" panose="02020603050405020304" pitchFamily="18" charset="0"/>
              </a:rPr>
              <a:t>Department for Education. (2013b). </a:t>
            </a:r>
            <a:r>
              <a:rPr lang="en-GB" sz="1200" i="1" dirty="0"/>
              <a:t>The National Curriculum in England Key stages 1 and 2 framework document. Manchester: </a:t>
            </a:r>
            <a:r>
              <a:rPr lang="en-GB" sz="1200" dirty="0"/>
              <a:t>Department for Education.</a:t>
            </a:r>
            <a:endParaRPr lang="en-GB" sz="1200" i="1" dirty="0">
              <a:ea typeface="Times New Roman" panose="02020603050405020304" pitchFamily="18" charset="0"/>
            </a:endParaRPr>
          </a:p>
          <a:p>
            <a:pPr>
              <a:spcAft>
                <a:spcPts val="0"/>
              </a:spcAft>
            </a:pPr>
            <a:endParaRPr lang="en-GB" sz="1200" dirty="0">
              <a:ea typeface="Times New Roman" panose="02020603050405020304" pitchFamily="18" charset="0"/>
            </a:endParaRPr>
          </a:p>
          <a:p>
            <a:pPr>
              <a:spcAft>
                <a:spcPts val="0"/>
              </a:spcAft>
            </a:pPr>
            <a:r>
              <a:rPr lang="en-GB" sz="1200" dirty="0">
                <a:ea typeface="Times New Roman" panose="02020603050405020304" pitchFamily="18" charset="0"/>
              </a:rPr>
              <a:t>Early Education. (2012). Development Matters in the Early Years Foundation Stage (EYFS). London: Early Education.</a:t>
            </a:r>
          </a:p>
          <a:p>
            <a:pPr>
              <a:spcAft>
                <a:spcPts val="0"/>
              </a:spcAft>
            </a:pPr>
            <a:endParaRPr lang="en-GB" sz="1200" dirty="0">
              <a:ea typeface="Times New Roman" panose="02020603050405020304" pitchFamily="18" charset="0"/>
            </a:endParaRPr>
          </a:p>
          <a:p>
            <a:r>
              <a:rPr lang="en-GB" sz="1200" dirty="0" err="1"/>
              <a:t>Einarsdottir</a:t>
            </a:r>
            <a:r>
              <a:rPr lang="en-GB" sz="1200" dirty="0"/>
              <a:t>, J., &amp; D. Harcourt. (2011). “Introducing Children’s Perspectives and Participation in Research.” </a:t>
            </a:r>
            <a:r>
              <a:rPr lang="en-GB" sz="1200" i="1" dirty="0"/>
              <a:t>European Early Childhood Education Journal 19</a:t>
            </a:r>
            <a:r>
              <a:rPr lang="en-GB" sz="1200" dirty="0"/>
              <a:t>(3), 301–307.</a:t>
            </a:r>
          </a:p>
          <a:p>
            <a:endParaRPr lang="en-GB" sz="1200" dirty="0"/>
          </a:p>
          <a:p>
            <a:r>
              <a:rPr lang="en-GB" sz="1200" dirty="0" err="1"/>
              <a:t>Gray</a:t>
            </a:r>
            <a:r>
              <a:rPr lang="en-GB" sz="1200" dirty="0"/>
              <a:t>, D. (2014). </a:t>
            </a:r>
            <a:r>
              <a:rPr lang="en-GB" sz="1200" i="1" dirty="0"/>
              <a:t>Doing Research in the Real World</a:t>
            </a:r>
            <a:r>
              <a:rPr lang="en-GB" sz="1200" dirty="0"/>
              <a:t>. 2nd Edition. London: Sage Publications Ltd.</a:t>
            </a:r>
          </a:p>
          <a:p>
            <a:endParaRPr lang="en-GB" sz="1200" dirty="0"/>
          </a:p>
          <a:p>
            <a:r>
              <a:rPr lang="en-GB" sz="1200" dirty="0"/>
              <a:t>Harcourt, D., Perry, B., &amp; Waller, T. (2011). Researching Young Children’s Perspectives: Debating the Ethics and Dilemmas of Educational Research with Children. New York: Routledge.</a:t>
            </a:r>
          </a:p>
          <a:p>
            <a:endParaRPr lang="en-GB" sz="1200" dirty="0"/>
          </a:p>
          <a:p>
            <a:r>
              <a:rPr lang="en-GB" sz="1200" dirty="0"/>
              <a:t>Henn, M., Weinstein, M., &amp; </a:t>
            </a:r>
            <a:r>
              <a:rPr lang="en-GB" sz="1200" dirty="0" err="1"/>
              <a:t>Foard</a:t>
            </a:r>
            <a:r>
              <a:rPr lang="en-GB" sz="1200" dirty="0"/>
              <a:t>, N. (2013). </a:t>
            </a:r>
            <a:r>
              <a:rPr lang="en-GB" sz="1200" i="1" dirty="0"/>
              <a:t>A Critical Introduction to Social Research</a:t>
            </a:r>
            <a:r>
              <a:rPr lang="en-GB" sz="1200" dirty="0"/>
              <a:t>. 2nd Edition. London: Sage Publications Ltd. </a:t>
            </a:r>
          </a:p>
          <a:p>
            <a:pPr>
              <a:spcAft>
                <a:spcPts val="0"/>
              </a:spcAft>
            </a:pPr>
            <a:endParaRPr lang="en-GB" sz="1200" dirty="0">
              <a:latin typeface="Times New Roman" panose="02020603050405020304" pitchFamily="18" charset="0"/>
              <a:ea typeface="Times New Roman" panose="02020603050405020304" pitchFamily="18" charset="0"/>
            </a:endParaRPr>
          </a:p>
          <a:p>
            <a:r>
              <a:rPr lang="en-GB" sz="1200" dirty="0"/>
              <a:t>Holloway, D., Green, L., &amp; Livingstone, S. (2013). </a:t>
            </a:r>
            <a:r>
              <a:rPr lang="en-GB" sz="1200" i="1" dirty="0"/>
              <a:t>Zero to Eight, Young Children and their Internet Use.</a:t>
            </a:r>
            <a:r>
              <a:rPr lang="en-GB" sz="1200" dirty="0"/>
              <a:t> London: London School of Economics and Political Science &amp; EU Kids Online.</a:t>
            </a:r>
          </a:p>
          <a:p>
            <a:endParaRPr lang="en-GB" sz="1200" dirty="0"/>
          </a:p>
          <a:p>
            <a:endParaRPr lang="en-GB" sz="1200" dirty="0"/>
          </a:p>
          <a:p>
            <a:r>
              <a:rPr lang="en-GB" sz="1200" dirty="0"/>
              <a:t>.  </a:t>
            </a:r>
          </a:p>
          <a:p>
            <a:endParaRPr lang="en-GB" sz="1200" dirty="0"/>
          </a:p>
        </p:txBody>
      </p:sp>
    </p:spTree>
    <p:extLst>
      <p:ext uri="{BB962C8B-B14F-4D97-AF65-F5344CB8AC3E}">
        <p14:creationId xmlns:p14="http://schemas.microsoft.com/office/powerpoint/2010/main" val="10812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78E1B48-E892-45C7-8DE6-07974E794745}"/>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3" name="TextBox 2">
            <a:extLst>
              <a:ext uri="{FF2B5EF4-FFF2-40B4-BE49-F238E27FC236}">
                <a16:creationId xmlns:a16="http://schemas.microsoft.com/office/drawing/2014/main" xmlns="" id="{DBA187BE-CC6F-42A1-BFAB-70F32466FB82}"/>
              </a:ext>
            </a:extLst>
          </p:cNvPr>
          <p:cNvSpPr txBox="1"/>
          <p:nvPr/>
        </p:nvSpPr>
        <p:spPr>
          <a:xfrm>
            <a:off x="272144" y="2488676"/>
            <a:ext cx="11495314" cy="4062651"/>
          </a:xfrm>
          <a:prstGeom prst="rect">
            <a:avLst/>
          </a:prstGeom>
          <a:noFill/>
        </p:spPr>
        <p:txBody>
          <a:bodyPr wrap="square" rtlCol="0">
            <a:spAutoFit/>
          </a:bodyPr>
          <a:lstStyle/>
          <a:p>
            <a:r>
              <a:rPr lang="en-GB" sz="1200" dirty="0"/>
              <a:t>Jug, T., &amp; </a:t>
            </a:r>
            <a:r>
              <a:rPr lang="en-GB" sz="1200" dirty="0" err="1"/>
              <a:t>Vilar</a:t>
            </a:r>
            <a:r>
              <a:rPr lang="en-GB" sz="1200" dirty="0"/>
              <a:t>, P. (2015). Focus Group interview through storytelling: Researching pre-school children’s attitudes towards books and reading. </a:t>
            </a:r>
            <a:r>
              <a:rPr lang="en-GB" sz="1200" i="1" dirty="0"/>
              <a:t>Journal of Documentation, 71</a:t>
            </a:r>
            <a:r>
              <a:rPr lang="en-GB" sz="1200" dirty="0"/>
              <a:t>(6), 1300-1316.</a:t>
            </a:r>
          </a:p>
          <a:p>
            <a:endParaRPr lang="en-GB" sz="1200" dirty="0"/>
          </a:p>
          <a:p>
            <a:r>
              <a:rPr lang="en-GB" sz="1200" dirty="0" err="1"/>
              <a:t>Kanthawongs</a:t>
            </a:r>
            <a:r>
              <a:rPr lang="en-GB" sz="1200" dirty="0"/>
              <a:t>, P., &amp; </a:t>
            </a:r>
            <a:r>
              <a:rPr lang="en-GB" sz="1200" dirty="0" err="1"/>
              <a:t>Kanthawongs</a:t>
            </a:r>
            <a:r>
              <a:rPr lang="en-GB" sz="1200" dirty="0"/>
              <a:t>, P. (2013). Perception of Primary School Students, Parents and Teachers toward the Use of Computers, the Internet and Social Networking sites. </a:t>
            </a:r>
            <a:r>
              <a:rPr lang="en-GB" sz="1200" i="1" dirty="0"/>
              <a:t>Procedia - Social and </a:t>
            </a:r>
            <a:r>
              <a:rPr lang="en-GB" sz="1200" i="1" dirty="0" err="1"/>
              <a:t>Behavioral</a:t>
            </a:r>
            <a:r>
              <a:rPr lang="en-GB" sz="1200" i="1" dirty="0"/>
              <a:t> Sciences,</a:t>
            </a:r>
            <a:r>
              <a:rPr lang="en-GB" sz="1200" dirty="0"/>
              <a:t> 88, 282-290.</a:t>
            </a:r>
          </a:p>
          <a:p>
            <a:endParaRPr lang="en-GB" sz="1200" dirty="0"/>
          </a:p>
          <a:p>
            <a:r>
              <a:rPr lang="en-GB" sz="1200" dirty="0" err="1"/>
              <a:t>Kleine</a:t>
            </a:r>
            <a:r>
              <a:rPr lang="en-GB" sz="1200" dirty="0"/>
              <a:t>, D., </a:t>
            </a:r>
            <a:r>
              <a:rPr lang="en-GB" sz="1200" dirty="0" err="1"/>
              <a:t>Perason</a:t>
            </a:r>
            <a:r>
              <a:rPr lang="en-GB" sz="1200" dirty="0"/>
              <a:t>, G., &amp; </a:t>
            </a:r>
            <a:r>
              <a:rPr lang="en-GB" sz="1200" dirty="0" err="1"/>
              <a:t>Poveda</a:t>
            </a:r>
            <a:r>
              <a:rPr lang="en-GB" sz="1200" dirty="0"/>
              <a:t>, S. (2016). </a:t>
            </a:r>
            <a:r>
              <a:rPr lang="en-GB" sz="1200" i="1" dirty="0"/>
              <a:t>Participatory methods: Engaging children’s voices and experiences in research. </a:t>
            </a:r>
            <a:r>
              <a:rPr lang="en-GB" sz="1200" dirty="0"/>
              <a:t>London: Global Kids Online Lansdown, G. (2005). </a:t>
            </a:r>
            <a:r>
              <a:rPr lang="en-GB" sz="1200" i="1" dirty="0"/>
              <a:t>‘Can you hear me? The right of young children to participate in decisions affecting them’</a:t>
            </a:r>
            <a:r>
              <a:rPr lang="en-GB" sz="1200" dirty="0"/>
              <a:t>, Working Paper 36. The Hague: Bernard van Leer Foundation.</a:t>
            </a:r>
          </a:p>
          <a:p>
            <a:endParaRPr lang="en-GB" sz="1200" dirty="0"/>
          </a:p>
          <a:p>
            <a:r>
              <a:rPr lang="en-GB" sz="1200" dirty="0"/>
              <a:t>Lewis, B. (2014). Raising Children in a Digital Age: Enjoying the best avoiding the worst. Oxford: Lion Hudson plc. </a:t>
            </a:r>
          </a:p>
          <a:p>
            <a:endParaRPr lang="en-GB" sz="1200" dirty="0"/>
          </a:p>
          <a:p>
            <a:r>
              <a:rPr lang="en-GB" sz="1200" dirty="0"/>
              <a:t>Livingstone, S. (2013). Online risk, harm and vulnerability: Reflections on the evidence base for child Internet safety policy. ZER Journal of Communication Studies, 18(35), 13-28.</a:t>
            </a:r>
          </a:p>
          <a:p>
            <a:endParaRPr lang="en-GB" sz="1200" dirty="0"/>
          </a:p>
          <a:p>
            <a:r>
              <a:rPr lang="en-GB" sz="1200" dirty="0"/>
              <a:t>Lomax, H. (2012). Contested voices? Methodological tensions in creative visual research with children. International Journal of Social Research Methodology 15(2), 105–117.</a:t>
            </a:r>
          </a:p>
          <a:p>
            <a:endParaRPr lang="en-GB" sz="1200" dirty="0"/>
          </a:p>
          <a:p>
            <a:r>
              <a:rPr lang="en-GB" sz="1200" dirty="0"/>
              <a:t>Miller, S., &amp; </a:t>
            </a:r>
            <a:r>
              <a:rPr lang="en-GB" sz="1200" dirty="0" err="1"/>
              <a:t>Pennycuff</a:t>
            </a:r>
            <a:r>
              <a:rPr lang="en-GB" sz="1200" dirty="0"/>
              <a:t>, L. (2008). The power of story: Using storytelling to improve literacy learning. </a:t>
            </a:r>
            <a:r>
              <a:rPr lang="en-GB" sz="1200" i="1" dirty="0"/>
              <a:t>Journal of Cross-Disciplinary Perspectives in Education, 1</a:t>
            </a:r>
            <a:r>
              <a:rPr lang="en-GB" sz="1200" dirty="0"/>
              <a:t>(1), 36-43.</a:t>
            </a:r>
          </a:p>
          <a:p>
            <a:endParaRPr lang="en-GB" sz="1200" dirty="0"/>
          </a:p>
          <a:p>
            <a:endParaRPr lang="en-GB" sz="1200" dirty="0"/>
          </a:p>
          <a:p>
            <a:endParaRPr lang="en-GB" dirty="0"/>
          </a:p>
        </p:txBody>
      </p:sp>
    </p:spTree>
    <p:extLst>
      <p:ext uri="{BB962C8B-B14F-4D97-AF65-F5344CB8AC3E}">
        <p14:creationId xmlns:p14="http://schemas.microsoft.com/office/powerpoint/2010/main" val="1140609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78E1B48-E892-45C7-8DE6-07974E794745}"/>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3" name="TextBox 2">
            <a:extLst>
              <a:ext uri="{FF2B5EF4-FFF2-40B4-BE49-F238E27FC236}">
                <a16:creationId xmlns:a16="http://schemas.microsoft.com/office/drawing/2014/main" xmlns="" id="{DBA187BE-CC6F-42A1-BFAB-70F32466FB82}"/>
              </a:ext>
            </a:extLst>
          </p:cNvPr>
          <p:cNvSpPr txBox="1"/>
          <p:nvPr/>
        </p:nvSpPr>
        <p:spPr>
          <a:xfrm>
            <a:off x="272144" y="2488676"/>
            <a:ext cx="11495314" cy="3631763"/>
          </a:xfrm>
          <a:prstGeom prst="rect">
            <a:avLst/>
          </a:prstGeom>
          <a:noFill/>
        </p:spPr>
        <p:txBody>
          <a:bodyPr wrap="square" rtlCol="0">
            <a:spAutoFit/>
          </a:bodyPr>
          <a:lstStyle/>
          <a:p>
            <a:r>
              <a:rPr lang="en-GB" sz="1200" dirty="0"/>
              <a:t>Ofsted. (2015). </a:t>
            </a:r>
            <a:r>
              <a:rPr lang="en-GB" sz="1200" i="1" dirty="0"/>
              <a:t>Inspecting safeguarding in early years, education and skills settings. Guidance for inspectors undertaking inspection under the common inspection framework. </a:t>
            </a:r>
            <a:r>
              <a:rPr lang="en-GB" sz="1200" dirty="0"/>
              <a:t>Manchester: Ofsted. </a:t>
            </a:r>
          </a:p>
          <a:p>
            <a:pPr>
              <a:spcAft>
                <a:spcPts val="0"/>
              </a:spcAft>
            </a:pPr>
            <a:endParaRPr lang="en-GB" sz="1200" dirty="0">
              <a:ea typeface="Times New Roman" panose="02020603050405020304" pitchFamily="18" charset="0"/>
            </a:endParaRPr>
          </a:p>
          <a:p>
            <a:pPr>
              <a:spcAft>
                <a:spcPts val="0"/>
              </a:spcAft>
            </a:pPr>
            <a:r>
              <a:rPr lang="en-GB" sz="1200" dirty="0" err="1">
                <a:ea typeface="Times New Roman" panose="02020603050405020304" pitchFamily="18" charset="0"/>
              </a:rPr>
              <a:t>Olfasson</a:t>
            </a:r>
            <a:r>
              <a:rPr lang="en-GB" sz="1200" dirty="0">
                <a:ea typeface="Times New Roman" panose="02020603050405020304" pitchFamily="18" charset="0"/>
              </a:rPr>
              <a:t>, K., Livingstone, S., &amp; Haddon, L. (2013). Children's Use of Online Technologies in Europe: A Review of the European Evidence Database. London: London School of Economics and Political Science and EU Kids Online.</a:t>
            </a:r>
          </a:p>
          <a:p>
            <a:pPr>
              <a:spcAft>
                <a:spcPts val="0"/>
              </a:spcAft>
            </a:pPr>
            <a:endParaRPr lang="en-GB" sz="1200" dirty="0">
              <a:ea typeface="Times New Roman" panose="02020603050405020304" pitchFamily="18" charset="0"/>
            </a:endParaRPr>
          </a:p>
          <a:p>
            <a:pPr>
              <a:spcAft>
                <a:spcPts val="0"/>
              </a:spcAft>
            </a:pPr>
            <a:r>
              <a:rPr lang="en-GB" sz="1200" dirty="0" err="1">
                <a:ea typeface="Times New Roman" panose="02020603050405020304" pitchFamily="18" charset="0"/>
              </a:rPr>
              <a:t>Papadopoulou</a:t>
            </a:r>
            <a:r>
              <a:rPr lang="en-GB" sz="1200" dirty="0">
                <a:ea typeface="Times New Roman" panose="02020603050405020304" pitchFamily="18" charset="0"/>
              </a:rPr>
              <a:t>, M. (2003). An attempt to establish a developmental phenomenology employing a case studies’ approach to ‘understanding’ and ‘organised learning’. PhD thesis, University of Portsmouth</a:t>
            </a:r>
          </a:p>
          <a:p>
            <a:endParaRPr lang="en-GB" sz="1200" dirty="0">
              <a:ea typeface="Times New Roman" panose="02020603050405020304" pitchFamily="18" charset="0"/>
            </a:endParaRPr>
          </a:p>
          <a:p>
            <a:r>
              <a:rPr lang="en-GB" sz="1200" dirty="0">
                <a:ea typeface="Times New Roman" panose="02020603050405020304" pitchFamily="18" charset="0"/>
              </a:rPr>
              <a:t>Pinto, T., &amp; </a:t>
            </a:r>
            <a:r>
              <a:rPr lang="en-GB" sz="1200" dirty="0" err="1">
                <a:ea typeface="Times New Roman" panose="02020603050405020304" pitchFamily="18" charset="0"/>
              </a:rPr>
              <a:t>Younie</a:t>
            </a:r>
            <a:r>
              <a:rPr lang="en-GB" sz="1200" dirty="0">
                <a:ea typeface="Times New Roman" panose="02020603050405020304" pitchFamily="18" charset="0"/>
              </a:rPr>
              <a:t>, S. (2015). Developing E-Safety in the Primary School. In </a:t>
            </a:r>
            <a:r>
              <a:rPr lang="en-GB" sz="1200" dirty="0" err="1">
                <a:ea typeface="Times New Roman" panose="02020603050405020304" pitchFamily="18" charset="0"/>
              </a:rPr>
              <a:t>Younie</a:t>
            </a:r>
            <a:r>
              <a:rPr lang="en-GB" sz="1200" dirty="0">
                <a:ea typeface="Times New Roman" panose="02020603050405020304" pitchFamily="18" charset="0"/>
              </a:rPr>
              <a:t>, </a:t>
            </a:r>
            <a:r>
              <a:rPr lang="en-GB" sz="1200" dirty="0" err="1">
                <a:ea typeface="Times New Roman" panose="02020603050405020304" pitchFamily="18" charset="0"/>
              </a:rPr>
              <a:t>S.,Leask</a:t>
            </a:r>
            <a:r>
              <a:rPr lang="en-GB" sz="1200" dirty="0">
                <a:ea typeface="Times New Roman" panose="02020603050405020304" pitchFamily="18" charset="0"/>
              </a:rPr>
              <a:t>, M., &amp; Burden, K (</a:t>
            </a:r>
            <a:r>
              <a:rPr lang="en-GB" sz="1200" dirty="0" err="1">
                <a:ea typeface="Times New Roman" panose="02020603050405020304" pitchFamily="18" charset="0"/>
              </a:rPr>
              <a:t>Eds</a:t>
            </a:r>
            <a:r>
              <a:rPr lang="en-GB" sz="1200" dirty="0">
                <a:ea typeface="Times New Roman" panose="02020603050405020304" pitchFamily="18" charset="0"/>
              </a:rPr>
              <a:t>) </a:t>
            </a:r>
            <a:r>
              <a:rPr lang="en-GB" sz="1200" i="1" dirty="0">
                <a:ea typeface="Times New Roman" panose="02020603050405020304" pitchFamily="18" charset="0"/>
              </a:rPr>
              <a:t>Teaching and Learning with ICT in the Primary School </a:t>
            </a:r>
            <a:r>
              <a:rPr lang="en-GB" sz="1200" dirty="0">
                <a:ea typeface="Times New Roman" panose="02020603050405020304" pitchFamily="18" charset="0"/>
              </a:rPr>
              <a:t>(225-237) (2nd  Ed). Oxon: Routledge.</a:t>
            </a:r>
          </a:p>
          <a:p>
            <a:endParaRPr lang="en-GB" sz="1200" dirty="0">
              <a:ea typeface="Times New Roman" panose="02020603050405020304" pitchFamily="18" charset="0"/>
            </a:endParaRPr>
          </a:p>
          <a:p>
            <a:r>
              <a:rPr lang="en-GB" sz="1200" dirty="0" err="1">
                <a:ea typeface="Times New Roman" panose="02020603050405020304" pitchFamily="18" charset="0"/>
              </a:rPr>
              <a:t>Plowman</a:t>
            </a:r>
            <a:r>
              <a:rPr lang="en-GB" sz="1200" dirty="0">
                <a:ea typeface="Times New Roman" panose="02020603050405020304" pitchFamily="18" charset="0"/>
              </a:rPr>
              <a:t>, L., Stephen, C., &amp; </a:t>
            </a:r>
            <a:r>
              <a:rPr lang="en-GB" sz="1200" dirty="0" err="1">
                <a:ea typeface="Times New Roman" panose="02020603050405020304" pitchFamily="18" charset="0"/>
              </a:rPr>
              <a:t>McPake</a:t>
            </a:r>
            <a:r>
              <a:rPr lang="en-GB" sz="1200" dirty="0">
                <a:ea typeface="Times New Roman" panose="02020603050405020304" pitchFamily="18" charset="0"/>
              </a:rPr>
              <a:t>, J. (2012). Extending Opportunities for Learning: The role of digital media in early education. In </a:t>
            </a:r>
            <a:r>
              <a:rPr lang="en-GB" sz="1200" dirty="0" err="1">
                <a:ea typeface="Times New Roman" panose="02020603050405020304" pitchFamily="18" charset="0"/>
              </a:rPr>
              <a:t>Suggate</a:t>
            </a:r>
            <a:r>
              <a:rPr lang="en-GB" sz="1200" dirty="0">
                <a:ea typeface="Times New Roman" panose="02020603050405020304" pitchFamily="18" charset="0"/>
              </a:rPr>
              <a:t>, S., &amp; Reese, E (</a:t>
            </a:r>
            <a:r>
              <a:rPr lang="en-GB" sz="1200" dirty="0" err="1">
                <a:ea typeface="Times New Roman" panose="02020603050405020304" pitchFamily="18" charset="0"/>
              </a:rPr>
              <a:t>Eds</a:t>
            </a:r>
            <a:r>
              <a:rPr lang="en-GB" sz="1200" dirty="0">
                <a:ea typeface="Times New Roman" panose="02020603050405020304" pitchFamily="18" charset="0"/>
              </a:rPr>
              <a:t>), </a:t>
            </a:r>
            <a:r>
              <a:rPr lang="en-GB" sz="1200" i="1" dirty="0">
                <a:ea typeface="Times New Roman" panose="02020603050405020304" pitchFamily="18" charset="0"/>
              </a:rPr>
              <a:t>Contemporary Debates in Child Development and Education</a:t>
            </a:r>
            <a:r>
              <a:rPr lang="en-GB" sz="1200" dirty="0">
                <a:ea typeface="Times New Roman" panose="02020603050405020304" pitchFamily="18" charset="0"/>
              </a:rPr>
              <a:t> (95-104). Abingdon: Routledge. </a:t>
            </a:r>
          </a:p>
          <a:p>
            <a:endParaRPr lang="en-GB" sz="1200" dirty="0">
              <a:ea typeface="Times New Roman" panose="02020603050405020304" pitchFamily="18" charset="0"/>
            </a:endParaRPr>
          </a:p>
          <a:p>
            <a:r>
              <a:rPr lang="en-GB" sz="1200" dirty="0">
                <a:ea typeface="Times New Roman" panose="02020603050405020304" pitchFamily="18" charset="0"/>
              </a:rPr>
              <a:t>Rayna, S., &amp; F. </a:t>
            </a:r>
            <a:r>
              <a:rPr lang="en-GB" sz="1200" dirty="0" err="1">
                <a:ea typeface="Times New Roman" panose="02020603050405020304" pitchFamily="18" charset="0"/>
              </a:rPr>
              <a:t>Laevers</a:t>
            </a:r>
            <a:r>
              <a:rPr lang="en-GB" sz="1200" dirty="0">
                <a:ea typeface="Times New Roman" panose="02020603050405020304" pitchFamily="18" charset="0"/>
              </a:rPr>
              <a:t>. (2011). “Understanding Children from 0 to 3 Years of Age and its Implications for Education. What’s New on the Babies’ Side? Origins and Evolutions.” </a:t>
            </a:r>
            <a:r>
              <a:rPr lang="en-GB" sz="1200" i="1" dirty="0">
                <a:ea typeface="Times New Roman" panose="02020603050405020304" pitchFamily="18" charset="0"/>
              </a:rPr>
              <a:t>European Early Childhood Education Research Journal 19</a:t>
            </a:r>
            <a:r>
              <a:rPr lang="en-GB" sz="1200" dirty="0">
                <a:ea typeface="Times New Roman" panose="02020603050405020304" pitchFamily="18" charset="0"/>
              </a:rPr>
              <a:t>(2), 161–172.</a:t>
            </a:r>
          </a:p>
          <a:p>
            <a:endParaRPr lang="en-GB" sz="1200" dirty="0"/>
          </a:p>
          <a:p>
            <a:endParaRPr lang="en-GB" sz="1400" dirty="0"/>
          </a:p>
        </p:txBody>
      </p:sp>
    </p:spTree>
    <p:extLst>
      <p:ext uri="{BB962C8B-B14F-4D97-AF65-F5344CB8AC3E}">
        <p14:creationId xmlns:p14="http://schemas.microsoft.com/office/powerpoint/2010/main" val="85086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78E1B48-E892-45C7-8DE6-07974E794745}"/>
              </a:ext>
            </a:extLst>
          </p:cNvPr>
          <p:cNvSpPr txBox="1"/>
          <p:nvPr/>
        </p:nvSpPr>
        <p:spPr>
          <a:xfrm>
            <a:off x="272144" y="1872343"/>
            <a:ext cx="11495314" cy="461665"/>
          </a:xfrm>
          <a:prstGeom prst="rect">
            <a:avLst/>
          </a:prstGeom>
          <a:solidFill>
            <a:srgbClr val="00B0F0"/>
          </a:solidFill>
        </p:spPr>
        <p:txBody>
          <a:bodyPr wrap="square" rtlCol="0">
            <a:spAutoFit/>
          </a:bodyPr>
          <a:lstStyle/>
          <a:p>
            <a:pPr algn="ctr"/>
            <a:r>
              <a:rPr lang="en-GB" sz="2400" b="1" dirty="0"/>
              <a:t>References</a:t>
            </a:r>
          </a:p>
        </p:txBody>
      </p:sp>
      <p:sp>
        <p:nvSpPr>
          <p:cNvPr id="3" name="TextBox 2">
            <a:extLst>
              <a:ext uri="{FF2B5EF4-FFF2-40B4-BE49-F238E27FC236}">
                <a16:creationId xmlns:a16="http://schemas.microsoft.com/office/drawing/2014/main" xmlns="" id="{DBA187BE-CC6F-42A1-BFAB-70F32466FB82}"/>
              </a:ext>
            </a:extLst>
          </p:cNvPr>
          <p:cNvSpPr txBox="1"/>
          <p:nvPr/>
        </p:nvSpPr>
        <p:spPr>
          <a:xfrm>
            <a:off x="272144" y="2488676"/>
            <a:ext cx="11495314" cy="2108269"/>
          </a:xfrm>
          <a:prstGeom prst="rect">
            <a:avLst/>
          </a:prstGeom>
          <a:noFill/>
        </p:spPr>
        <p:txBody>
          <a:bodyPr wrap="square" rtlCol="0">
            <a:spAutoFit/>
          </a:bodyPr>
          <a:lstStyle/>
          <a:p>
            <a:r>
              <a:rPr lang="en-GB" sz="1200" dirty="0" err="1">
                <a:ea typeface="Times New Roman" panose="02020603050405020304" pitchFamily="18" charset="0"/>
              </a:rPr>
              <a:t>Sharkins</a:t>
            </a:r>
            <a:r>
              <a:rPr lang="en-GB" sz="1200" dirty="0">
                <a:ea typeface="Times New Roman" panose="02020603050405020304" pitchFamily="18" charset="0"/>
              </a:rPr>
              <a:t>, K. A., Newton, A. B., </a:t>
            </a:r>
            <a:r>
              <a:rPr lang="en-GB" sz="1200" dirty="0" err="1">
                <a:ea typeface="Times New Roman" panose="02020603050405020304" pitchFamily="18" charset="0"/>
              </a:rPr>
              <a:t>Najla</a:t>
            </a:r>
            <a:r>
              <a:rPr lang="en-GB" sz="1200" dirty="0">
                <a:ea typeface="Times New Roman" panose="02020603050405020304" pitchFamily="18" charset="0"/>
              </a:rPr>
              <a:t> Essa A </a:t>
            </a:r>
            <a:r>
              <a:rPr lang="en-GB" sz="1200" dirty="0" err="1">
                <a:ea typeface="Times New Roman" panose="02020603050405020304" pitchFamily="18" charset="0"/>
              </a:rPr>
              <a:t>Albaiz</a:t>
            </a:r>
            <a:r>
              <a:rPr lang="en-GB" sz="1200" dirty="0">
                <a:ea typeface="Times New Roman" panose="02020603050405020304" pitchFamily="18" charset="0"/>
              </a:rPr>
              <a:t>, &amp; Ernest, J. M. (2016). Preschool children's exposure to media, technology, and screen time: Perspectives of caregivers from three early childcare settings. </a:t>
            </a:r>
            <a:r>
              <a:rPr lang="en-GB" sz="1200" i="1" dirty="0">
                <a:ea typeface="Times New Roman" panose="02020603050405020304" pitchFamily="18" charset="0"/>
              </a:rPr>
              <a:t>Early Childhood Education Journal, 44</a:t>
            </a:r>
            <a:r>
              <a:rPr lang="en-GB" sz="1200" dirty="0">
                <a:ea typeface="Times New Roman" panose="02020603050405020304" pitchFamily="18" charset="0"/>
              </a:rPr>
              <a:t>(5), 437-444. doi:10.1007/s10643-015-0732-3</a:t>
            </a:r>
          </a:p>
          <a:p>
            <a:pPr>
              <a:spcAft>
                <a:spcPts val="0"/>
              </a:spcAft>
            </a:pPr>
            <a:endParaRPr lang="en-GB" sz="1200" dirty="0">
              <a:ea typeface="Times New Roman" panose="02020603050405020304" pitchFamily="18" charset="0"/>
            </a:endParaRPr>
          </a:p>
          <a:p>
            <a:pPr>
              <a:spcAft>
                <a:spcPts val="0"/>
              </a:spcAft>
            </a:pPr>
            <a:r>
              <a:rPr lang="en-GB" sz="1200" dirty="0">
                <a:ea typeface="Times New Roman" panose="02020603050405020304" pitchFamily="18" charset="0"/>
              </a:rPr>
              <a:t>Shipton, L. (2011). </a:t>
            </a:r>
            <a:r>
              <a:rPr lang="en-GB" sz="1200" i="1" dirty="0">
                <a:ea typeface="Times New Roman" panose="02020603050405020304" pitchFamily="18" charset="0"/>
              </a:rPr>
              <a:t>Improving e-safety in primary schools: A guidance document</a:t>
            </a:r>
            <a:r>
              <a:rPr lang="en-GB" sz="1200" dirty="0">
                <a:ea typeface="Times New Roman" panose="02020603050405020304" pitchFamily="18" charset="0"/>
              </a:rPr>
              <a:t>. Retrieved from http://www4.shu.ac.uk/_assets/pdf/improving-esafety-in-primary.pdf </a:t>
            </a:r>
          </a:p>
          <a:p>
            <a:endParaRPr lang="en-GB" sz="1200" dirty="0"/>
          </a:p>
          <a:p>
            <a:r>
              <a:rPr lang="en-GB" sz="1200" dirty="0">
                <a:ea typeface="Times New Roman" panose="02020603050405020304" pitchFamily="18" charset="0"/>
              </a:rPr>
              <a:t>Smith, J., Flowers, P., &amp; Larkin, M. (2009). </a:t>
            </a:r>
            <a:r>
              <a:rPr lang="en-GB" sz="1200" i="1" dirty="0">
                <a:ea typeface="Times New Roman" panose="02020603050405020304" pitchFamily="18" charset="0"/>
              </a:rPr>
              <a:t>Interpretative Phenomenological Analysis: Theory, Method and Research</a:t>
            </a:r>
            <a:r>
              <a:rPr lang="en-GB" sz="1200" dirty="0">
                <a:ea typeface="Times New Roman" panose="02020603050405020304" pitchFamily="18" charset="0"/>
              </a:rPr>
              <a:t>. London: Sage Publications Ltd. </a:t>
            </a:r>
          </a:p>
          <a:p>
            <a:endParaRPr lang="en-GB" sz="1200" dirty="0">
              <a:ea typeface="Times New Roman" panose="02020603050405020304" pitchFamily="18" charset="0"/>
            </a:endParaRPr>
          </a:p>
          <a:p>
            <a:r>
              <a:rPr lang="en-GB" sz="1200" dirty="0">
                <a:ea typeface="Times New Roman" panose="02020603050405020304" pitchFamily="18" charset="0"/>
              </a:rPr>
              <a:t>Smith, J., Flowers, P., &amp; Larkin, M. (2009). </a:t>
            </a:r>
            <a:r>
              <a:rPr lang="en-GB" sz="1200" i="1" dirty="0">
                <a:ea typeface="Times New Roman" panose="02020603050405020304" pitchFamily="18" charset="0"/>
              </a:rPr>
              <a:t>Interpretative Phenomenological Analysis: Theory, Method and Research</a:t>
            </a:r>
            <a:r>
              <a:rPr lang="en-GB" sz="1200" dirty="0">
                <a:ea typeface="Times New Roman" panose="02020603050405020304" pitchFamily="18" charset="0"/>
              </a:rPr>
              <a:t>. London: Sage Publications Ltd. </a:t>
            </a:r>
          </a:p>
          <a:p>
            <a:endParaRPr lang="en-GB" sz="1200" dirty="0">
              <a:ea typeface="Times New Roman" panose="02020603050405020304" pitchFamily="18" charset="0"/>
            </a:endParaRPr>
          </a:p>
          <a:p>
            <a:r>
              <a:rPr lang="en-GB" sz="1200" dirty="0" err="1">
                <a:ea typeface="Times New Roman" panose="02020603050405020304" pitchFamily="18" charset="0"/>
              </a:rPr>
              <a:t>Unicef</a:t>
            </a:r>
            <a:r>
              <a:rPr lang="en-GB" sz="1200" dirty="0">
                <a:ea typeface="Times New Roman" panose="02020603050405020304" pitchFamily="18" charset="0"/>
              </a:rPr>
              <a:t>. (1989). </a:t>
            </a:r>
            <a:r>
              <a:rPr lang="en-GB" sz="1200" i="1" dirty="0">
                <a:ea typeface="Times New Roman" panose="02020603050405020304" pitchFamily="18" charset="0"/>
              </a:rPr>
              <a:t>United Nations Convention on the Rights of the Child</a:t>
            </a:r>
            <a:r>
              <a:rPr lang="en-GB" sz="1200" dirty="0">
                <a:ea typeface="Times New Roman" panose="02020603050405020304" pitchFamily="18" charset="0"/>
              </a:rPr>
              <a:t>. Retrieved from http://www.unicef.org.uk/Documents/Publication-pdfs/UNCRC_PRESS200910web.pdf</a:t>
            </a:r>
          </a:p>
        </p:txBody>
      </p:sp>
    </p:spTree>
    <p:extLst>
      <p:ext uri="{BB962C8B-B14F-4D97-AF65-F5344CB8AC3E}">
        <p14:creationId xmlns:p14="http://schemas.microsoft.com/office/powerpoint/2010/main" val="636543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89B74F8-B0DF-49EB-8B71-90ADD4F276D7}"/>
              </a:ext>
            </a:extLst>
          </p:cNvPr>
          <p:cNvSpPr/>
          <p:nvPr/>
        </p:nvSpPr>
        <p:spPr>
          <a:xfrm>
            <a:off x="1725105" y="2298594"/>
            <a:ext cx="8880050" cy="3816429"/>
          </a:xfrm>
          <a:prstGeom prst="rect">
            <a:avLst/>
          </a:prstGeom>
        </p:spPr>
        <p:txBody>
          <a:bodyPr wrap="square">
            <a:spAutoFit/>
          </a:bodyPr>
          <a:lstStyle/>
          <a:p>
            <a:pPr lvl="0" algn="ctr">
              <a:defRPr/>
            </a:pPr>
            <a:r>
              <a:rPr lang="en-GB" sz="2800" b="1" dirty="0">
                <a:latin typeface="Monotype Corsiva" panose="03010101010201010101" pitchFamily="66" charset="0"/>
              </a:rPr>
              <a:t>Lindsey Watson</a:t>
            </a:r>
          </a:p>
          <a:p>
            <a:pPr lvl="0" algn="ctr">
              <a:defRPr/>
            </a:pPr>
            <a:r>
              <a:rPr lang="en-GB" sz="2000" b="1" dirty="0">
                <a:solidFill>
                  <a:srgbClr val="333399"/>
                </a:solidFill>
                <a:latin typeface="Monotype Corsiva" panose="03010101010201010101" pitchFamily="66" charset="0"/>
              </a:rPr>
              <a:t>Senior Lecturer in Early Years</a:t>
            </a:r>
          </a:p>
          <a:p>
            <a:pPr lvl="0" algn="ctr">
              <a:defRPr/>
            </a:pPr>
            <a:r>
              <a:rPr lang="en-GB" dirty="0">
                <a:solidFill>
                  <a:srgbClr val="000000"/>
                </a:solidFill>
              </a:rPr>
              <a:t>FHEA, MA by Research, PGDip, BA Hons</a:t>
            </a:r>
          </a:p>
          <a:p>
            <a:pPr lvl="0" algn="ctr">
              <a:defRPr/>
            </a:pPr>
            <a:endParaRPr lang="en-GB" sz="1400" dirty="0">
              <a:solidFill>
                <a:srgbClr val="000000"/>
              </a:solidFill>
            </a:endParaRPr>
          </a:p>
          <a:p>
            <a:pPr lvl="0" algn="ctr">
              <a:defRPr/>
            </a:pPr>
            <a:endParaRPr lang="en-GB" sz="2400" dirty="0">
              <a:solidFill>
                <a:srgbClr val="000000"/>
              </a:solidFill>
            </a:endParaRPr>
          </a:p>
          <a:p>
            <a:pPr lvl="0" algn="ctr">
              <a:defRPr/>
            </a:pPr>
            <a:r>
              <a:rPr lang="en-GB" sz="2400" dirty="0">
                <a:solidFill>
                  <a:srgbClr val="000000"/>
                </a:solidFill>
              </a:rPr>
              <a:t>                      </a:t>
            </a:r>
            <a:r>
              <a:rPr lang="en-GB" sz="2400" dirty="0">
                <a:solidFill>
                  <a:srgbClr val="000000"/>
                </a:solidFill>
                <a:hlinkClick r:id="rId2"/>
              </a:rPr>
              <a:t>l.watson2@hud.ac.uk</a:t>
            </a:r>
            <a:endParaRPr lang="en-GB" sz="2400" dirty="0">
              <a:solidFill>
                <a:srgbClr val="000000"/>
              </a:solidFill>
            </a:endParaRPr>
          </a:p>
          <a:p>
            <a:pPr lvl="0" algn="ctr">
              <a:defRPr/>
            </a:pPr>
            <a:endParaRPr lang="en-GB" sz="2400" dirty="0">
              <a:solidFill>
                <a:srgbClr val="000000"/>
              </a:solidFill>
            </a:endParaRPr>
          </a:p>
          <a:p>
            <a:pPr lvl="0" algn="ctr">
              <a:defRPr/>
            </a:pPr>
            <a:r>
              <a:rPr lang="en-GB" sz="2800" dirty="0">
                <a:solidFill>
                  <a:srgbClr val="000000"/>
                </a:solidFill>
              </a:rPr>
              <a:t>          @Lje1994</a:t>
            </a:r>
          </a:p>
          <a:p>
            <a:pPr lvl="0" algn="ctr">
              <a:defRPr/>
            </a:pPr>
            <a:endParaRPr lang="en-GB" sz="1600" dirty="0">
              <a:solidFill>
                <a:srgbClr val="000000"/>
              </a:solidFill>
            </a:endParaRPr>
          </a:p>
          <a:p>
            <a:pPr lvl="0" algn="ctr">
              <a:defRPr/>
            </a:pPr>
            <a:r>
              <a:rPr lang="en-GB" sz="1600" dirty="0">
                <a:solidFill>
                  <a:srgbClr val="000000"/>
                </a:solidFill>
              </a:rPr>
              <a:t>https://www.bera.ac.uk/blog/what-younger-children-really-think-and-understand-about-internet-safety-the-value-of-stories-and-role-play-as-research-methods</a:t>
            </a:r>
          </a:p>
          <a:p>
            <a:pPr lvl="0" algn="ctr">
              <a:defRPr/>
            </a:pPr>
            <a:endParaRPr lang="en-GB" sz="1400" dirty="0">
              <a:solidFill>
                <a:srgbClr val="000000"/>
              </a:solidFill>
            </a:endParaRPr>
          </a:p>
        </p:txBody>
      </p:sp>
      <p:pic>
        <p:nvPicPr>
          <p:cNvPr id="3" name="Picture 2">
            <a:extLst>
              <a:ext uri="{FF2B5EF4-FFF2-40B4-BE49-F238E27FC236}">
                <a16:creationId xmlns:a16="http://schemas.microsoft.com/office/drawing/2014/main" xmlns="" id="{FBF41679-36B6-41CC-A325-B7BB8E015F21}"/>
              </a:ext>
            </a:extLst>
          </p:cNvPr>
          <p:cNvPicPr>
            <a:picLocks noChangeAspect="1"/>
          </p:cNvPicPr>
          <p:nvPr/>
        </p:nvPicPr>
        <p:blipFill>
          <a:blip r:embed="rId3"/>
          <a:stretch>
            <a:fillRect/>
          </a:stretch>
        </p:blipFill>
        <p:spPr>
          <a:xfrm>
            <a:off x="4947844" y="4623786"/>
            <a:ext cx="700721" cy="568456"/>
          </a:xfrm>
          <a:prstGeom prst="rect">
            <a:avLst/>
          </a:prstGeom>
        </p:spPr>
      </p:pic>
      <p:pic>
        <p:nvPicPr>
          <p:cNvPr id="1026" name="Picture 2" descr="Image result for email logo">
            <a:extLst>
              <a:ext uri="{FF2B5EF4-FFF2-40B4-BE49-F238E27FC236}">
                <a16:creationId xmlns:a16="http://schemas.microsoft.com/office/drawing/2014/main" xmlns="" id="{F37FCAB1-A2D4-492F-A60E-B5879B52C3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393" y="3530767"/>
            <a:ext cx="908901" cy="90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68" y="2450721"/>
            <a:ext cx="11896627" cy="3693319"/>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Multiple perspectives, a mother, an early years practitioner, a researcher</a:t>
            </a:r>
          </a:p>
          <a:p>
            <a:pPr marL="342900" lvl="0" indent="-342900">
              <a:spcAft>
                <a:spcPts val="0"/>
              </a:spcAft>
              <a:buFont typeface="Symbol" panose="05050102010706020507" pitchFamily="18" charset="2"/>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b="1" dirty="0"/>
              <a:t>Attitudes and Emotions to Internet Safety: Trust and Digital Literacy in Mothers of Reception Aged Children</a:t>
            </a:r>
          </a:p>
          <a:p>
            <a:pPr marL="342900" lvl="0" indent="-342900">
              <a:spcAft>
                <a:spcPts val="0"/>
              </a:spcAft>
              <a:buFont typeface="Symbol" panose="05050102010706020507" pitchFamily="18" charset="2"/>
              <a:buChar char=""/>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r>
              <a:rPr lang="en-GB" sz="2000" b="1" dirty="0"/>
              <a:t>Lower digital literacy parents</a:t>
            </a:r>
          </a:p>
          <a:p>
            <a:pPr marL="800100" lvl="2" indent="0">
              <a:buNone/>
            </a:pPr>
            <a:r>
              <a:rPr lang="en-GB" b="1" dirty="0"/>
              <a:t>[Parent asked regarding technical internet safety] </a:t>
            </a:r>
          </a:p>
          <a:p>
            <a:pPr marL="800100" lvl="2"/>
            <a:endParaRPr lang="en-GB" dirty="0"/>
          </a:p>
          <a:p>
            <a:pPr marL="800100" lvl="2" indent="0">
              <a:buNone/>
            </a:pPr>
            <a:endParaRPr lang="en-GB" sz="2000" dirty="0"/>
          </a:p>
          <a:p>
            <a:r>
              <a:rPr lang="en-GB" sz="2000" b="1" dirty="0"/>
              <a:t>Higher digital literacy parents</a:t>
            </a:r>
          </a:p>
          <a:p>
            <a:pPr marL="800100" lvl="2" indent="0">
              <a:buNone/>
            </a:pPr>
            <a:r>
              <a:rPr lang="en-GB" b="1" dirty="0"/>
              <a:t>[Do you sit with your child at the computer?]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29938" y="1885361"/>
            <a:ext cx="11576116" cy="461665"/>
          </a:xfrm>
          <a:prstGeom prst="rect">
            <a:avLst/>
          </a:prstGeom>
          <a:solidFill>
            <a:srgbClr val="00B0F0"/>
          </a:solidFill>
        </p:spPr>
        <p:txBody>
          <a:bodyPr wrap="square" rtlCol="0">
            <a:spAutoFit/>
          </a:bodyPr>
          <a:lstStyle/>
          <a:p>
            <a:pPr algn="ctr"/>
            <a:r>
              <a:rPr lang="en-GB" sz="2400" b="1" dirty="0"/>
              <a:t>Background</a:t>
            </a:r>
          </a:p>
        </p:txBody>
      </p:sp>
      <p:sp>
        <p:nvSpPr>
          <p:cNvPr id="4" name="Speech Bubble: Oval 3">
            <a:extLst>
              <a:ext uri="{FF2B5EF4-FFF2-40B4-BE49-F238E27FC236}">
                <a16:creationId xmlns:a16="http://schemas.microsoft.com/office/drawing/2014/main" xmlns="" id="{9A598F90-2FB1-44C4-B605-FABFFE8BAF88}"/>
              </a:ext>
            </a:extLst>
          </p:cNvPr>
          <p:cNvSpPr/>
          <p:nvPr/>
        </p:nvSpPr>
        <p:spPr bwMode="auto">
          <a:xfrm>
            <a:off x="6199695" y="3240157"/>
            <a:ext cx="5791200" cy="2057400"/>
          </a:xfrm>
          <a:prstGeom prst="wedgeEllipseCallout">
            <a:avLst>
              <a:gd name="adj1" fmla="val -76611"/>
              <a:gd name="adj2" fmla="val 4562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GB" sz="1600" i="1" dirty="0"/>
              <a:t>“... but I don’t know how I can stop her from going on it [Netflix]. When it comes to Netflix I don’t think there is anything? I don’t know I have no idea. I think she can just go on it, it’s a case of supervising her and stuff like that.” </a:t>
            </a:r>
            <a:r>
              <a:rPr lang="en-GB" sz="1600" dirty="0"/>
              <a:t>(Leanne)</a:t>
            </a:r>
            <a:endParaRPr kumimoji="0" lang="en-GB" sz="1600" b="0" i="0" u="none" strike="noStrike" cap="none" normalizeH="0" baseline="0" dirty="0">
              <a:ln>
                <a:noFill/>
              </a:ln>
              <a:solidFill>
                <a:schemeClr val="tx1"/>
              </a:solidFill>
              <a:effectLst/>
              <a:latin typeface="Arial" charset="0"/>
            </a:endParaRPr>
          </a:p>
        </p:txBody>
      </p:sp>
      <p:sp>
        <p:nvSpPr>
          <p:cNvPr id="5" name="Speech Bubble: Oval 4">
            <a:extLst>
              <a:ext uri="{FF2B5EF4-FFF2-40B4-BE49-F238E27FC236}">
                <a16:creationId xmlns:a16="http://schemas.microsoft.com/office/drawing/2014/main" xmlns="" id="{18C9138D-C568-4285-B298-0A3633FFA889}"/>
              </a:ext>
            </a:extLst>
          </p:cNvPr>
          <p:cNvSpPr/>
          <p:nvPr/>
        </p:nvSpPr>
        <p:spPr bwMode="auto">
          <a:xfrm>
            <a:off x="5436704" y="4999383"/>
            <a:ext cx="6649279" cy="844826"/>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GB" sz="1600" i="1" dirty="0"/>
              <a:t>“...when she is on the PC then we are mostly not with her, it is a small room and she wouldn’t want you to sit with her...” (Gayle)</a:t>
            </a:r>
            <a:endParaRPr lang="en-GB" sz="16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4724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68" y="2450721"/>
            <a:ext cx="11896627" cy="400110"/>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29938" y="1885361"/>
            <a:ext cx="11576116" cy="461665"/>
          </a:xfrm>
          <a:prstGeom prst="rect">
            <a:avLst/>
          </a:prstGeom>
          <a:solidFill>
            <a:srgbClr val="00B0F0"/>
          </a:solidFill>
        </p:spPr>
        <p:txBody>
          <a:bodyPr wrap="square" rtlCol="0">
            <a:spAutoFit/>
          </a:bodyPr>
          <a:lstStyle/>
          <a:p>
            <a:pPr algn="ctr"/>
            <a:r>
              <a:rPr lang="en-GB" sz="2400" b="1" dirty="0"/>
              <a:t>Background</a:t>
            </a:r>
          </a:p>
        </p:txBody>
      </p:sp>
      <p:sp>
        <p:nvSpPr>
          <p:cNvPr id="4" name="Rectangle 3">
            <a:extLst>
              <a:ext uri="{FF2B5EF4-FFF2-40B4-BE49-F238E27FC236}">
                <a16:creationId xmlns:a16="http://schemas.microsoft.com/office/drawing/2014/main" xmlns="" id="{BF8DB202-AB07-4DC3-A31C-0ECF8CC9E563}"/>
              </a:ext>
            </a:extLst>
          </p:cNvPr>
          <p:cNvSpPr/>
          <p:nvPr/>
        </p:nvSpPr>
        <p:spPr>
          <a:xfrm>
            <a:off x="290182" y="2450721"/>
            <a:ext cx="8627165" cy="2482218"/>
          </a:xfrm>
          <a:prstGeom prst="rect">
            <a:avLst/>
          </a:prstGeom>
        </p:spPr>
        <p:txBody>
          <a:bodyPr wrap="square">
            <a:spAutoFit/>
          </a:bodyPr>
          <a:lstStyle/>
          <a:p>
            <a:r>
              <a:rPr lang="en-GB" sz="2000" b="1" dirty="0"/>
              <a:t>Lower child digital literacy</a:t>
            </a:r>
          </a:p>
          <a:p>
            <a:pPr marL="800100" lvl="2" indent="0">
              <a:lnSpc>
                <a:spcPct val="120000"/>
              </a:lnSpc>
              <a:buNone/>
            </a:pPr>
            <a:r>
              <a:rPr lang="en-GB" b="1" dirty="0"/>
              <a:t>[When asked about influences from the mesosystem that encourage child digital literacy.] </a:t>
            </a:r>
          </a:p>
          <a:p>
            <a:pPr>
              <a:buNone/>
            </a:pPr>
            <a:endParaRPr lang="en-GB" sz="1050" dirty="0"/>
          </a:p>
          <a:p>
            <a:endParaRPr lang="en-GB" sz="2000" b="1" dirty="0"/>
          </a:p>
          <a:p>
            <a:endParaRPr lang="en-GB" sz="2000" b="1" dirty="0"/>
          </a:p>
          <a:p>
            <a:r>
              <a:rPr lang="en-GB" sz="2000" b="1" dirty="0"/>
              <a:t>Higher child digital literacy</a:t>
            </a:r>
          </a:p>
          <a:p>
            <a:pPr marL="800100" lvl="2" indent="0">
              <a:lnSpc>
                <a:spcPct val="120000"/>
              </a:lnSpc>
              <a:buNone/>
            </a:pPr>
            <a:r>
              <a:rPr lang="en-GB" b="1" dirty="0">
                <a:solidFill>
                  <a:prstClr val="black"/>
                </a:solidFill>
              </a:rPr>
              <a:t>[Encouragement of child digital literacy within the microsystem.] </a:t>
            </a:r>
          </a:p>
        </p:txBody>
      </p:sp>
      <p:sp>
        <p:nvSpPr>
          <p:cNvPr id="5" name="Speech Bubble: Oval 4">
            <a:extLst>
              <a:ext uri="{FF2B5EF4-FFF2-40B4-BE49-F238E27FC236}">
                <a16:creationId xmlns:a16="http://schemas.microsoft.com/office/drawing/2014/main" xmlns="" id="{0B1970DA-1E8F-4A8D-9D9E-DEF01C3BD0DE}"/>
              </a:ext>
            </a:extLst>
          </p:cNvPr>
          <p:cNvSpPr/>
          <p:nvPr/>
        </p:nvSpPr>
        <p:spPr bwMode="auto">
          <a:xfrm>
            <a:off x="8120083" y="2725026"/>
            <a:ext cx="4668077" cy="1520687"/>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GB" sz="1600" i="1" dirty="0"/>
              <a:t>“... you see I wouldn’t want that, don’t teach them how to use the internet, no I don’t like that.” (Leanne)</a:t>
            </a:r>
            <a:endParaRPr lang="en-GB" sz="16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
        <p:nvSpPr>
          <p:cNvPr id="6" name="Speech Bubble: Oval 5">
            <a:extLst>
              <a:ext uri="{FF2B5EF4-FFF2-40B4-BE49-F238E27FC236}">
                <a16:creationId xmlns:a16="http://schemas.microsoft.com/office/drawing/2014/main" xmlns="" id="{4E8AD3DC-39BC-49BF-8710-A0BA57298585}"/>
              </a:ext>
            </a:extLst>
          </p:cNvPr>
          <p:cNvSpPr/>
          <p:nvPr/>
        </p:nvSpPr>
        <p:spPr bwMode="auto">
          <a:xfrm>
            <a:off x="2663687" y="4711147"/>
            <a:ext cx="9327208" cy="1490869"/>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r>
              <a:rPr lang="en-GB" sz="1600" i="1" dirty="0">
                <a:solidFill>
                  <a:prstClr val="black"/>
                </a:solidFill>
              </a:rPr>
              <a:t>“... so like for example we looked up ‘Whoops-a-daisy’ on You Tube, which is quite sweet. So it just meant I knew what the songs were and we could sing it together and it was quite nice. He is too young to do that on his own, just because he can’t type yet and stuff like that.” (Jane)</a:t>
            </a: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9046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68" y="2450721"/>
            <a:ext cx="11896627" cy="400110"/>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29938" y="1885361"/>
            <a:ext cx="11576116" cy="461665"/>
          </a:xfrm>
          <a:prstGeom prst="rect">
            <a:avLst/>
          </a:prstGeom>
          <a:solidFill>
            <a:srgbClr val="00B0F0"/>
          </a:solidFill>
        </p:spPr>
        <p:txBody>
          <a:bodyPr wrap="square" rtlCol="0">
            <a:spAutoFit/>
          </a:bodyPr>
          <a:lstStyle/>
          <a:p>
            <a:pPr algn="ctr"/>
            <a:r>
              <a:rPr lang="en-GB" sz="2400" b="1" dirty="0"/>
              <a:t>Background</a:t>
            </a:r>
          </a:p>
        </p:txBody>
      </p:sp>
      <p:pic>
        <p:nvPicPr>
          <p:cNvPr id="3" name="Picture 2">
            <a:extLst>
              <a:ext uri="{FF2B5EF4-FFF2-40B4-BE49-F238E27FC236}">
                <a16:creationId xmlns:a16="http://schemas.microsoft.com/office/drawing/2014/main" xmlns="" id="{D0CA6BCC-F950-48A6-AD8B-2D64E67C04BE}"/>
              </a:ext>
            </a:extLst>
          </p:cNvPr>
          <p:cNvPicPr>
            <a:picLocks noChangeAspect="1"/>
          </p:cNvPicPr>
          <p:nvPr/>
        </p:nvPicPr>
        <p:blipFill rotWithShape="1">
          <a:blip r:embed="rId3"/>
          <a:srcRect t="19609" r="13021" b="11164"/>
          <a:stretch/>
        </p:blipFill>
        <p:spPr>
          <a:xfrm>
            <a:off x="2922104" y="2450721"/>
            <a:ext cx="5695121" cy="3528328"/>
          </a:xfrm>
          <a:prstGeom prst="rect">
            <a:avLst/>
          </a:prstGeom>
        </p:spPr>
      </p:pic>
      <p:sp>
        <p:nvSpPr>
          <p:cNvPr id="5" name="Rectangle 4">
            <a:extLst>
              <a:ext uri="{FF2B5EF4-FFF2-40B4-BE49-F238E27FC236}">
                <a16:creationId xmlns:a16="http://schemas.microsoft.com/office/drawing/2014/main" xmlns="" id="{7657D31D-A8B5-4A2B-924F-DC6DE4983C82}"/>
              </a:ext>
            </a:extLst>
          </p:cNvPr>
          <p:cNvSpPr/>
          <p:nvPr/>
        </p:nvSpPr>
        <p:spPr>
          <a:xfrm>
            <a:off x="9367501" y="4740654"/>
            <a:ext cx="2623394" cy="923330"/>
          </a:xfrm>
          <a:prstGeom prst="rect">
            <a:avLst/>
          </a:prstGeom>
        </p:spPr>
        <p:txBody>
          <a:bodyPr wrap="square">
            <a:spAutoFit/>
          </a:bodyPr>
          <a:lstStyle/>
          <a:p>
            <a:r>
              <a:rPr lang="en-GB" dirty="0"/>
              <a:t>https://www.researchgate.net/profile/Lindsey_Watson6</a:t>
            </a:r>
          </a:p>
        </p:txBody>
      </p:sp>
      <p:pic>
        <p:nvPicPr>
          <p:cNvPr id="9" name="Picture 2" descr="Image result for researchgate">
            <a:extLst>
              <a:ext uri="{FF2B5EF4-FFF2-40B4-BE49-F238E27FC236}">
                <a16:creationId xmlns:a16="http://schemas.microsoft.com/office/drawing/2014/main" xmlns="" id="{CB26A028-D150-4980-AD3D-DB7F1E45A8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5513" y="3027116"/>
            <a:ext cx="1537252" cy="153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4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68" y="2450721"/>
            <a:ext cx="11896627" cy="3724096"/>
          </a:xfrm>
          <a:prstGeom prst="rect">
            <a:avLst/>
          </a:prstGeom>
        </p:spPr>
        <p:txBody>
          <a:bodyPr wrap="square">
            <a:spAutoFit/>
          </a:bodyPr>
          <a:lstStyle/>
          <a:p>
            <a:pPr marL="285750" indent="-285750">
              <a:buFont typeface="Arial" panose="020B0604020202020204" pitchFamily="34" charset="0"/>
              <a:buChar char="•"/>
            </a:pPr>
            <a:r>
              <a:rPr lang="en-GB" b="1" dirty="0"/>
              <a:t>Critically interrogate how the home and school environments work together to tackle the issues of child online safety</a:t>
            </a:r>
          </a:p>
          <a:p>
            <a:r>
              <a:rPr lang="en-GB" b="1" dirty="0"/>
              <a:t> </a:t>
            </a:r>
          </a:p>
          <a:p>
            <a:r>
              <a:rPr lang="en-GB" b="1" dirty="0"/>
              <a:t>•    Apply a phenomenological approach to deepen understanding of possible differences between younger children’s and adult’s perspectives on online safety, gaining insights into how best to support younger children with online safety</a:t>
            </a:r>
          </a:p>
          <a:p>
            <a:r>
              <a:rPr lang="en-GB" b="1" dirty="0"/>
              <a:t> </a:t>
            </a:r>
          </a:p>
          <a:p>
            <a:r>
              <a:rPr lang="en-GB" b="1" dirty="0"/>
              <a:t>•    Critically analyse the effectiveness of storytelling and roleplay in eliciting the views of younger children in the research environment</a:t>
            </a:r>
          </a:p>
          <a:p>
            <a:r>
              <a:rPr lang="en-GB" b="1" dirty="0"/>
              <a:t> </a:t>
            </a:r>
          </a:p>
          <a:p>
            <a:pPr marL="285750" lvl="0" indent="-285750">
              <a:buFont typeface="Arial" panose="020B0604020202020204" pitchFamily="34" charset="0"/>
              <a:buChar char="•"/>
            </a:pPr>
            <a:r>
              <a:rPr lang="en-GB" b="1" dirty="0"/>
              <a:t> Critically evaluate how Ecological Systems Theory can be applied to deepen understanding of younger children’s, parent’s and teacher’s contemporary perceptions of online safety.</a:t>
            </a:r>
          </a:p>
          <a:p>
            <a:pPr marL="342900" lvl="0" indent="-342900">
              <a:spcAft>
                <a:spcPts val="0"/>
              </a:spcAft>
              <a:buFont typeface="Symbol" panose="05050102010706020507" pitchFamily="18" charset="2"/>
              <a:buChar char=""/>
            </a:pP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29938" y="1885361"/>
            <a:ext cx="11576116" cy="461665"/>
          </a:xfrm>
          <a:prstGeom prst="rect">
            <a:avLst/>
          </a:prstGeom>
          <a:solidFill>
            <a:srgbClr val="00B0F0"/>
          </a:solidFill>
        </p:spPr>
        <p:txBody>
          <a:bodyPr wrap="square" rtlCol="0">
            <a:spAutoFit/>
          </a:bodyPr>
          <a:lstStyle/>
          <a:p>
            <a:pPr algn="ctr"/>
            <a:r>
              <a:rPr lang="en-GB" sz="2400" b="1" dirty="0"/>
              <a:t>Proposed research aims </a:t>
            </a:r>
          </a:p>
        </p:txBody>
      </p:sp>
    </p:spTree>
    <p:extLst>
      <p:ext uri="{BB962C8B-B14F-4D97-AF65-F5344CB8AC3E}">
        <p14:creationId xmlns:p14="http://schemas.microsoft.com/office/powerpoint/2010/main" val="285367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412" y="2036190"/>
            <a:ext cx="10539167" cy="461665"/>
          </a:xfrm>
          <a:prstGeom prst="rect">
            <a:avLst/>
          </a:prstGeom>
          <a:solidFill>
            <a:srgbClr val="00B0F0"/>
          </a:solidFill>
        </p:spPr>
        <p:txBody>
          <a:bodyPr wrap="square" rtlCol="0">
            <a:spAutoFit/>
          </a:bodyPr>
          <a:lstStyle/>
          <a:p>
            <a:pPr algn="ctr"/>
            <a:r>
              <a:rPr lang="en-GB" sz="2400" b="1" dirty="0"/>
              <a:t>Younger children’s digital engagement</a:t>
            </a:r>
          </a:p>
        </p:txBody>
      </p:sp>
      <p:pic>
        <p:nvPicPr>
          <p:cNvPr id="3" name="Picture 2"/>
          <p:cNvPicPr>
            <a:picLocks noChangeAspect="1"/>
          </p:cNvPicPr>
          <p:nvPr/>
        </p:nvPicPr>
        <p:blipFill>
          <a:blip r:embed="rId3"/>
          <a:stretch>
            <a:fillRect/>
          </a:stretch>
        </p:blipFill>
        <p:spPr>
          <a:xfrm>
            <a:off x="848412" y="3333684"/>
            <a:ext cx="3419377" cy="2279585"/>
          </a:xfrm>
          <a:prstGeom prst="rect">
            <a:avLst/>
          </a:prstGeom>
        </p:spPr>
      </p:pic>
      <p:sp>
        <p:nvSpPr>
          <p:cNvPr id="4" name="TextBox 3"/>
          <p:cNvSpPr txBox="1"/>
          <p:nvPr/>
        </p:nvSpPr>
        <p:spPr>
          <a:xfrm>
            <a:off x="848412" y="2684937"/>
            <a:ext cx="3242821" cy="461665"/>
          </a:xfrm>
          <a:prstGeom prst="rect">
            <a:avLst/>
          </a:prstGeom>
          <a:noFill/>
        </p:spPr>
        <p:txBody>
          <a:bodyPr wrap="square" rtlCol="0">
            <a:spAutoFit/>
          </a:bodyPr>
          <a:lstStyle/>
          <a:p>
            <a:r>
              <a:rPr lang="en-GB" sz="2400" b="1" dirty="0">
                <a:solidFill>
                  <a:srgbClr val="00B0F0"/>
                </a:solidFill>
              </a:rPr>
              <a:t>What are the issues?</a:t>
            </a:r>
          </a:p>
        </p:txBody>
      </p:sp>
      <p:sp>
        <p:nvSpPr>
          <p:cNvPr id="5" name="TextBox 4"/>
          <p:cNvSpPr txBox="1"/>
          <p:nvPr/>
        </p:nvSpPr>
        <p:spPr>
          <a:xfrm>
            <a:off x="4267790" y="2645528"/>
            <a:ext cx="7826800" cy="3447098"/>
          </a:xfrm>
          <a:prstGeom prst="rect">
            <a:avLst/>
          </a:prstGeom>
          <a:noFill/>
        </p:spPr>
        <p:txBody>
          <a:bodyPr wrap="square" rtlCol="0">
            <a:spAutoFit/>
          </a:bodyPr>
          <a:lstStyle/>
          <a:p>
            <a:r>
              <a:rPr lang="en-GB" sz="2000" b="1" dirty="0"/>
              <a:t>What does the literature say?</a:t>
            </a:r>
          </a:p>
          <a:p>
            <a:pPr marL="342900" indent="-342900">
              <a:buFont typeface="Arial" panose="020B0604020202020204" pitchFamily="34" charset="0"/>
              <a:buChar char="•"/>
            </a:pPr>
            <a:r>
              <a:rPr lang="en-GB" dirty="0"/>
              <a:t>There are many stakeholders involved in younger children’s digital engagement, who recognise that children are accessing the internet at younger ages and for longer periods of time (</a:t>
            </a:r>
            <a:r>
              <a:rPr lang="en-GB" dirty="0" err="1"/>
              <a:t>Sharkins</a:t>
            </a:r>
            <a:r>
              <a:rPr lang="en-GB" dirty="0"/>
              <a:t>, Newton, </a:t>
            </a:r>
            <a:r>
              <a:rPr lang="en-GB" dirty="0" err="1"/>
              <a:t>Albaiz</a:t>
            </a:r>
            <a:r>
              <a:rPr lang="en-GB" dirty="0"/>
              <a:t> &amp; Ernest, 2015, p.437)</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Much of the research focuses on the engagement of older children over the age of nine (</a:t>
            </a:r>
            <a:r>
              <a:rPr lang="en-GB" dirty="0" err="1"/>
              <a:t>Chaudron</a:t>
            </a:r>
            <a:r>
              <a:rPr lang="en-GB" dirty="0"/>
              <a:t>, 2015, p.11)</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Widening gap, demonstrating a lack of understanding in how best to support younger children’s digital engagement (</a:t>
            </a:r>
            <a:r>
              <a:rPr lang="da-DK" dirty="0"/>
              <a:t>Holloway, Green &amp; Livingstone, 2013, p.4; Ólafsson, Livingstone and Haddon, 2013, p.32)</a:t>
            </a:r>
            <a:endParaRPr lang="en-GB" dirty="0"/>
          </a:p>
        </p:txBody>
      </p:sp>
    </p:spTree>
    <p:extLst>
      <p:ext uri="{BB962C8B-B14F-4D97-AF65-F5344CB8AC3E}">
        <p14:creationId xmlns:p14="http://schemas.microsoft.com/office/powerpoint/2010/main" val="386524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412" y="2036190"/>
            <a:ext cx="10539167" cy="461665"/>
          </a:xfrm>
          <a:prstGeom prst="rect">
            <a:avLst/>
          </a:prstGeom>
          <a:solidFill>
            <a:srgbClr val="00B0F0"/>
          </a:solidFill>
        </p:spPr>
        <p:txBody>
          <a:bodyPr wrap="square" rtlCol="0">
            <a:spAutoFit/>
          </a:bodyPr>
          <a:lstStyle/>
          <a:p>
            <a:pPr algn="ctr"/>
            <a:r>
              <a:rPr lang="en-GB" sz="2400" b="1" dirty="0"/>
              <a:t>What can younger children add to our knowledge?</a:t>
            </a:r>
          </a:p>
        </p:txBody>
      </p:sp>
      <p:pic>
        <p:nvPicPr>
          <p:cNvPr id="3" name="Picture 2"/>
          <p:cNvPicPr>
            <a:picLocks noChangeAspect="1"/>
          </p:cNvPicPr>
          <p:nvPr/>
        </p:nvPicPr>
        <p:blipFill>
          <a:blip r:embed="rId3"/>
          <a:stretch>
            <a:fillRect/>
          </a:stretch>
        </p:blipFill>
        <p:spPr>
          <a:xfrm>
            <a:off x="3987531" y="3132297"/>
            <a:ext cx="3959749" cy="2223551"/>
          </a:xfrm>
          <a:prstGeom prst="rect">
            <a:avLst/>
          </a:prstGeom>
        </p:spPr>
      </p:pic>
      <p:sp>
        <p:nvSpPr>
          <p:cNvPr id="5" name="TextBox 4"/>
          <p:cNvSpPr txBox="1"/>
          <p:nvPr/>
        </p:nvSpPr>
        <p:spPr>
          <a:xfrm>
            <a:off x="81246" y="2620413"/>
            <a:ext cx="4013675" cy="3693319"/>
          </a:xfrm>
          <a:prstGeom prst="rect">
            <a:avLst/>
          </a:prstGeom>
          <a:noFill/>
        </p:spPr>
        <p:txBody>
          <a:bodyPr wrap="square" rtlCol="0">
            <a:spAutoFit/>
          </a:bodyPr>
          <a:lstStyle/>
          <a:p>
            <a:pPr marL="285750" indent="-285750">
              <a:buFont typeface="Arial" panose="020B0604020202020204" pitchFamily="34" charset="0"/>
              <a:buChar char="•"/>
            </a:pPr>
            <a:r>
              <a:rPr lang="en-GB" dirty="0" err="1"/>
              <a:t>Chaudron</a:t>
            </a:r>
            <a:r>
              <a:rPr lang="en-GB" dirty="0"/>
              <a:t> (2015) suggests younger children show limited understanding of what the internet is, or the associated benefits and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has been a plethora of research regarding child online safety issues over the last decade and some of this research has attempted to include the child’s voice (Livingstone, 2013)</a:t>
            </a:r>
          </a:p>
          <a:p>
            <a:pPr marL="285750" indent="-285750">
              <a:buFont typeface="Arial" panose="020B0604020202020204" pitchFamily="34" charset="0"/>
              <a:buChar char="•"/>
            </a:pPr>
            <a:endParaRPr lang="en-GB" dirty="0"/>
          </a:p>
        </p:txBody>
      </p:sp>
      <p:sp>
        <p:nvSpPr>
          <p:cNvPr id="7" name="TextBox 6"/>
          <p:cNvSpPr txBox="1"/>
          <p:nvPr/>
        </p:nvSpPr>
        <p:spPr>
          <a:xfrm>
            <a:off x="7947280" y="2620413"/>
            <a:ext cx="4024761" cy="3416320"/>
          </a:xfrm>
          <a:prstGeom prst="rect">
            <a:avLst/>
          </a:prstGeom>
          <a:noFill/>
        </p:spPr>
        <p:txBody>
          <a:bodyPr wrap="square" rtlCol="0">
            <a:spAutoFit/>
          </a:bodyPr>
          <a:lstStyle/>
          <a:p>
            <a:pPr marL="285750" indent="-285750">
              <a:buFont typeface="Arial" panose="020B0604020202020204" pitchFamily="34" charset="0"/>
              <a:buChar char="•"/>
            </a:pPr>
            <a:r>
              <a:rPr lang="en-GB" dirty="0"/>
              <a:t>The current lack of research surrounding younger children’s online engagement may reflect difficulties in research involving the perceptions of younger children (</a:t>
            </a:r>
            <a:r>
              <a:rPr lang="en-GB" dirty="0" err="1"/>
              <a:t>Olfasson</a:t>
            </a:r>
            <a:r>
              <a:rPr lang="en-GB" dirty="0"/>
              <a:t>, Livingstone, &amp; Haddon, 2013, p.20)</a:t>
            </a:r>
          </a:p>
          <a:p>
            <a:endParaRPr lang="en-GB" dirty="0"/>
          </a:p>
          <a:p>
            <a:pPr marL="285750" indent="-285750">
              <a:buFont typeface="Arial" panose="020B0604020202020204" pitchFamily="34" charset="0"/>
              <a:buChar char="•"/>
            </a:pPr>
            <a:r>
              <a:rPr lang="en-GB" dirty="0"/>
              <a:t>Are there more creative ways to genuinely attempt to include children in the production of knowledge? (Lomax, 2012)</a:t>
            </a:r>
          </a:p>
        </p:txBody>
      </p:sp>
    </p:spTree>
    <p:extLst>
      <p:ext uri="{BB962C8B-B14F-4D97-AF65-F5344CB8AC3E}">
        <p14:creationId xmlns:p14="http://schemas.microsoft.com/office/powerpoint/2010/main" val="276949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412" y="1866504"/>
            <a:ext cx="10539167" cy="461665"/>
          </a:xfrm>
          <a:prstGeom prst="rect">
            <a:avLst/>
          </a:prstGeom>
          <a:solidFill>
            <a:srgbClr val="00B0F0"/>
          </a:solidFill>
        </p:spPr>
        <p:txBody>
          <a:bodyPr wrap="square" rtlCol="0">
            <a:spAutoFit/>
          </a:bodyPr>
          <a:lstStyle/>
          <a:p>
            <a:pPr algn="ctr"/>
            <a:r>
              <a:rPr lang="en-GB" sz="2400" b="1" dirty="0"/>
              <a:t>Different stakeholders</a:t>
            </a:r>
          </a:p>
        </p:txBody>
      </p:sp>
      <p:pic>
        <p:nvPicPr>
          <p:cNvPr id="4" name="Picture 3"/>
          <p:cNvPicPr>
            <a:picLocks noChangeAspect="1"/>
          </p:cNvPicPr>
          <p:nvPr/>
        </p:nvPicPr>
        <p:blipFill>
          <a:blip r:embed="rId3"/>
          <a:stretch>
            <a:fillRect/>
          </a:stretch>
        </p:blipFill>
        <p:spPr>
          <a:xfrm>
            <a:off x="7139612" y="2882348"/>
            <a:ext cx="4247967" cy="2434365"/>
          </a:xfrm>
          <a:prstGeom prst="rect">
            <a:avLst/>
          </a:prstGeom>
        </p:spPr>
      </p:pic>
      <p:sp>
        <p:nvSpPr>
          <p:cNvPr id="5" name="TextBox 4"/>
          <p:cNvSpPr txBox="1"/>
          <p:nvPr/>
        </p:nvSpPr>
        <p:spPr>
          <a:xfrm>
            <a:off x="0" y="2361938"/>
            <a:ext cx="6929688" cy="400110"/>
          </a:xfrm>
          <a:prstGeom prst="rect">
            <a:avLst/>
          </a:prstGeom>
          <a:noFill/>
        </p:spPr>
        <p:txBody>
          <a:bodyPr wrap="square" rtlCol="0">
            <a:spAutoFit/>
          </a:bodyPr>
          <a:lstStyle/>
          <a:p>
            <a:r>
              <a:rPr lang="en-GB" sz="2000" b="1" dirty="0">
                <a:solidFill>
                  <a:srgbClr val="00B0F0"/>
                </a:solidFill>
              </a:rPr>
              <a:t>Different perspectives: Home and school environments</a:t>
            </a:r>
          </a:p>
        </p:txBody>
      </p:sp>
      <p:sp>
        <p:nvSpPr>
          <p:cNvPr id="6" name="TextBox 5"/>
          <p:cNvSpPr txBox="1"/>
          <p:nvPr/>
        </p:nvSpPr>
        <p:spPr>
          <a:xfrm>
            <a:off x="27517" y="2882348"/>
            <a:ext cx="7112095" cy="4862870"/>
          </a:xfrm>
          <a:prstGeom prst="rect">
            <a:avLst/>
          </a:prstGeom>
          <a:noFill/>
        </p:spPr>
        <p:txBody>
          <a:bodyPr wrap="square" rtlCol="0">
            <a:spAutoFit/>
          </a:bodyPr>
          <a:lstStyle/>
          <a:p>
            <a:pPr marL="285750" indent="-285750">
              <a:buFont typeface="Arial" panose="020B0604020202020204" pitchFamily="34" charset="0"/>
              <a:buChar char="•"/>
            </a:pPr>
            <a:r>
              <a:rPr lang="en-GB" sz="1700" dirty="0"/>
              <a:t>Children’s, parents and teachers perceptions of the potential risks and benefits of online engagement are an important aspect of understanding child online safety (</a:t>
            </a:r>
            <a:r>
              <a:rPr lang="en-GB" sz="1700" dirty="0" err="1"/>
              <a:t>Kanthawongs</a:t>
            </a:r>
            <a:r>
              <a:rPr lang="en-GB" sz="1700" dirty="0"/>
              <a:t> &amp; </a:t>
            </a:r>
            <a:r>
              <a:rPr lang="en-GB" sz="1700" dirty="0" err="1"/>
              <a:t>Kanthawongs</a:t>
            </a:r>
            <a:r>
              <a:rPr lang="en-GB" sz="1700" dirty="0"/>
              <a:t>, 2013)</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err="1"/>
              <a:t>Sharkins</a:t>
            </a:r>
            <a:r>
              <a:rPr lang="en-GB" sz="1700" dirty="0"/>
              <a:t> et al. (2015) suggest that there is a lack of research that includes the perspectives of caregivers, such as parents and teachers regarding younger children’s use of digital technologies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Shipton (2011) suggests teachers and parents’ views of online safety often differ, potentially causing barriers </a:t>
            </a:r>
          </a:p>
          <a:p>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a:p>
            <a:pPr marL="285750" indent="-285750">
              <a:buFont typeface="Arial" panose="020B0604020202020204" pitchFamily="34" charset="0"/>
              <a:buChar char="•"/>
            </a:pPr>
            <a:endParaRPr lang="en-GB" dirty="0">
              <a:solidFill>
                <a:schemeClr val="tx1">
                  <a:lumMod val="65000"/>
                  <a:lumOff val="35000"/>
                </a:schemeClr>
              </a:solidFill>
            </a:endParaRPr>
          </a:p>
        </p:txBody>
      </p:sp>
    </p:spTree>
    <p:extLst>
      <p:ext uri="{BB962C8B-B14F-4D97-AF65-F5344CB8AC3E}">
        <p14:creationId xmlns:p14="http://schemas.microsoft.com/office/powerpoint/2010/main" val="752565220"/>
      </p:ext>
    </p:extLst>
  </p:cSld>
  <p:clrMapOvr>
    <a:masterClrMapping/>
  </p:clrMapOvr>
</p:sld>
</file>

<file path=ppt/theme/theme1.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5103</TotalTime>
  <Words>3234</Words>
  <Application>Microsoft Office PowerPoint</Application>
  <PresentationFormat>Custom</PresentationFormat>
  <Paragraphs>314</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4_White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Watson</dc:creator>
  <cp:lastModifiedBy>Administrator</cp:lastModifiedBy>
  <cp:revision>52</cp:revision>
  <dcterms:created xsi:type="dcterms:W3CDTF">2017-07-23T13:50:00Z</dcterms:created>
  <dcterms:modified xsi:type="dcterms:W3CDTF">2017-09-19T09:41:48Z</dcterms:modified>
</cp:coreProperties>
</file>