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8" r:id="rId3"/>
    <p:sldId id="263" r:id="rId4"/>
    <p:sldId id="267" r:id="rId5"/>
    <p:sldId id="268" r:id="rId6"/>
    <p:sldId id="266" r:id="rId7"/>
    <p:sldId id="269" r:id="rId8"/>
    <p:sldId id="273" r:id="rId9"/>
    <p:sldId id="274" r:id="rId10"/>
    <p:sldId id="278" r:id="rId11"/>
    <p:sldId id="275" r:id="rId12"/>
    <p:sldId id="276" r:id="rId13"/>
    <p:sldId id="280" r:id="rId14"/>
    <p:sldId id="279" r:id="rId15"/>
    <p:sldId id="281" r:id="rId16"/>
    <p:sldId id="282" r:id="rId17"/>
    <p:sldId id="283" r:id="rId18"/>
    <p:sldId id="285" r:id="rId19"/>
    <p:sldId id="287" r:id="rId20"/>
    <p:sldId id="28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94ED4-EC40-4FD7-ABFA-96E0417F4354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DD80B06-800B-4A1D-966D-2CE23167763C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bg1"/>
              </a:solidFill>
            </a:rPr>
            <a:t>Knowledge</a:t>
          </a:r>
          <a:endParaRPr lang="en-GB" sz="1600" dirty="0">
            <a:solidFill>
              <a:schemeClr val="bg1"/>
            </a:solidFill>
          </a:endParaRPr>
        </a:p>
      </dgm:t>
    </dgm:pt>
    <dgm:pt modelId="{18AF4142-9FC6-4CA5-8A4D-74A30F84D277}" type="parTrans" cxnId="{43C39260-42D7-4BF1-B1D2-B570E8CFC0A2}">
      <dgm:prSet/>
      <dgm:spPr/>
      <dgm:t>
        <a:bodyPr/>
        <a:lstStyle/>
        <a:p>
          <a:endParaRPr lang="en-GB"/>
        </a:p>
      </dgm:t>
    </dgm:pt>
    <dgm:pt modelId="{44E36B60-88D1-4606-B503-D81DA48DFAC5}" type="sibTrans" cxnId="{43C39260-42D7-4BF1-B1D2-B570E8CFC0A2}">
      <dgm:prSet/>
      <dgm:spPr/>
      <dgm:t>
        <a:bodyPr/>
        <a:lstStyle/>
        <a:p>
          <a:endParaRPr lang="en-GB"/>
        </a:p>
      </dgm:t>
    </dgm:pt>
    <dgm:pt modelId="{7C04D834-02F1-42E2-AB1B-6F0C3448CDBC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bg1"/>
              </a:solidFill>
            </a:rPr>
            <a:t>Processes</a:t>
          </a:r>
          <a:endParaRPr lang="en-GB" sz="1800" dirty="0">
            <a:solidFill>
              <a:schemeClr val="bg1"/>
            </a:solidFill>
          </a:endParaRPr>
        </a:p>
      </dgm:t>
    </dgm:pt>
    <dgm:pt modelId="{75EAFCE5-09F1-40CF-8353-903CCD3899B8}" type="parTrans" cxnId="{83BC7F1B-9C7B-4B3F-B198-1CA3FB391BA2}">
      <dgm:prSet/>
      <dgm:spPr/>
      <dgm:t>
        <a:bodyPr/>
        <a:lstStyle/>
        <a:p>
          <a:endParaRPr lang="en-GB"/>
        </a:p>
      </dgm:t>
    </dgm:pt>
    <dgm:pt modelId="{ECF1D178-5CDA-4333-AAF6-FFEF859E8F39}" type="sibTrans" cxnId="{83BC7F1B-9C7B-4B3F-B198-1CA3FB391BA2}">
      <dgm:prSet/>
      <dgm:spPr/>
      <dgm:t>
        <a:bodyPr/>
        <a:lstStyle/>
        <a:p>
          <a:endParaRPr lang="en-GB"/>
        </a:p>
      </dgm:t>
    </dgm:pt>
    <dgm:pt modelId="{746536F5-ACB1-465D-A854-98F1FF7B87C6}">
      <dgm:prSet phldrT="[Text]" custT="1"/>
      <dgm:spPr/>
      <dgm:t>
        <a:bodyPr/>
        <a:lstStyle/>
        <a:p>
          <a:r>
            <a:rPr lang="en-GB" sz="2400" dirty="0" smtClean="0">
              <a:solidFill>
                <a:srgbClr val="FF0000"/>
              </a:solidFill>
            </a:rPr>
            <a:t>Patient</a:t>
          </a:r>
        </a:p>
        <a:p>
          <a:r>
            <a:rPr lang="en-GB" sz="2400" dirty="0" smtClean="0">
              <a:solidFill>
                <a:srgbClr val="FF0000"/>
              </a:solidFill>
            </a:rPr>
            <a:t>Safety</a:t>
          </a:r>
          <a:endParaRPr lang="en-GB" sz="2400" dirty="0">
            <a:solidFill>
              <a:srgbClr val="FF0000"/>
            </a:solidFill>
          </a:endParaRPr>
        </a:p>
      </dgm:t>
    </dgm:pt>
    <dgm:pt modelId="{C8E2D503-F5D9-4C43-BFAD-7CAFA64F0664}" type="parTrans" cxnId="{B298A1CD-2697-4D7F-A158-D85751225421}">
      <dgm:prSet/>
      <dgm:spPr/>
      <dgm:t>
        <a:bodyPr/>
        <a:lstStyle/>
        <a:p>
          <a:endParaRPr lang="en-GB"/>
        </a:p>
      </dgm:t>
    </dgm:pt>
    <dgm:pt modelId="{4EE73BD4-2747-4639-BE94-4F526DE6812B}" type="sibTrans" cxnId="{B298A1CD-2697-4D7F-A158-D85751225421}">
      <dgm:prSet/>
      <dgm:spPr/>
      <dgm:t>
        <a:bodyPr/>
        <a:lstStyle/>
        <a:p>
          <a:endParaRPr lang="en-GB"/>
        </a:p>
      </dgm:t>
    </dgm:pt>
    <dgm:pt modelId="{08AF5D02-E7F8-4703-AC96-BE84D189E640}">
      <dgm:prSet phldrT="[Text]" custT="1"/>
      <dgm:spPr/>
      <dgm:t>
        <a:bodyPr/>
        <a:lstStyle/>
        <a:p>
          <a:r>
            <a:rPr lang="en-GB" sz="1400" dirty="0" smtClean="0">
              <a:solidFill>
                <a:schemeClr val="bg1"/>
              </a:solidFill>
            </a:rPr>
            <a:t>Relationships</a:t>
          </a:r>
          <a:endParaRPr lang="en-GB" sz="1400" dirty="0">
            <a:solidFill>
              <a:schemeClr val="bg1"/>
            </a:solidFill>
          </a:endParaRPr>
        </a:p>
      </dgm:t>
    </dgm:pt>
    <dgm:pt modelId="{01AA432B-B5CE-4649-A2D3-88935A530DB6}" type="parTrans" cxnId="{E3672036-EC2F-43D3-B9E0-8F75FD81C49A}">
      <dgm:prSet/>
      <dgm:spPr/>
      <dgm:t>
        <a:bodyPr/>
        <a:lstStyle/>
        <a:p>
          <a:endParaRPr lang="en-GB"/>
        </a:p>
      </dgm:t>
    </dgm:pt>
    <dgm:pt modelId="{653522A0-3EB6-4C38-9D3A-D984A8C275A0}" type="sibTrans" cxnId="{E3672036-EC2F-43D3-B9E0-8F75FD81C49A}">
      <dgm:prSet/>
      <dgm:spPr/>
      <dgm:t>
        <a:bodyPr/>
        <a:lstStyle/>
        <a:p>
          <a:endParaRPr lang="en-GB"/>
        </a:p>
      </dgm:t>
    </dgm:pt>
    <dgm:pt modelId="{C772B5F8-3C0E-465D-BF31-54B8F9EE6ABF}" type="pres">
      <dgm:prSet presAssocID="{00494ED4-EC40-4FD7-ABFA-96E0417F4354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0ADC84F-1818-4EF2-935B-9E916D8A3476}" type="pres">
      <dgm:prSet presAssocID="{00494ED4-EC40-4FD7-ABFA-96E0417F4354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7AF877-5012-44FC-BCF1-6E578B3A9619}" type="pres">
      <dgm:prSet presAssocID="{00494ED4-EC40-4FD7-ABFA-96E0417F4354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361052-DE75-42B1-8A99-99AF677C47AE}" type="pres">
      <dgm:prSet presAssocID="{00494ED4-EC40-4FD7-ABFA-96E0417F4354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8A8EBC-117C-44D0-8BC6-9D109E0C2504}" type="pres">
      <dgm:prSet presAssocID="{00494ED4-EC40-4FD7-ABFA-96E0417F4354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298A1CD-2697-4D7F-A158-D85751225421}" srcId="{00494ED4-EC40-4FD7-ABFA-96E0417F4354}" destId="{746536F5-ACB1-465D-A854-98F1FF7B87C6}" srcOrd="2" destOrd="0" parTransId="{C8E2D503-F5D9-4C43-BFAD-7CAFA64F0664}" sibTransId="{4EE73BD4-2747-4639-BE94-4F526DE6812B}"/>
    <dgm:cxn modelId="{9EE86C51-F2FE-459A-B018-48BDDDACA34A}" type="presOf" srcId="{7C04D834-02F1-42E2-AB1B-6F0C3448CDBC}" destId="{7E7AF877-5012-44FC-BCF1-6E578B3A9619}" srcOrd="0" destOrd="0" presId="urn:microsoft.com/office/officeart/2005/8/layout/pyramid4"/>
    <dgm:cxn modelId="{2E79DAA9-5875-4E28-A4C4-9874BEDC5B0F}" type="presOf" srcId="{00494ED4-EC40-4FD7-ABFA-96E0417F4354}" destId="{C772B5F8-3C0E-465D-BF31-54B8F9EE6ABF}" srcOrd="0" destOrd="0" presId="urn:microsoft.com/office/officeart/2005/8/layout/pyramid4"/>
    <dgm:cxn modelId="{43C39260-42D7-4BF1-B1D2-B570E8CFC0A2}" srcId="{00494ED4-EC40-4FD7-ABFA-96E0417F4354}" destId="{7DD80B06-800B-4A1D-966D-2CE23167763C}" srcOrd="0" destOrd="0" parTransId="{18AF4142-9FC6-4CA5-8A4D-74A30F84D277}" sibTransId="{44E36B60-88D1-4606-B503-D81DA48DFAC5}"/>
    <dgm:cxn modelId="{83BC7F1B-9C7B-4B3F-B198-1CA3FB391BA2}" srcId="{00494ED4-EC40-4FD7-ABFA-96E0417F4354}" destId="{7C04D834-02F1-42E2-AB1B-6F0C3448CDBC}" srcOrd="1" destOrd="0" parTransId="{75EAFCE5-09F1-40CF-8353-903CCD3899B8}" sibTransId="{ECF1D178-5CDA-4333-AAF6-FFEF859E8F39}"/>
    <dgm:cxn modelId="{03DE3475-70F5-448D-B6D9-CCB16E0DA614}" type="presOf" srcId="{746536F5-ACB1-465D-A854-98F1FF7B87C6}" destId="{C7361052-DE75-42B1-8A99-99AF677C47AE}" srcOrd="0" destOrd="0" presId="urn:microsoft.com/office/officeart/2005/8/layout/pyramid4"/>
    <dgm:cxn modelId="{E3672036-EC2F-43D3-B9E0-8F75FD81C49A}" srcId="{00494ED4-EC40-4FD7-ABFA-96E0417F4354}" destId="{08AF5D02-E7F8-4703-AC96-BE84D189E640}" srcOrd="3" destOrd="0" parTransId="{01AA432B-B5CE-4649-A2D3-88935A530DB6}" sibTransId="{653522A0-3EB6-4C38-9D3A-D984A8C275A0}"/>
    <dgm:cxn modelId="{2A5D4A28-057B-4916-B9CE-078EE7007501}" type="presOf" srcId="{7DD80B06-800B-4A1D-966D-2CE23167763C}" destId="{40ADC84F-1818-4EF2-935B-9E916D8A3476}" srcOrd="0" destOrd="0" presId="urn:microsoft.com/office/officeart/2005/8/layout/pyramid4"/>
    <dgm:cxn modelId="{AAEF8012-C94D-45D7-8B6F-9A64234A7CC2}" type="presOf" srcId="{08AF5D02-E7F8-4703-AC96-BE84D189E640}" destId="{2F8A8EBC-117C-44D0-8BC6-9D109E0C2504}" srcOrd="0" destOrd="0" presId="urn:microsoft.com/office/officeart/2005/8/layout/pyramid4"/>
    <dgm:cxn modelId="{0D056099-AAE4-47ED-AFA9-1CDA2F7A4D5C}" type="presParOf" srcId="{C772B5F8-3C0E-465D-BF31-54B8F9EE6ABF}" destId="{40ADC84F-1818-4EF2-935B-9E916D8A3476}" srcOrd="0" destOrd="0" presId="urn:microsoft.com/office/officeart/2005/8/layout/pyramid4"/>
    <dgm:cxn modelId="{398AF94F-6D17-42B0-97D9-AD6875036FD4}" type="presParOf" srcId="{C772B5F8-3C0E-465D-BF31-54B8F9EE6ABF}" destId="{7E7AF877-5012-44FC-BCF1-6E578B3A9619}" srcOrd="1" destOrd="0" presId="urn:microsoft.com/office/officeart/2005/8/layout/pyramid4"/>
    <dgm:cxn modelId="{F7228A33-44DC-4EAD-B0EB-9C5C9E859F01}" type="presParOf" srcId="{C772B5F8-3C0E-465D-BF31-54B8F9EE6ABF}" destId="{C7361052-DE75-42B1-8A99-99AF677C47AE}" srcOrd="2" destOrd="0" presId="urn:microsoft.com/office/officeart/2005/8/layout/pyramid4"/>
    <dgm:cxn modelId="{1D705F9C-51D9-480A-BEE6-7C14188DB0B4}" type="presParOf" srcId="{C772B5F8-3C0E-465D-BF31-54B8F9EE6ABF}" destId="{2F8A8EBC-117C-44D0-8BC6-9D109E0C2504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4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5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201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17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99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24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8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9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9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6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1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8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6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0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4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60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Prescribing Safely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Margaret Culshaw – SAPP</a:t>
            </a:r>
          </a:p>
          <a:p>
            <a:r>
              <a:rPr lang="en-GB" dirty="0" smtClean="0"/>
              <a:t>Steve Hemingway and John Stephenson - HHS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0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workshop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59453"/>
              </p:ext>
            </p:extLst>
          </p:nvPr>
        </p:nvGraphicFramePr>
        <p:xfrm>
          <a:off x="335112" y="2199504"/>
          <a:ext cx="6568196" cy="3131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4347"/>
                <a:gridCol w="1787611"/>
                <a:gridCol w="1416908"/>
                <a:gridCol w="1639330"/>
              </a:tblGrid>
              <a:tr h="626233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2060"/>
                          </a:solidFill>
                          <a:effectLst/>
                        </a:rPr>
                        <a:t>Domain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2060"/>
                          </a:solidFill>
                          <a:effectLst/>
                        </a:rPr>
                        <a:t>Mean (SD) participant scores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233">
                <a:tc v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solidFill>
                            <a:srgbClr val="002060"/>
                          </a:solidFill>
                          <a:effectLst/>
                        </a:rPr>
                        <a:t>MPharm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NMP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All</a:t>
                      </a:r>
                      <a:endParaRPr lang="en-GB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2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2060"/>
                          </a:solidFill>
                          <a:effectLst/>
                        </a:rPr>
                        <a:t>Knowledge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14.7 (2.23)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16.2 (2.25)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15.6 (2.36)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62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2060"/>
                          </a:solidFill>
                          <a:effectLst/>
                        </a:rPr>
                        <a:t>Process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15.3 (1.99)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16.4 (2.07)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15.9 (2.11)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62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002060"/>
                          </a:solidFill>
                          <a:effectLst/>
                        </a:rPr>
                        <a:t>Relationships</a:t>
                      </a:r>
                      <a:endParaRPr lang="en-GB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16.2 (2.05)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16.6 (2.12)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16.5 (2.10)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654" r="11475" b="2254"/>
          <a:stretch/>
        </p:blipFill>
        <p:spPr>
          <a:xfrm>
            <a:off x="7175157" y="1450270"/>
            <a:ext cx="4876800" cy="444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26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workshop results-stats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668" y="1476848"/>
            <a:ext cx="9142169" cy="3880773"/>
          </a:xfrm>
        </p:spPr>
        <p:txBody>
          <a:bodyPr>
            <a:noAutofit/>
          </a:bodyPr>
          <a:lstStyle/>
          <a:p>
            <a:r>
              <a:rPr lang="en-GB" sz="2400" dirty="0" smtClean="0"/>
              <a:t>All outcome </a:t>
            </a:r>
            <a:r>
              <a:rPr lang="en-GB" sz="2400" dirty="0"/>
              <a:t>measures </a:t>
            </a:r>
            <a:r>
              <a:rPr lang="en-GB" sz="2400" dirty="0" smtClean="0"/>
              <a:t>mutually </a:t>
            </a:r>
            <a:r>
              <a:rPr lang="en-GB" sz="2400" dirty="0"/>
              <a:t>correlated. </a:t>
            </a:r>
            <a:endParaRPr lang="en-GB" sz="2400" dirty="0" smtClean="0"/>
          </a:p>
          <a:p>
            <a:r>
              <a:rPr lang="en-GB" sz="2400" dirty="0" smtClean="0"/>
              <a:t>Correlation pattern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/>
              <a:t>multivariate treatment </a:t>
            </a:r>
            <a:r>
              <a:rPr lang="en-GB" sz="2400" dirty="0" smtClean="0"/>
              <a:t>of data required</a:t>
            </a:r>
          </a:p>
          <a:p>
            <a:r>
              <a:rPr lang="en-GB" sz="2400" dirty="0" smtClean="0"/>
              <a:t>Multivariate </a:t>
            </a:r>
            <a:r>
              <a:rPr lang="en-GB" sz="2400" dirty="0"/>
              <a:t>analysis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 smtClean="0"/>
              <a:t>student </a:t>
            </a:r>
            <a:r>
              <a:rPr lang="en-GB" sz="2400" dirty="0"/>
              <a:t>status </a:t>
            </a:r>
            <a:r>
              <a:rPr lang="en-GB" sz="2400" dirty="0" smtClean="0"/>
              <a:t>significantly </a:t>
            </a:r>
            <a:r>
              <a:rPr lang="en-GB" sz="2400" dirty="0"/>
              <a:t>associated with a linear combination of outcome measures </a:t>
            </a:r>
            <a:r>
              <a:rPr lang="en-GB" sz="2400" dirty="0" smtClean="0"/>
              <a:t>(</a:t>
            </a:r>
            <a:r>
              <a:rPr lang="en-GB" sz="2400" i="1" dirty="0" smtClean="0"/>
              <a:t>p</a:t>
            </a:r>
            <a:r>
              <a:rPr lang="en-GB" sz="2400" dirty="0" smtClean="0"/>
              <a:t>&lt;0.001)</a:t>
            </a:r>
          </a:p>
          <a:p>
            <a:pPr lvl="1"/>
            <a:r>
              <a:rPr lang="en-GB" sz="2000" dirty="0" smtClean="0"/>
              <a:t>Effect low-to-moderate in magnitude </a:t>
            </a:r>
            <a:r>
              <a:rPr lang="en-GB" sz="2000" dirty="0"/>
              <a:t>(partial-η</a:t>
            </a:r>
            <a:r>
              <a:rPr lang="en-GB" sz="2000" baseline="30000" dirty="0"/>
              <a:t>2</a:t>
            </a:r>
            <a:r>
              <a:rPr lang="en-GB" sz="2000" dirty="0"/>
              <a:t>=0.146).</a:t>
            </a:r>
          </a:p>
          <a:p>
            <a:r>
              <a:rPr lang="en-GB" sz="2400" dirty="0"/>
              <a:t>Follow-up </a:t>
            </a:r>
            <a:r>
              <a:rPr lang="en-GB" sz="2400" dirty="0" err="1"/>
              <a:t>univariate</a:t>
            </a:r>
            <a:r>
              <a:rPr lang="en-GB" sz="2400" dirty="0"/>
              <a:t> analyses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 smtClean="0"/>
              <a:t>between-group </a:t>
            </a:r>
            <a:r>
              <a:rPr lang="en-GB" sz="2400" dirty="0"/>
              <a:t>differences existed in all three domains </a:t>
            </a:r>
            <a:endParaRPr lang="en-GB" sz="2400" dirty="0" smtClean="0"/>
          </a:p>
          <a:p>
            <a:pPr lvl="1"/>
            <a:r>
              <a:rPr lang="en-GB" sz="2000" i="1" dirty="0" smtClean="0"/>
              <a:t>p</a:t>
            </a:r>
            <a:r>
              <a:rPr lang="en-GB" sz="2000" dirty="0" smtClean="0"/>
              <a:t>&lt;0.001 </a:t>
            </a:r>
            <a:r>
              <a:rPr lang="en-GB" sz="2000" dirty="0"/>
              <a:t>for </a:t>
            </a:r>
            <a:r>
              <a:rPr lang="en-GB" sz="2000" i="1" dirty="0"/>
              <a:t>Knowledge</a:t>
            </a:r>
            <a:r>
              <a:rPr lang="en-GB" sz="2000" dirty="0"/>
              <a:t>; </a:t>
            </a:r>
            <a:r>
              <a:rPr lang="en-GB" sz="2000" i="1" dirty="0" smtClean="0"/>
              <a:t>p</a:t>
            </a:r>
            <a:r>
              <a:rPr lang="en-GB" sz="2000" dirty="0" smtClean="0"/>
              <a:t>&lt;0.001 </a:t>
            </a:r>
            <a:r>
              <a:rPr lang="en-GB" sz="2000" dirty="0"/>
              <a:t>for</a:t>
            </a:r>
            <a:r>
              <a:rPr lang="en-GB" sz="2000" i="1" dirty="0"/>
              <a:t> </a:t>
            </a:r>
            <a:r>
              <a:rPr lang="en-GB" sz="2000" i="1" dirty="0" smtClean="0"/>
              <a:t>Process; p</a:t>
            </a:r>
            <a:r>
              <a:rPr lang="en-GB" sz="2000" dirty="0" smtClean="0"/>
              <a:t>=0.046 </a:t>
            </a:r>
            <a:r>
              <a:rPr lang="en-GB" sz="2000" dirty="0"/>
              <a:t>for</a:t>
            </a:r>
            <a:r>
              <a:rPr lang="en-GB" sz="2000" i="1" dirty="0"/>
              <a:t> Relationships</a:t>
            </a:r>
            <a:r>
              <a:rPr lang="en-GB" sz="2000" dirty="0"/>
              <a:t>. </a:t>
            </a:r>
            <a:endParaRPr lang="en-GB" sz="2000" dirty="0" smtClean="0"/>
          </a:p>
          <a:p>
            <a:pPr lvl="1"/>
            <a:r>
              <a:rPr lang="en-GB" sz="2000" dirty="0" smtClean="0"/>
              <a:t>Effects were small (partial-η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=0.100 or less for each domain)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327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 (1)-stats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9227"/>
            <a:ext cx="9372828" cy="4363779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All </a:t>
            </a:r>
            <a:r>
              <a:rPr lang="en-GB" sz="2800" dirty="0"/>
              <a:t>students valued the workshop highly, </a:t>
            </a:r>
            <a:endParaRPr lang="en-GB" sz="2800" dirty="0" smtClean="0"/>
          </a:p>
          <a:p>
            <a:pPr lvl="1"/>
            <a:r>
              <a:rPr lang="en-GB" sz="2400" dirty="0" smtClean="0"/>
              <a:t>Relationships valued most highly; </a:t>
            </a:r>
            <a:r>
              <a:rPr lang="en-GB" sz="2400" dirty="0"/>
              <a:t>Process slightly less so and Knowledge slightly less still.</a:t>
            </a:r>
          </a:p>
          <a:p>
            <a:r>
              <a:rPr lang="en-GB" sz="2800" dirty="0" smtClean="0"/>
              <a:t>Student </a:t>
            </a:r>
            <a:r>
              <a:rPr lang="en-GB" sz="2800" dirty="0"/>
              <a:t>groups are significantly different from each </a:t>
            </a:r>
            <a:r>
              <a:rPr lang="en-GB" sz="2800" dirty="0" smtClean="0"/>
              <a:t>other </a:t>
            </a:r>
          </a:p>
          <a:p>
            <a:pPr lvl="1"/>
            <a:r>
              <a:rPr lang="en-GB" sz="2400" dirty="0" smtClean="0"/>
              <a:t>“Significance” relates </a:t>
            </a:r>
            <a:r>
              <a:rPr lang="en-GB" sz="2400" dirty="0"/>
              <a:t>to the strength of the evidence for a difference, not the magnitude of the actual </a:t>
            </a:r>
            <a:r>
              <a:rPr lang="en-GB" sz="2400" dirty="0" smtClean="0"/>
              <a:t>differences</a:t>
            </a:r>
          </a:p>
          <a:p>
            <a:pPr lvl="1"/>
            <a:r>
              <a:rPr lang="en-GB" sz="2400" dirty="0" smtClean="0"/>
              <a:t>Group </a:t>
            </a:r>
            <a:r>
              <a:rPr lang="en-GB" sz="2400" dirty="0"/>
              <a:t>effects </a:t>
            </a:r>
            <a:r>
              <a:rPr lang="en-GB" sz="2400" dirty="0" smtClean="0"/>
              <a:t>actually </a:t>
            </a:r>
            <a:r>
              <a:rPr lang="en-GB" sz="2400" dirty="0"/>
              <a:t>quite small in </a:t>
            </a:r>
            <a:r>
              <a:rPr lang="en-GB" sz="2400" dirty="0" smtClean="0"/>
              <a:t>magnitude</a:t>
            </a:r>
            <a:endParaRPr lang="en-GB" sz="2400" dirty="0"/>
          </a:p>
          <a:p>
            <a:pPr lvl="1"/>
            <a:r>
              <a:rPr lang="en-GB" sz="2400" dirty="0" smtClean="0"/>
              <a:t>Small effect sizes may </a:t>
            </a:r>
            <a:r>
              <a:rPr lang="en-GB" sz="2400" dirty="0"/>
              <a:t>be due in part to </a:t>
            </a:r>
            <a:r>
              <a:rPr lang="en-GB" sz="2400" dirty="0" smtClean="0"/>
              <a:t>consistently </a:t>
            </a:r>
            <a:r>
              <a:rPr lang="en-GB" sz="2400" dirty="0"/>
              <a:t>very high scores recorded </a:t>
            </a:r>
            <a:r>
              <a:rPr lang="en-GB" sz="2400" dirty="0" smtClean="0"/>
              <a:t>overall: little room for improvement!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98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Relationships and Process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9789"/>
            <a:ext cx="8596668" cy="5037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In </a:t>
            </a:r>
            <a:r>
              <a:rPr lang="en-GB" sz="2000" dirty="0"/>
              <a:t>terms of relationships and process both sets of students reported positively about undertaking such workshops and their value to their </a:t>
            </a:r>
            <a:r>
              <a:rPr lang="en-GB" sz="2000" dirty="0" smtClean="0"/>
              <a:t>learning </a:t>
            </a:r>
          </a:p>
          <a:p>
            <a:r>
              <a:rPr lang="en-GB" sz="2000" dirty="0"/>
              <a:t>‘</a:t>
            </a:r>
            <a:r>
              <a:rPr lang="en-GB" sz="2000" i="1" dirty="0"/>
              <a:t>Working alongside pharmacy students was very useful as they approach prescribing from a different angle’</a:t>
            </a:r>
            <a:r>
              <a:rPr lang="en-GB" sz="2000" dirty="0"/>
              <a:t> (NMP</a:t>
            </a:r>
            <a:r>
              <a:rPr lang="en-GB" sz="2000" dirty="0" smtClean="0"/>
              <a:t>)</a:t>
            </a:r>
            <a:endParaRPr lang="en-GB" sz="2000" dirty="0"/>
          </a:p>
          <a:p>
            <a:r>
              <a:rPr lang="en-GB" sz="2000" dirty="0"/>
              <a:t>‘</a:t>
            </a:r>
            <a:r>
              <a:rPr lang="en-GB" sz="2000" i="1" dirty="0"/>
              <a:t>It was good with a group discussion after each script allowing an insight into different views’ </a:t>
            </a:r>
            <a:r>
              <a:rPr lang="en-GB" sz="2000" i="1" dirty="0" smtClean="0"/>
              <a:t>(</a:t>
            </a:r>
            <a:r>
              <a:rPr lang="en-GB" sz="2000" dirty="0" smtClean="0"/>
              <a:t>NMP)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And specifically the session structure </a:t>
            </a:r>
            <a:r>
              <a:rPr lang="en-GB" sz="2000" dirty="0" smtClean="0"/>
              <a:t>was</a:t>
            </a:r>
            <a:endParaRPr lang="en-GB" sz="2000" dirty="0"/>
          </a:p>
          <a:p>
            <a:r>
              <a:rPr lang="en-GB" sz="2000" dirty="0"/>
              <a:t>‘</a:t>
            </a:r>
            <a:r>
              <a:rPr lang="en-GB" sz="2000" i="1" dirty="0"/>
              <a:t>designed well was able to interact with NMPs’</a:t>
            </a:r>
            <a:r>
              <a:rPr lang="en-GB" sz="2000" dirty="0"/>
              <a:t> (pharmacy</a:t>
            </a:r>
            <a:r>
              <a:rPr lang="en-GB" sz="2000" dirty="0" smtClean="0"/>
              <a:t>)’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In terms of learning pharmacy students enjoyed particular aspects of learning </a:t>
            </a:r>
            <a:r>
              <a:rPr lang="en-GB" sz="2000" dirty="0" smtClean="0"/>
              <a:t>together</a:t>
            </a:r>
            <a:endParaRPr lang="en-GB" sz="2000" dirty="0"/>
          </a:p>
          <a:p>
            <a:r>
              <a:rPr lang="en-GB" sz="2000" i="1" dirty="0"/>
              <a:t>‘It was good to see how different professions view prescribing and prescriptions’</a:t>
            </a:r>
            <a:r>
              <a:rPr lang="en-GB" sz="2000" dirty="0"/>
              <a:t> (pharmacy)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396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</a:t>
            </a:r>
            <a:r>
              <a:rPr lang="en-GB" b="1" i="1" dirty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In terms of knowledge as with the statistical scores both sets of students overall valued the </a:t>
            </a:r>
            <a:r>
              <a:rPr lang="en-GB" sz="2400" dirty="0" smtClean="0"/>
              <a:t>workshop</a:t>
            </a:r>
            <a:r>
              <a:rPr lang="en-GB" sz="2400" dirty="0"/>
              <a:t>:</a:t>
            </a:r>
          </a:p>
          <a:p>
            <a:r>
              <a:rPr lang="en-GB" sz="2400" dirty="0"/>
              <a:t>‘</a:t>
            </a:r>
            <a:r>
              <a:rPr lang="en-GB" sz="2400" i="1" dirty="0"/>
              <a:t>Better understanding of how others (NMP) work’</a:t>
            </a:r>
            <a:endParaRPr lang="en-GB" sz="2400" dirty="0"/>
          </a:p>
          <a:p>
            <a:r>
              <a:rPr lang="en-GB" sz="2400" dirty="0"/>
              <a:t>‘</a:t>
            </a:r>
            <a:r>
              <a:rPr lang="en-GB" sz="2400" i="1" dirty="0"/>
              <a:t>Yes I now have an understanding of other </a:t>
            </a:r>
            <a:r>
              <a:rPr lang="en-GB" sz="2400" i="1" dirty="0" smtClean="0"/>
              <a:t>professions’ </a:t>
            </a:r>
            <a:r>
              <a:rPr lang="en-GB" sz="2400" i="1" dirty="0"/>
              <a:t>knowledge’</a:t>
            </a:r>
            <a:r>
              <a:rPr lang="en-GB" sz="2400" dirty="0"/>
              <a:t> (pharmacy</a:t>
            </a:r>
            <a:r>
              <a:rPr lang="en-GB" sz="2400" dirty="0" smtClean="0"/>
              <a:t>)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/>
              <a:t>However there was certainly a variance as to the value of knowledge </a:t>
            </a:r>
            <a:r>
              <a:rPr lang="en-GB" sz="2400" b="1" i="1" dirty="0" smtClean="0"/>
              <a:t>gained </a:t>
            </a:r>
            <a:endParaRPr lang="en-GB" sz="2400" b="1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643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–Variance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One pharmacy </a:t>
            </a:r>
            <a:r>
              <a:rPr lang="en-GB" sz="2400" dirty="0" smtClean="0"/>
              <a:t>student </a:t>
            </a:r>
            <a:r>
              <a:rPr lang="en-GB" sz="2400" dirty="0"/>
              <a:t>commented about the content of the session was:</a:t>
            </a:r>
          </a:p>
          <a:p>
            <a:r>
              <a:rPr lang="en-GB" sz="2400" i="1" dirty="0"/>
              <a:t>‘Somewhat like a revision session, went through stuff we already knew’ 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This was further echoed but with a student able to see the benefit for them as a pharmacist</a:t>
            </a:r>
          </a:p>
          <a:p>
            <a:r>
              <a:rPr lang="en-GB" sz="2400" dirty="0"/>
              <a:t>‘</a:t>
            </a:r>
            <a:r>
              <a:rPr lang="en-GB" sz="2400" i="1" dirty="0"/>
              <a:t>I felt more as a pharmacy student that I was teaching more than learning, but this helped to </a:t>
            </a:r>
            <a:r>
              <a:rPr lang="en-GB" sz="2400" i="1" dirty="0" smtClean="0"/>
              <a:t>identify areas </a:t>
            </a:r>
            <a:r>
              <a:rPr lang="en-GB" sz="2400" i="1" dirty="0"/>
              <a:t>of knowledge that needs work but also made me more confident that I have a lot of </a:t>
            </a:r>
            <a:r>
              <a:rPr lang="en-GB" sz="2400" i="1" dirty="0" smtClean="0"/>
              <a:t>knowledge</a:t>
            </a:r>
            <a:r>
              <a:rPr lang="en-GB" sz="2400" i="1" dirty="0"/>
              <a:t>’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916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–Variance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96785"/>
            <a:ext cx="10029459" cy="5187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NMP </a:t>
            </a:r>
            <a:r>
              <a:rPr lang="en-GB" sz="2000" dirty="0"/>
              <a:t>students </a:t>
            </a:r>
            <a:r>
              <a:rPr lang="en-GB" sz="2000" dirty="0" smtClean="0"/>
              <a:t>had </a:t>
            </a:r>
            <a:r>
              <a:rPr lang="en-GB" sz="2000" dirty="0"/>
              <a:t>just started their course the value of interacting with </a:t>
            </a:r>
            <a:r>
              <a:rPr lang="en-GB" sz="2000" dirty="0" smtClean="0"/>
              <a:t>pharmacy students </a:t>
            </a:r>
            <a:r>
              <a:rPr lang="en-GB" sz="2000" dirty="0"/>
              <a:t>who have been exposed widely to drugs, how they work and the British National Formulary </a:t>
            </a:r>
            <a:r>
              <a:rPr lang="en-GB" sz="2000" dirty="0" smtClean="0"/>
              <a:t> (</a:t>
            </a:r>
            <a:r>
              <a:rPr lang="en-GB" sz="2000" dirty="0"/>
              <a:t>BNF) the benefit was much more explicit:</a:t>
            </a:r>
          </a:p>
          <a:p>
            <a:r>
              <a:rPr lang="en-GB" sz="2000" dirty="0"/>
              <a:t> ‘</a:t>
            </a:r>
            <a:r>
              <a:rPr lang="en-GB" sz="2000" i="1" dirty="0"/>
              <a:t>Yes I learnt a lot from the pharmacy students about deeper issues with drugs’</a:t>
            </a:r>
            <a:r>
              <a:rPr lang="en-GB" sz="2000" dirty="0"/>
              <a:t> (NMP)</a:t>
            </a:r>
          </a:p>
          <a:p>
            <a:pPr marL="0" indent="0">
              <a:buNone/>
            </a:pPr>
            <a:r>
              <a:rPr lang="en-GB" sz="2000" dirty="0"/>
              <a:t>Furthermore NMP participants clearly valued the use in the session and learning about how to </a:t>
            </a:r>
            <a:r>
              <a:rPr lang="en-GB" sz="2000" dirty="0" smtClean="0"/>
              <a:t>use the </a:t>
            </a:r>
            <a:r>
              <a:rPr lang="en-GB" sz="2000" dirty="0"/>
              <a:t>BNF, something not stated by any pharmacy student:</a:t>
            </a:r>
          </a:p>
          <a:p>
            <a:r>
              <a:rPr lang="en-GB" sz="2000" dirty="0"/>
              <a:t>‘</a:t>
            </a:r>
            <a:r>
              <a:rPr lang="en-GB" sz="2000" i="1" dirty="0"/>
              <a:t>Yes increased knowledge about the BNF layout’</a:t>
            </a:r>
            <a:r>
              <a:rPr lang="en-GB" sz="2000" dirty="0"/>
              <a:t> (NMP) </a:t>
            </a:r>
          </a:p>
          <a:p>
            <a:r>
              <a:rPr lang="en-GB" sz="2000" i="1" dirty="0"/>
              <a:t>‘Useful to talk to 4</a:t>
            </a:r>
            <a:r>
              <a:rPr lang="en-GB" sz="2000" i="1" baseline="30000" dirty="0"/>
              <a:t>th</a:t>
            </a:r>
            <a:r>
              <a:rPr lang="en-GB" sz="2000" i="1" dirty="0"/>
              <a:t> year pharmacy students who have more knowledge on the drug and BNF’ </a:t>
            </a:r>
            <a:r>
              <a:rPr lang="en-GB" sz="2000" dirty="0"/>
              <a:t>(NMP)</a:t>
            </a:r>
          </a:p>
          <a:p>
            <a:pPr marL="0" indent="0">
              <a:buNone/>
            </a:pPr>
            <a:r>
              <a:rPr lang="en-GB" sz="2000" dirty="0"/>
              <a:t>Thus how this contributed to their future role:</a:t>
            </a:r>
          </a:p>
          <a:p>
            <a:r>
              <a:rPr lang="en-GB" sz="2000" dirty="0"/>
              <a:t>‘</a:t>
            </a:r>
            <a:r>
              <a:rPr lang="en-GB" sz="2000" i="1" dirty="0"/>
              <a:t>Yes increased knowledge about writing prescriptions’</a:t>
            </a:r>
            <a:r>
              <a:rPr lang="en-GB" sz="2000" dirty="0"/>
              <a:t> (NMP)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788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Knowledge, process and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6785"/>
            <a:ext cx="8596668" cy="5561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The students gave an insight into why the </a:t>
            </a:r>
            <a:r>
              <a:rPr lang="en-GB" sz="2000" dirty="0" smtClean="0"/>
              <a:t>supported </a:t>
            </a:r>
            <a:r>
              <a:rPr lang="en-GB" sz="2000" dirty="0"/>
              <a:t>their understanding of the </a:t>
            </a:r>
            <a:r>
              <a:rPr lang="en-GB" sz="2000" i="1" dirty="0"/>
              <a:t>process </a:t>
            </a:r>
            <a:r>
              <a:rPr lang="en-GB" sz="2000" dirty="0"/>
              <a:t>of prescribing, </a:t>
            </a:r>
            <a:r>
              <a:rPr lang="en-GB" sz="2000" dirty="0" smtClean="0"/>
              <a:t>facilitated </a:t>
            </a:r>
            <a:r>
              <a:rPr lang="en-GB" sz="2000" dirty="0"/>
              <a:t>a working </a:t>
            </a:r>
            <a:r>
              <a:rPr lang="en-GB" sz="2000" i="1" dirty="0"/>
              <a:t>relationship </a:t>
            </a:r>
            <a:r>
              <a:rPr lang="en-GB" sz="2000" dirty="0"/>
              <a:t>and </a:t>
            </a:r>
            <a:r>
              <a:rPr lang="en-GB" sz="2000" dirty="0" smtClean="0"/>
              <a:t>developed their </a:t>
            </a:r>
            <a:r>
              <a:rPr lang="en-GB" sz="2000" i="1" dirty="0" smtClean="0"/>
              <a:t>knowledge </a:t>
            </a:r>
            <a:r>
              <a:rPr lang="en-GB" sz="2000" dirty="0" smtClean="0"/>
              <a:t>of the therapeutic use </a:t>
            </a:r>
            <a:r>
              <a:rPr lang="en-GB" sz="2000" dirty="0"/>
              <a:t>of medicines.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Pharmacy </a:t>
            </a:r>
            <a:r>
              <a:rPr lang="en-GB" sz="2000" dirty="0"/>
              <a:t>students</a:t>
            </a:r>
          </a:p>
          <a:p>
            <a:r>
              <a:rPr lang="en-GB" sz="2000" dirty="0"/>
              <a:t>‘</a:t>
            </a:r>
            <a:r>
              <a:rPr lang="en-GB" sz="2000" i="1" dirty="0"/>
              <a:t>We worked as a team’ and  ‘it was nice to learn things from each other’ and about the workshop outcome ‘went very well, was able to get along and discuss options easily</a:t>
            </a:r>
            <a:r>
              <a:rPr lang="en-GB" sz="2000" dirty="0"/>
              <a:t>’</a:t>
            </a:r>
          </a:p>
          <a:p>
            <a:pPr marL="0" indent="0">
              <a:buNone/>
            </a:pPr>
            <a:r>
              <a:rPr lang="en-GB" sz="2000" dirty="0" smtClean="0"/>
              <a:t>NMP </a:t>
            </a:r>
            <a:r>
              <a:rPr lang="en-GB" sz="2000" dirty="0"/>
              <a:t>students </a:t>
            </a:r>
            <a:endParaRPr lang="en-GB" sz="2000" dirty="0" smtClean="0"/>
          </a:p>
          <a:p>
            <a:r>
              <a:rPr lang="en-GB" sz="2000" i="1" dirty="0" smtClean="0"/>
              <a:t>‘Good </a:t>
            </a:r>
            <a:r>
              <a:rPr lang="en-GB" sz="2000" i="1" dirty="0"/>
              <a:t>example of MDT (multidisciplinary team) working, </a:t>
            </a:r>
            <a:r>
              <a:rPr lang="en-GB" sz="2000" i="1" dirty="0" smtClean="0"/>
              <a:t>good </a:t>
            </a:r>
            <a:r>
              <a:rPr lang="en-GB" sz="2000" i="1" dirty="0"/>
              <a:t>as we could learn from each other’s skills’ and ‘good much more useful than theory</a:t>
            </a:r>
            <a:r>
              <a:rPr lang="en-GB" sz="2000" dirty="0"/>
              <a:t>’</a:t>
            </a:r>
          </a:p>
          <a:p>
            <a:pPr marL="0" indent="0">
              <a:buNone/>
            </a:pPr>
            <a:r>
              <a:rPr lang="en-GB" sz="2000" dirty="0" smtClean="0"/>
              <a:t>Both groups of students felt positive about the session</a:t>
            </a:r>
            <a:endParaRPr lang="en-GB" sz="2000" dirty="0"/>
          </a:p>
          <a:p>
            <a:r>
              <a:rPr lang="en-GB" sz="2000" dirty="0"/>
              <a:t>‘Very interactive’ (Pharmacy) and ‘enjoyable, fun and informative’ (NMP)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613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to improve – student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3535"/>
            <a:ext cx="8596668" cy="53866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dirty="0" smtClean="0"/>
              <a:t>We asked participants </a:t>
            </a:r>
            <a:r>
              <a:rPr lang="en-GB" sz="2400" dirty="0"/>
              <a:t>about how to </a:t>
            </a:r>
            <a:r>
              <a:rPr lang="en-GB" sz="2400" dirty="0" smtClean="0"/>
              <a:t>improve the </a:t>
            </a:r>
            <a:r>
              <a:rPr lang="en-GB" sz="2400" dirty="0"/>
              <a:t>content </a:t>
            </a:r>
          </a:p>
          <a:p>
            <a:r>
              <a:rPr lang="en-GB" sz="2400" dirty="0" smtClean="0"/>
              <a:t>‘</a:t>
            </a:r>
            <a:r>
              <a:rPr lang="en-GB" sz="2400" i="1" dirty="0"/>
              <a:t>Need to include inpatient charts, one example could be an inpatient scenario’</a:t>
            </a:r>
            <a:r>
              <a:rPr lang="en-GB" sz="2400" dirty="0"/>
              <a:t> (NMP)</a:t>
            </a:r>
          </a:p>
          <a:p>
            <a:r>
              <a:rPr lang="en-GB" sz="2400" i="1" dirty="0"/>
              <a:t>Hospital drug charts rather than FP10s (pharmacy</a:t>
            </a:r>
            <a:r>
              <a:rPr lang="en-GB" sz="2400" i="1" dirty="0" smtClean="0"/>
              <a:t>)</a:t>
            </a:r>
          </a:p>
          <a:p>
            <a:pPr marL="0" indent="0">
              <a:buNone/>
            </a:pPr>
            <a:r>
              <a:rPr lang="en-GB" sz="2400" dirty="0"/>
              <a:t>Or more inclusive of specific fields of practice:</a:t>
            </a:r>
          </a:p>
          <a:p>
            <a:r>
              <a:rPr lang="en-GB" sz="2400" i="1" dirty="0"/>
              <a:t>‘Include a child example’ (NMP</a:t>
            </a:r>
            <a:r>
              <a:rPr lang="en-GB" sz="2400" i="1" dirty="0" smtClean="0"/>
              <a:t>)</a:t>
            </a:r>
          </a:p>
          <a:p>
            <a:pPr marL="0" indent="0">
              <a:buNone/>
            </a:pPr>
            <a:r>
              <a:rPr lang="en-GB" sz="2400" dirty="0" smtClean="0"/>
              <a:t>Comments </a:t>
            </a:r>
            <a:r>
              <a:rPr lang="en-GB" sz="2400" dirty="0"/>
              <a:t>received also indicated a desire for more rather than less of these sessions.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‘</a:t>
            </a:r>
            <a:r>
              <a:rPr lang="en-GB" sz="2400" i="1" dirty="0"/>
              <a:t>More of these sessions, very interesting and assist learning, more than lectures with regard to Pharmacology’</a:t>
            </a:r>
            <a:r>
              <a:rPr lang="en-GB" sz="2400" dirty="0"/>
              <a:t> (NMP)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362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 to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5087388"/>
          </a:xfrm>
        </p:spPr>
        <p:txBody>
          <a:bodyPr>
            <a:normAutofit/>
          </a:bodyPr>
          <a:lstStyle/>
          <a:p>
            <a:r>
              <a:rPr lang="en-GB" dirty="0" smtClean="0"/>
              <a:t>Only workshop that included undergraduate/preregistration pharmacy and post graduate/post registration NMP students</a:t>
            </a:r>
          </a:p>
          <a:p>
            <a:r>
              <a:rPr lang="en-GB" dirty="0" smtClean="0"/>
              <a:t>Knowledge, process and relationship determinants, how they interact and how we can plan sessions to facilitate a transfer to clinical practice and safe prescribing </a:t>
            </a:r>
          </a:p>
          <a:p>
            <a:r>
              <a:rPr lang="en-GB" dirty="0" smtClean="0"/>
              <a:t>Both sets of students will have a key role in ensuring the safe supply of medicines within their own clinical environment.</a:t>
            </a:r>
          </a:p>
          <a:p>
            <a:r>
              <a:rPr lang="en-GB" dirty="0" smtClean="0"/>
              <a:t>Our workshop shows a clinically based content enhances the learning of the student and fosters inter-professional understanding of each others roles.</a:t>
            </a:r>
          </a:p>
          <a:p>
            <a:r>
              <a:rPr lang="en-GB" dirty="0" smtClean="0"/>
              <a:t>Such workshops that are meaningful but also enjoyable are more likely to transfer to the day to day working (real life) of the prospective professionals</a:t>
            </a:r>
          </a:p>
          <a:p>
            <a:r>
              <a:rPr lang="en-GB" dirty="0" smtClean="0"/>
              <a:t>Evidence of some growth in professional relationships for students in clinical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76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To share some experience of designing and delivering inter-professional teaching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</a:p>
          <a:p>
            <a:r>
              <a:rPr lang="en-GB" sz="2400" dirty="0" smtClean="0"/>
              <a:t>To share some outcomes of evaluating inter-professional teaching</a:t>
            </a:r>
          </a:p>
          <a:p>
            <a:endParaRPr lang="en-GB" sz="2400" dirty="0"/>
          </a:p>
          <a:p>
            <a:r>
              <a:rPr lang="en-GB" sz="2400" dirty="0" smtClean="0"/>
              <a:t>To support your development of inter-professional teaching where students can benefit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66117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 to knowledge-literature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8327"/>
            <a:ext cx="8596668" cy="4306713"/>
          </a:xfrm>
        </p:spPr>
        <p:txBody>
          <a:bodyPr>
            <a:normAutofit fontScale="92500" lnSpcReduction="10000"/>
          </a:bodyPr>
          <a:lstStyle/>
          <a:p>
            <a:r>
              <a:rPr lang="en-GB" sz="1900" dirty="0"/>
              <a:t>I</a:t>
            </a:r>
            <a:r>
              <a:rPr lang="en-GB" sz="1900" dirty="0" smtClean="0"/>
              <a:t>nter-professional </a:t>
            </a:r>
            <a:r>
              <a:rPr lang="en-GB" sz="1900" dirty="0"/>
              <a:t>working in terms of effective relationships to provide an outcome that </a:t>
            </a:r>
            <a:r>
              <a:rPr lang="en-GB" sz="1900" dirty="0" smtClean="0"/>
              <a:t>is </a:t>
            </a:r>
            <a:r>
              <a:rPr lang="en-GB" sz="1900" dirty="0"/>
              <a:t>inherently safer than one achieved by professionals working in isolation (Abu-</a:t>
            </a:r>
            <a:r>
              <a:rPr lang="en-GB" sz="1900" dirty="0" err="1"/>
              <a:t>Rish</a:t>
            </a:r>
            <a:r>
              <a:rPr lang="en-GB" sz="1900" dirty="0"/>
              <a:t> et al, 2012; Creswell et al, 2013). </a:t>
            </a:r>
            <a:endParaRPr lang="en-GB" sz="1900" dirty="0" smtClean="0"/>
          </a:p>
          <a:p>
            <a:r>
              <a:rPr lang="en-GB" sz="1900" dirty="0"/>
              <a:t>T</a:t>
            </a:r>
            <a:r>
              <a:rPr lang="en-GB" sz="1900" dirty="0" smtClean="0"/>
              <a:t>he </a:t>
            </a:r>
            <a:r>
              <a:rPr lang="en-GB" sz="1900" dirty="0"/>
              <a:t>primary aim was to support the relationships between professional groups a concept championed as a major facilitator for patient safety (</a:t>
            </a:r>
            <a:r>
              <a:rPr lang="en-GB" sz="1900" dirty="0" err="1"/>
              <a:t>Lawlis</a:t>
            </a:r>
            <a:r>
              <a:rPr lang="en-GB" sz="1900" dirty="0"/>
              <a:t> et al, 2014; Wilson et al, 2016</a:t>
            </a:r>
            <a:r>
              <a:rPr lang="en-GB" sz="1900" dirty="0" smtClean="0"/>
              <a:t>).</a:t>
            </a:r>
          </a:p>
          <a:p>
            <a:r>
              <a:rPr lang="en-GB" sz="1900" dirty="0"/>
              <a:t>M</a:t>
            </a:r>
            <a:r>
              <a:rPr lang="en-GB" sz="1900" dirty="0" smtClean="0"/>
              <a:t>irrors </a:t>
            </a:r>
            <a:r>
              <a:rPr lang="en-GB" sz="1900" dirty="0"/>
              <a:t>the positive results from previous studies supporting the value of students learning together as a social element (roles and responsibilities) (</a:t>
            </a:r>
            <a:r>
              <a:rPr lang="en-GB" sz="1900" dirty="0" err="1"/>
              <a:t>Courteney</a:t>
            </a:r>
            <a:r>
              <a:rPr lang="en-GB" sz="1900" dirty="0"/>
              <a:t> et al, 2013; Paterson et al 2015) and as a determinant of future safe practice (</a:t>
            </a:r>
            <a:r>
              <a:rPr lang="en-GB" sz="1900" dirty="0" err="1"/>
              <a:t>Achike</a:t>
            </a:r>
            <a:r>
              <a:rPr lang="en-GB" sz="1900" dirty="0"/>
              <a:t>, et al, 2014; Thom et al, 2016; </a:t>
            </a:r>
            <a:r>
              <a:rPr lang="en-GB" sz="1900" dirty="0" err="1"/>
              <a:t>Wibur</a:t>
            </a:r>
            <a:r>
              <a:rPr lang="en-GB" sz="1900" dirty="0"/>
              <a:t> and Kelly, 2016</a:t>
            </a:r>
            <a:r>
              <a:rPr lang="en-GB" sz="1900" dirty="0" smtClean="0"/>
              <a:t>)</a:t>
            </a:r>
          </a:p>
          <a:p>
            <a:r>
              <a:rPr lang="en-GB" sz="1900" dirty="0"/>
              <a:t>Small groups enabled all the students to interact in comfort and to contribute to the problem-solving, which we anticipate will create an expectation that working together is a strength, a workshop design feature that mirrors other reported studies (</a:t>
            </a:r>
            <a:r>
              <a:rPr lang="en-GB" sz="1900" dirty="0" err="1"/>
              <a:t>Achike</a:t>
            </a:r>
            <a:r>
              <a:rPr lang="en-GB" sz="1900" dirty="0"/>
              <a:t> et al, 2014; Brock et al, 2013; Paterson et al, 2015; </a:t>
            </a:r>
            <a:r>
              <a:rPr lang="en-GB" sz="1900" dirty="0" err="1"/>
              <a:t>Hardisty</a:t>
            </a:r>
            <a:r>
              <a:rPr lang="en-GB" sz="1900" dirty="0"/>
              <a:t> et al, 2014; Brock et al, 2013).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38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53" y="65421"/>
            <a:ext cx="8777654" cy="6590120"/>
          </a:xfrm>
        </p:spPr>
      </p:pic>
    </p:spTree>
    <p:extLst>
      <p:ext uri="{BB962C8B-B14F-4D97-AF65-F5344CB8AC3E}">
        <p14:creationId xmlns:p14="http://schemas.microsoft.com/office/powerpoint/2010/main" val="88715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18" y="271398"/>
            <a:ext cx="8596668" cy="1320800"/>
          </a:xfrm>
        </p:spPr>
        <p:txBody>
          <a:bodyPr/>
          <a:lstStyle/>
          <a:p>
            <a:r>
              <a:rPr lang="en-GB" dirty="0" smtClean="0"/>
              <a:t>Relationships and communication can be a problem!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93" y="844116"/>
            <a:ext cx="7628352" cy="5816049"/>
          </a:xfrm>
        </p:spPr>
      </p:pic>
    </p:spTree>
    <p:extLst>
      <p:ext uri="{BB962C8B-B14F-4D97-AF65-F5344CB8AC3E}">
        <p14:creationId xmlns:p14="http://schemas.microsoft.com/office/powerpoint/2010/main" val="14240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it all goes wrong….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75745" y="1753645"/>
            <a:ext cx="4185623" cy="42877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It’s never a joke…</a:t>
            </a:r>
          </a:p>
          <a:p>
            <a:r>
              <a:rPr lang="en-GB" sz="2400" dirty="0" smtClean="0"/>
              <a:t>Professional silos</a:t>
            </a:r>
          </a:p>
          <a:p>
            <a:r>
              <a:rPr lang="en-GB" sz="2400" dirty="0" smtClean="0"/>
              <a:t>No / poor / ineffective communication</a:t>
            </a:r>
          </a:p>
          <a:p>
            <a:r>
              <a:rPr lang="en-GB" sz="2400" dirty="0" smtClean="0"/>
              <a:t>Medical errors</a:t>
            </a:r>
          </a:p>
          <a:p>
            <a:r>
              <a:rPr lang="en-GB" sz="2400" dirty="0" smtClean="0"/>
              <a:t>Patients suffer </a:t>
            </a:r>
          </a:p>
          <a:p>
            <a:r>
              <a:rPr lang="en-GB" sz="2400" dirty="0" smtClean="0"/>
              <a:t>Staff suffer</a:t>
            </a:r>
          </a:p>
          <a:p>
            <a:r>
              <a:rPr lang="en-GB" sz="2400" dirty="0" smtClean="0"/>
              <a:t>Time and resources wasted </a:t>
            </a:r>
          </a:p>
          <a:p>
            <a:r>
              <a:rPr lang="en-GB" sz="2400" dirty="0" smtClean="0"/>
              <a:t>Frustration</a:t>
            </a:r>
            <a:endParaRPr lang="en-GB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163" y="1528176"/>
            <a:ext cx="5178412" cy="4513850"/>
          </a:xfrm>
        </p:spPr>
      </p:pic>
    </p:spTree>
    <p:extLst>
      <p:ext uri="{BB962C8B-B14F-4D97-AF65-F5344CB8AC3E}">
        <p14:creationId xmlns:p14="http://schemas.microsoft.com/office/powerpoint/2010/main" val="11901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19685" cy="1320800"/>
          </a:xfrm>
        </p:spPr>
        <p:txBody>
          <a:bodyPr/>
          <a:lstStyle/>
          <a:p>
            <a:r>
              <a:rPr lang="en-GB" dirty="0" smtClean="0"/>
              <a:t>Prescribing Safely – teaching and assessing</a:t>
            </a:r>
            <a:br>
              <a:rPr lang="en-GB" dirty="0" smtClean="0"/>
            </a:br>
            <a:r>
              <a:rPr lang="en-GB" dirty="0" smtClean="0"/>
              <a:t>Simulations and not real life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6414189"/>
              </p:ext>
            </p:extLst>
          </p:nvPr>
        </p:nvGraphicFramePr>
        <p:xfrm>
          <a:off x="675744" y="1640910"/>
          <a:ext cx="5023598" cy="4647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Can teach (and assess) knowledge and processes</a:t>
            </a:r>
          </a:p>
          <a:p>
            <a:endParaRPr lang="en-GB" sz="2400" dirty="0"/>
          </a:p>
          <a:p>
            <a:r>
              <a:rPr lang="en-GB" sz="2400" dirty="0" smtClean="0"/>
              <a:t>Relationships have to grow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7162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design – prescribing safely and avoiding errors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157680" cy="3880773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Small groups – mixed professions – experienced and inexperienced</a:t>
            </a:r>
          </a:p>
          <a:p>
            <a:r>
              <a:rPr lang="en-GB" sz="2400" dirty="0" smtClean="0"/>
              <a:t>Staff from different professions</a:t>
            </a:r>
          </a:p>
          <a:p>
            <a:r>
              <a:rPr lang="en-GB" sz="2400" dirty="0" smtClean="0"/>
              <a:t>Three prescriptions (illustrating different prescribing issues)</a:t>
            </a:r>
          </a:p>
          <a:p>
            <a:r>
              <a:rPr lang="en-GB" sz="2400" dirty="0" smtClean="0"/>
              <a:t>Swift feedback</a:t>
            </a:r>
          </a:p>
          <a:p>
            <a:r>
              <a:rPr lang="en-GB" sz="2400" dirty="0" smtClean="0"/>
              <a:t>Safe environment</a:t>
            </a:r>
          </a:p>
          <a:p>
            <a:r>
              <a:rPr lang="en-GB" sz="2400" dirty="0" smtClean="0"/>
              <a:t>Not too difficult</a:t>
            </a:r>
          </a:p>
          <a:p>
            <a:r>
              <a:rPr lang="en-GB" sz="2400" dirty="0" smtClean="0"/>
              <a:t>Exit cross sectional </a:t>
            </a:r>
          </a:p>
          <a:p>
            <a:pPr marL="0" indent="0">
              <a:buNone/>
            </a:pPr>
            <a:r>
              <a:rPr lang="en-GB" sz="2400" dirty="0" smtClean="0"/>
              <a:t>    questionnaire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205" y="3828169"/>
            <a:ext cx="5114795" cy="28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8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Exit questionnaire – key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8945"/>
            <a:ext cx="8596668" cy="4639222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Likert scale </a:t>
            </a:r>
            <a:r>
              <a:rPr lang="en-GB" sz="2000" dirty="0" smtClean="0"/>
              <a:t>questionnaire (9 six-point items) </a:t>
            </a:r>
            <a:endParaRPr lang="en-GB" sz="2000" dirty="0"/>
          </a:p>
          <a:p>
            <a:r>
              <a:rPr lang="en-GB" sz="2000" dirty="0"/>
              <a:t>Questionnaire results and analysis from 337 students over 2 years</a:t>
            </a:r>
          </a:p>
          <a:p>
            <a:pPr lvl="1"/>
            <a:r>
              <a:rPr lang="en-GB" sz="2000" dirty="0" smtClean="0"/>
              <a:t>131 </a:t>
            </a:r>
            <a:r>
              <a:rPr lang="en-GB" sz="2000" dirty="0" err="1" smtClean="0"/>
              <a:t>MPharm</a:t>
            </a:r>
            <a:r>
              <a:rPr lang="en-GB" sz="2000" dirty="0" smtClean="0"/>
              <a:t> </a:t>
            </a:r>
            <a:r>
              <a:rPr lang="en-GB" sz="2000" dirty="0"/>
              <a:t>students </a:t>
            </a:r>
            <a:endParaRPr lang="en-GB" sz="2000" dirty="0" smtClean="0"/>
          </a:p>
          <a:p>
            <a:pPr lvl="1"/>
            <a:r>
              <a:rPr lang="en-GB" sz="2000" dirty="0" smtClean="0"/>
              <a:t>206 NMPs</a:t>
            </a:r>
          </a:p>
          <a:p>
            <a:pPr lvl="1"/>
            <a:r>
              <a:rPr lang="en-GB" sz="2000" dirty="0" smtClean="0"/>
              <a:t>Negligible missing responses</a:t>
            </a:r>
          </a:p>
          <a:p>
            <a:r>
              <a:rPr lang="en-GB" sz="2000" dirty="0" smtClean="0"/>
              <a:t>Responses </a:t>
            </a:r>
            <a:r>
              <a:rPr lang="en-GB" sz="2000" dirty="0"/>
              <a:t>on all items </a:t>
            </a:r>
            <a:r>
              <a:rPr lang="en-GB" sz="2000" dirty="0" smtClean="0"/>
              <a:t>heavily </a:t>
            </a:r>
            <a:r>
              <a:rPr lang="en-GB" sz="2000" dirty="0"/>
              <a:t>skewed towards more favourable options. </a:t>
            </a:r>
            <a:endParaRPr lang="en-GB" sz="2000" dirty="0" smtClean="0"/>
          </a:p>
          <a:p>
            <a:r>
              <a:rPr lang="en-GB" sz="2000" dirty="0" smtClean="0"/>
              <a:t>Most </a:t>
            </a:r>
            <a:r>
              <a:rPr lang="en-GB" sz="2000" dirty="0"/>
              <a:t>favourable option (scoring 6) </a:t>
            </a:r>
            <a:r>
              <a:rPr lang="en-GB" sz="2000" dirty="0" smtClean="0"/>
              <a:t>most </a:t>
            </a:r>
            <a:r>
              <a:rPr lang="en-GB" sz="2000" dirty="0"/>
              <a:t>frequently chosen </a:t>
            </a:r>
            <a:r>
              <a:rPr lang="en-GB" sz="2000" dirty="0" smtClean="0"/>
              <a:t>in </a:t>
            </a:r>
            <a:r>
              <a:rPr lang="en-GB" sz="2000" dirty="0"/>
              <a:t>all 9 </a:t>
            </a:r>
            <a:r>
              <a:rPr lang="en-GB" sz="2000" dirty="0" smtClean="0"/>
              <a:t>items</a:t>
            </a:r>
          </a:p>
          <a:p>
            <a:r>
              <a:rPr lang="en-GB" sz="2000" dirty="0" smtClean="0"/>
              <a:t>Second </a:t>
            </a:r>
            <a:r>
              <a:rPr lang="en-GB" sz="2000" dirty="0"/>
              <a:t>most favourable option (scoring 5) was </a:t>
            </a:r>
            <a:r>
              <a:rPr lang="en-GB" sz="2000" dirty="0" smtClean="0"/>
              <a:t>second </a:t>
            </a:r>
            <a:r>
              <a:rPr lang="en-GB" sz="2000" dirty="0"/>
              <a:t>most frequently chosen </a:t>
            </a:r>
            <a:r>
              <a:rPr lang="en-GB" sz="2000" dirty="0" smtClean="0"/>
              <a:t>in </a:t>
            </a:r>
            <a:r>
              <a:rPr lang="en-GB" sz="2000" dirty="0"/>
              <a:t>8 out of the 9 items. </a:t>
            </a:r>
            <a:endParaRPr lang="en-GB" sz="2000" dirty="0" smtClean="0"/>
          </a:p>
          <a:p>
            <a:r>
              <a:rPr lang="en-GB" sz="2000" dirty="0" smtClean="0"/>
              <a:t>Reported </a:t>
            </a:r>
            <a:r>
              <a:rPr lang="en-GB" sz="2000" dirty="0"/>
              <a:t>data variability </a:t>
            </a:r>
            <a:r>
              <a:rPr lang="en-GB" sz="2000" dirty="0" smtClean="0"/>
              <a:t>correspondingly </a:t>
            </a:r>
            <a:r>
              <a:rPr lang="en-GB" sz="2000" dirty="0"/>
              <a:t>low in all domains.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75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workshop </a:t>
            </a:r>
            <a:r>
              <a:rPr lang="en-GB" dirty="0" smtClean="0"/>
              <a:t>results-stats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8038"/>
            <a:ext cx="9298688" cy="3880773"/>
          </a:xfrm>
        </p:spPr>
        <p:txBody>
          <a:bodyPr>
            <a:noAutofit/>
          </a:bodyPr>
          <a:lstStyle/>
          <a:p>
            <a:r>
              <a:rPr lang="en-GB" sz="2800" dirty="0"/>
              <a:t>In both groups of </a:t>
            </a:r>
            <a:r>
              <a:rPr lang="en-GB" sz="2800" dirty="0" smtClean="0"/>
              <a:t>students: </a:t>
            </a:r>
          </a:p>
          <a:p>
            <a:pPr lvl="1"/>
            <a:r>
              <a:rPr lang="en-GB" sz="2400" i="1" dirty="0" smtClean="0"/>
              <a:t>Relationships</a:t>
            </a:r>
            <a:r>
              <a:rPr lang="en-GB" sz="2400" dirty="0" smtClean="0"/>
              <a:t> </a:t>
            </a:r>
            <a:r>
              <a:rPr lang="en-GB" sz="2400" dirty="0"/>
              <a:t>domain </a:t>
            </a:r>
            <a:r>
              <a:rPr lang="en-GB" sz="2400" dirty="0" smtClean="0"/>
              <a:t>scores higher </a:t>
            </a:r>
            <a:r>
              <a:rPr lang="en-GB" sz="2400" dirty="0"/>
              <a:t>than </a:t>
            </a:r>
            <a:r>
              <a:rPr lang="en-GB" sz="2400" i="1" dirty="0" smtClean="0"/>
              <a:t>Process</a:t>
            </a:r>
            <a:r>
              <a:rPr lang="en-GB" sz="2400" dirty="0" smtClean="0"/>
              <a:t> domain scores</a:t>
            </a:r>
          </a:p>
          <a:p>
            <a:pPr lvl="1"/>
            <a:r>
              <a:rPr lang="en-GB" sz="2400" i="1" dirty="0" smtClean="0"/>
              <a:t>Process</a:t>
            </a:r>
            <a:r>
              <a:rPr lang="en-GB" sz="2400" dirty="0" smtClean="0"/>
              <a:t> </a:t>
            </a:r>
            <a:r>
              <a:rPr lang="en-GB" sz="2400" dirty="0"/>
              <a:t>domain </a:t>
            </a:r>
            <a:r>
              <a:rPr lang="en-GB" sz="2400" dirty="0" smtClean="0"/>
              <a:t>scores</a:t>
            </a:r>
            <a:r>
              <a:rPr lang="en-GB" sz="2400" dirty="0"/>
              <a:t> higher than </a:t>
            </a:r>
            <a:r>
              <a:rPr lang="en-GB" sz="2400" i="1" dirty="0"/>
              <a:t>Knowledge</a:t>
            </a:r>
            <a:r>
              <a:rPr lang="en-GB" sz="2400" dirty="0"/>
              <a:t> </a:t>
            </a:r>
            <a:r>
              <a:rPr lang="en-GB" sz="2400" dirty="0" smtClean="0"/>
              <a:t>domain scores </a:t>
            </a:r>
            <a:endParaRPr lang="en-GB" sz="2400" dirty="0"/>
          </a:p>
          <a:p>
            <a:r>
              <a:rPr lang="en-GB" sz="2800" dirty="0" smtClean="0"/>
              <a:t>NMP </a:t>
            </a:r>
            <a:r>
              <a:rPr lang="en-GB" sz="2800" dirty="0"/>
              <a:t>students reported higher scores than </a:t>
            </a:r>
            <a:r>
              <a:rPr lang="en-GB" sz="2800" dirty="0" err="1"/>
              <a:t>MPharm</a:t>
            </a:r>
            <a:r>
              <a:rPr lang="en-GB" sz="2800" dirty="0"/>
              <a:t> students in all 3 </a:t>
            </a:r>
            <a:r>
              <a:rPr lang="en-GB" sz="2800" dirty="0" smtClean="0"/>
              <a:t>domains </a:t>
            </a:r>
          </a:p>
          <a:p>
            <a:pPr lvl="1"/>
            <a:r>
              <a:rPr lang="en-GB" sz="2400" dirty="0" smtClean="0"/>
              <a:t>NMP mean </a:t>
            </a:r>
            <a:r>
              <a:rPr lang="en-GB" sz="2400" dirty="0"/>
              <a:t>scores 1.5 points higher in the </a:t>
            </a:r>
            <a:r>
              <a:rPr lang="en-GB" sz="2400" i="1" dirty="0"/>
              <a:t>Knowledge </a:t>
            </a:r>
            <a:r>
              <a:rPr lang="en-GB" sz="2400" dirty="0" smtClean="0"/>
              <a:t>domain </a:t>
            </a:r>
          </a:p>
          <a:p>
            <a:pPr lvl="1"/>
            <a:r>
              <a:rPr lang="en-GB" sz="2400" dirty="0" smtClean="0"/>
              <a:t>1.1 </a:t>
            </a:r>
            <a:r>
              <a:rPr lang="en-GB" sz="2400" dirty="0"/>
              <a:t>points higher in the </a:t>
            </a:r>
            <a:r>
              <a:rPr lang="en-GB" sz="2400" i="1" dirty="0"/>
              <a:t>Process </a:t>
            </a:r>
            <a:r>
              <a:rPr lang="en-GB" sz="2400" dirty="0"/>
              <a:t>domain </a:t>
            </a:r>
            <a:endParaRPr lang="en-GB" sz="2400" dirty="0" smtClean="0"/>
          </a:p>
          <a:p>
            <a:pPr lvl="1"/>
            <a:r>
              <a:rPr lang="en-GB" sz="2400" dirty="0" smtClean="0"/>
              <a:t>0.4 </a:t>
            </a:r>
            <a:r>
              <a:rPr lang="en-GB" sz="2400" dirty="0"/>
              <a:t>points higher in the </a:t>
            </a:r>
            <a:r>
              <a:rPr lang="en-GB" sz="2400" i="1" dirty="0"/>
              <a:t>Relationships </a:t>
            </a:r>
            <a:r>
              <a:rPr lang="en-GB" sz="2400" dirty="0"/>
              <a:t>domain.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155621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1484</Words>
  <Application>Microsoft Office PowerPoint</Application>
  <PresentationFormat>Widescreen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Prescribing Safely </vt:lpstr>
      <vt:lpstr>Aims</vt:lpstr>
      <vt:lpstr>PowerPoint Presentation</vt:lpstr>
      <vt:lpstr>Relationships and communication can be a problem!</vt:lpstr>
      <vt:lpstr>When it all goes wrong….</vt:lpstr>
      <vt:lpstr>Prescribing Safely – teaching and assessing Simulations and not real life</vt:lpstr>
      <vt:lpstr>Workshop design – prescribing safely and avoiding errors  </vt:lpstr>
      <vt:lpstr>Exit questionnaire – key results</vt:lpstr>
      <vt:lpstr>Key workshop results-stats</vt:lpstr>
      <vt:lpstr>Key workshop results</vt:lpstr>
      <vt:lpstr>Key workshop results-stats</vt:lpstr>
      <vt:lpstr>Interpretation (1)-stats</vt:lpstr>
      <vt:lpstr>Relationships and Process </vt:lpstr>
      <vt:lpstr>Knowledge  </vt:lpstr>
      <vt:lpstr>Knowledge –Variance (1)</vt:lpstr>
      <vt:lpstr>Knowledge –Variance (2)</vt:lpstr>
      <vt:lpstr>Knowledge, process and relationships</vt:lpstr>
      <vt:lpstr>Ways to improve – student feedback</vt:lpstr>
      <vt:lpstr>Contribution to Knowledge</vt:lpstr>
      <vt:lpstr>Contribution to knowledge-literature</vt:lpstr>
    </vt:vector>
  </TitlesOfParts>
  <Company>University of Huddersfield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Prescribing Safely</dc:title>
  <dc:creator>Margaret Culshaw</dc:creator>
  <cp:lastModifiedBy>Jonathan Cook</cp:lastModifiedBy>
  <cp:revision>33</cp:revision>
  <dcterms:created xsi:type="dcterms:W3CDTF">2017-08-02T14:26:18Z</dcterms:created>
  <dcterms:modified xsi:type="dcterms:W3CDTF">2017-09-20T09:43:18Z</dcterms:modified>
</cp:coreProperties>
</file>