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Lst>
  <p:notesMasterIdLst>
    <p:notesMasterId r:id="rId43"/>
  </p:notesMasterIdLst>
  <p:handoutMasterIdLst>
    <p:handoutMasterId r:id="rId44"/>
  </p:handoutMasterIdLst>
  <p:sldIdLst>
    <p:sldId id="256" r:id="rId22"/>
    <p:sldId id="259" r:id="rId23"/>
    <p:sldId id="261" r:id="rId24"/>
    <p:sldId id="262" r:id="rId25"/>
    <p:sldId id="263" r:id="rId26"/>
    <p:sldId id="264" r:id="rId27"/>
    <p:sldId id="265" r:id="rId28"/>
    <p:sldId id="267" r:id="rId29"/>
    <p:sldId id="266" r:id="rId30"/>
    <p:sldId id="269" r:id="rId31"/>
    <p:sldId id="270" r:id="rId32"/>
    <p:sldId id="273" r:id="rId33"/>
    <p:sldId id="274" r:id="rId34"/>
    <p:sldId id="276" r:id="rId35"/>
    <p:sldId id="278" r:id="rId36"/>
    <p:sldId id="280" r:id="rId37"/>
    <p:sldId id="283" r:id="rId38"/>
    <p:sldId id="275" r:id="rId39"/>
    <p:sldId id="285" r:id="rId40"/>
    <p:sldId id="284" r:id="rId41"/>
    <p:sldId id="286" r:id="rId42"/>
  </p:sldIdLst>
  <p:sldSz cx="9144000" cy="6858000" type="screen4x3"/>
  <p:notesSz cx="6797675" cy="99282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autoAdjust="0"/>
    <p:restoredTop sz="94613" autoAdjust="0"/>
  </p:normalViewPr>
  <p:slideViewPr>
    <p:cSldViewPr>
      <p:cViewPr>
        <p:scale>
          <a:sx n="119" d="100"/>
          <a:sy n="119" d="100"/>
        </p:scale>
        <p:origin x="11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B3341F0D-A85E-4298-816F-5AB6EAC735BA}" type="datetimeFigureOut">
              <a:rPr lang="en-GB" smtClean="0"/>
              <a:t>07/07/2017</a:t>
            </a:fld>
            <a:endParaRPr lang="en-GB"/>
          </a:p>
        </p:txBody>
      </p:sp>
      <p:sp>
        <p:nvSpPr>
          <p:cNvPr id="4" name="Footer Placeholder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9157" name="Rectangle 5"/>
          <p:cNvSpPr>
            <a:spLocks noGrp="1" noChangeArrowheads="1"/>
          </p:cNvSpPr>
          <p:nvPr>
            <p:ph type="body" sz="quarter" idx="3"/>
          </p:nvPr>
        </p:nvSpPr>
        <p:spPr bwMode="auto">
          <a:xfrm>
            <a:off x="679606" y="4715629"/>
            <a:ext cx="5438464" cy="4467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9671"/>
            <a:ext cx="2944958"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9671"/>
            <a:ext cx="2944958"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wardsStrip-C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4.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9.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9.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1.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2.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14.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6.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7.png"/><Relationship Id="rId14" Type="http://schemas.openxmlformats.org/officeDocument/2006/relationships/image" Target="../media/image8.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9.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0.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1.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2.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duotone>
              <a:prstClr val="black"/>
              <a:srgbClr val="625454">
                <a:tint val="45000"/>
                <a:satMod val="400000"/>
              </a:srgbClr>
            </a:duotone>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sz="quarter"/>
          </p:nvPr>
        </p:nvSpPr>
        <p:spPr>
          <a:xfrm>
            <a:off x="323528" y="548680"/>
            <a:ext cx="8496944" cy="1224136"/>
          </a:xfrm>
          <a:noFill/>
          <a:ln/>
        </p:spPr>
        <p:txBody>
          <a:bodyPr/>
          <a:lstStyle/>
          <a:p>
            <a:r>
              <a:rPr lang="en-GB" sz="3200" b="1" dirty="0"/>
              <a:t>Improving pedagogy </a:t>
            </a:r>
            <a:r>
              <a:rPr lang="en-GB" sz="3200" b="1" dirty="0" smtClean="0"/>
              <a:t/>
            </a:r>
            <a:br>
              <a:rPr lang="en-GB" sz="3200" b="1" dirty="0" smtClean="0"/>
            </a:br>
            <a:r>
              <a:rPr lang="en-GB" sz="3200" b="1" dirty="0" smtClean="0"/>
              <a:t>in </a:t>
            </a:r>
            <a:r>
              <a:rPr lang="en-GB" sz="3200" b="1" dirty="0"/>
              <a:t>vocational teaching</a:t>
            </a:r>
            <a:r>
              <a:rPr lang="en-GB" dirty="0"/>
              <a:t/>
            </a:r>
            <a:br>
              <a:rPr lang="en-GB" dirty="0"/>
            </a:br>
            <a:endParaRPr lang="en-GB" dirty="0"/>
          </a:p>
        </p:txBody>
      </p:sp>
      <p:sp>
        <p:nvSpPr>
          <p:cNvPr id="2" name="TextBox 1"/>
          <p:cNvSpPr txBox="1"/>
          <p:nvPr/>
        </p:nvSpPr>
        <p:spPr>
          <a:xfrm>
            <a:off x="2627784" y="3645024"/>
            <a:ext cx="5642186" cy="904863"/>
          </a:xfrm>
          <a:prstGeom prst="rect">
            <a:avLst/>
          </a:prstGeom>
          <a:noFill/>
        </p:spPr>
        <p:txBody>
          <a:bodyPr wrap="none" rtlCol="0">
            <a:spAutoFit/>
          </a:bodyPr>
          <a:lstStyle/>
          <a:p>
            <a:r>
              <a:rPr lang="en-GB" sz="2400" dirty="0" smtClean="0"/>
              <a:t>Kevin Orr, Pam Hanley</a:t>
            </a:r>
            <a:r>
              <a:rPr lang="en-GB" sz="2400" smtClean="0"/>
              <a:t>, </a:t>
            </a:r>
          </a:p>
          <a:p>
            <a:r>
              <a:rPr lang="en-GB" sz="2400" dirty="0" smtClean="0"/>
              <a:t>Jonathan Hepworth and Ron Thompson</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Participants</a:t>
            </a:r>
            <a:endParaRPr lang="en-GB" dirty="0"/>
          </a:p>
        </p:txBody>
      </p:sp>
      <p:sp>
        <p:nvSpPr>
          <p:cNvPr id="3" name="Content Placeholder 2"/>
          <p:cNvSpPr>
            <a:spLocks noGrp="1"/>
          </p:cNvSpPr>
          <p:nvPr>
            <p:ph idx="1"/>
          </p:nvPr>
        </p:nvSpPr>
        <p:spPr/>
        <p:txBody>
          <a:bodyPr/>
          <a:lstStyle/>
          <a:p>
            <a:pPr fontAlgn="auto">
              <a:spcBef>
                <a:spcPts val="0"/>
              </a:spcBef>
              <a:spcAft>
                <a:spcPts val="0"/>
              </a:spcAft>
            </a:pPr>
            <a:r>
              <a:rPr lang="en-GB" sz="2800" dirty="0" smtClean="0"/>
              <a:t>1540 trainees between the four universities in 2014-15 (including full-time) (Zaidi et al 2017).</a:t>
            </a:r>
            <a:br>
              <a:rPr lang="en-GB" sz="2800" dirty="0" smtClean="0"/>
            </a:br>
            <a:endParaRPr lang="en-GB" sz="2800" dirty="0" smtClean="0"/>
          </a:p>
          <a:p>
            <a:pPr fontAlgn="auto">
              <a:spcBef>
                <a:spcPts val="0"/>
              </a:spcBef>
              <a:spcAft>
                <a:spcPts val="0"/>
              </a:spcAft>
            </a:pPr>
            <a:r>
              <a:rPr lang="en-GB" sz="2800" dirty="0" smtClean="0"/>
              <a:t>We identified a very small population of SET trainee teachers, around 50. </a:t>
            </a:r>
          </a:p>
          <a:p>
            <a:pPr fontAlgn="auto">
              <a:spcBef>
                <a:spcPts val="0"/>
              </a:spcBef>
              <a:spcAft>
                <a:spcPts val="0"/>
              </a:spcAft>
            </a:pPr>
            <a:r>
              <a:rPr lang="en-GB" sz="2800" dirty="0" smtClean="0"/>
              <a:t>So, we are diversifying our intervention to reach more participants.</a:t>
            </a:r>
            <a:br>
              <a:rPr lang="en-GB" sz="2800" dirty="0" smtClean="0"/>
            </a:br>
            <a:endParaRPr lang="en-GB" sz="2800" dirty="0" smtClean="0"/>
          </a:p>
          <a:p>
            <a:pPr fontAlgn="auto">
              <a:spcBef>
                <a:spcPts val="0"/>
              </a:spcBef>
              <a:spcAft>
                <a:spcPts val="0"/>
              </a:spcAft>
            </a:pPr>
            <a:r>
              <a:rPr lang="en-GB" sz="2800" dirty="0" smtClean="0"/>
              <a:t>But why so few possible and actual participants?</a:t>
            </a:r>
            <a:r>
              <a:rPr lang="en-GB" dirty="0" smtClean="0"/>
              <a:t/>
            </a:r>
            <a:br>
              <a:rPr lang="en-GB" dirty="0" smtClean="0"/>
            </a:br>
            <a:endParaRPr lang="en-GB" dirty="0" smtClean="0"/>
          </a:p>
          <a:p>
            <a:pPr fontAlgn="auto">
              <a:spcBef>
                <a:spcPts val="0"/>
              </a:spcBef>
              <a:spcAft>
                <a:spcPts val="0"/>
              </a:spcAft>
            </a:pPr>
            <a:endParaRPr lang="en-GB" dirty="0"/>
          </a:p>
        </p:txBody>
      </p:sp>
    </p:spTree>
    <p:extLst>
      <p:ext uri="{BB962C8B-B14F-4D97-AF65-F5344CB8AC3E}">
        <p14:creationId xmlns:p14="http://schemas.microsoft.com/office/powerpoint/2010/main" val="13198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25612" y="1772816"/>
            <a:ext cx="8568952" cy="3598862"/>
          </a:xfrm>
        </p:spPr>
        <p:txBody>
          <a:bodyPr/>
          <a:lstStyle/>
          <a:p>
            <a:r>
              <a:rPr lang="en-US" sz="2800" dirty="0" smtClean="0"/>
              <a:t>Annual </a:t>
            </a:r>
            <a:r>
              <a:rPr lang="en-US" sz="2800" dirty="0"/>
              <a:t>median pay for college teachers is £32,000 and the average is £30,288, much below the average pay of £37,400 for school </a:t>
            </a:r>
            <a:r>
              <a:rPr lang="en-US" sz="2800" dirty="0" smtClean="0"/>
              <a:t>teachers.</a:t>
            </a:r>
            <a:r>
              <a:rPr lang="en-US" sz="2800" dirty="0"/>
              <a:t> </a:t>
            </a:r>
          </a:p>
          <a:p>
            <a:r>
              <a:rPr lang="en-US" sz="2800" dirty="0" smtClean="0"/>
              <a:t>The FE </a:t>
            </a:r>
            <a:r>
              <a:rPr lang="en-US" sz="2800" dirty="0"/>
              <a:t>workforce has been declining over time at an average rate of around 3% per year. Between 2011-12 and 2014-15, the full-time equivalent employees in FE Colleges fell by 12,300 FTEs. </a:t>
            </a:r>
            <a:r>
              <a:rPr lang="en-US" sz="2800" dirty="0" smtClean="0"/>
              <a:t>It is again increasing.</a:t>
            </a:r>
            <a:endParaRPr lang="en-US" sz="2800" dirty="0"/>
          </a:p>
          <a:p>
            <a:pPr marL="0" indent="0" algn="r">
              <a:buNone/>
            </a:pPr>
            <a:r>
              <a:rPr lang="en-US" dirty="0" smtClean="0"/>
              <a:t>(ETF, </a:t>
            </a:r>
            <a:r>
              <a:rPr lang="en-US" dirty="0"/>
              <a:t>2017, </a:t>
            </a:r>
            <a:r>
              <a:rPr lang="en-US" dirty="0" smtClean="0"/>
              <a:t>2-3).</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200042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ITE in 2014-15 (Zaidi et al, 2017)</a:t>
            </a:r>
            <a:endParaRPr lang="en-GB" dirty="0"/>
          </a:p>
        </p:txBody>
      </p:sp>
      <p:sp>
        <p:nvSpPr>
          <p:cNvPr id="3" name="Content Placeholder 2"/>
          <p:cNvSpPr>
            <a:spLocks noGrp="1"/>
          </p:cNvSpPr>
          <p:nvPr>
            <p:ph idx="1"/>
          </p:nvPr>
        </p:nvSpPr>
        <p:spPr>
          <a:xfrm>
            <a:off x="189608" y="1700808"/>
            <a:ext cx="8640960" cy="359886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a:t>O</a:t>
            </a:r>
            <a:r>
              <a:rPr lang="en-GB" sz="2800" dirty="0" smtClean="0"/>
              <a:t>ver </a:t>
            </a:r>
            <a:r>
              <a:rPr lang="en-GB" sz="2800" dirty="0"/>
              <a:t>40,500 learners </a:t>
            </a:r>
            <a:r>
              <a:rPr lang="en-GB" sz="2800" dirty="0" smtClean="0"/>
              <a:t>studying</a:t>
            </a:r>
            <a:r>
              <a:rPr lang="en-GB" sz="2800" baseline="30000" dirty="0" smtClean="0"/>
              <a:t> </a:t>
            </a:r>
            <a:r>
              <a:rPr lang="en-GB" sz="2800" dirty="0"/>
              <a:t>ITE </a:t>
            </a:r>
            <a:r>
              <a:rPr lang="en-GB" sz="2800" dirty="0" smtClean="0"/>
              <a:t>courses: </a:t>
            </a:r>
            <a:r>
              <a:rPr lang="en-GB" sz="2800" dirty="0"/>
              <a:t>a decline of around 22% since 2013/14 and of 33% since 2011/12</a:t>
            </a:r>
            <a:r>
              <a:rPr lang="en-GB" sz="28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GB" sz="2800" dirty="0"/>
          </a:p>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Total of 4110 trainees with recorded degrees studied prior to their Cert. Ed or PGCE course.</a:t>
            </a:r>
          </a:p>
          <a:p>
            <a:pPr marL="0" marR="0" lvl="0" indent="0" defTabSz="914400" eaLnBrk="1" fontAlgn="auto" latinLnBrk="0" hangingPunct="1">
              <a:lnSpc>
                <a:spcPct val="100000"/>
              </a:lnSpc>
              <a:spcBef>
                <a:spcPts val="0"/>
              </a:spcBef>
              <a:spcAft>
                <a:spcPts val="0"/>
              </a:spcAft>
              <a:buClrTx/>
              <a:buSzTx/>
              <a:buFontTx/>
              <a:buNone/>
              <a:tabLst/>
              <a:defRPr/>
            </a:pPr>
            <a:endParaRPr lang="en-GB" sz="2800" dirty="0"/>
          </a:p>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Of these 220 (5%) from engineering, technology and computer science. 830 from creative arts and design; 500 social sciences</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indent="0" fontAlgn="auto">
              <a:spcBef>
                <a:spcPts val="0"/>
              </a:spcBef>
              <a:spcAft>
                <a:spcPts val="0"/>
              </a:spcAft>
              <a:buNone/>
            </a:pPr>
            <a:r>
              <a:rPr lang="en-GB"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11740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findings from our research </a:t>
            </a:r>
            <a:br>
              <a:rPr lang="en-GB" dirty="0" smtClean="0"/>
            </a:br>
            <a:r>
              <a:rPr lang="en-GB" dirty="0" smtClean="0"/>
              <a:t>on engineering recruitment</a:t>
            </a:r>
            <a:endParaRPr lang="en-GB" dirty="0"/>
          </a:p>
        </p:txBody>
      </p:sp>
      <p:sp>
        <p:nvSpPr>
          <p:cNvPr id="3" name="Content Placeholder 2"/>
          <p:cNvSpPr>
            <a:spLocks noGrp="1"/>
          </p:cNvSpPr>
          <p:nvPr>
            <p:ph idx="1"/>
          </p:nvPr>
        </p:nvSpPr>
        <p:spPr>
          <a:xfrm>
            <a:off x="107504" y="1700808"/>
            <a:ext cx="8928992" cy="396044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Research funded by Education and Training Foundation (ETF)</a:t>
            </a:r>
          </a:p>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Responses </a:t>
            </a:r>
            <a:r>
              <a:rPr lang="en-GB" sz="2800" dirty="0" smtClean="0"/>
              <a:t>from 24 of 50 largest colleges by turnover.</a:t>
            </a:r>
          </a:p>
          <a:p>
            <a:pPr marL="0" marR="0" lvl="0" indent="0" defTabSz="914400" eaLnBrk="1" fontAlgn="auto" latinLnBrk="0" hangingPunct="1">
              <a:lnSpc>
                <a:spcPct val="100000"/>
              </a:lnSpc>
              <a:spcBef>
                <a:spcPts val="0"/>
              </a:spcBef>
              <a:spcAft>
                <a:spcPts val="0"/>
              </a:spcAft>
              <a:buClrTx/>
              <a:buSzTx/>
              <a:buFontTx/>
              <a:buNone/>
              <a:tabLst/>
              <a:defRPr/>
            </a:pPr>
            <a:endParaRPr lang="en-GB" sz="2800" dirty="0" smtClean="0"/>
          </a:p>
          <a:p>
            <a:pPr fontAlgn="auto">
              <a:spcBef>
                <a:spcPts val="0"/>
              </a:spcBef>
              <a:spcAft>
                <a:spcPts val="0"/>
              </a:spcAft>
            </a:pPr>
            <a:r>
              <a:rPr lang="en-GB" sz="2800" dirty="0" smtClean="0"/>
              <a:t>There is still student demand for SET courses.</a:t>
            </a:r>
          </a:p>
          <a:p>
            <a:pPr fontAlgn="auto">
              <a:spcBef>
                <a:spcPts val="0"/>
              </a:spcBef>
              <a:spcAft>
                <a:spcPts val="0"/>
              </a:spcAft>
            </a:pPr>
            <a:r>
              <a:rPr lang="en-GB" sz="2800" dirty="0" smtClean="0"/>
              <a:t>Recruitment of teachers is difficult nationally.</a:t>
            </a:r>
          </a:p>
          <a:p>
            <a:pPr fontAlgn="auto">
              <a:spcBef>
                <a:spcPts val="0"/>
              </a:spcBef>
              <a:spcAft>
                <a:spcPts val="0"/>
              </a:spcAft>
            </a:pPr>
            <a:r>
              <a:rPr lang="en-GB" sz="2800" dirty="0" smtClean="0"/>
              <a:t>New applicants are required to do Cert. Ed/PGCE courses.</a:t>
            </a:r>
            <a:endParaRPr lang="en-GB" sz="2800" dirty="0"/>
          </a:p>
          <a:p>
            <a:pPr fontAlgn="auto">
              <a:spcBef>
                <a:spcPts val="0"/>
              </a:spcBef>
              <a:spcAft>
                <a:spcPts val="0"/>
              </a:spcAft>
            </a:pPr>
            <a:r>
              <a:rPr lang="en-GB" sz="2800" dirty="0" smtClean="0"/>
              <a:t>There is a lot of effort put into the recruitment and retention of staff</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 </a:t>
            </a:r>
            <a:endParaRPr lang="en-GB" dirty="0"/>
          </a:p>
        </p:txBody>
      </p:sp>
    </p:spTree>
    <p:extLst>
      <p:ext uri="{BB962C8B-B14F-4D97-AF65-F5344CB8AC3E}">
        <p14:creationId xmlns:p14="http://schemas.microsoft.com/office/powerpoint/2010/main" val="154710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74948" y="1700808"/>
            <a:ext cx="8517531" cy="3598862"/>
          </a:xfrm>
        </p:spPr>
        <p:txBody>
          <a:bodyPr/>
          <a:lstStyle/>
          <a:p>
            <a:pPr marL="0" indent="0" fontAlgn="auto">
              <a:spcBef>
                <a:spcPts val="0"/>
              </a:spcBef>
              <a:spcAft>
                <a:spcPts val="0"/>
              </a:spcAft>
              <a:buNone/>
            </a:pPr>
            <a:r>
              <a:rPr lang="en-GB" sz="2800" dirty="0"/>
              <a:t>“In all the time I have been here, so two years and four months, there are always vacancies and they are always desperate for people.” </a:t>
            </a:r>
            <a:endParaRPr lang="en-GB" sz="2800" dirty="0" smtClean="0"/>
          </a:p>
          <a:p>
            <a:pPr marL="0" indent="0" fontAlgn="auto">
              <a:spcBef>
                <a:spcPts val="0"/>
              </a:spcBef>
              <a:spcAft>
                <a:spcPts val="0"/>
              </a:spcAft>
              <a:buNone/>
            </a:pPr>
            <a:endParaRPr lang="en-GB" sz="2800" dirty="0"/>
          </a:p>
          <a:p>
            <a:pPr marL="0" indent="0" fontAlgn="auto">
              <a:spcBef>
                <a:spcPts val="0"/>
              </a:spcBef>
              <a:spcAft>
                <a:spcPts val="0"/>
              </a:spcAft>
              <a:buNone/>
            </a:pPr>
            <a:r>
              <a:rPr lang="en-GB" sz="2800" dirty="0" smtClean="0"/>
              <a:t>“We </a:t>
            </a:r>
            <a:r>
              <a:rPr lang="en-GB" sz="2800" dirty="0"/>
              <a:t>are having to do out of the box solutions where we will offer qualifications and offer to help people to train on the job and things like that</a:t>
            </a:r>
            <a:r>
              <a:rPr lang="en-GB" sz="2800" dirty="0" smtClean="0"/>
              <a:t>.”</a:t>
            </a:r>
            <a:br>
              <a:rPr lang="en-GB" sz="2800" dirty="0" smtClean="0"/>
            </a:br>
            <a:endParaRPr lang="en-GB" sz="2800" dirty="0" smtClean="0"/>
          </a:p>
          <a:p>
            <a:pPr marL="0" indent="0" fontAlgn="auto">
              <a:spcBef>
                <a:spcPts val="0"/>
              </a:spcBef>
              <a:spcAft>
                <a:spcPts val="0"/>
              </a:spcAft>
              <a:buNone/>
            </a:pPr>
            <a:r>
              <a:rPr lang="en-GB" sz="2800" dirty="0" smtClean="0"/>
              <a:t>“</a:t>
            </a:r>
            <a:r>
              <a:rPr lang="mr-IN" sz="2800" dirty="0" smtClean="0"/>
              <a:t>…</a:t>
            </a:r>
            <a:r>
              <a:rPr lang="en-GB" sz="2800" dirty="0" smtClean="0"/>
              <a:t>it </a:t>
            </a:r>
            <a:r>
              <a:rPr lang="en-GB" sz="2800" dirty="0"/>
              <a:t>is to do with the fact that people can earn more in industry than they can in teaching</a:t>
            </a:r>
            <a:r>
              <a:rPr lang="en-GB" sz="2800" dirty="0" smtClean="0"/>
              <a:t>.”</a:t>
            </a:r>
          </a:p>
          <a:p>
            <a:pPr marL="0" indent="0" algn="r" fontAlgn="auto">
              <a:spcBef>
                <a:spcPts val="0"/>
              </a:spcBef>
              <a:spcAft>
                <a:spcPts val="0"/>
              </a:spcAft>
              <a:buNone/>
            </a:pPr>
            <a:r>
              <a:rPr lang="en-GB" dirty="0" smtClean="0"/>
              <a:t>HR manager (Northern town)</a:t>
            </a:r>
            <a:endParaRPr lang="en-GB" dirty="0"/>
          </a:p>
          <a:p>
            <a:pPr marL="0" indent="0" fontAlgn="auto">
              <a:spcBef>
                <a:spcPts val="0"/>
              </a:spcBef>
              <a:spcAft>
                <a:spcPts val="0"/>
              </a:spcAft>
              <a:buNone/>
            </a:pPr>
            <a:endParaRPr lang="en-GB" dirty="0"/>
          </a:p>
        </p:txBody>
      </p:sp>
    </p:spTree>
    <p:extLst>
      <p:ext uri="{BB962C8B-B14F-4D97-AF65-F5344CB8AC3E}">
        <p14:creationId xmlns:p14="http://schemas.microsoft.com/office/powerpoint/2010/main" val="101144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288" y="1772816"/>
            <a:ext cx="8569200" cy="3598862"/>
          </a:xfrm>
        </p:spPr>
        <p:txBody>
          <a:bodyPr/>
          <a:lstStyle/>
          <a:p>
            <a:pPr marL="0" indent="0" fontAlgn="auto">
              <a:spcBef>
                <a:spcPts val="0"/>
              </a:spcBef>
              <a:spcAft>
                <a:spcPts val="0"/>
              </a:spcAft>
              <a:buNone/>
            </a:pPr>
            <a:r>
              <a:rPr lang="en-GB" sz="2800" dirty="0" smtClean="0"/>
              <a:t>“At </a:t>
            </a:r>
            <a:r>
              <a:rPr lang="en-GB" sz="2800" dirty="0"/>
              <a:t>the moment, we’re advertising for a plumber. It’s just gone back out to re-advertise for the third time, and I’ve got one applicant, and it’s the guy who actually left us to go to another college, and now he wants to come back</a:t>
            </a:r>
            <a:r>
              <a:rPr lang="en-GB" sz="2800" dirty="0" smtClean="0"/>
              <a:t>.” </a:t>
            </a:r>
          </a:p>
          <a:p>
            <a:pPr marL="0" indent="0" fontAlgn="auto">
              <a:spcBef>
                <a:spcPts val="0"/>
              </a:spcBef>
              <a:spcAft>
                <a:spcPts val="0"/>
              </a:spcAft>
              <a:buNone/>
            </a:pPr>
            <a:endParaRPr lang="en-GB" sz="2800" dirty="0" smtClean="0"/>
          </a:p>
          <a:p>
            <a:pPr marL="0" indent="0" algn="r" fontAlgn="auto">
              <a:spcBef>
                <a:spcPts val="0"/>
              </a:spcBef>
              <a:spcAft>
                <a:spcPts val="0"/>
              </a:spcAft>
              <a:buNone/>
            </a:pPr>
            <a:r>
              <a:rPr lang="en-GB" dirty="0" smtClean="0"/>
              <a:t>Head of engineering and construction (</a:t>
            </a:r>
            <a:r>
              <a:rPr lang="en-GB" dirty="0"/>
              <a:t>Northern city</a:t>
            </a:r>
            <a:r>
              <a:rPr lang="en-GB" dirty="0" smtClean="0"/>
              <a:t>)</a:t>
            </a:r>
            <a:endParaRPr lang="en-GB" dirty="0"/>
          </a:p>
        </p:txBody>
      </p:sp>
    </p:spTree>
    <p:extLst>
      <p:ext uri="{BB962C8B-B14F-4D97-AF65-F5344CB8AC3E}">
        <p14:creationId xmlns:p14="http://schemas.microsoft.com/office/powerpoint/2010/main" val="349458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844824"/>
            <a:ext cx="8856984" cy="403244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“We </a:t>
            </a:r>
            <a:r>
              <a:rPr lang="en-GB" sz="2800" dirty="0"/>
              <a:t>started Saturday college, where we approach industry, and we get people in, and we get them teaching on Saturday college, and we sponsor them through their teaching qualification, to try and ‘grow our own’.  We work with local industry to see if any of them will come in and help teach, and we’ll send people out to them; you know, try and do an exchange – but it is difficult when the skills that we’re after are so rare, and once people are signed with an agency, we can’t get them</a:t>
            </a:r>
            <a:r>
              <a:rPr lang="en-GB" sz="2800" dirty="0" smtClean="0"/>
              <a:t>.”</a:t>
            </a:r>
          </a:p>
          <a:p>
            <a:pPr marL="0" indent="0" algn="r" fontAlgn="auto">
              <a:spcBef>
                <a:spcPts val="0"/>
              </a:spcBef>
              <a:spcAft>
                <a:spcPts val="0"/>
              </a:spcAft>
              <a:buNone/>
            </a:pPr>
            <a:r>
              <a:rPr lang="en-GB" dirty="0"/>
              <a:t>(HR Manager, west of England)</a:t>
            </a:r>
          </a:p>
          <a:p>
            <a:pPr marL="0" marR="0" lvl="0" indent="0" algn="r"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751277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988840"/>
            <a:ext cx="8568952" cy="359886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“so </a:t>
            </a:r>
            <a:r>
              <a:rPr lang="en-GB" sz="2800" dirty="0"/>
              <a:t>they will come and they will stay in </a:t>
            </a:r>
            <a:r>
              <a:rPr lang="en-GB" sz="2800" dirty="0" smtClean="0"/>
              <a:t>[the town] </a:t>
            </a:r>
            <a:r>
              <a:rPr lang="en-GB" sz="2800" dirty="0"/>
              <a:t>for the week and get </a:t>
            </a:r>
            <a:r>
              <a:rPr lang="en-GB" sz="2800" dirty="0" smtClean="0"/>
              <a:t>boarding </a:t>
            </a:r>
            <a:r>
              <a:rPr lang="mr-IN" sz="2800" dirty="0" smtClean="0"/>
              <a:t>…</a:t>
            </a:r>
            <a:r>
              <a:rPr lang="en-GB" sz="2800" dirty="0" smtClean="0"/>
              <a:t>then </a:t>
            </a:r>
            <a:r>
              <a:rPr lang="en-GB" sz="2800" dirty="0"/>
              <a:t>we have to pay the agency a higher rate of pay to compensate for the fact that they are having to be in a B&amp;B or hotel or something</a:t>
            </a:r>
            <a:r>
              <a:rPr lang="en-GB" sz="2800" dirty="0" smtClean="0"/>
              <a:t>.”</a:t>
            </a:r>
            <a:endParaRPr lang="en-GB" dirty="0" smtClean="0"/>
          </a:p>
          <a:p>
            <a:pPr marL="0" marR="0" lvl="0" indent="0" algn="r" defTabSz="914400" eaLnBrk="1" fontAlgn="auto" latinLnBrk="0" hangingPunct="1">
              <a:lnSpc>
                <a:spcPct val="100000"/>
              </a:lnSpc>
              <a:spcBef>
                <a:spcPts val="0"/>
              </a:spcBef>
              <a:spcAft>
                <a:spcPts val="0"/>
              </a:spcAft>
              <a:buClrTx/>
              <a:buSzTx/>
              <a:buFontTx/>
              <a:buNone/>
              <a:tabLst/>
              <a:defRPr/>
            </a:pPr>
            <a:r>
              <a:rPr lang="en-GB" dirty="0" smtClean="0"/>
              <a:t>HR Manager (East of England town)</a:t>
            </a:r>
            <a:endParaRPr lang="en-GB" dirty="0"/>
          </a:p>
        </p:txBody>
      </p:sp>
    </p:spTree>
    <p:extLst>
      <p:ext uri="{BB962C8B-B14F-4D97-AF65-F5344CB8AC3E}">
        <p14:creationId xmlns:p14="http://schemas.microsoft.com/office/powerpoint/2010/main" val="120115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Agencies</a:t>
            </a:r>
            <a:endParaRPr lang="en-GB"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2800" dirty="0" smtClean="0"/>
              <a:t>“I </a:t>
            </a:r>
            <a:r>
              <a:rPr lang="en-GB" sz="2800" dirty="0"/>
              <a:t>will get more than 100 emails every month, from agencies with CVs, many of which are the people that I would be considering, totally unsolicited.  </a:t>
            </a:r>
            <a:r>
              <a:rPr lang="en-GB" sz="2800" dirty="0" smtClean="0"/>
              <a:t>Hi [name of participant], </a:t>
            </a:r>
            <a:r>
              <a:rPr lang="en-GB" sz="2800" dirty="0"/>
              <a:t>I hope you are well, here is a CV.  And phone calls, four or five or six a day, totally unsolicited</a:t>
            </a:r>
            <a:r>
              <a:rPr lang="en-GB" sz="2800" dirty="0" smtClean="0"/>
              <a:t>.”</a:t>
            </a:r>
            <a:r>
              <a:rPr lang="en-GB" sz="2800" dirty="0"/>
              <a:t> </a:t>
            </a:r>
            <a:endParaRPr lang="en-GB" sz="2800" dirty="0" smtClean="0"/>
          </a:p>
          <a:p>
            <a:pPr marL="0" marR="0" lvl="0" indent="0" algn="r" defTabSz="914400" eaLnBrk="1" fontAlgn="auto" latinLnBrk="0" hangingPunct="1">
              <a:lnSpc>
                <a:spcPct val="100000"/>
              </a:lnSpc>
              <a:spcBef>
                <a:spcPts val="0"/>
              </a:spcBef>
              <a:spcAft>
                <a:spcPts val="0"/>
              </a:spcAft>
              <a:buClrTx/>
              <a:buSzTx/>
              <a:buFontTx/>
              <a:buNone/>
              <a:tabLst/>
              <a:defRPr/>
            </a:pPr>
            <a:r>
              <a:rPr lang="en-GB" dirty="0"/>
              <a:t> </a:t>
            </a:r>
            <a:endParaRPr lang="en-GB" dirty="0" smtClean="0"/>
          </a:p>
          <a:p>
            <a:pPr marL="0" marR="0" lvl="0" indent="0" algn="r" defTabSz="914400" eaLnBrk="1" fontAlgn="auto" latinLnBrk="0" hangingPunct="1">
              <a:lnSpc>
                <a:spcPct val="100000"/>
              </a:lnSpc>
              <a:spcBef>
                <a:spcPts val="0"/>
              </a:spcBef>
              <a:spcAft>
                <a:spcPts val="0"/>
              </a:spcAft>
              <a:buClrTx/>
              <a:buSzTx/>
              <a:buFontTx/>
              <a:buNone/>
              <a:tabLst/>
              <a:defRPr/>
            </a:pPr>
            <a:r>
              <a:rPr lang="en-GB" dirty="0" smtClean="0"/>
              <a:t>Head </a:t>
            </a:r>
            <a:r>
              <a:rPr lang="en-GB" dirty="0"/>
              <a:t>of engineering </a:t>
            </a:r>
            <a:r>
              <a:rPr lang="en-GB" dirty="0" smtClean="0"/>
              <a:t>(Northern town) </a:t>
            </a:r>
            <a:endParaRPr lang="en-GB" dirty="0"/>
          </a:p>
        </p:txBody>
      </p:sp>
    </p:spTree>
    <p:extLst>
      <p:ext uri="{BB962C8B-B14F-4D97-AF65-F5344CB8AC3E}">
        <p14:creationId xmlns:p14="http://schemas.microsoft.com/office/powerpoint/2010/main" val="192387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pPr fontAlgn="auto">
              <a:spcBef>
                <a:spcPts val="0"/>
              </a:spcBef>
              <a:spcAft>
                <a:spcPts val="0"/>
              </a:spcAft>
            </a:pPr>
            <a:r>
              <a:rPr lang="en-GB" sz="2800" dirty="0" smtClean="0"/>
              <a:t>Subject-specialist pedagogy is a weak element in ITE for vocational and technical teachers</a:t>
            </a:r>
            <a:br>
              <a:rPr lang="en-GB" sz="2800" dirty="0" smtClean="0"/>
            </a:br>
            <a:endParaRPr lang="en-GB" sz="2800" dirty="0" smtClean="0"/>
          </a:p>
          <a:p>
            <a:pPr fontAlgn="auto">
              <a:spcBef>
                <a:spcPts val="0"/>
              </a:spcBef>
              <a:spcAft>
                <a:spcPts val="0"/>
              </a:spcAft>
            </a:pPr>
            <a:r>
              <a:rPr lang="en-GB" sz="2800" dirty="0" smtClean="0"/>
              <a:t>Our intervention might go some way to address that weakness.</a:t>
            </a:r>
            <a:br>
              <a:rPr lang="en-GB" sz="2800" dirty="0" smtClean="0"/>
            </a:br>
            <a:endParaRPr lang="en-GB" sz="2800" dirty="0" smtClean="0"/>
          </a:p>
          <a:p>
            <a:pPr fontAlgn="auto">
              <a:spcBef>
                <a:spcPts val="0"/>
              </a:spcBef>
              <a:spcAft>
                <a:spcPts val="0"/>
              </a:spcAft>
            </a:pPr>
            <a:r>
              <a:rPr lang="en-GB" sz="2800" dirty="0" smtClean="0"/>
              <a:t>Our problem with recruiting participants reflects a serious national problem.</a:t>
            </a:r>
            <a:endParaRPr lang="en-GB" sz="2800" dirty="0"/>
          </a:p>
        </p:txBody>
      </p:sp>
    </p:spTree>
    <p:extLst>
      <p:ext uri="{BB962C8B-B14F-4D97-AF65-F5344CB8AC3E}">
        <p14:creationId xmlns:p14="http://schemas.microsoft.com/office/powerpoint/2010/main" val="82067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 y="116632"/>
            <a:ext cx="8229600" cy="900112"/>
          </a:xfrm>
        </p:spPr>
        <p:txBody>
          <a:bodyPr/>
          <a:lstStyle/>
          <a:p>
            <a:r>
              <a:rPr lang="en-GB" dirty="0" smtClean="0"/>
              <a:t>Improving </a:t>
            </a:r>
            <a:r>
              <a:rPr lang="en-GB" dirty="0"/>
              <a:t>Teacher Education in Vocational Science, Engineering and </a:t>
            </a:r>
            <a:r>
              <a:rPr lang="en-GB" dirty="0" smtClean="0"/>
              <a:t>Technology</a:t>
            </a:r>
            <a:endParaRPr lang="en-US" dirty="0"/>
          </a:p>
        </p:txBody>
      </p:sp>
      <p:sp>
        <p:nvSpPr>
          <p:cNvPr id="5" name="Content Placeholder 4"/>
          <p:cNvSpPr>
            <a:spLocks noGrp="1"/>
          </p:cNvSpPr>
          <p:nvPr>
            <p:ph idx="1"/>
          </p:nvPr>
        </p:nvSpPr>
        <p:spPr>
          <a:xfrm>
            <a:off x="395536" y="1916832"/>
            <a:ext cx="8623746" cy="3816250"/>
          </a:xfrm>
        </p:spPr>
        <p:txBody>
          <a:bodyPr/>
          <a:lstStyle/>
          <a:p>
            <a:pPr>
              <a:defRPr/>
            </a:pPr>
            <a:r>
              <a:rPr lang="en-GB" sz="2800" dirty="0" smtClean="0"/>
              <a:t>Funded </a:t>
            </a:r>
            <a:r>
              <a:rPr lang="en-GB" sz="2800" dirty="0"/>
              <a:t>by Gatsby Charitable Foundation</a:t>
            </a:r>
          </a:p>
          <a:p>
            <a:pPr>
              <a:defRPr/>
            </a:pPr>
            <a:r>
              <a:rPr lang="en-GB" sz="2800" dirty="0"/>
              <a:t>Three-year project led by Huddersfield</a:t>
            </a:r>
          </a:p>
          <a:p>
            <a:pPr>
              <a:defRPr/>
            </a:pPr>
            <a:r>
              <a:rPr lang="en-GB" sz="2800" dirty="0"/>
              <a:t>Three partner </a:t>
            </a:r>
            <a:r>
              <a:rPr lang="en-GB" sz="2800" dirty="0" smtClean="0"/>
              <a:t>universities, focused on their networks of colleges</a:t>
            </a:r>
            <a:endParaRPr lang="en-GB" sz="2800" dirty="0"/>
          </a:p>
          <a:p>
            <a:pPr>
              <a:defRPr/>
            </a:pPr>
            <a:r>
              <a:rPr lang="en-GB" sz="2800" dirty="0"/>
              <a:t>Three interrelated elements to the project:</a:t>
            </a:r>
          </a:p>
          <a:p>
            <a:pPr marL="0" indent="0">
              <a:buFontTx/>
              <a:buNone/>
              <a:defRPr/>
            </a:pPr>
            <a:r>
              <a:rPr lang="en-GB" sz="2800" dirty="0"/>
              <a:t>	Research and development of an intervention</a:t>
            </a:r>
          </a:p>
          <a:p>
            <a:pPr marL="0" indent="0">
              <a:buFontTx/>
              <a:buNone/>
              <a:defRPr/>
            </a:pPr>
            <a:r>
              <a:rPr lang="en-GB" sz="2800" dirty="0"/>
              <a:t>	Implementation</a:t>
            </a:r>
          </a:p>
          <a:p>
            <a:pPr marL="0" indent="0">
              <a:buFontTx/>
              <a:buNone/>
              <a:defRPr/>
            </a:pPr>
            <a:r>
              <a:rPr lang="en-GB" sz="2800" dirty="0"/>
              <a:t>	Evaluation and dissemination</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07880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sz="2800" dirty="0"/>
              <a:t>“College principals have told us that recruiting technical education teachers with well-developed pedagogical skills, mastery of their field, and up-to-date industry experience can be a significant challenge in the competitive labour market.”</a:t>
            </a:r>
          </a:p>
          <a:p>
            <a:pPr marL="0" indent="0" algn="r">
              <a:buNone/>
            </a:pPr>
            <a:endParaRPr lang="en-GB" sz="2800" dirty="0" smtClean="0"/>
          </a:p>
          <a:p>
            <a:pPr marL="0" indent="0" algn="r">
              <a:buNone/>
            </a:pPr>
            <a:r>
              <a:rPr lang="en-GB" sz="2800" dirty="0" smtClean="0"/>
              <a:t>Sainsbury </a:t>
            </a:r>
            <a:r>
              <a:rPr lang="en-GB" sz="2800" dirty="0"/>
              <a:t>Report (2016, 66)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25439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44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mr-IN" sz="4400" dirty="0" smtClean="0"/>
              <a:t>…</a:t>
            </a:r>
            <a:r>
              <a:rPr lang="en-US" sz="4400" dirty="0" smtClean="0"/>
              <a:t>all icing and no cake?</a:t>
            </a:r>
            <a:endParaRPr lang="en-GB" sz="4400" dirty="0"/>
          </a:p>
        </p:txBody>
      </p:sp>
    </p:spTree>
    <p:extLst>
      <p:ext uri="{BB962C8B-B14F-4D97-AF65-F5344CB8AC3E}">
        <p14:creationId xmlns:p14="http://schemas.microsoft.com/office/powerpoint/2010/main" val="205594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r>
              <a:rPr lang="mr-IN" dirty="0" smtClean="0"/>
              <a:t>…</a:t>
            </a:r>
            <a:endParaRPr lang="en-GB" dirty="0"/>
          </a:p>
        </p:txBody>
      </p:sp>
      <p:sp>
        <p:nvSpPr>
          <p:cNvPr id="3" name="Content Placeholder 2"/>
          <p:cNvSpPr>
            <a:spLocks noGrp="1"/>
          </p:cNvSpPr>
          <p:nvPr>
            <p:ph idx="1"/>
          </p:nvPr>
        </p:nvSpPr>
        <p:spPr>
          <a:xfrm>
            <a:off x="395288" y="1844824"/>
            <a:ext cx="8229600" cy="3598862"/>
          </a:xfrm>
        </p:spPr>
        <p:txBody>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GB" sz="2800" dirty="0" smtClean="0"/>
              <a:t>Explanation of our project</a:t>
            </a:r>
            <a:br>
              <a:rPr lang="en-GB" sz="2800" dirty="0" smtClean="0"/>
            </a:br>
            <a:endParaRPr lang="en-GB" sz="2800"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en-GB" sz="2800" dirty="0" smtClean="0"/>
              <a:t>Explanation of the problems of recruitment, for our project and for the sector. </a:t>
            </a:r>
            <a:r>
              <a:rPr lang="en-GB" dirty="0" smtClean="0"/>
              <a:t/>
            </a:r>
            <a:br>
              <a:rPr lang="en-GB" dirty="0" smtClean="0"/>
            </a:br>
            <a:endParaRPr lang="en-GB" dirty="0" smtClean="0"/>
          </a:p>
          <a:p>
            <a:pPr marR="0" lvl="0" defTabSz="914400" eaLnBrk="1" fontAlgn="auto" latinLnBrk="0" hangingPunct="1">
              <a:lnSpc>
                <a:spcPct val="100000"/>
              </a:lnSpc>
              <a:spcBef>
                <a:spcPts val="0"/>
              </a:spcBef>
              <a:spcAft>
                <a:spcPts val="0"/>
              </a:spcAft>
              <a:buClrTx/>
              <a:buSzTx/>
              <a:buFont typeface="Arial" charset="0"/>
              <a:buChar char="•"/>
              <a:tabLst/>
              <a:defRPr/>
            </a:pPr>
            <a:endParaRPr lang="en-GB" dirty="0"/>
          </a:p>
        </p:txBody>
      </p:sp>
    </p:spTree>
    <p:extLst>
      <p:ext uri="{BB962C8B-B14F-4D97-AF65-F5344CB8AC3E}">
        <p14:creationId xmlns:p14="http://schemas.microsoft.com/office/powerpoint/2010/main" val="42295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44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mr-IN" sz="4400" dirty="0" smtClean="0"/>
              <a:t>…</a:t>
            </a:r>
            <a:r>
              <a:rPr lang="en-US" sz="4400" dirty="0" smtClean="0"/>
              <a:t>all icing and no cake?</a:t>
            </a:r>
            <a:endParaRPr lang="en-GB" sz="4400" dirty="0"/>
          </a:p>
        </p:txBody>
      </p:sp>
    </p:spTree>
    <p:extLst>
      <p:ext uri="{BB962C8B-B14F-4D97-AF65-F5344CB8AC3E}">
        <p14:creationId xmlns:p14="http://schemas.microsoft.com/office/powerpoint/2010/main" val="19340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definition of pedagogy</a:t>
            </a:r>
            <a:endParaRPr lang="en-GB" dirty="0"/>
          </a:p>
        </p:txBody>
      </p:sp>
      <p:sp>
        <p:nvSpPr>
          <p:cNvPr id="3" name="Content Placeholder 2"/>
          <p:cNvSpPr>
            <a:spLocks noGrp="1"/>
          </p:cNvSpPr>
          <p:nvPr>
            <p:ph idx="1"/>
          </p:nvPr>
        </p:nvSpPr>
        <p:spPr>
          <a:xfrm>
            <a:off x="395288" y="1844824"/>
            <a:ext cx="8229600" cy="3598862"/>
          </a:xfrm>
        </p:spPr>
        <p:txBody>
          <a:bodyPr/>
          <a:lstStyle/>
          <a:p>
            <a:pPr marL="0" indent="0">
              <a:buFontTx/>
              <a:buNone/>
              <a:defRPr/>
            </a:pPr>
            <a:endParaRPr lang="en-GB" dirty="0"/>
          </a:p>
          <a:p>
            <a:pPr marL="0" indent="0">
              <a:buFontTx/>
              <a:buNone/>
              <a:defRPr/>
            </a:pPr>
            <a:r>
              <a:rPr lang="en-GB" sz="2800" dirty="0"/>
              <a:t>Pedagogy describes how teachers explain the decisions they make in relation to a particular curriculum or body of knowledge and in relation to a particular group of students.</a:t>
            </a:r>
          </a:p>
          <a:p>
            <a:pPr marL="0" indent="0">
              <a:buFontTx/>
              <a:buNone/>
              <a:defRPr/>
            </a:pPr>
            <a:endParaRPr lang="en-GB" sz="2800" dirty="0"/>
          </a:p>
          <a:p>
            <a:pPr marL="0" indent="0">
              <a:buFontTx/>
              <a:buNone/>
              <a:defRPr/>
            </a:pPr>
            <a:r>
              <a:rPr lang="en-GB" sz="2800" dirty="0"/>
              <a:t>It is not ‘just what teachers do’. It has to be articulated.</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88226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Within pedagogy</a:t>
            </a:r>
            <a:endParaRPr lang="en-GB" dirty="0"/>
          </a:p>
        </p:txBody>
      </p:sp>
      <p:sp>
        <p:nvSpPr>
          <p:cNvPr id="3" name="Content Placeholder 2"/>
          <p:cNvSpPr>
            <a:spLocks noGrp="1"/>
          </p:cNvSpPr>
          <p:nvPr>
            <p:ph idx="1"/>
          </p:nvPr>
        </p:nvSpPr>
        <p:spPr>
          <a:xfrm>
            <a:off x="251520" y="1772816"/>
            <a:ext cx="8229600" cy="3598862"/>
          </a:xfrm>
        </p:spPr>
        <p:txBody>
          <a:bodyPr/>
          <a:lstStyle/>
          <a:p>
            <a:r>
              <a:rPr lang="en-GB" sz="3200" dirty="0" smtClean="0"/>
              <a:t>Recontextualisation</a:t>
            </a:r>
            <a:br>
              <a:rPr lang="en-GB" sz="3200" dirty="0" smtClean="0"/>
            </a:br>
            <a:endParaRPr lang="en-GB" sz="3200" dirty="0" smtClean="0"/>
          </a:p>
          <a:p>
            <a:r>
              <a:rPr lang="en-GB" sz="3200" dirty="0" smtClean="0"/>
              <a:t>Pedagogical Content Knowledge</a:t>
            </a:r>
            <a:br>
              <a:rPr lang="en-GB" sz="3200" dirty="0" smtClean="0"/>
            </a:br>
            <a:endParaRPr lang="en-GB" sz="3200" dirty="0" smtClean="0"/>
          </a:p>
          <a:p>
            <a:r>
              <a:rPr lang="en-GB" sz="3200" dirty="0" smtClean="0"/>
              <a:t>Occupational identity</a:t>
            </a:r>
          </a:p>
          <a:p>
            <a:pPr marL="0" indent="0">
              <a:buNone/>
            </a:pPr>
            <a:endParaRPr lang="en-GB" sz="3200" dirty="0"/>
          </a:p>
          <a:p>
            <a:pPr marL="0" indent="0" algn="ctr">
              <a:buNone/>
            </a:pPr>
            <a:r>
              <a:rPr lang="en-GB" sz="3200" i="1" dirty="0" smtClean="0"/>
              <a:t>We started from abstraction to inform a way of thinking or decision-making</a:t>
            </a:r>
          </a:p>
        </p:txBody>
      </p:sp>
    </p:spTree>
    <p:extLst>
      <p:ext uri="{BB962C8B-B14F-4D97-AF65-F5344CB8AC3E}">
        <p14:creationId xmlns:p14="http://schemas.microsoft.com/office/powerpoint/2010/main" val="49568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issues and dilemmas</a:t>
            </a:r>
            <a:endParaRPr lang="en-GB" dirty="0"/>
          </a:p>
        </p:txBody>
      </p:sp>
      <p:sp>
        <p:nvSpPr>
          <p:cNvPr id="3" name="Content Placeholder 2"/>
          <p:cNvSpPr>
            <a:spLocks noGrp="1"/>
          </p:cNvSpPr>
          <p:nvPr>
            <p:ph idx="1"/>
          </p:nvPr>
        </p:nvSpPr>
        <p:spPr>
          <a:xfrm>
            <a:off x="380364" y="1988840"/>
            <a:ext cx="8353176" cy="3960440"/>
          </a:xfrm>
        </p:spPr>
        <p:txBody>
          <a:bodyPr/>
          <a:lstStyle/>
          <a:p>
            <a:pPr>
              <a:defRPr/>
            </a:pPr>
            <a:r>
              <a:rPr lang="en-GB" sz="2800" dirty="0"/>
              <a:t>What subjects </a:t>
            </a:r>
            <a:r>
              <a:rPr lang="en-GB" sz="2800" dirty="0" smtClean="0"/>
              <a:t>do </a:t>
            </a:r>
            <a:r>
              <a:rPr lang="en-GB" sz="2800" dirty="0"/>
              <a:t>we </a:t>
            </a:r>
            <a:r>
              <a:rPr lang="en-GB" sz="2800" dirty="0" smtClean="0"/>
              <a:t>define </a:t>
            </a:r>
            <a:r>
              <a:rPr lang="en-GB" sz="2800" dirty="0"/>
              <a:t>as vocational SET</a:t>
            </a:r>
            <a:r>
              <a:rPr lang="en-GB" sz="2800" dirty="0" smtClean="0"/>
              <a:t>?</a:t>
            </a:r>
          </a:p>
          <a:p>
            <a:pPr>
              <a:defRPr/>
            </a:pPr>
            <a:r>
              <a:rPr lang="en-GB" sz="2800" dirty="0" smtClean="0"/>
              <a:t>An </a:t>
            </a:r>
            <a:r>
              <a:rPr lang="en-GB" sz="2800" dirty="0"/>
              <a:t>intervention big enough to make a difference but small enough not to demand too much time</a:t>
            </a:r>
            <a:r>
              <a:rPr lang="is-IS" sz="2800" dirty="0" smtClean="0"/>
              <a:t>…</a:t>
            </a:r>
            <a:endParaRPr lang="en-GB" sz="2800" dirty="0" smtClean="0"/>
          </a:p>
          <a:p>
            <a:pPr>
              <a:defRPr/>
            </a:pPr>
            <a:r>
              <a:rPr lang="en-GB" sz="2800" dirty="0" smtClean="0"/>
              <a:t>What form should the intervention take?</a:t>
            </a:r>
            <a:endParaRPr lang="en-GB" sz="2800" dirty="0"/>
          </a:p>
          <a:p>
            <a:pPr>
              <a:defRPr/>
            </a:pPr>
            <a:r>
              <a:rPr lang="en-GB" sz="2800" dirty="0" smtClean="0"/>
              <a:t>How many participants will we need?*</a:t>
            </a:r>
            <a:endParaRPr lang="en-GB" sz="2800" dirty="0"/>
          </a:p>
          <a:p>
            <a:pPr>
              <a:defRPr/>
            </a:pPr>
            <a:r>
              <a:rPr lang="en-GB" sz="2800" dirty="0" smtClean="0"/>
              <a:t>How will we evaluate the effect of the intervention, if any?</a:t>
            </a:r>
            <a:r>
              <a:rPr lang="en-GB" dirty="0" smtClean="0"/>
              <a:t/>
            </a:r>
            <a:br>
              <a:rPr lang="en-GB" dirty="0" smtClean="0"/>
            </a:br>
            <a:r>
              <a:rPr lang="en-GB" dirty="0" smtClean="0"/>
              <a:t/>
            </a:r>
            <a:br>
              <a:rPr lang="en-GB" dirty="0" smtClean="0"/>
            </a:br>
            <a:endParaRPr lang="en-GB" dirty="0" smtClean="0"/>
          </a:p>
          <a:p>
            <a:pPr fontAlgn="auto">
              <a:spcBef>
                <a:spcPts val="0"/>
              </a:spcBef>
              <a:spcAft>
                <a:spcPts val="0"/>
              </a:spcAft>
            </a:pPr>
            <a:endParaRPr lang="en-GB" dirty="0"/>
          </a:p>
        </p:txBody>
      </p:sp>
    </p:spTree>
    <p:extLst>
      <p:ext uri="{BB962C8B-B14F-4D97-AF65-F5344CB8AC3E}">
        <p14:creationId xmlns:p14="http://schemas.microsoft.com/office/powerpoint/2010/main" val="4088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a:t>
            </a:r>
          </a:p>
        </p:txBody>
      </p:sp>
      <p:sp>
        <p:nvSpPr>
          <p:cNvPr id="3" name="Content Placeholder 2"/>
          <p:cNvSpPr>
            <a:spLocks noGrp="1"/>
          </p:cNvSpPr>
          <p:nvPr>
            <p:ph idx="1"/>
          </p:nvPr>
        </p:nvSpPr>
        <p:spPr>
          <a:xfrm>
            <a:off x="360024" y="1844824"/>
            <a:ext cx="8229600" cy="3598862"/>
          </a:xfrm>
        </p:spPr>
        <p:txBody>
          <a:bodyPr/>
          <a:lstStyle/>
          <a:p>
            <a:r>
              <a:rPr lang="en-GB" sz="2800" dirty="0"/>
              <a:t>Too few </a:t>
            </a:r>
            <a:r>
              <a:rPr lang="en-GB" sz="2800" dirty="0" smtClean="0"/>
              <a:t>participants for </a:t>
            </a:r>
            <a:r>
              <a:rPr lang="en-GB" sz="2800" dirty="0"/>
              <a:t>a randomised control trial (even if we wanted </a:t>
            </a:r>
            <a:r>
              <a:rPr lang="en-GB" sz="2800" dirty="0" smtClean="0"/>
              <a:t>one)</a:t>
            </a:r>
          </a:p>
          <a:p>
            <a:r>
              <a:rPr lang="en-GB" sz="2800" dirty="0" smtClean="0"/>
              <a:t>Comparison </a:t>
            </a:r>
            <a:r>
              <a:rPr lang="en-GB" sz="2800" dirty="0"/>
              <a:t>with a control group</a:t>
            </a:r>
            <a:r>
              <a:rPr lang="en-GB" sz="2800" dirty="0" smtClean="0"/>
              <a:t>?</a:t>
            </a:r>
            <a:endParaRPr lang="en-GB" sz="2800" dirty="0"/>
          </a:p>
          <a:p>
            <a:r>
              <a:rPr lang="en-GB" sz="2800" dirty="0" smtClean="0"/>
              <a:t>Participants’ self-reported increased confidence is a poor proxy for anything.</a:t>
            </a:r>
          </a:p>
          <a:p>
            <a:r>
              <a:rPr lang="en-GB" sz="2800" dirty="0" smtClean="0"/>
              <a:t>Observations</a:t>
            </a:r>
            <a:r>
              <a:rPr lang="en-GB" sz="2800" dirty="0"/>
              <a:t>?</a:t>
            </a:r>
          </a:p>
          <a:p>
            <a:pPr marL="0" indent="0">
              <a:buFontTx/>
              <a:buNone/>
              <a:defRPr/>
            </a:pPr>
            <a:r>
              <a:rPr lang="en-GB" sz="2800" i="1" dirty="0" smtClean="0"/>
              <a:t>Return </a:t>
            </a:r>
            <a:r>
              <a:rPr lang="en-GB" sz="2800" i="1" dirty="0"/>
              <a:t>to our </a:t>
            </a:r>
            <a:r>
              <a:rPr lang="en-GB" sz="2800" i="1" dirty="0" smtClean="0"/>
              <a:t>definition </a:t>
            </a:r>
            <a:r>
              <a:rPr lang="en-GB" sz="2800" i="1" dirty="0"/>
              <a:t>and </a:t>
            </a:r>
            <a:r>
              <a:rPr lang="en-GB" sz="2800" i="1" dirty="0" smtClean="0"/>
              <a:t>operationalisation of pedagogy</a:t>
            </a:r>
            <a:r>
              <a:rPr lang="en-GB" sz="2800" dirty="0" smtClean="0"/>
              <a:t/>
            </a:r>
            <a:br>
              <a:rPr lang="en-GB" sz="2800" dirty="0" smtClean="0"/>
            </a:br>
            <a:r>
              <a:rPr lang="en-GB" dirty="0"/>
              <a:t/>
            </a:r>
            <a:br>
              <a:rPr lang="en-GB" dirty="0"/>
            </a:br>
            <a:endParaRPr lang="en-GB" dirty="0"/>
          </a:p>
          <a:p>
            <a:endParaRPr lang="en-GB" dirty="0"/>
          </a:p>
        </p:txBody>
      </p:sp>
    </p:spTree>
    <p:extLst>
      <p:ext uri="{BB962C8B-B14F-4D97-AF65-F5344CB8AC3E}">
        <p14:creationId xmlns:p14="http://schemas.microsoft.com/office/powerpoint/2010/main" val="19120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a:xfrm>
            <a:off x="395288" y="1988840"/>
            <a:ext cx="8641208" cy="3598862"/>
          </a:xfrm>
        </p:spPr>
        <p:txBody>
          <a:bodyPr/>
          <a:lstStyle/>
          <a:p>
            <a:pPr fontAlgn="auto">
              <a:spcBef>
                <a:spcPts val="0"/>
              </a:spcBef>
              <a:spcAft>
                <a:spcPts val="0"/>
              </a:spcAft>
            </a:pPr>
            <a:r>
              <a:rPr lang="en-GB" sz="2800" dirty="0"/>
              <a:t>Evaluation of the intervention's impact is based on questionnaires and interviews before and after the implementation. </a:t>
            </a:r>
            <a:endParaRPr lang="en-GB" sz="2800" dirty="0" smtClean="0"/>
          </a:p>
          <a:p>
            <a:pPr fontAlgn="auto">
              <a:spcBef>
                <a:spcPts val="0"/>
              </a:spcBef>
              <a:spcAft>
                <a:spcPts val="0"/>
              </a:spcAft>
            </a:pPr>
            <a:r>
              <a:rPr lang="en-GB" sz="2800" dirty="0"/>
              <a:t>A</a:t>
            </a:r>
            <a:r>
              <a:rPr lang="en-GB" sz="2800" dirty="0" smtClean="0"/>
              <a:t>nalysis </a:t>
            </a:r>
            <a:r>
              <a:rPr lang="en-GB" sz="2800" dirty="0"/>
              <a:t>of the language used by the participants </a:t>
            </a:r>
            <a:r>
              <a:rPr lang="en-GB" sz="2800" dirty="0" smtClean="0"/>
              <a:t>will allow us to make inference about influence </a:t>
            </a:r>
            <a:r>
              <a:rPr lang="en-GB" sz="2800" dirty="0"/>
              <a:t>on their decision-making. </a:t>
            </a:r>
          </a:p>
          <a:p>
            <a:pPr fontAlgn="auto">
              <a:spcBef>
                <a:spcPts val="0"/>
              </a:spcBef>
              <a:spcAft>
                <a:spcPts val="0"/>
              </a:spcAft>
            </a:pPr>
            <a:r>
              <a:rPr lang="en-GB" sz="2800" dirty="0" smtClean="0"/>
              <a:t>We </a:t>
            </a:r>
            <a:r>
              <a:rPr lang="en-GB" sz="2800" dirty="0"/>
              <a:t>also report on other relevant factors including support in the workplace, previous experience and level of education. </a:t>
            </a:r>
          </a:p>
        </p:txBody>
      </p:sp>
    </p:spTree>
    <p:extLst>
      <p:ext uri="{BB962C8B-B14F-4D97-AF65-F5344CB8AC3E}">
        <p14:creationId xmlns:p14="http://schemas.microsoft.com/office/powerpoint/2010/main" val="202865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614A290C-1517-1743-8F38-3857BCCA6E62}"/>
    </a:ext>
  </a:ext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F6BCD660-A1A7-CF49-8E8A-456BC993842A}"/>
    </a:ext>
  </a:ext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48A745EF-92BF-1342-888F-CFFDEEE5ECD3}"/>
    </a:ext>
  </a:ext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7DA1E8D0-A89B-E948-B473-EFFAF93D65C9}"/>
    </a:ext>
  </a:ext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3C72BADF-6B9A-BA4C-8504-87A65BD9AF61}"/>
    </a:ext>
  </a:extLst>
</a:theme>
</file>

<file path=ppt/theme/theme14.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1FBB99CE-64B7-FA4A-8555-ADEEAE171DBC}"/>
    </a:ext>
  </a:extLst>
</a:theme>
</file>

<file path=ppt/theme/theme15.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99654BDE-84F8-7D4F-95F5-B24813B91077}"/>
    </a:ext>
  </a:extLst>
</a:theme>
</file>

<file path=ppt/theme/theme16.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06EF0F57-D826-4B44-9876-111DF92BA50D}"/>
    </a:ext>
  </a:extLst>
</a:theme>
</file>

<file path=ppt/theme/theme17.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166AF21A-B1DE-A54C-847B-31F0EE9097D0}"/>
    </a:ext>
  </a:extLst>
</a:theme>
</file>

<file path=ppt/theme/theme18.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4CAD61C8-BFEA-0E4E-B68D-921004A05C7E}"/>
    </a:ext>
  </a:extLst>
</a:theme>
</file>

<file path=ppt/theme/theme19.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3C15D727-D95A-9440-9C36-A3A690F74092}"/>
    </a:ext>
  </a:ext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0F875F3B-34B8-1A4F-9844-A729CCEDA049}"/>
    </a:ext>
  </a:extLst>
</a:theme>
</file>

<file path=ppt/theme/theme20.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0CB8CF31-F300-414D-A2F0-D72AAEC8CF57}"/>
    </a:ext>
  </a:extLst>
</a:theme>
</file>

<file path=ppt/theme/theme21.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A345C2DC-208F-7143-BAE9-5FF84327A183}"/>
    </a:ext>
  </a:ext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3126B5DC-9EB8-384E-9426-457934B12E63}"/>
    </a:ext>
  </a:ext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F6E466E9-DAAD-A942-A103-81A116C0356C}"/>
    </a:ext>
  </a:ext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9F9841DD-E620-F04C-97FE-0EAB9444EA32}"/>
    </a:ext>
  </a:ext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FC396948-277F-934B-AAB9-83F061F4228F}"/>
    </a:ext>
  </a:ext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553CD3FC-F7E5-BF47-89A3-0D4F95586BA0}"/>
    </a:ext>
  </a:ext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293E1A19-3AFC-934B-A25A-454AF272E521}"/>
    </a:ext>
  </a:ext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2016" id="{89228960-E787-9C4F-AF88-695B2387E638}" vid="{96D3DB82-526A-364D-ACA0-FC20DDF31132}"/>
    </a:ext>
  </a:extLst>
</a:theme>
</file>

<file path=docProps/app.xml><?xml version="1.0" encoding="utf-8"?>
<Properties xmlns="http://schemas.openxmlformats.org/officeDocument/2006/extended-properties" xmlns:vt="http://schemas.openxmlformats.org/officeDocument/2006/docPropsVTypes">
  <Template>EPD Powerpoint_Template_2016</Template>
  <TotalTime>622</TotalTime>
  <Words>893</Words>
  <Application>Microsoft Macintosh PowerPoint</Application>
  <PresentationFormat>On-screen Show (4:3)</PresentationFormat>
  <Paragraphs>96</Paragraphs>
  <Slides>21</Slides>
  <Notes>1</Notes>
  <HiddenSlides>0</HiddenSlides>
  <MMClips>0</MMClips>
  <ScaleCrop>false</ScaleCrop>
  <HeadingPairs>
    <vt:vector size="6" baseType="variant">
      <vt:variant>
        <vt:lpstr>Fonts Used</vt:lpstr>
      </vt:variant>
      <vt:variant>
        <vt:i4>1</vt:i4>
      </vt:variant>
      <vt:variant>
        <vt:lpstr>Theme</vt:lpstr>
      </vt:variant>
      <vt:variant>
        <vt:i4>21</vt:i4>
      </vt:variant>
      <vt:variant>
        <vt:lpstr>Slide Titles</vt:lpstr>
      </vt:variant>
      <vt:variant>
        <vt:i4>21</vt:i4>
      </vt:variant>
    </vt:vector>
  </HeadingPairs>
  <TitlesOfParts>
    <vt:vector size="43" baseType="lpstr">
      <vt:lpstr>Arial</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9_White</vt:lpstr>
      <vt:lpstr>10_White</vt:lpstr>
      <vt:lpstr>11_White</vt:lpstr>
      <vt:lpstr>12_White</vt:lpstr>
      <vt:lpstr>13_White</vt:lpstr>
      <vt:lpstr>14_White</vt:lpstr>
      <vt:lpstr>15_White</vt:lpstr>
      <vt:lpstr>16_White</vt:lpstr>
      <vt:lpstr>Improving pedagogy  in vocational teaching </vt:lpstr>
      <vt:lpstr>Improving Teacher Education in Vocational Science, Engineering and Technology</vt:lpstr>
      <vt:lpstr>So…</vt:lpstr>
      <vt:lpstr>PowerPoint Presentation</vt:lpstr>
      <vt:lpstr>Our definition of pedagogy</vt:lpstr>
      <vt:lpstr>Within pedagogy</vt:lpstr>
      <vt:lpstr>Other issues and dilemmas</vt:lpstr>
      <vt:lpstr>Evaluation</vt:lpstr>
      <vt:lpstr>Evaluation</vt:lpstr>
      <vt:lpstr>Participants</vt:lpstr>
      <vt:lpstr>PowerPoint Presentation</vt:lpstr>
      <vt:lpstr>ITE in 2014-15 (Zaidi et al, 2017)</vt:lpstr>
      <vt:lpstr>Early findings from our research  on engineering recruitment</vt:lpstr>
      <vt:lpstr>PowerPoint Presentation</vt:lpstr>
      <vt:lpstr>PowerPoint Presentation</vt:lpstr>
      <vt:lpstr>PowerPoint Presentation</vt:lpstr>
      <vt:lpstr>PowerPoint Presentation</vt:lpstr>
      <vt:lpstr>Agencies</vt:lpstr>
      <vt:lpstr>Conclusions</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pedagogy  in vocational teaching </dc:title>
  <dc:creator>Kevin Orr</dc:creator>
  <cp:lastModifiedBy>Kevin Orr</cp:lastModifiedBy>
  <cp:revision>31</cp:revision>
  <cp:lastPrinted>2017-07-06T07:37:51Z</cp:lastPrinted>
  <dcterms:created xsi:type="dcterms:W3CDTF">2017-07-05T11:51:28Z</dcterms:created>
  <dcterms:modified xsi:type="dcterms:W3CDTF">2017-07-07T09:48:46Z</dcterms:modified>
</cp:coreProperties>
</file>