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 id="2147483650" r:id="rId2"/>
    <p:sldMasterId id="2147483652" r:id="rId3"/>
    <p:sldMasterId id="2147483665" r:id="rId4"/>
    <p:sldMasterId id="2147483654" r:id="rId5"/>
    <p:sldMasterId id="2147483998" r:id="rId6"/>
    <p:sldMasterId id="2147483986" r:id="rId7"/>
    <p:sldMasterId id="2147483974" r:id="rId8"/>
    <p:sldMasterId id="2147483962" r:id="rId9"/>
    <p:sldMasterId id="2147483950" r:id="rId10"/>
    <p:sldMasterId id="2147483938" r:id="rId11"/>
    <p:sldMasterId id="2147483926" r:id="rId12"/>
    <p:sldMasterId id="2147483914" r:id="rId13"/>
    <p:sldMasterId id="2147483902" r:id="rId14"/>
    <p:sldMasterId id="2147483656" r:id="rId15"/>
    <p:sldMasterId id="2147483806" r:id="rId16"/>
    <p:sldMasterId id="2147483818" r:id="rId17"/>
    <p:sldMasterId id="2147483830" r:id="rId18"/>
    <p:sldMasterId id="2147483842" r:id="rId19"/>
    <p:sldMasterId id="2147483854" r:id="rId20"/>
    <p:sldMasterId id="2147483866" r:id="rId21"/>
    <p:sldMasterId id="2147483878" r:id="rId22"/>
    <p:sldMasterId id="2147483890" r:id="rId23"/>
  </p:sldMasterIdLst>
  <p:notesMasterIdLst>
    <p:notesMasterId r:id="rId42"/>
  </p:notesMasterIdLst>
  <p:handoutMasterIdLst>
    <p:handoutMasterId r:id="rId43"/>
  </p:handoutMasterIdLst>
  <p:sldIdLst>
    <p:sldId id="256" r:id="rId24"/>
    <p:sldId id="289" r:id="rId25"/>
    <p:sldId id="290" r:id="rId26"/>
    <p:sldId id="291" r:id="rId27"/>
    <p:sldId id="292" r:id="rId28"/>
    <p:sldId id="313" r:id="rId29"/>
    <p:sldId id="293" r:id="rId30"/>
    <p:sldId id="294" r:id="rId31"/>
    <p:sldId id="295" r:id="rId32"/>
    <p:sldId id="296" r:id="rId33"/>
    <p:sldId id="312" r:id="rId34"/>
    <p:sldId id="314" r:id="rId35"/>
    <p:sldId id="306" r:id="rId36"/>
    <p:sldId id="308" r:id="rId37"/>
    <p:sldId id="310" r:id="rId38"/>
    <p:sldId id="311" r:id="rId39"/>
    <p:sldId id="315" r:id="rId40"/>
    <p:sldId id="316" r:id="rId41"/>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orient="horz" pos="3125">
          <p15:clr>
            <a:srgbClr val="A4A3A4"/>
          </p15:clr>
        </p15:guide>
        <p15:guide id="4" pos="2137">
          <p15:clr>
            <a:srgbClr val="A4A3A4"/>
          </p15:clr>
        </p15:guide>
        <p15:guide id="5" orient="horz" pos="3127">
          <p15:clr>
            <a:srgbClr val="A4A3A4"/>
          </p15:clr>
        </p15:guide>
        <p15:guide id="6" pos="2103">
          <p15:clr>
            <a:srgbClr val="A4A3A4"/>
          </p15:clr>
        </p15:guide>
        <p15:guide id="7"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83729" autoAdjust="0"/>
  </p:normalViewPr>
  <p:slideViewPr>
    <p:cSldViewPr>
      <p:cViewPr varScale="1">
        <p:scale>
          <a:sx n="34" d="100"/>
          <a:sy n="34" d="100"/>
        </p:scale>
        <p:origin x="145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 orient="horz" pos="3125"/>
        <p:guide pos="2137"/>
        <p:guide orient="horz" pos="3127"/>
        <p:guide pos="2103"/>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sz="quarter" idx="1"/>
          </p:nvPr>
        </p:nvSpPr>
        <p:spPr>
          <a:xfrm>
            <a:off x="3851099" y="0"/>
            <a:ext cx="2944958" cy="496888"/>
          </a:xfrm>
          <a:prstGeom prst="rect">
            <a:avLst/>
          </a:prstGeom>
        </p:spPr>
        <p:txBody>
          <a:bodyPr vert="horz" lIns="91504" tIns="45752" rIns="91504" bIns="45752" rtlCol="0"/>
          <a:lstStyle>
            <a:lvl1pPr algn="r">
              <a:defRPr sz="1200"/>
            </a:lvl1pPr>
          </a:lstStyle>
          <a:p>
            <a:fld id="{B3341F0D-A85E-4298-816F-5AB6EAC735BA}" type="datetimeFigureOut">
              <a:rPr lang="en-GB" smtClean="0"/>
              <a:t>17/07/2017</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504" tIns="45752" rIns="91504" bIns="45752" rtlCol="0" anchor="b"/>
          <a:lstStyle>
            <a:lvl1pPr algn="l">
              <a:defRPr sz="1200"/>
            </a:lvl1pPr>
          </a:lstStyle>
          <a:p>
            <a:endParaRPr lang="en-GB"/>
          </a:p>
        </p:txBody>
      </p:sp>
      <p:sp>
        <p:nvSpPr>
          <p:cNvPr id="5" name="Slide Number Placeholder 4"/>
          <p:cNvSpPr>
            <a:spLocks noGrp="1"/>
          </p:cNvSpPr>
          <p:nvPr>
            <p:ph type="sldNum" sz="quarter" idx="3"/>
          </p:nvPr>
        </p:nvSpPr>
        <p:spPr>
          <a:xfrm>
            <a:off x="3851099" y="9428164"/>
            <a:ext cx="2944958" cy="496887"/>
          </a:xfrm>
          <a:prstGeom prst="rect">
            <a:avLst/>
          </a:prstGeom>
        </p:spPr>
        <p:txBody>
          <a:bodyPr vert="horz" lIns="91504" tIns="45752" rIns="91504" bIns="45752"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9"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607" y="4714876"/>
            <a:ext cx="5438463"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9"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a:p>
        </p:txBody>
      </p:sp>
    </p:spTree>
    <p:extLst>
      <p:ext uri="{BB962C8B-B14F-4D97-AF65-F5344CB8AC3E}">
        <p14:creationId xmlns:p14="http://schemas.microsoft.com/office/powerpoint/2010/main" val="271604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a:p>
        </p:txBody>
      </p:sp>
    </p:spTree>
    <p:extLst>
      <p:ext uri="{BB962C8B-B14F-4D97-AF65-F5344CB8AC3E}">
        <p14:creationId xmlns:p14="http://schemas.microsoft.com/office/powerpoint/2010/main" val="245958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a:p>
        </p:txBody>
      </p:sp>
    </p:spTree>
    <p:extLst>
      <p:ext uri="{BB962C8B-B14F-4D97-AF65-F5344CB8AC3E}">
        <p14:creationId xmlns:p14="http://schemas.microsoft.com/office/powerpoint/2010/main" val="138719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a:p>
        </p:txBody>
      </p:sp>
    </p:spTree>
    <p:extLst>
      <p:ext uri="{BB962C8B-B14F-4D97-AF65-F5344CB8AC3E}">
        <p14:creationId xmlns:p14="http://schemas.microsoft.com/office/powerpoint/2010/main" val="229986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a:p>
        </p:txBody>
      </p:sp>
    </p:spTree>
    <p:extLst>
      <p:ext uri="{BB962C8B-B14F-4D97-AF65-F5344CB8AC3E}">
        <p14:creationId xmlns:p14="http://schemas.microsoft.com/office/powerpoint/2010/main" val="3155816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15</a:t>
            </a:fld>
            <a:endParaRPr lang="en-GB"/>
          </a:p>
        </p:txBody>
      </p:sp>
    </p:spTree>
    <p:extLst>
      <p:ext uri="{BB962C8B-B14F-4D97-AF65-F5344CB8AC3E}">
        <p14:creationId xmlns:p14="http://schemas.microsoft.com/office/powerpoint/2010/main" val="310376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a:p>
        </p:txBody>
      </p:sp>
    </p:spTree>
    <p:extLst>
      <p:ext uri="{BB962C8B-B14F-4D97-AF65-F5344CB8AC3E}">
        <p14:creationId xmlns:p14="http://schemas.microsoft.com/office/powerpoint/2010/main" val="76115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17</a:t>
            </a:fld>
            <a:endParaRPr lang="en-GB"/>
          </a:p>
        </p:txBody>
      </p:sp>
    </p:spTree>
    <p:extLst>
      <p:ext uri="{BB962C8B-B14F-4D97-AF65-F5344CB8AC3E}">
        <p14:creationId xmlns:p14="http://schemas.microsoft.com/office/powerpoint/2010/main" val="2249172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18</a:t>
            </a:fld>
            <a:endParaRPr lang="en-GB"/>
          </a:p>
        </p:txBody>
      </p:sp>
    </p:spTree>
    <p:extLst>
      <p:ext uri="{BB962C8B-B14F-4D97-AF65-F5344CB8AC3E}">
        <p14:creationId xmlns:p14="http://schemas.microsoft.com/office/powerpoint/2010/main" val="64037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91976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17882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a:p>
        </p:txBody>
      </p:sp>
    </p:spTree>
    <p:extLst>
      <p:ext uri="{BB962C8B-B14F-4D97-AF65-F5344CB8AC3E}">
        <p14:creationId xmlns:p14="http://schemas.microsoft.com/office/powerpoint/2010/main" val="83435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a:p>
        </p:txBody>
      </p:sp>
    </p:spTree>
    <p:extLst>
      <p:ext uri="{BB962C8B-B14F-4D97-AF65-F5344CB8AC3E}">
        <p14:creationId xmlns:p14="http://schemas.microsoft.com/office/powerpoint/2010/main" val="178713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9B08F58B-8110-471A-8C39-32526D9BBCBE}" type="slidenum">
              <a:rPr lang="en-GB" smtClean="0"/>
              <a:pPr/>
              <a:t>6</a:t>
            </a:fld>
            <a:endParaRPr lang="en-GB"/>
          </a:p>
        </p:txBody>
      </p:sp>
    </p:spTree>
    <p:extLst>
      <p:ext uri="{BB962C8B-B14F-4D97-AF65-F5344CB8AC3E}">
        <p14:creationId xmlns:p14="http://schemas.microsoft.com/office/powerpoint/2010/main" val="308624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344399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a:p>
        </p:txBody>
      </p:sp>
    </p:spTree>
    <p:extLst>
      <p:ext uri="{BB962C8B-B14F-4D97-AF65-F5344CB8AC3E}">
        <p14:creationId xmlns:p14="http://schemas.microsoft.com/office/powerpoint/2010/main" val="340582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324609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226566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90580067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06294672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36502011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243954260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28823439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26556782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9419018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34578512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77737982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8405498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1504835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7830242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41604967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286876184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20196043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419737907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81155524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347366326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40219462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333588577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7362634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8510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31869468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0624124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256898898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27478387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4310300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40052276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8778701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138125869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193341903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42215882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4579851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88910767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217331573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390641642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58446026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62864563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142882403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124611813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85447927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3829800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423766736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39242763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5499701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65477725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346181202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81751216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413455172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410647518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552339691"/>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31201546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74730567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14756002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4701307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82984074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13308426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26893337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85295274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0943924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86089924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12338491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40296490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4879455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49295715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3594788604"/>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75689605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41441117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148659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10135218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1486775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407292116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25030141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5026132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18882701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775384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26085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22173058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14087275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36711714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162997960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24367602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154125433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55727735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157677155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28034465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7350371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17336948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22742023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272878116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155743351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5154994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8872986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48065227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3131814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219661071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16690294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597360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187873655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9663442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90271858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0992491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90010166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95433331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38151869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3082683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5840843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75105815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725910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43528782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23708710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37048582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8235391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20936016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04908375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68671988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95897064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10506259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381651141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26415972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5.jp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5.jp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5.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5.jp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5.jp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7.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5.jp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8.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8.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2.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8.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3.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4.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8.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5.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8.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6.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2.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18.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7.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5.jp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5.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5.jp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23941"/>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6"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07402"/>
            <a:ext cx="9144000" cy="986118"/>
          </a:xfrm>
          <a:prstGeom prst="rect">
            <a:avLst/>
          </a:prstGeom>
        </p:spPr>
      </p:pic>
    </p:spTree>
    <p:extLst>
      <p:ext uri="{BB962C8B-B14F-4D97-AF65-F5344CB8AC3E}">
        <p14:creationId xmlns:p14="http://schemas.microsoft.com/office/powerpoint/2010/main" val="123574689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377780752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647025659"/>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108011671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56941"/>
            <a:ext cx="9144000" cy="986118"/>
          </a:xfrm>
          <a:prstGeom prst="rect">
            <a:avLst/>
          </a:prstGeom>
        </p:spPr>
      </p:pic>
    </p:spTree>
    <p:extLst>
      <p:ext uri="{BB962C8B-B14F-4D97-AF65-F5344CB8AC3E}">
        <p14:creationId xmlns:p14="http://schemas.microsoft.com/office/powerpoint/2010/main" val="146874774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149581084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69178"/>
            <a:ext cx="9144000" cy="986118"/>
          </a:xfrm>
          <a:prstGeom prst="rect">
            <a:avLst/>
          </a:prstGeom>
        </p:spPr>
      </p:pic>
    </p:spTree>
    <p:extLst>
      <p:ext uri="{BB962C8B-B14F-4D97-AF65-F5344CB8AC3E}">
        <p14:creationId xmlns:p14="http://schemas.microsoft.com/office/powerpoint/2010/main" val="91550487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61080528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5233933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0.xml"/></Relationships>
</file>

<file path=ppt/slides/_rels/slide18.xml.rels><?xml version="1.0" encoding="UTF-8" standalone="yes"?>
<Relationships xmlns="http://schemas.openxmlformats.org/package/2006/relationships"><Relationship Id="rId3" Type="http://schemas.openxmlformats.org/officeDocument/2006/relationships/hyperlink" Target="file:///\\nas01\sbushome\sbuspjd\PhD\LexisNexis-Bellwether-Report-2016_FINAL_Web.pdf" TargetMode="External"/><Relationship Id="rId2" Type="http://schemas.openxmlformats.org/officeDocument/2006/relationships/notesSlide" Target="../notesSlides/notesSlide18.xml"/><Relationship Id="rId1" Type="http://schemas.openxmlformats.org/officeDocument/2006/relationships/slideLayout" Target="../slideLayouts/slideLayout178.xml"/><Relationship Id="rId4" Type="http://schemas.openxmlformats.org/officeDocument/2006/relationships/hyperlink" Target="https://www.lawworks.org.uk/sites/default/files/LawWorks-student-pro-bono-report%202014.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395536" y="188640"/>
            <a:ext cx="8231187" cy="1188144"/>
          </a:xfrm>
          <a:noFill/>
          <a:ln/>
        </p:spPr>
        <p:txBody>
          <a:bodyPr/>
          <a:lstStyle/>
          <a:p>
            <a:r>
              <a:rPr lang="en-GB" sz="2400" b="1" dirty="0" smtClean="0"/>
              <a:t>‘Law outside the vacuum’ – An ethnographic </a:t>
            </a:r>
            <a:br>
              <a:rPr lang="en-GB" sz="2400" b="1" dirty="0" smtClean="0"/>
            </a:br>
            <a:r>
              <a:rPr lang="en-GB" sz="2400" b="1" dirty="0" smtClean="0"/>
              <a:t>study of knowledge &amp; epistemic practice </a:t>
            </a:r>
            <a:br>
              <a:rPr lang="en-GB" sz="2400" b="1" dirty="0" smtClean="0"/>
            </a:br>
            <a:r>
              <a:rPr lang="en-GB" sz="2400" b="1" dirty="0" smtClean="0"/>
              <a:t>within a university law clinic</a:t>
            </a:r>
            <a:endParaRPr lang="en-GB"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Legal Sphere</a:t>
            </a:r>
            <a:endParaRPr lang="en-GB" b="1" dirty="0"/>
          </a:p>
        </p:txBody>
      </p:sp>
      <p:sp>
        <p:nvSpPr>
          <p:cNvPr id="3" name="Content Placeholder 2"/>
          <p:cNvSpPr>
            <a:spLocks noGrp="1"/>
          </p:cNvSpPr>
          <p:nvPr>
            <p:ph idx="1"/>
          </p:nvPr>
        </p:nvSpPr>
        <p:spPr>
          <a:xfrm>
            <a:off x="412750" y="1340768"/>
            <a:ext cx="8229600" cy="4463132"/>
          </a:xfrm>
        </p:spPr>
        <p:txBody>
          <a:bodyPr/>
          <a:lstStyle/>
          <a:p>
            <a:r>
              <a:rPr lang="en-GB" sz="2000" dirty="0" smtClean="0"/>
              <a:t>The client’s </a:t>
            </a:r>
            <a:r>
              <a:rPr lang="en-GB" sz="2000" dirty="0"/>
              <a:t>own interpretation of what is happening is often different to the legal world’s </a:t>
            </a:r>
            <a:r>
              <a:rPr lang="en-GB" sz="2000" dirty="0" smtClean="0"/>
              <a:t>interpretation: </a:t>
            </a:r>
            <a:endParaRPr lang="en-GB" sz="2000" dirty="0"/>
          </a:p>
          <a:p>
            <a:pPr lvl="1"/>
            <a:r>
              <a:rPr lang="en-GB" sz="1600" b="1" dirty="0"/>
              <a:t>Student 1:</a:t>
            </a:r>
            <a:r>
              <a:rPr lang="en-GB" sz="1600" dirty="0"/>
              <a:t> </a:t>
            </a:r>
            <a:r>
              <a:rPr lang="en-GB" sz="1600" i="1" dirty="0"/>
              <a:t>It was much more difficult than I thought it was going to be, </a:t>
            </a:r>
            <a:r>
              <a:rPr lang="en-GB" sz="1600" i="1" dirty="0" smtClean="0"/>
              <a:t>that. </a:t>
            </a:r>
            <a:r>
              <a:rPr lang="en-GB" sz="1600" i="1" dirty="0"/>
              <a:t>I think it was difficult getting from her because obviously she was saying everything now that it has all happened and it was really important to try and understand what she thought at the time … and I do think at the time she thought she was lending that money to [x] and that [x] would pay it back… not him… which is the problem</a:t>
            </a:r>
            <a:r>
              <a:rPr lang="en-GB" sz="1600" i="1" dirty="0" smtClean="0"/>
              <a:t>.</a:t>
            </a:r>
          </a:p>
          <a:p>
            <a:pPr marL="457200" lvl="1" indent="0">
              <a:buNone/>
            </a:pPr>
            <a:endParaRPr lang="en-GB" sz="1600" dirty="0"/>
          </a:p>
          <a:p>
            <a:r>
              <a:rPr lang="en-GB" sz="2000" dirty="0" smtClean="0"/>
              <a:t>Abstract </a:t>
            </a:r>
            <a:r>
              <a:rPr lang="en-GB" sz="2000" dirty="0"/>
              <a:t>focus upon thoughts rather than the reality </a:t>
            </a:r>
            <a:r>
              <a:rPr lang="en-GB" sz="2000" dirty="0" smtClean="0"/>
              <a:t>can </a:t>
            </a:r>
            <a:r>
              <a:rPr lang="en-GB" sz="2000" dirty="0"/>
              <a:t>create hysteresis and </a:t>
            </a:r>
            <a:r>
              <a:rPr lang="en-GB" sz="2000" dirty="0" smtClean="0"/>
              <a:t>disorientation for the client (</a:t>
            </a:r>
            <a:r>
              <a:rPr lang="en-GB" sz="2000" dirty="0"/>
              <a:t>Bourdieu 1990):</a:t>
            </a:r>
          </a:p>
          <a:p>
            <a:pPr lvl="1"/>
            <a:r>
              <a:rPr lang="en-GB" sz="1600" b="1" dirty="0" smtClean="0"/>
              <a:t>Supervisor </a:t>
            </a:r>
            <a:r>
              <a:rPr lang="en-GB" sz="1600" b="1" dirty="0"/>
              <a:t>1:</a:t>
            </a:r>
            <a:r>
              <a:rPr lang="en-GB" sz="1600" dirty="0"/>
              <a:t> </a:t>
            </a:r>
            <a:r>
              <a:rPr lang="en-GB" sz="1600" i="1" dirty="0"/>
              <a:t>She was projecting in a sense what she’s doing is projecting what actually happened… onto what she thought was happening… at the time to try and make sense</a:t>
            </a:r>
            <a:r>
              <a:rPr lang="en-GB" sz="1600" i="1" dirty="0" smtClean="0"/>
              <a:t>...</a:t>
            </a:r>
          </a:p>
          <a:p>
            <a:pPr marL="457200" lvl="1" indent="0">
              <a:buNone/>
            </a:pPr>
            <a:endParaRPr lang="en-GB" sz="1600" dirty="0"/>
          </a:p>
          <a:p>
            <a:r>
              <a:rPr lang="en-GB" sz="2000" dirty="0"/>
              <a:t>Legal problem is elevated to the status of an entity. </a:t>
            </a:r>
          </a:p>
        </p:txBody>
      </p:sp>
    </p:spTree>
    <p:extLst>
      <p:ext uri="{BB962C8B-B14F-4D97-AF65-F5344CB8AC3E}">
        <p14:creationId xmlns:p14="http://schemas.microsoft.com/office/powerpoint/2010/main" val="62197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Developing skills &amp; knowledge</a:t>
            </a:r>
            <a:endParaRPr lang="en-GB" b="1" dirty="0"/>
          </a:p>
        </p:txBody>
      </p:sp>
      <p:sp>
        <p:nvSpPr>
          <p:cNvPr id="3" name="Content Placeholder 2"/>
          <p:cNvSpPr>
            <a:spLocks noGrp="1"/>
          </p:cNvSpPr>
          <p:nvPr>
            <p:ph idx="1"/>
          </p:nvPr>
        </p:nvSpPr>
        <p:spPr>
          <a:xfrm>
            <a:off x="412750" y="1916832"/>
            <a:ext cx="8229600" cy="3887068"/>
          </a:xfrm>
        </p:spPr>
        <p:txBody>
          <a:bodyPr/>
          <a:lstStyle/>
          <a:p>
            <a:r>
              <a:rPr lang="en-GB" b="1" dirty="0"/>
              <a:t>Skills for the legal </a:t>
            </a:r>
            <a:r>
              <a:rPr lang="en-GB" b="1" dirty="0" smtClean="0"/>
              <a:t>sphere</a:t>
            </a:r>
            <a:endParaRPr lang="en-GB" dirty="0" smtClean="0"/>
          </a:p>
          <a:p>
            <a:pPr lvl="1"/>
            <a:r>
              <a:rPr lang="en-GB" dirty="0" smtClean="0"/>
              <a:t>Not </a:t>
            </a:r>
            <a:r>
              <a:rPr lang="en-GB" dirty="0"/>
              <a:t>making </a:t>
            </a:r>
            <a:r>
              <a:rPr lang="en-GB" dirty="0" smtClean="0"/>
              <a:t>assumptions;</a:t>
            </a:r>
          </a:p>
          <a:p>
            <a:pPr lvl="1"/>
            <a:r>
              <a:rPr lang="en-GB" dirty="0" smtClean="0"/>
              <a:t>Identifying the legal issue as quickly as possible (developing ‘laser vision’);</a:t>
            </a:r>
          </a:p>
          <a:p>
            <a:pPr lvl="1"/>
            <a:r>
              <a:rPr lang="en-GB" dirty="0"/>
              <a:t>Asking the right </a:t>
            </a:r>
            <a:r>
              <a:rPr lang="en-GB" dirty="0" smtClean="0"/>
              <a:t>questions (for the legal problems);</a:t>
            </a:r>
          </a:p>
          <a:p>
            <a:pPr lvl="1"/>
            <a:r>
              <a:rPr lang="en-GB" dirty="0"/>
              <a:t>Keeping clients on </a:t>
            </a:r>
            <a:r>
              <a:rPr lang="en-GB" dirty="0" smtClean="0"/>
              <a:t>track (for the legal problem);</a:t>
            </a:r>
          </a:p>
          <a:p>
            <a:pPr lvl="1"/>
            <a:r>
              <a:rPr lang="en-GB" dirty="0"/>
              <a:t>Getting the </a:t>
            </a:r>
            <a:r>
              <a:rPr lang="en-GB" dirty="0" smtClean="0"/>
              <a:t>documents.</a:t>
            </a:r>
            <a:endParaRPr lang="en-GB" dirty="0"/>
          </a:p>
        </p:txBody>
      </p:sp>
    </p:spTree>
    <p:extLst>
      <p:ext uri="{BB962C8B-B14F-4D97-AF65-F5344CB8AC3E}">
        <p14:creationId xmlns:p14="http://schemas.microsoft.com/office/powerpoint/2010/main" val="2512178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Developing skills &amp; knowledge</a:t>
            </a:r>
            <a:endParaRPr lang="en-GB" dirty="0"/>
          </a:p>
        </p:txBody>
      </p:sp>
      <p:sp>
        <p:nvSpPr>
          <p:cNvPr id="3" name="Content Placeholder 2"/>
          <p:cNvSpPr>
            <a:spLocks noGrp="1"/>
          </p:cNvSpPr>
          <p:nvPr>
            <p:ph idx="1"/>
          </p:nvPr>
        </p:nvSpPr>
        <p:spPr>
          <a:xfrm>
            <a:off x="412750" y="1988840"/>
            <a:ext cx="8229600" cy="3815060"/>
          </a:xfrm>
        </p:spPr>
        <p:txBody>
          <a:bodyPr/>
          <a:lstStyle/>
          <a:p>
            <a:pPr lvl="0"/>
            <a:r>
              <a:rPr lang="en-GB" sz="1800" dirty="0"/>
              <a:t>But also... </a:t>
            </a:r>
            <a:endParaRPr lang="en-GB" sz="1800" dirty="0" smtClean="0"/>
          </a:p>
          <a:p>
            <a:pPr lvl="0"/>
            <a:r>
              <a:rPr lang="en-GB" sz="1800" dirty="0" smtClean="0"/>
              <a:t>… contextually </a:t>
            </a:r>
            <a:r>
              <a:rPr lang="en-GB" sz="1800" dirty="0"/>
              <a:t>understanding law as an obstacle. </a:t>
            </a:r>
          </a:p>
          <a:p>
            <a:pPr lvl="1"/>
            <a:r>
              <a:rPr lang="en-GB" sz="1400" b="1" dirty="0"/>
              <a:t>Student 25: ... </a:t>
            </a:r>
            <a:r>
              <a:rPr lang="en-GB" sz="1400" dirty="0"/>
              <a:t>I’m trying to make the law a little bit more transparent for people... more accessible to people. I think that’s one of my main things anyway... Because I think that’s a really big problem at the moment. So if I could somehow wave my magic wand and give </a:t>
            </a:r>
            <a:r>
              <a:rPr lang="en-GB" sz="1400" u="sng" dirty="0"/>
              <a:t>ordinary</a:t>
            </a:r>
            <a:r>
              <a:rPr lang="en-GB" sz="1400" dirty="0"/>
              <a:t> people this access to... and the clarity on the law that is needed</a:t>
            </a:r>
            <a:r>
              <a:rPr lang="en-GB" sz="1400" dirty="0" smtClean="0"/>
              <a:t>.</a:t>
            </a:r>
          </a:p>
          <a:p>
            <a:pPr marL="457200" lvl="1" indent="0">
              <a:buNone/>
            </a:pPr>
            <a:endParaRPr lang="en-GB" sz="1400" dirty="0"/>
          </a:p>
          <a:p>
            <a:r>
              <a:rPr lang="en-GB" sz="1800" dirty="0"/>
              <a:t>Understanding the law disproportionately impacts upon the most vulnerable and disadvantaged and effectively excludes them from the law (</a:t>
            </a:r>
            <a:r>
              <a:rPr lang="en-GB" sz="1800" dirty="0" err="1"/>
              <a:t>Sarat</a:t>
            </a:r>
            <a:r>
              <a:rPr lang="en-GB" sz="1800" dirty="0"/>
              <a:t> 1990).</a:t>
            </a:r>
          </a:p>
          <a:p>
            <a:pPr lvl="1"/>
            <a:r>
              <a:rPr lang="en-GB" sz="1400" b="1" dirty="0"/>
              <a:t>Student 25: </a:t>
            </a:r>
            <a:r>
              <a:rPr lang="en-GB" sz="1400" dirty="0"/>
              <a:t>Just like when I’m at work and speak to people at work… I’d be talking to my friends at work and they’d tell me about a problem and I’d think… “you have no idea that that’s related to the law do you?” … it’s just because it’s…. like I said… it’s not accessible... </a:t>
            </a:r>
          </a:p>
          <a:p>
            <a:pPr marL="0" indent="0">
              <a:buNone/>
            </a:pPr>
            <a:endParaRPr lang="en-GB" sz="1800" dirty="0" smtClean="0"/>
          </a:p>
          <a:p>
            <a:r>
              <a:rPr lang="en-GB" sz="1800" dirty="0" smtClean="0"/>
              <a:t>Understanding </a:t>
            </a:r>
            <a:r>
              <a:rPr lang="en-GB" sz="1800" dirty="0"/>
              <a:t>there is no homology between the law and justice.</a:t>
            </a:r>
            <a:endParaRPr lang="en-GB" dirty="0"/>
          </a:p>
        </p:txBody>
      </p:sp>
    </p:spTree>
    <p:extLst>
      <p:ext uri="{BB962C8B-B14F-4D97-AF65-F5344CB8AC3E}">
        <p14:creationId xmlns:p14="http://schemas.microsoft.com/office/powerpoint/2010/main" val="33155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7384"/>
            <a:ext cx="8229600" cy="1296144"/>
          </a:xfrm>
        </p:spPr>
        <p:txBody>
          <a:bodyPr/>
          <a:lstStyle/>
          <a:p>
            <a:r>
              <a:rPr lang="en-GB" b="1" dirty="0" smtClean="0"/>
              <a:t>Weber’s conceptual model </a:t>
            </a:r>
            <a:r>
              <a:rPr lang="en-GB" b="1" dirty="0"/>
              <a:t>of </a:t>
            </a:r>
            <a:r>
              <a:rPr lang="en-GB" b="1" dirty="0" smtClean="0"/>
              <a:t/>
            </a:r>
            <a:br>
              <a:rPr lang="en-GB" b="1" dirty="0" smtClean="0"/>
            </a:br>
            <a:r>
              <a:rPr lang="en-GB" b="1" dirty="0" smtClean="0"/>
              <a:t>rationality</a:t>
            </a:r>
            <a:endParaRPr lang="en-GB" dirty="0"/>
          </a:p>
        </p:txBody>
      </p:sp>
      <p:sp>
        <p:nvSpPr>
          <p:cNvPr id="3" name="Content Placeholder 2"/>
          <p:cNvSpPr>
            <a:spLocks noGrp="1"/>
          </p:cNvSpPr>
          <p:nvPr>
            <p:ph idx="1"/>
          </p:nvPr>
        </p:nvSpPr>
        <p:spPr>
          <a:xfrm>
            <a:off x="412750" y="2060848"/>
            <a:ext cx="8229600" cy="3743052"/>
          </a:xfrm>
        </p:spPr>
        <p:txBody>
          <a:bodyPr/>
          <a:lstStyle/>
          <a:p>
            <a:r>
              <a:rPr lang="en-GB" dirty="0" smtClean="0"/>
              <a:t>How do participants </a:t>
            </a:r>
            <a:r>
              <a:rPr lang="en-GB" dirty="0"/>
              <a:t>rationalise their social </a:t>
            </a:r>
            <a:r>
              <a:rPr lang="en-GB" dirty="0" smtClean="0"/>
              <a:t>action in the interview and advice provision (</a:t>
            </a:r>
            <a:r>
              <a:rPr lang="en-GB" dirty="0"/>
              <a:t>Brubaker 1984</a:t>
            </a:r>
            <a:r>
              <a:rPr lang="en-GB" dirty="0" smtClean="0"/>
              <a:t>)?</a:t>
            </a:r>
            <a:endParaRPr lang="en-GB" dirty="0"/>
          </a:p>
          <a:p>
            <a:pPr lvl="1"/>
            <a:r>
              <a:rPr lang="en-GB" dirty="0" err="1"/>
              <a:t>Zweckrational</a:t>
            </a:r>
            <a:r>
              <a:rPr lang="en-GB" dirty="0"/>
              <a:t> (conscious, calculating attempt to achieve desired ends with appropriate means);</a:t>
            </a:r>
          </a:p>
          <a:p>
            <a:pPr lvl="1"/>
            <a:r>
              <a:rPr lang="en-GB" dirty="0" err="1"/>
              <a:t>Wertrational</a:t>
            </a:r>
            <a:r>
              <a:rPr lang="en-GB" dirty="0"/>
              <a:t> (conscious belief in the intrinsic value of acting in a certain way regardless of the consequences);</a:t>
            </a:r>
          </a:p>
          <a:p>
            <a:pPr lvl="1"/>
            <a:r>
              <a:rPr lang="en-GB" dirty="0"/>
              <a:t>Traditional (long standing habits);</a:t>
            </a:r>
          </a:p>
          <a:p>
            <a:pPr lvl="1"/>
            <a:r>
              <a:rPr lang="en-GB" dirty="0" err="1"/>
              <a:t>Affectual</a:t>
            </a:r>
            <a:r>
              <a:rPr lang="en-GB" dirty="0"/>
              <a:t> (strong feelings</a:t>
            </a:r>
            <a:r>
              <a:rPr lang="en-GB" dirty="0" smtClean="0"/>
              <a:t>).</a:t>
            </a:r>
          </a:p>
          <a:p>
            <a:pPr marL="457200" lvl="1" indent="0">
              <a:buNone/>
            </a:pPr>
            <a:endParaRPr lang="en-GB" sz="2400" dirty="0"/>
          </a:p>
        </p:txBody>
      </p:sp>
    </p:spTree>
    <p:extLst>
      <p:ext uri="{BB962C8B-B14F-4D97-AF65-F5344CB8AC3E}">
        <p14:creationId xmlns:p14="http://schemas.microsoft.com/office/powerpoint/2010/main" val="2403558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Approach to the interview</a:t>
            </a:r>
            <a:endParaRPr lang="en-GB" b="1" dirty="0"/>
          </a:p>
        </p:txBody>
      </p:sp>
      <p:sp>
        <p:nvSpPr>
          <p:cNvPr id="3" name="Content Placeholder 2"/>
          <p:cNvSpPr>
            <a:spLocks noGrp="1"/>
          </p:cNvSpPr>
          <p:nvPr>
            <p:ph idx="1"/>
          </p:nvPr>
        </p:nvSpPr>
        <p:spPr>
          <a:xfrm>
            <a:off x="412750" y="1772816"/>
            <a:ext cx="8229600" cy="4031084"/>
          </a:xfrm>
        </p:spPr>
        <p:txBody>
          <a:bodyPr/>
          <a:lstStyle/>
          <a:p>
            <a:r>
              <a:rPr lang="en-GB" sz="1600" dirty="0"/>
              <a:t>Understanding and dealing with the client’s emotions as a means to extract the appropriate legally relevant information. </a:t>
            </a:r>
          </a:p>
          <a:p>
            <a:r>
              <a:rPr lang="en-GB" sz="1600" dirty="0" err="1" smtClean="0"/>
              <a:t>Zweckrational</a:t>
            </a:r>
            <a:r>
              <a:rPr lang="en-GB" sz="1600" dirty="0" smtClean="0"/>
              <a:t> </a:t>
            </a:r>
            <a:r>
              <a:rPr lang="en-GB" sz="1600" dirty="0"/>
              <a:t>approach to considering emotions in the </a:t>
            </a:r>
            <a:r>
              <a:rPr lang="en-GB" sz="1600" dirty="0" smtClean="0"/>
              <a:t>interview?</a:t>
            </a:r>
            <a:endParaRPr lang="en-GB" sz="1600" dirty="0"/>
          </a:p>
          <a:p>
            <a:pPr lvl="1"/>
            <a:r>
              <a:rPr lang="en-GB" sz="1400" b="1" dirty="0"/>
              <a:t>Supervisor 1: </a:t>
            </a:r>
            <a:r>
              <a:rPr lang="en-GB" sz="1400" i="1" dirty="0"/>
              <a:t>… I thought you handled that really well actually because she was clearly, she felt very embarrassed didn’t she?</a:t>
            </a:r>
            <a:endParaRPr lang="en-GB" sz="1400" dirty="0"/>
          </a:p>
          <a:p>
            <a:r>
              <a:rPr lang="en-GB" sz="1600" dirty="0" smtClean="0"/>
              <a:t>Considering </a:t>
            </a:r>
            <a:r>
              <a:rPr lang="en-GB" sz="1600" dirty="0"/>
              <a:t>the client’s emotions </a:t>
            </a:r>
            <a:r>
              <a:rPr lang="en-GB" sz="1600" dirty="0" smtClean="0"/>
              <a:t>but not empathy </a:t>
            </a:r>
            <a:r>
              <a:rPr lang="en-GB" sz="1600" dirty="0"/>
              <a:t>(See Sommerlad 2007; Thornton 1996; Woods 1993</a:t>
            </a:r>
            <a:r>
              <a:rPr lang="en-GB" sz="1600" dirty="0" smtClean="0"/>
              <a:t>):</a:t>
            </a:r>
          </a:p>
          <a:p>
            <a:pPr lvl="1"/>
            <a:r>
              <a:rPr lang="en-GB" sz="1400" b="1" dirty="0"/>
              <a:t>Supervisor 1:</a:t>
            </a:r>
            <a:r>
              <a:rPr lang="en-GB" sz="1400" dirty="0"/>
              <a:t> … it’s not empathy, it doesn’t go as far as empathy but there’s a sort of, you know, there’s a connection…there, you </a:t>
            </a:r>
            <a:r>
              <a:rPr lang="en-GB" sz="1400" dirty="0" smtClean="0"/>
              <a:t>know…</a:t>
            </a:r>
          </a:p>
          <a:p>
            <a:r>
              <a:rPr lang="en-GB" sz="1600" dirty="0"/>
              <a:t>Objective approach involving recognition of the client’s subjective emotions</a:t>
            </a:r>
            <a:r>
              <a:rPr lang="en-GB" sz="1600" dirty="0" smtClean="0"/>
              <a:t>.</a:t>
            </a:r>
            <a:endParaRPr lang="en-GB" sz="1600" dirty="0"/>
          </a:p>
          <a:p>
            <a:r>
              <a:rPr lang="en-GB" sz="1600" dirty="0" smtClean="0"/>
              <a:t>However, time </a:t>
            </a:r>
            <a:r>
              <a:rPr lang="en-GB" sz="1600" dirty="0"/>
              <a:t>is a precious commodity:</a:t>
            </a:r>
          </a:p>
          <a:p>
            <a:pPr lvl="1"/>
            <a:r>
              <a:rPr lang="en-GB" sz="1400" b="1" dirty="0"/>
              <a:t>Supervisor 2: </a:t>
            </a:r>
            <a:r>
              <a:rPr lang="en-GB" sz="1400" dirty="0"/>
              <a:t>It was fast but you don’t always need... I think people think you should go on for a long time… Actually when you are in practice you get all the information as quickly as you can… don’t worry if you’ve got all the information... don’t think you need to… just keep asking questions to make it longer</a:t>
            </a:r>
            <a:r>
              <a:rPr lang="en-GB" sz="1400" dirty="0" smtClean="0"/>
              <a:t>.</a:t>
            </a:r>
            <a:endParaRPr lang="en-GB" sz="1400" dirty="0"/>
          </a:p>
        </p:txBody>
      </p:sp>
    </p:spTree>
    <p:extLst>
      <p:ext uri="{BB962C8B-B14F-4D97-AF65-F5344CB8AC3E}">
        <p14:creationId xmlns:p14="http://schemas.microsoft.com/office/powerpoint/2010/main" val="40005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Approach to the advice</a:t>
            </a:r>
            <a:endParaRPr lang="en-GB" b="1" dirty="0"/>
          </a:p>
        </p:txBody>
      </p:sp>
      <p:sp>
        <p:nvSpPr>
          <p:cNvPr id="3" name="Content Placeholder 2"/>
          <p:cNvSpPr>
            <a:spLocks noGrp="1"/>
          </p:cNvSpPr>
          <p:nvPr>
            <p:ph idx="1"/>
          </p:nvPr>
        </p:nvSpPr>
        <p:spPr>
          <a:xfrm>
            <a:off x="412750" y="1268760"/>
            <a:ext cx="8229600" cy="4535140"/>
          </a:xfrm>
        </p:spPr>
        <p:txBody>
          <a:bodyPr/>
          <a:lstStyle/>
          <a:p>
            <a:r>
              <a:rPr lang="en-GB" sz="1800" dirty="0" smtClean="0"/>
              <a:t>Professionalism and displaying emotions seen as separate and distinct (See </a:t>
            </a:r>
            <a:r>
              <a:rPr lang="en-GB" sz="1800" dirty="0" err="1"/>
              <a:t>Westaby</a:t>
            </a:r>
            <a:r>
              <a:rPr lang="en-GB" sz="1800" dirty="0"/>
              <a:t> 2010; </a:t>
            </a:r>
            <a:r>
              <a:rPr lang="en-GB" sz="1800" dirty="0" err="1"/>
              <a:t>Westaby</a:t>
            </a:r>
            <a:r>
              <a:rPr lang="en-GB" sz="1800" dirty="0"/>
              <a:t> 2014</a:t>
            </a:r>
            <a:r>
              <a:rPr lang="en-GB" sz="1800" dirty="0" smtClean="0"/>
              <a:t>): </a:t>
            </a:r>
            <a:r>
              <a:rPr lang="en-GB" sz="1800" dirty="0"/>
              <a:t> </a:t>
            </a:r>
          </a:p>
          <a:p>
            <a:pPr lvl="1"/>
            <a:r>
              <a:rPr lang="en-GB" sz="1400" b="1" dirty="0"/>
              <a:t>Supervisor 1: </a:t>
            </a:r>
            <a:r>
              <a:rPr lang="en-GB" sz="1400" dirty="0"/>
              <a:t>The challenges. They, they are, I mean they are massive legal challenges… for her and the risk, it, there are risks as well but </a:t>
            </a:r>
            <a:r>
              <a:rPr lang="en-GB" sz="1400" dirty="0" smtClean="0"/>
              <a:t>to </a:t>
            </a:r>
            <a:r>
              <a:rPr lang="en-GB" sz="1400" dirty="0"/>
              <a:t>do that in a way that is clear… and professional, also has a bit of warmth…</a:t>
            </a:r>
          </a:p>
          <a:p>
            <a:r>
              <a:rPr lang="en-GB" sz="1800" dirty="0" err="1"/>
              <a:t>Wertrational</a:t>
            </a:r>
            <a:r>
              <a:rPr lang="en-GB" sz="1800" dirty="0"/>
              <a:t> approach to writing advice? </a:t>
            </a:r>
          </a:p>
          <a:p>
            <a:r>
              <a:rPr lang="en-GB" sz="1800" dirty="0" smtClean="0"/>
              <a:t>Recognition of the client and their feelings :</a:t>
            </a:r>
            <a:r>
              <a:rPr lang="en-GB" sz="1800" dirty="0"/>
              <a:t> </a:t>
            </a:r>
          </a:p>
          <a:p>
            <a:pPr lvl="1"/>
            <a:r>
              <a:rPr lang="en-GB" sz="1400" b="1" dirty="0" smtClean="0"/>
              <a:t>Student </a:t>
            </a:r>
            <a:r>
              <a:rPr lang="en-GB" sz="1400" b="1" dirty="0"/>
              <a:t>1: </a:t>
            </a:r>
            <a:r>
              <a:rPr lang="en-GB" sz="1400" dirty="0"/>
              <a:t>Rather than just saying you haven’t got a case. It’s important to say these are the reasons why… we have considered it in considerable depth and this </a:t>
            </a:r>
            <a:r>
              <a:rPr lang="en-GB" sz="1400" dirty="0" smtClean="0"/>
              <a:t>is </a:t>
            </a:r>
            <a:r>
              <a:rPr lang="en-GB" sz="1400" dirty="0"/>
              <a:t>the conclusion we’ve come to. I don’t think you should, if you are telling someone they don’t have a case you should ever leave it, at, at that… You should always tell them… why you don’t think it is worth pursuing or whatever so… I just wish I could help her.</a:t>
            </a:r>
          </a:p>
          <a:p>
            <a:r>
              <a:rPr lang="en-GB" sz="1800" dirty="0" smtClean="0"/>
              <a:t>Subjective approach, considering the client, her feelings and her needs. </a:t>
            </a:r>
          </a:p>
          <a:p>
            <a:r>
              <a:rPr lang="en-GB" sz="1800" dirty="0" smtClean="0"/>
              <a:t>Considering </a:t>
            </a:r>
            <a:r>
              <a:rPr lang="en-GB" sz="1800" dirty="0"/>
              <a:t>the issues on a multi-dimensional basis, looking for a more holistic outcome. </a:t>
            </a:r>
          </a:p>
          <a:p>
            <a:r>
              <a:rPr lang="en-GB" sz="1800" dirty="0" smtClean="0"/>
              <a:t>NB/ two approaches </a:t>
            </a:r>
            <a:r>
              <a:rPr lang="en-GB" sz="1800" dirty="0"/>
              <a:t>are </a:t>
            </a:r>
            <a:r>
              <a:rPr lang="en-GB" sz="1800" dirty="0" smtClean="0"/>
              <a:t>not </a:t>
            </a:r>
            <a:r>
              <a:rPr lang="en-GB" sz="1800" dirty="0"/>
              <a:t>mutually exclusive. </a:t>
            </a:r>
          </a:p>
        </p:txBody>
      </p:sp>
    </p:spTree>
    <p:extLst>
      <p:ext uri="{BB962C8B-B14F-4D97-AF65-F5344CB8AC3E}">
        <p14:creationId xmlns:p14="http://schemas.microsoft.com/office/powerpoint/2010/main" val="30133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Embracing our differences</a:t>
            </a:r>
            <a:endParaRPr lang="en-GB" b="1" dirty="0"/>
          </a:p>
        </p:txBody>
      </p:sp>
      <p:sp>
        <p:nvSpPr>
          <p:cNvPr id="3" name="Content Placeholder 2"/>
          <p:cNvSpPr>
            <a:spLocks noGrp="1"/>
          </p:cNvSpPr>
          <p:nvPr>
            <p:ph idx="1"/>
          </p:nvPr>
        </p:nvSpPr>
        <p:spPr>
          <a:xfrm>
            <a:off x="412750" y="1268760"/>
            <a:ext cx="8229600" cy="4535140"/>
          </a:xfrm>
        </p:spPr>
        <p:txBody>
          <a:bodyPr/>
          <a:lstStyle/>
          <a:p>
            <a:r>
              <a:rPr lang="en-GB" sz="1800" dirty="0"/>
              <a:t>Understanding people’s feelings and emotions different from the law degree:</a:t>
            </a:r>
          </a:p>
          <a:p>
            <a:pPr lvl="1"/>
            <a:r>
              <a:rPr lang="en-GB" sz="1400" b="1" dirty="0"/>
              <a:t>Student 12: </a:t>
            </a:r>
            <a:r>
              <a:rPr lang="en-GB" sz="1400" dirty="0"/>
              <a:t>We don’t really have a lot of team work in law... so we’re not really expected to be able to work with other people and understand how other people are feeling. </a:t>
            </a:r>
          </a:p>
          <a:p>
            <a:pPr marL="457200" lvl="1" indent="0">
              <a:buNone/>
            </a:pPr>
            <a:endParaRPr lang="en-GB" sz="1400" dirty="0"/>
          </a:p>
          <a:p>
            <a:pPr lvl="1"/>
            <a:r>
              <a:rPr lang="en-GB" sz="1400" b="1" dirty="0"/>
              <a:t>Student 1: </a:t>
            </a:r>
            <a:r>
              <a:rPr lang="en-GB" sz="1400" dirty="0"/>
              <a:t>And I think that’s the big difference to actually being in here and doing it with real people to seeing it on paper is that… there’s emotions behind these people… </a:t>
            </a:r>
            <a:endParaRPr lang="en-GB" sz="1800" dirty="0"/>
          </a:p>
          <a:p>
            <a:pPr marL="0" indent="0">
              <a:buNone/>
            </a:pPr>
            <a:endParaRPr lang="en-GB" sz="1800" dirty="0" smtClean="0"/>
          </a:p>
          <a:p>
            <a:r>
              <a:rPr lang="en-GB" sz="1800" dirty="0" smtClean="0"/>
              <a:t>Learning skills of understanding different people, their epistemic and cultural spheres and embracing difference. </a:t>
            </a:r>
            <a:r>
              <a:rPr lang="en-GB" sz="1800" dirty="0"/>
              <a:t> </a:t>
            </a:r>
          </a:p>
          <a:p>
            <a:pPr lvl="1"/>
            <a:r>
              <a:rPr lang="en-GB" sz="1400" b="1" dirty="0"/>
              <a:t>Student 26: </a:t>
            </a:r>
            <a:r>
              <a:rPr lang="en-GB" sz="1400" dirty="0"/>
              <a:t>I mean there’s different types of students, there’s different people, there’s staff that’s older than you, there’s different clients, different ages, different ethnic backgrounds. I think it’s just all a mix, it’s like a big mixing pot. And just the way you deal with everyone, sometimes it’s different, just based on how they are. And I feel as though all of that experience, it just helps in, you know, achieving your goals, as I feel as though they’re all life skills.</a:t>
            </a:r>
          </a:p>
          <a:p>
            <a:pPr marL="0" indent="0">
              <a:buNone/>
            </a:pPr>
            <a:endParaRPr lang="en-GB" sz="1800" dirty="0" smtClean="0"/>
          </a:p>
        </p:txBody>
      </p:sp>
    </p:spTree>
    <p:extLst>
      <p:ext uri="{BB962C8B-B14F-4D97-AF65-F5344CB8AC3E}">
        <p14:creationId xmlns:p14="http://schemas.microsoft.com/office/powerpoint/2010/main" val="23646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      Legal        Social</a:t>
            </a:r>
          </a:p>
        </p:txBody>
      </p:sp>
      <p:sp>
        <p:nvSpPr>
          <p:cNvPr id="5" name="Content Placeholder 4"/>
          <p:cNvSpPr>
            <a:spLocks noGrp="1"/>
          </p:cNvSpPr>
          <p:nvPr>
            <p:ph sz="half" idx="2"/>
          </p:nvPr>
        </p:nvSpPr>
        <p:spPr>
          <a:xfrm>
            <a:off x="4427984" y="1916832"/>
            <a:ext cx="4214365" cy="3887068"/>
          </a:xfrm>
        </p:spPr>
        <p:txBody>
          <a:bodyPr/>
          <a:lstStyle/>
          <a:p>
            <a:r>
              <a:rPr lang="en-GB" sz="2400" dirty="0" smtClean="0"/>
              <a:t>Aspiration of the self-empowerment model.</a:t>
            </a:r>
          </a:p>
          <a:p>
            <a:r>
              <a:rPr lang="en-GB" sz="2400" dirty="0" smtClean="0"/>
              <a:t>Clients learning &amp; understanding the legal sphere.</a:t>
            </a:r>
          </a:p>
          <a:p>
            <a:r>
              <a:rPr lang="en-GB" sz="2400" dirty="0" smtClean="0"/>
              <a:t>Students </a:t>
            </a:r>
            <a:r>
              <a:rPr lang="en-GB" sz="2400" i="1" dirty="0" smtClean="0"/>
              <a:t>understanding</a:t>
            </a:r>
            <a:r>
              <a:rPr lang="en-GB" sz="2400" dirty="0" smtClean="0"/>
              <a:t> the client’s needs &amp; learning the social impact of law.</a:t>
            </a:r>
          </a:p>
          <a:p>
            <a:r>
              <a:rPr lang="en-GB" sz="2400" dirty="0" smtClean="0"/>
              <a:t>Development of a professional habitus.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2276872"/>
            <a:ext cx="396044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47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Bibliography</a:t>
            </a:r>
            <a:endParaRPr lang="en-GB" dirty="0"/>
          </a:p>
        </p:txBody>
      </p:sp>
      <p:sp>
        <p:nvSpPr>
          <p:cNvPr id="6" name="Content Placeholder 5"/>
          <p:cNvSpPr>
            <a:spLocks noGrp="1"/>
          </p:cNvSpPr>
          <p:nvPr>
            <p:ph idx="1"/>
          </p:nvPr>
        </p:nvSpPr>
        <p:spPr>
          <a:xfrm>
            <a:off x="412750" y="1196752"/>
            <a:ext cx="8229600" cy="4607148"/>
          </a:xfrm>
        </p:spPr>
        <p:txBody>
          <a:bodyPr/>
          <a:lstStyle/>
          <a:p>
            <a:pPr marL="0" indent="0">
              <a:buNone/>
            </a:pPr>
            <a:r>
              <a:rPr lang="en-GB" sz="1000" dirty="0"/>
              <a:t>Bourdieu, P. &amp; </a:t>
            </a:r>
            <a:r>
              <a:rPr lang="en-GB" sz="1000" dirty="0" err="1"/>
              <a:t>Passeron</a:t>
            </a:r>
            <a:r>
              <a:rPr lang="en-GB" sz="1000" dirty="0"/>
              <a:t>, J. </a:t>
            </a:r>
            <a:r>
              <a:rPr lang="en-GB" sz="1000" dirty="0" smtClean="0"/>
              <a:t>(1990) </a:t>
            </a:r>
            <a:r>
              <a:rPr lang="en-GB" sz="1000" i="1" dirty="0"/>
              <a:t>Reproduction in Education, Society and Culture</a:t>
            </a:r>
            <a:r>
              <a:rPr lang="en-GB" sz="1000" dirty="0"/>
              <a:t>. London: Sage. </a:t>
            </a:r>
          </a:p>
          <a:p>
            <a:pPr marL="0" indent="0">
              <a:buNone/>
            </a:pPr>
            <a:r>
              <a:rPr lang="en-GB" sz="1000" dirty="0"/>
              <a:t>Bourdieu, P. (1990)  [1980] </a:t>
            </a:r>
            <a:r>
              <a:rPr lang="en-GB" sz="1000" i="1" dirty="0"/>
              <a:t>The Logic of Practice</a:t>
            </a:r>
            <a:r>
              <a:rPr lang="en-GB" sz="1000" dirty="0"/>
              <a:t>, R. Nice (trans.). Cambridge: </a:t>
            </a:r>
            <a:r>
              <a:rPr lang="en-GB" sz="1000" dirty="0" err="1"/>
              <a:t>Pollity</a:t>
            </a:r>
            <a:r>
              <a:rPr lang="en-GB" sz="1000" dirty="0"/>
              <a:t>.</a:t>
            </a:r>
          </a:p>
          <a:p>
            <a:pPr marL="0" indent="0">
              <a:buNone/>
            </a:pPr>
            <a:r>
              <a:rPr lang="en-GB" sz="1000" dirty="0"/>
              <a:t>Brubaker, R. (1984) The Limits of Rationality. George Allen &amp; </a:t>
            </a:r>
            <a:r>
              <a:rPr lang="en-GB" sz="1000" dirty="0" err="1"/>
              <a:t>Unwin</a:t>
            </a:r>
            <a:r>
              <a:rPr lang="en-GB" sz="1000" dirty="0"/>
              <a:t> (London).</a:t>
            </a:r>
          </a:p>
          <a:p>
            <a:pPr marL="0" indent="0">
              <a:buNone/>
            </a:pPr>
            <a:r>
              <a:rPr lang="en-GB" sz="1000" dirty="0" smtClean="0"/>
              <a:t>Cutler, A (1951) Inadequate Law School Training: A Plan to Give Students Actual Practice. </a:t>
            </a:r>
            <a:r>
              <a:rPr lang="en-GB" sz="1000" i="1" dirty="0" smtClean="0"/>
              <a:t>American Bar Association Journal </a:t>
            </a:r>
            <a:r>
              <a:rPr lang="en-GB" sz="1000" dirty="0" smtClean="0"/>
              <a:t>37: 203.</a:t>
            </a:r>
          </a:p>
          <a:p>
            <a:pPr marL="0" indent="0">
              <a:buNone/>
            </a:pPr>
            <a:r>
              <a:rPr lang="en-GB" sz="1000" dirty="0" err="1" smtClean="0"/>
              <a:t>Daicoff</a:t>
            </a:r>
            <a:r>
              <a:rPr lang="en-GB" sz="1000" dirty="0"/>
              <a:t>, </a:t>
            </a:r>
            <a:r>
              <a:rPr lang="en-GB" sz="1000" dirty="0" smtClean="0"/>
              <a:t>S. (2004) </a:t>
            </a:r>
            <a:r>
              <a:rPr lang="en-GB" sz="1000" i="1" dirty="0" smtClean="0"/>
              <a:t>Lawyer</a:t>
            </a:r>
            <a:r>
              <a:rPr lang="en-GB" sz="1000" i="1" dirty="0"/>
              <a:t>, Know Thyself: A Psychological Analysis of Personality Strengths and Weaknesses</a:t>
            </a:r>
            <a:r>
              <a:rPr lang="en-GB" sz="1000" dirty="0"/>
              <a:t>. Washington, DC: American Psychological </a:t>
            </a:r>
            <a:r>
              <a:rPr lang="en-GB" sz="1000" dirty="0" smtClean="0"/>
              <a:t>Association. </a:t>
            </a:r>
            <a:endParaRPr lang="en-GB" sz="1000" dirty="0"/>
          </a:p>
          <a:p>
            <a:pPr marL="0" indent="0">
              <a:buNone/>
            </a:pPr>
            <a:r>
              <a:rPr lang="en-GB" sz="1000" dirty="0" smtClean="0"/>
              <a:t>David, L. (1934) The Clinical-Lawyer-School: The Clinic. </a:t>
            </a:r>
            <a:r>
              <a:rPr lang="en-GB" sz="1000" i="1" dirty="0" smtClean="0"/>
              <a:t>University of Pennsylvania Law Review</a:t>
            </a:r>
            <a:r>
              <a:rPr lang="en-GB" sz="1000" dirty="0" smtClean="0"/>
              <a:t>, 83: 1-22 </a:t>
            </a:r>
            <a:r>
              <a:rPr lang="en-GB" sz="1000" i="1" dirty="0" smtClean="0"/>
              <a:t> </a:t>
            </a:r>
            <a:endParaRPr lang="en-GB" sz="1000" dirty="0" smtClean="0"/>
          </a:p>
          <a:p>
            <a:pPr marL="0" indent="0">
              <a:buNone/>
            </a:pPr>
            <a:r>
              <a:rPr lang="en-GB" sz="1000" dirty="0" err="1"/>
              <a:t>Gherardi</a:t>
            </a:r>
            <a:r>
              <a:rPr lang="en-GB" sz="1000" dirty="0"/>
              <a:t>, S. (2014) </a:t>
            </a:r>
            <a:r>
              <a:rPr lang="en-GB" sz="1000" i="1" dirty="0"/>
              <a:t>Professional knowing-in-practice: rethinking materiality and border resources in telemedicine</a:t>
            </a:r>
            <a:r>
              <a:rPr lang="en-GB" sz="1000" dirty="0"/>
              <a:t>. </a:t>
            </a:r>
            <a:r>
              <a:rPr lang="en-GB" sz="1000" i="1" dirty="0"/>
              <a:t>Reconceptualising Professional Learning</a:t>
            </a:r>
            <a:r>
              <a:rPr lang="en-GB" sz="1000" dirty="0"/>
              <a:t>. </a:t>
            </a:r>
            <a:r>
              <a:rPr lang="en-GB" sz="1000" dirty="0" err="1"/>
              <a:t>Eds</a:t>
            </a:r>
            <a:r>
              <a:rPr lang="en-GB" sz="1000" dirty="0"/>
              <a:t> Fenwick, T. &amp; </a:t>
            </a:r>
            <a:r>
              <a:rPr lang="en-GB" sz="1000" dirty="0" err="1"/>
              <a:t>Nerland</a:t>
            </a:r>
            <a:r>
              <a:rPr lang="en-GB" sz="1000" dirty="0"/>
              <a:t>, M. </a:t>
            </a:r>
            <a:r>
              <a:rPr lang="en-GB" sz="1000" dirty="0" err="1"/>
              <a:t>Routledge</a:t>
            </a:r>
            <a:r>
              <a:rPr lang="en-GB" sz="1000" dirty="0"/>
              <a:t>: 11-23. </a:t>
            </a:r>
          </a:p>
          <a:p>
            <a:pPr marL="0" indent="0">
              <a:buNone/>
            </a:pPr>
            <a:r>
              <a:rPr lang="en-GB" sz="1000" dirty="0" err="1" smtClean="0"/>
              <a:t>Granfield</a:t>
            </a:r>
            <a:r>
              <a:rPr lang="en-GB" sz="1000" dirty="0"/>
              <a:t>, </a:t>
            </a:r>
            <a:r>
              <a:rPr lang="en-GB" sz="1000" dirty="0" smtClean="0"/>
              <a:t>R. </a:t>
            </a:r>
            <a:r>
              <a:rPr lang="en-GB" sz="1000" dirty="0"/>
              <a:t>(</a:t>
            </a:r>
            <a:r>
              <a:rPr lang="en-GB" sz="1000" dirty="0" smtClean="0"/>
              <a:t>1992) </a:t>
            </a:r>
            <a:r>
              <a:rPr lang="en-GB" sz="1000" i="1" dirty="0"/>
              <a:t>Making Elite Lawyers</a:t>
            </a:r>
            <a:r>
              <a:rPr lang="en-GB" sz="1000" dirty="0"/>
              <a:t>. </a:t>
            </a:r>
            <a:r>
              <a:rPr lang="en-GB" sz="1000" dirty="0" err="1" smtClean="0"/>
              <a:t>Routledge</a:t>
            </a:r>
            <a:r>
              <a:rPr lang="en-GB" sz="1000" dirty="0" smtClean="0"/>
              <a:t>.</a:t>
            </a:r>
            <a:endParaRPr lang="en-GB" sz="1000" dirty="0"/>
          </a:p>
          <a:p>
            <a:pPr marL="0" indent="0">
              <a:buNone/>
            </a:pPr>
            <a:r>
              <a:rPr lang="en-GB" sz="1000" dirty="0" smtClean="0"/>
              <a:t>Jensen </a:t>
            </a:r>
            <a:r>
              <a:rPr lang="en-GB" sz="1000" i="1" dirty="0" smtClean="0"/>
              <a:t>et al</a:t>
            </a:r>
            <a:r>
              <a:rPr lang="en-GB" sz="1000" dirty="0" smtClean="0"/>
              <a:t>.(2015) Enrolment of newcomers in expert cultures: an analysis of epistemic practices in a legal education introductory course. </a:t>
            </a:r>
            <a:r>
              <a:rPr lang="en-GB" sz="1000" i="1" dirty="0" smtClean="0"/>
              <a:t>High </a:t>
            </a:r>
            <a:r>
              <a:rPr lang="en-GB" sz="1000" i="1" dirty="0" err="1" smtClean="0"/>
              <a:t>Educ</a:t>
            </a:r>
            <a:r>
              <a:rPr lang="en-GB" sz="1000" i="1" dirty="0" smtClean="0"/>
              <a:t> </a:t>
            </a:r>
            <a:r>
              <a:rPr lang="en-GB" sz="1000" dirty="0" smtClean="0"/>
              <a:t>70: 867-880</a:t>
            </a:r>
            <a:r>
              <a:rPr lang="en-GB" sz="1000" i="1" dirty="0" smtClean="0"/>
              <a:t>. DOI 10.1007/s10734-015-9872-z.</a:t>
            </a:r>
            <a:endParaRPr lang="en-GB" sz="1000" dirty="0" smtClean="0"/>
          </a:p>
          <a:p>
            <a:pPr marL="0" indent="0">
              <a:buNone/>
            </a:pPr>
            <a:r>
              <a:rPr lang="en-GB" sz="1000" dirty="0" smtClean="0"/>
              <a:t>Knorr-</a:t>
            </a:r>
            <a:r>
              <a:rPr lang="en-GB" sz="1000" dirty="0" err="1" smtClean="0"/>
              <a:t>Cettina</a:t>
            </a:r>
            <a:r>
              <a:rPr lang="en-GB" sz="1000" dirty="0" smtClean="0"/>
              <a:t>, K. </a:t>
            </a:r>
            <a:r>
              <a:rPr lang="en-GB" sz="1000" dirty="0"/>
              <a:t>(</a:t>
            </a:r>
            <a:r>
              <a:rPr lang="en-GB" sz="1000" dirty="0" smtClean="0"/>
              <a:t>1999) </a:t>
            </a:r>
            <a:r>
              <a:rPr lang="en-GB" sz="1000" i="1" dirty="0" smtClean="0"/>
              <a:t>Epistemic Cultures. </a:t>
            </a:r>
            <a:r>
              <a:rPr lang="en-GB" sz="1000" dirty="0" smtClean="0"/>
              <a:t>Harvard University Press.</a:t>
            </a:r>
            <a:endParaRPr lang="en-GB" sz="1000" i="1" dirty="0" smtClean="0"/>
          </a:p>
          <a:p>
            <a:pPr marL="0" indent="0">
              <a:buNone/>
            </a:pPr>
            <a:r>
              <a:rPr lang="en-GB" sz="1000" dirty="0" smtClean="0"/>
              <a:t>Mertz</a:t>
            </a:r>
            <a:r>
              <a:rPr lang="en-GB" sz="1000" dirty="0"/>
              <a:t>, </a:t>
            </a:r>
            <a:r>
              <a:rPr lang="en-GB" sz="1000" dirty="0" smtClean="0"/>
              <a:t>E. (2007) </a:t>
            </a:r>
            <a:r>
              <a:rPr lang="en-GB" sz="1000" i="1" dirty="0"/>
              <a:t>The Language of Law School</a:t>
            </a:r>
            <a:r>
              <a:rPr lang="en-GB" sz="1000" dirty="0"/>
              <a:t>. </a:t>
            </a:r>
            <a:r>
              <a:rPr lang="en-GB" sz="1000" dirty="0" smtClean="0"/>
              <a:t>OUP.</a:t>
            </a:r>
          </a:p>
          <a:p>
            <a:pPr marL="0" indent="0">
              <a:buNone/>
            </a:pPr>
            <a:r>
              <a:rPr lang="en-GB" sz="1000" dirty="0" err="1"/>
              <a:t>Sarat</a:t>
            </a:r>
            <a:r>
              <a:rPr lang="en-GB" sz="1000" dirty="0"/>
              <a:t>, A. &amp; </a:t>
            </a:r>
            <a:r>
              <a:rPr lang="en-GB" sz="1000" dirty="0" err="1"/>
              <a:t>Felstiner</a:t>
            </a:r>
            <a:r>
              <a:rPr lang="en-GB" sz="1000" dirty="0"/>
              <a:t>, W. L. F. (1988) Vocabularies of Motive in Lawyer/Client Interaction, </a:t>
            </a:r>
            <a:r>
              <a:rPr lang="en-GB" sz="1000" i="1" dirty="0"/>
              <a:t>Law &amp; Society Review</a:t>
            </a:r>
            <a:r>
              <a:rPr lang="en-GB" sz="1000" dirty="0"/>
              <a:t>. 22(4). </a:t>
            </a:r>
          </a:p>
          <a:p>
            <a:pPr marL="0" indent="0">
              <a:buNone/>
            </a:pPr>
            <a:r>
              <a:rPr lang="en-GB" sz="1000" dirty="0" smtClean="0"/>
              <a:t>Sommerlad</a:t>
            </a:r>
            <a:r>
              <a:rPr lang="en-GB" sz="1000" dirty="0"/>
              <a:t>, H. (2007) Researching and Theorizing the Processes of Professional Identity Formation. </a:t>
            </a:r>
            <a:r>
              <a:rPr lang="en-GB" sz="1000" i="1" dirty="0"/>
              <a:t>Journal of Law and Society</a:t>
            </a:r>
            <a:r>
              <a:rPr lang="en-GB" sz="1000" dirty="0"/>
              <a:t>, 34(2): 190-217; </a:t>
            </a:r>
          </a:p>
          <a:p>
            <a:pPr marL="0" indent="0">
              <a:buNone/>
            </a:pPr>
            <a:r>
              <a:rPr lang="en-GB" sz="1000" dirty="0"/>
              <a:t>Thornton, M. (1996) </a:t>
            </a:r>
            <a:r>
              <a:rPr lang="en-GB" sz="1000" i="1" dirty="0"/>
              <a:t>Dissonance and Distrust: Women in the Legal Profession</a:t>
            </a:r>
            <a:r>
              <a:rPr lang="en-GB" sz="1000" dirty="0"/>
              <a:t> as relayed by Sommerlad, H. (2007) Researching and Theorizing the Processes of Professional Identity Formation. </a:t>
            </a:r>
            <a:r>
              <a:rPr lang="en-GB" sz="1000" i="1" dirty="0"/>
              <a:t>Journal of Law and Society</a:t>
            </a:r>
            <a:r>
              <a:rPr lang="en-GB" sz="1000" dirty="0"/>
              <a:t>, 34(2): 212. </a:t>
            </a:r>
          </a:p>
          <a:p>
            <a:pPr marL="0" indent="0">
              <a:buNone/>
            </a:pPr>
            <a:r>
              <a:rPr lang="en-GB" sz="1000" dirty="0" err="1"/>
              <a:t>Westaby</a:t>
            </a:r>
            <a:r>
              <a:rPr lang="en-GB" sz="1000" dirty="0"/>
              <a:t>, C. (2010) “Feeling Like a Sponge: The Emotional Labour produced by Solicitors in Their Interactions with Clients Seeking Asylum” </a:t>
            </a:r>
            <a:r>
              <a:rPr lang="en-GB" sz="1000" i="1" dirty="0"/>
              <a:t>International Journal of the Legal Profession </a:t>
            </a:r>
            <a:r>
              <a:rPr lang="en-GB" sz="1000" dirty="0"/>
              <a:t>17(2).</a:t>
            </a:r>
          </a:p>
          <a:p>
            <a:pPr marL="0" indent="0">
              <a:buNone/>
            </a:pPr>
            <a:r>
              <a:rPr lang="en-GB" sz="1000" dirty="0" err="1"/>
              <a:t>Westaby</a:t>
            </a:r>
            <a:r>
              <a:rPr lang="en-GB" sz="1000" dirty="0"/>
              <a:t>, C. (2014) A qualitative study of the impact of law clinics on students’ perceptions of emotional labour expectations, </a:t>
            </a:r>
            <a:r>
              <a:rPr lang="en-GB" sz="1000" i="1" dirty="0"/>
              <a:t>The Law Teacher, </a:t>
            </a:r>
            <a:r>
              <a:rPr lang="en-GB" sz="1000" dirty="0"/>
              <a:t>48(3): 248-280.</a:t>
            </a:r>
          </a:p>
          <a:p>
            <a:pPr marL="0" indent="0">
              <a:buNone/>
            </a:pPr>
            <a:r>
              <a:rPr lang="en-GB" sz="1000" dirty="0" smtClean="0"/>
              <a:t>Woods</a:t>
            </a:r>
            <a:r>
              <a:rPr lang="en-GB" sz="1000" dirty="0"/>
              <a:t>, J. (1993) </a:t>
            </a:r>
            <a:r>
              <a:rPr lang="en-GB" sz="1000" i="1" dirty="0"/>
              <a:t>The Corporate Closet: The Professional Lives of Gay Men in America</a:t>
            </a:r>
            <a:r>
              <a:rPr lang="en-GB" sz="1000" dirty="0"/>
              <a:t> as relayed in Sommerlad, H. (2007) Researching and Theorizing the Processes of Professional Identity Formation. </a:t>
            </a:r>
            <a:r>
              <a:rPr lang="en-GB" sz="1000" i="1" dirty="0"/>
              <a:t>Journal of Law and Society</a:t>
            </a:r>
            <a:r>
              <a:rPr lang="en-GB" sz="1000" dirty="0"/>
              <a:t>, 34(2): </a:t>
            </a:r>
            <a:r>
              <a:rPr lang="en-GB" sz="1000" dirty="0" smtClean="0"/>
              <a:t>213.</a:t>
            </a:r>
            <a:endParaRPr lang="en-GB" sz="1000" dirty="0"/>
          </a:p>
          <a:p>
            <a:pPr marL="0" indent="0">
              <a:buNone/>
            </a:pPr>
            <a:r>
              <a:rPr lang="en-GB" sz="1000" dirty="0" smtClean="0"/>
              <a:t>ACCESS </a:t>
            </a:r>
            <a:r>
              <a:rPr lang="en-GB" sz="1000" dirty="0"/>
              <a:t>DENIED? LASPO four years on: a Law Society review. Law Society. June 2017 &lt;file:///C:/Users/sbuspjd/Downloads/laspo-4-years-on-pdf%20(1).pdf&gt; accessed 6</a:t>
            </a:r>
            <a:r>
              <a:rPr lang="en-GB" sz="1000" baseline="30000" dirty="0"/>
              <a:t>th</a:t>
            </a:r>
            <a:r>
              <a:rPr lang="en-GB" sz="1000" dirty="0"/>
              <a:t> July 2017.</a:t>
            </a:r>
          </a:p>
          <a:p>
            <a:pPr marL="0" indent="0">
              <a:buNone/>
            </a:pPr>
            <a:r>
              <a:rPr lang="en-GB" sz="1000" dirty="0"/>
              <a:t>&lt;https://www.lawgazette.co.uk/law/neuberger-very-hard-to-defend-current-legal-aid-system/5061869.article#.WV0INI6Gfp4.twitter&gt; accessed 6</a:t>
            </a:r>
            <a:r>
              <a:rPr lang="en-GB" sz="1000" baseline="30000" dirty="0"/>
              <a:t>th</a:t>
            </a:r>
            <a:r>
              <a:rPr lang="en-GB" sz="1000" dirty="0"/>
              <a:t> July 2017</a:t>
            </a:r>
          </a:p>
          <a:p>
            <a:pPr marL="0" indent="0">
              <a:buNone/>
            </a:pPr>
            <a:r>
              <a:rPr lang="en-GB" sz="1000" u="sng" dirty="0" smtClean="0">
                <a:hlinkClick r:id="rId3" action="ppaction://hlinkfile"/>
              </a:rPr>
              <a:t>file</a:t>
            </a:r>
            <a:r>
              <a:rPr lang="en-GB" sz="1000" u="sng" dirty="0">
                <a:hlinkClick r:id="rId3" action="ppaction://hlinkfile"/>
              </a:rPr>
              <a:t>:///K:/PhD/LexisNexis-Bellwether-Report-2016_FINAL_Web.pdf</a:t>
            </a:r>
            <a:endParaRPr lang="en-GB" sz="1000" u="sng" dirty="0"/>
          </a:p>
          <a:p>
            <a:pPr marL="0" indent="0">
              <a:buNone/>
            </a:pPr>
            <a:r>
              <a:rPr lang="en-GB" sz="1000" dirty="0" smtClean="0">
                <a:hlinkClick r:id="rId4"/>
              </a:rPr>
              <a:t>https</a:t>
            </a:r>
            <a:r>
              <a:rPr lang="en-GB" sz="1000" dirty="0">
                <a:hlinkClick r:id="rId4"/>
              </a:rPr>
              <a:t>://</a:t>
            </a:r>
            <a:r>
              <a:rPr lang="en-GB" sz="1000" dirty="0" smtClean="0">
                <a:hlinkClick r:id="rId4"/>
              </a:rPr>
              <a:t>www.lawworks.org.uk/sites/default/files/LawWorks-student-pro-bono-report%202014.pdf</a:t>
            </a:r>
            <a:r>
              <a:rPr lang="en-GB" sz="1000" dirty="0" smtClean="0"/>
              <a:t> accessed 6</a:t>
            </a:r>
            <a:r>
              <a:rPr lang="en-GB" sz="1000" baseline="30000" dirty="0" smtClean="0"/>
              <a:t>th</a:t>
            </a:r>
            <a:r>
              <a:rPr lang="en-GB" sz="1000" dirty="0" smtClean="0"/>
              <a:t> July 2017.</a:t>
            </a:r>
            <a:endParaRPr lang="en-GB" sz="1000" dirty="0"/>
          </a:p>
        </p:txBody>
      </p:sp>
    </p:spTree>
    <p:extLst>
      <p:ext uri="{BB962C8B-B14F-4D97-AF65-F5344CB8AC3E}">
        <p14:creationId xmlns:p14="http://schemas.microsoft.com/office/powerpoint/2010/main" val="1298807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Contents</a:t>
            </a:r>
            <a:endParaRPr lang="en-GB" b="1" dirty="0"/>
          </a:p>
        </p:txBody>
      </p:sp>
      <p:sp>
        <p:nvSpPr>
          <p:cNvPr id="3" name="Content Placeholder 2"/>
          <p:cNvSpPr>
            <a:spLocks noGrp="1"/>
          </p:cNvSpPr>
          <p:nvPr>
            <p:ph idx="1"/>
          </p:nvPr>
        </p:nvSpPr>
        <p:spPr>
          <a:xfrm>
            <a:off x="412750" y="2132856"/>
            <a:ext cx="8229600" cy="3671044"/>
          </a:xfrm>
        </p:spPr>
        <p:txBody>
          <a:bodyPr/>
          <a:lstStyle/>
          <a:p>
            <a:r>
              <a:rPr lang="en-GB" dirty="0" smtClean="0"/>
              <a:t>Critique of legal education &amp; the legal profession</a:t>
            </a:r>
          </a:p>
          <a:p>
            <a:r>
              <a:rPr lang="en-GB" dirty="0" smtClean="0"/>
              <a:t>Access to Justice &amp; Clinical Legal Education (CLE)</a:t>
            </a:r>
          </a:p>
          <a:p>
            <a:r>
              <a:rPr lang="en-GB" dirty="0" smtClean="0"/>
              <a:t>Background to the ethnographic study</a:t>
            </a:r>
          </a:p>
          <a:p>
            <a:r>
              <a:rPr lang="en-GB" dirty="0" smtClean="0"/>
              <a:t>Separate spheres of epistemic knowledge &amp; skills</a:t>
            </a:r>
          </a:p>
          <a:p>
            <a:r>
              <a:rPr lang="en-GB" dirty="0" smtClean="0"/>
              <a:t>Rationality for approaches in the interview and advice provision.</a:t>
            </a:r>
          </a:p>
          <a:p>
            <a:r>
              <a:rPr lang="en-GB" dirty="0" smtClean="0"/>
              <a:t>Embracing difference.</a:t>
            </a:r>
            <a:endParaRPr lang="en-GB" dirty="0"/>
          </a:p>
        </p:txBody>
      </p:sp>
    </p:spTree>
    <p:extLst>
      <p:ext uri="{BB962C8B-B14F-4D97-AF65-F5344CB8AC3E}">
        <p14:creationId xmlns:p14="http://schemas.microsoft.com/office/powerpoint/2010/main" val="1586087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Critique of Legal education</a:t>
            </a:r>
            <a:endParaRPr lang="en-GB" b="1" dirty="0"/>
          </a:p>
        </p:txBody>
      </p:sp>
      <p:sp>
        <p:nvSpPr>
          <p:cNvPr id="3" name="Content Placeholder 2"/>
          <p:cNvSpPr>
            <a:spLocks noGrp="1"/>
          </p:cNvSpPr>
          <p:nvPr>
            <p:ph idx="1"/>
          </p:nvPr>
        </p:nvSpPr>
        <p:spPr>
          <a:xfrm>
            <a:off x="412750" y="1772816"/>
            <a:ext cx="8229600" cy="4031084"/>
          </a:xfrm>
        </p:spPr>
        <p:txBody>
          <a:bodyPr/>
          <a:lstStyle/>
          <a:p>
            <a:r>
              <a:rPr lang="en-GB" sz="2000" dirty="0"/>
              <a:t>Educational institutions reproduce inequality by teaching the social and cultural dispositions of the dominant groups (Bourdieu </a:t>
            </a:r>
            <a:r>
              <a:rPr lang="en-GB" sz="2000" dirty="0" smtClean="0"/>
              <a:t>1990</a:t>
            </a:r>
            <a:r>
              <a:rPr lang="en-GB" sz="2000" dirty="0"/>
              <a:t>)</a:t>
            </a:r>
          </a:p>
          <a:p>
            <a:r>
              <a:rPr lang="en-GB" sz="2000" dirty="0" smtClean="0"/>
              <a:t>Law </a:t>
            </a:r>
            <a:r>
              <a:rPr lang="en-GB" sz="2000" dirty="0"/>
              <a:t>school draws students away from the norms &amp; conventions of society (Mertz 2007).</a:t>
            </a:r>
          </a:p>
          <a:p>
            <a:r>
              <a:rPr lang="en-GB" sz="2000" dirty="0"/>
              <a:t>Separation of emotion, morality and social contexts from the law (Mertz 2007; </a:t>
            </a:r>
            <a:r>
              <a:rPr lang="en-GB" sz="2000" dirty="0" err="1"/>
              <a:t>Granfield</a:t>
            </a:r>
            <a:r>
              <a:rPr lang="en-GB" sz="2000" dirty="0"/>
              <a:t> 1992).</a:t>
            </a:r>
          </a:p>
          <a:p>
            <a:r>
              <a:rPr lang="en-GB" sz="2000" dirty="0"/>
              <a:t>Shift during law school </a:t>
            </a:r>
            <a:r>
              <a:rPr lang="en-GB" sz="2000" dirty="0" smtClean="0"/>
              <a:t>from </a:t>
            </a:r>
            <a:r>
              <a:rPr lang="en-GB" sz="2000" dirty="0"/>
              <a:t>interest in people, emotions, interpersonal matters and altruism towards an emphasis on logic, rules, competitiveness, achievement and aggression (</a:t>
            </a:r>
            <a:r>
              <a:rPr lang="en-GB" sz="2000" dirty="0" err="1"/>
              <a:t>Daicoff</a:t>
            </a:r>
            <a:r>
              <a:rPr lang="en-GB" sz="2000" dirty="0"/>
              <a:t> 2004).</a:t>
            </a:r>
          </a:p>
          <a:p>
            <a:r>
              <a:rPr lang="en-GB" sz="2000" dirty="0" smtClean="0"/>
              <a:t>No real life experience until training contract under supervision of a solicitor and away from any educational establishment.</a:t>
            </a:r>
          </a:p>
        </p:txBody>
      </p:sp>
    </p:spTree>
    <p:extLst>
      <p:ext uri="{BB962C8B-B14F-4D97-AF65-F5344CB8AC3E}">
        <p14:creationId xmlns:p14="http://schemas.microsoft.com/office/powerpoint/2010/main" val="255756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Attitudes of the legal </a:t>
            </a:r>
            <a:r>
              <a:rPr lang="en-GB" sz="3200" b="1" dirty="0" smtClean="0"/>
              <a:t>profession</a:t>
            </a:r>
            <a:endParaRPr lang="en-GB" dirty="0"/>
          </a:p>
        </p:txBody>
      </p:sp>
      <p:sp>
        <p:nvSpPr>
          <p:cNvPr id="3" name="Content Placeholder 2"/>
          <p:cNvSpPr>
            <a:spLocks noGrp="1"/>
          </p:cNvSpPr>
          <p:nvPr>
            <p:ph idx="1"/>
          </p:nvPr>
        </p:nvSpPr>
        <p:spPr>
          <a:xfrm>
            <a:off x="412750" y="1628800"/>
            <a:ext cx="8229600" cy="4175100"/>
          </a:xfrm>
        </p:spPr>
        <p:txBody>
          <a:bodyPr/>
          <a:lstStyle/>
          <a:p>
            <a:r>
              <a:rPr lang="en-GB" sz="1800" dirty="0" smtClean="0"/>
              <a:t>Predominant </a:t>
            </a:r>
            <a:r>
              <a:rPr lang="en-GB" sz="1800" dirty="0"/>
              <a:t>values are power based (Sommerlad 2007) </a:t>
            </a:r>
            <a:endParaRPr lang="en-GB" sz="1800" dirty="0" smtClean="0"/>
          </a:p>
          <a:p>
            <a:r>
              <a:rPr lang="en-GB" sz="1800" dirty="0" smtClean="0"/>
              <a:t>Negative </a:t>
            </a:r>
            <a:r>
              <a:rPr lang="en-GB" sz="1800" dirty="0"/>
              <a:t>cultural capital </a:t>
            </a:r>
            <a:r>
              <a:rPr lang="en-GB" sz="1800" dirty="0" smtClean="0"/>
              <a:t>associated </a:t>
            </a:r>
            <a:r>
              <a:rPr lang="en-GB" sz="1800" dirty="0"/>
              <a:t>with attributes such as empathy (Thornton 1996; Woods 1993). </a:t>
            </a:r>
            <a:endParaRPr lang="en-GB" sz="1800" dirty="0" smtClean="0"/>
          </a:p>
          <a:p>
            <a:r>
              <a:rPr lang="en-GB" sz="1800" dirty="0" smtClean="0"/>
              <a:t>Emotional </a:t>
            </a:r>
            <a:r>
              <a:rPr lang="en-GB" sz="1800" dirty="0"/>
              <a:t>battle of wills in the interaction between lawyer and </a:t>
            </a:r>
            <a:r>
              <a:rPr lang="en-GB" sz="1800" dirty="0" smtClean="0"/>
              <a:t>client (</a:t>
            </a:r>
            <a:r>
              <a:rPr lang="en-GB" sz="1800" dirty="0" err="1"/>
              <a:t>Sarat</a:t>
            </a:r>
            <a:r>
              <a:rPr lang="en-GB" sz="1800" dirty="0"/>
              <a:t> and </a:t>
            </a:r>
            <a:r>
              <a:rPr lang="en-GB" sz="1800" dirty="0" err="1"/>
              <a:t>Felstiner</a:t>
            </a:r>
            <a:r>
              <a:rPr lang="en-GB" sz="1800" dirty="0"/>
              <a:t> (1988</a:t>
            </a:r>
            <a:r>
              <a:rPr lang="en-GB" sz="1800" dirty="0" smtClean="0"/>
              <a:t>)).</a:t>
            </a:r>
          </a:p>
          <a:p>
            <a:pPr lvl="1"/>
            <a:r>
              <a:rPr lang="en-GB" sz="1600" dirty="0" smtClean="0"/>
              <a:t>Clients want </a:t>
            </a:r>
            <a:r>
              <a:rPr lang="en-GB" sz="1600" dirty="0"/>
              <a:t>to explain their past, focus on character and personality dispositions and explain how they were victims of external circumstances; </a:t>
            </a:r>
            <a:endParaRPr lang="en-GB" sz="1600" dirty="0" smtClean="0"/>
          </a:p>
          <a:p>
            <a:pPr lvl="1"/>
            <a:r>
              <a:rPr lang="en-GB" sz="1600" dirty="0" smtClean="0"/>
              <a:t>Lawyers seek to </a:t>
            </a:r>
            <a:r>
              <a:rPr lang="en-GB" sz="1600" dirty="0"/>
              <a:t>avoid negotiating or engaging with the reality of the situation and prioritised rules analysis and problem </a:t>
            </a:r>
            <a:r>
              <a:rPr lang="en-GB" sz="1600" dirty="0" smtClean="0"/>
              <a:t>solving; </a:t>
            </a:r>
          </a:p>
          <a:p>
            <a:pPr lvl="1"/>
            <a:r>
              <a:rPr lang="en-GB" sz="1600" dirty="0" smtClean="0"/>
              <a:t>Emotions only </a:t>
            </a:r>
            <a:r>
              <a:rPr lang="en-GB" sz="1600" dirty="0"/>
              <a:t>seen as a reason to invite total client dependence. </a:t>
            </a:r>
            <a:endParaRPr lang="en-GB" sz="1600" dirty="0" smtClean="0"/>
          </a:p>
          <a:p>
            <a:r>
              <a:rPr lang="en-GB" sz="1800" dirty="0" smtClean="0"/>
              <a:t>What is the most important factor to clients?</a:t>
            </a:r>
          </a:p>
          <a:p>
            <a:pPr lvl="1"/>
            <a:r>
              <a:rPr lang="en-GB" sz="1600" dirty="0" smtClean="0"/>
              <a:t>Lawyers believed a </a:t>
            </a:r>
            <a:r>
              <a:rPr lang="en-GB" sz="1600" dirty="0"/>
              <a:t>“clear indication of costs/fixed fee</a:t>
            </a:r>
            <a:r>
              <a:rPr lang="en-GB" sz="1600" dirty="0" smtClean="0"/>
              <a:t>”.</a:t>
            </a:r>
          </a:p>
          <a:p>
            <a:pPr lvl="1"/>
            <a:r>
              <a:rPr lang="en-GB" sz="1600" dirty="0" smtClean="0"/>
              <a:t>Clients </a:t>
            </a:r>
            <a:r>
              <a:rPr lang="en-GB" sz="1600" dirty="0"/>
              <a:t>identified </a:t>
            </a:r>
            <a:r>
              <a:rPr lang="en-GB" sz="1600" i="1" dirty="0"/>
              <a:t>understanding</a:t>
            </a:r>
            <a:r>
              <a:rPr lang="en-GB" sz="1600" dirty="0"/>
              <a:t> their particular needs as their foremost </a:t>
            </a:r>
            <a:r>
              <a:rPr lang="en-GB" sz="1600" dirty="0" smtClean="0"/>
              <a:t>concern (Bellwether </a:t>
            </a:r>
            <a:r>
              <a:rPr lang="en-GB" sz="1600" dirty="0"/>
              <a:t>Report </a:t>
            </a:r>
            <a:r>
              <a:rPr lang="en-GB" sz="1600" dirty="0" smtClean="0"/>
              <a:t>2016</a:t>
            </a:r>
            <a:r>
              <a:rPr lang="en-GB" sz="1600" dirty="0"/>
              <a:t>: </a:t>
            </a:r>
            <a:r>
              <a:rPr lang="en-GB" sz="1600" dirty="0" smtClean="0"/>
              <a:t>28). </a:t>
            </a:r>
          </a:p>
          <a:p>
            <a:endParaRPr lang="en-GB" sz="1800" b="1" dirty="0"/>
          </a:p>
          <a:p>
            <a:endParaRPr lang="en-GB" sz="2000" dirty="0"/>
          </a:p>
        </p:txBody>
      </p:sp>
    </p:spTree>
    <p:extLst>
      <p:ext uri="{BB962C8B-B14F-4D97-AF65-F5344CB8AC3E}">
        <p14:creationId xmlns:p14="http://schemas.microsoft.com/office/powerpoint/2010/main" val="17013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7384"/>
            <a:ext cx="8229600" cy="1224136"/>
          </a:xfrm>
        </p:spPr>
        <p:txBody>
          <a:bodyPr/>
          <a:lstStyle/>
          <a:p>
            <a:r>
              <a:rPr lang="en-GB" b="1" dirty="0" smtClean="0"/>
              <a:t>Decreasing access to justice</a:t>
            </a:r>
            <a:endParaRPr lang="en-GB" b="1" dirty="0"/>
          </a:p>
        </p:txBody>
      </p:sp>
      <p:sp>
        <p:nvSpPr>
          <p:cNvPr id="3" name="Content Placeholder 2"/>
          <p:cNvSpPr>
            <a:spLocks noGrp="1"/>
          </p:cNvSpPr>
          <p:nvPr>
            <p:ph idx="1"/>
          </p:nvPr>
        </p:nvSpPr>
        <p:spPr>
          <a:xfrm>
            <a:off x="412750" y="1484784"/>
            <a:ext cx="8229600" cy="4536504"/>
          </a:xfrm>
        </p:spPr>
        <p:txBody>
          <a:bodyPr/>
          <a:lstStyle/>
          <a:p>
            <a:r>
              <a:rPr lang="en-GB" sz="2000" dirty="0" smtClean="0"/>
              <a:t>The </a:t>
            </a:r>
            <a:r>
              <a:rPr lang="en-GB" sz="2000" dirty="0"/>
              <a:t>Legal Aid Sentencing and Punishment of Offenders Act </a:t>
            </a:r>
            <a:r>
              <a:rPr lang="en-GB" sz="2000" dirty="0" smtClean="0"/>
              <a:t>2012</a:t>
            </a:r>
          </a:p>
          <a:p>
            <a:r>
              <a:rPr lang="en-GB" sz="2000" dirty="0" smtClean="0"/>
              <a:t>Austerity </a:t>
            </a:r>
            <a:r>
              <a:rPr lang="en-GB" sz="2000" dirty="0"/>
              <a:t>cuts to local authority budgets </a:t>
            </a:r>
            <a:endParaRPr lang="en-GB" sz="2000" dirty="0" smtClean="0"/>
          </a:p>
          <a:p>
            <a:r>
              <a:rPr lang="en-GB" sz="2000" dirty="0" smtClean="0"/>
              <a:t>Most </a:t>
            </a:r>
            <a:r>
              <a:rPr lang="en-GB" sz="2000" dirty="0"/>
              <a:t>vulnerable and disadvantaged in society increasingly have less access to legal help or </a:t>
            </a:r>
            <a:r>
              <a:rPr lang="en-GB" sz="2000" dirty="0" smtClean="0"/>
              <a:t>justice.</a:t>
            </a:r>
          </a:p>
          <a:p>
            <a:pPr lvl="1"/>
            <a:r>
              <a:rPr lang="en-GB" sz="1800" dirty="0" smtClean="0"/>
              <a:t>It </a:t>
            </a:r>
            <a:r>
              <a:rPr lang="en-GB" sz="1800" i="1" dirty="0" smtClean="0"/>
              <a:t>‘verges </a:t>
            </a:r>
            <a:r>
              <a:rPr lang="en-GB" sz="1800" i="1" dirty="0"/>
              <a:t>on the hypocritical for governments to bestow rights on citizens while doing very little to ensure that those rights are enforceable. It has faint echoes of the familiar and depressing sight of repressive totalitarian regimes producing wonderful constitutions and then ignoring </a:t>
            </a:r>
            <a:r>
              <a:rPr lang="en-GB" sz="1800" i="1" dirty="0" smtClean="0"/>
              <a:t>them’</a:t>
            </a:r>
            <a:r>
              <a:rPr lang="en-GB" sz="1800" dirty="0" smtClean="0"/>
              <a:t>. </a:t>
            </a:r>
            <a:r>
              <a:rPr lang="en-GB" sz="1600" dirty="0" smtClean="0"/>
              <a:t>Lord Neuberger, President of the Supreme Court in an address to the Australian Bar Association (3 July 2017)</a:t>
            </a:r>
          </a:p>
          <a:p>
            <a:pPr marL="457200" lvl="1" indent="0">
              <a:buNone/>
            </a:pPr>
            <a:endParaRPr lang="en-GB" sz="1800" dirty="0" smtClean="0"/>
          </a:p>
          <a:p>
            <a:pPr lvl="1"/>
            <a:r>
              <a:rPr lang="en-GB" sz="1800" i="1" dirty="0" smtClean="0"/>
              <a:t>‘Large </a:t>
            </a:r>
            <a:r>
              <a:rPr lang="en-GB" sz="1800" i="1" dirty="0"/>
              <a:t>numbers of people, including children and those on low incomes, are now excluded from whole areas of free or subsidised legal advice – valuable advice which they cannot realistically be expected to afford </a:t>
            </a:r>
            <a:r>
              <a:rPr lang="en-GB" sz="1800" i="1" dirty="0" smtClean="0"/>
              <a:t>themselves’</a:t>
            </a:r>
            <a:r>
              <a:rPr lang="en-GB" sz="1800" dirty="0" smtClean="0"/>
              <a:t>. Law Society (2017)</a:t>
            </a:r>
            <a:endParaRPr lang="en-GB" sz="1800" dirty="0"/>
          </a:p>
        </p:txBody>
      </p:sp>
    </p:spTree>
    <p:extLst>
      <p:ext uri="{BB962C8B-B14F-4D97-AF65-F5344CB8AC3E}">
        <p14:creationId xmlns:p14="http://schemas.microsoft.com/office/powerpoint/2010/main" val="18989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a:t>
            </a:r>
            <a:r>
              <a:rPr lang="en-GB" b="1" dirty="0"/>
              <a:t>rise of clinical legal education</a:t>
            </a:r>
            <a:endParaRPr lang="en-GB" dirty="0"/>
          </a:p>
        </p:txBody>
      </p:sp>
      <p:sp>
        <p:nvSpPr>
          <p:cNvPr id="3" name="Content Placeholder 2"/>
          <p:cNvSpPr>
            <a:spLocks noGrp="1"/>
          </p:cNvSpPr>
          <p:nvPr>
            <p:ph idx="1"/>
          </p:nvPr>
        </p:nvSpPr>
        <p:spPr>
          <a:xfrm>
            <a:off x="412750" y="1268760"/>
            <a:ext cx="8229600" cy="4535140"/>
          </a:xfrm>
        </p:spPr>
        <p:txBody>
          <a:bodyPr/>
          <a:lstStyle/>
          <a:p>
            <a:r>
              <a:rPr lang="en-GB" dirty="0"/>
              <a:t>CLE well established in many common law countries, notably America (David 1934; Cutler 1951) &amp; increasingly more commonplace in HEIs in the UK (LawWorks 2014).</a:t>
            </a:r>
          </a:p>
          <a:p>
            <a:r>
              <a:rPr lang="en-GB" dirty="0"/>
              <a:t>Viable alternative to Socratic teaching within a contextualised practical educational setting (Mertz 2007). </a:t>
            </a:r>
          </a:p>
          <a:p>
            <a:r>
              <a:rPr lang="en-GB" dirty="0"/>
              <a:t>The Solicitor Regulation Authority’s (SRA) recognition of the value of law clinic experience. </a:t>
            </a:r>
          </a:p>
          <a:p>
            <a:r>
              <a:rPr lang="en-GB" dirty="0"/>
              <a:t>Students can develop their knowledge, skills and characteristics (vocational habitus – see Colley et al </a:t>
            </a:r>
            <a:r>
              <a:rPr lang="en-GB" dirty="0" smtClean="0"/>
              <a:t>2003; Bourdieu 1990).</a:t>
            </a:r>
            <a:endParaRPr lang="en-GB" dirty="0"/>
          </a:p>
        </p:txBody>
      </p:sp>
    </p:spTree>
    <p:extLst>
      <p:ext uri="{BB962C8B-B14F-4D97-AF65-F5344CB8AC3E}">
        <p14:creationId xmlns:p14="http://schemas.microsoft.com/office/powerpoint/2010/main" val="186176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Ethnographic Study</a:t>
            </a:r>
            <a:endParaRPr lang="en-GB" b="1" dirty="0"/>
          </a:p>
        </p:txBody>
      </p:sp>
      <p:sp>
        <p:nvSpPr>
          <p:cNvPr id="3" name="Content Placeholder 2"/>
          <p:cNvSpPr>
            <a:spLocks noGrp="1"/>
          </p:cNvSpPr>
          <p:nvPr>
            <p:ph idx="1"/>
          </p:nvPr>
        </p:nvSpPr>
        <p:spPr>
          <a:xfrm>
            <a:off x="412750" y="1772816"/>
            <a:ext cx="8229600" cy="4031084"/>
          </a:xfrm>
        </p:spPr>
        <p:txBody>
          <a:bodyPr/>
          <a:lstStyle/>
          <a:p>
            <a:r>
              <a:rPr lang="en-GB" sz="2000" b="1" dirty="0" smtClean="0"/>
              <a:t>Background </a:t>
            </a:r>
            <a:r>
              <a:rPr lang="en-GB" sz="2000" b="1" dirty="0"/>
              <a:t>to the clinic</a:t>
            </a:r>
            <a:endParaRPr lang="en-GB" sz="2000" dirty="0"/>
          </a:p>
          <a:p>
            <a:pPr marL="0" indent="0">
              <a:buNone/>
            </a:pPr>
            <a:r>
              <a:rPr lang="en-GB" sz="2000" dirty="0"/>
              <a:t> </a:t>
            </a:r>
          </a:p>
          <a:p>
            <a:r>
              <a:rPr lang="en-GB" sz="2000" b="1" dirty="0"/>
              <a:t>Theoretical background </a:t>
            </a:r>
            <a:endParaRPr lang="en-GB" sz="2000" b="1" dirty="0" smtClean="0"/>
          </a:p>
          <a:p>
            <a:r>
              <a:rPr lang="en-GB" sz="2000" dirty="0" smtClean="0"/>
              <a:t>How </a:t>
            </a:r>
            <a:r>
              <a:rPr lang="en-GB" sz="2000" dirty="0"/>
              <a:t>the participants learn and theorise at the margins of practice on the </a:t>
            </a:r>
            <a:r>
              <a:rPr lang="en-GB" sz="2000" dirty="0" smtClean="0"/>
              <a:t>case, focusing </a:t>
            </a:r>
            <a:r>
              <a:rPr lang="en-GB" sz="2000" dirty="0"/>
              <a:t>upon the socially shared and that which allows for the reproduction of practice (</a:t>
            </a:r>
            <a:r>
              <a:rPr lang="en-GB" sz="2000" dirty="0" err="1"/>
              <a:t>Gherardi</a:t>
            </a:r>
            <a:r>
              <a:rPr lang="en-GB" sz="2000" dirty="0"/>
              <a:t> 2014). </a:t>
            </a:r>
            <a:endParaRPr lang="en-GB" sz="2000" dirty="0" smtClean="0"/>
          </a:p>
          <a:p>
            <a:r>
              <a:rPr lang="en-GB" sz="2000" dirty="0" smtClean="0"/>
              <a:t>How the </a:t>
            </a:r>
            <a:r>
              <a:rPr lang="en-GB" sz="2000" dirty="0"/>
              <a:t>participants ‘know what they know’ (Knorr </a:t>
            </a:r>
            <a:r>
              <a:rPr lang="en-GB" sz="2000" dirty="0" err="1"/>
              <a:t>Cetina</a:t>
            </a:r>
            <a:r>
              <a:rPr lang="en-GB" sz="2000" dirty="0"/>
              <a:t> 1999:1) </a:t>
            </a:r>
            <a:endParaRPr lang="en-GB" sz="2000" dirty="0" smtClean="0"/>
          </a:p>
          <a:p>
            <a:r>
              <a:rPr lang="en-GB" sz="2000" dirty="0" smtClean="0"/>
              <a:t>The participants’ visions </a:t>
            </a:r>
            <a:r>
              <a:rPr lang="en-GB" sz="2000" dirty="0"/>
              <a:t>of knowledge and the epistemic practice in which they examine and construct their knowledge (Jensen et al 2015). </a:t>
            </a:r>
          </a:p>
        </p:txBody>
      </p:sp>
    </p:spTree>
    <p:extLst>
      <p:ext uri="{BB962C8B-B14F-4D97-AF65-F5344CB8AC3E}">
        <p14:creationId xmlns:p14="http://schemas.microsoft.com/office/powerpoint/2010/main" val="17444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7384"/>
            <a:ext cx="8229600" cy="1296144"/>
          </a:xfrm>
        </p:spPr>
        <p:txBody>
          <a:bodyPr/>
          <a:lstStyle/>
          <a:p>
            <a:r>
              <a:rPr lang="en-GB" sz="3200" b="1" dirty="0" smtClean="0"/>
              <a:t>Separate spheres of epistemic knowledge and skills</a:t>
            </a:r>
            <a:endParaRPr lang="en-GB" sz="3200" dirty="0"/>
          </a:p>
        </p:txBody>
      </p:sp>
      <p:sp>
        <p:nvSpPr>
          <p:cNvPr id="3" name="Content Placeholder 2"/>
          <p:cNvSpPr>
            <a:spLocks noGrp="1"/>
          </p:cNvSpPr>
          <p:nvPr>
            <p:ph sz="half" idx="1"/>
          </p:nvPr>
        </p:nvSpPr>
        <p:spPr>
          <a:xfrm>
            <a:off x="412750" y="2060848"/>
            <a:ext cx="4038600" cy="3743052"/>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smtClean="0"/>
              <a:t>   Legal       Social</a:t>
            </a:r>
          </a:p>
        </p:txBody>
      </p:sp>
      <p:sp>
        <p:nvSpPr>
          <p:cNvPr id="8" name="Content Placeholder 7"/>
          <p:cNvSpPr>
            <a:spLocks noGrp="1"/>
          </p:cNvSpPr>
          <p:nvPr>
            <p:ph sz="half" idx="2"/>
          </p:nvPr>
        </p:nvSpPr>
        <p:spPr>
          <a:xfrm>
            <a:off x="3779912" y="1412776"/>
            <a:ext cx="4862438" cy="4391124"/>
          </a:xfrm>
        </p:spPr>
        <p:txBody>
          <a:bodyPr/>
          <a:lstStyle/>
          <a:p>
            <a:r>
              <a:rPr lang="en-GB" sz="1800" b="1" dirty="0"/>
              <a:t>Conflict between the two spheres</a:t>
            </a:r>
          </a:p>
          <a:p>
            <a:pPr marL="0" indent="0">
              <a:buNone/>
            </a:pPr>
            <a:endParaRPr lang="en-GB" sz="1800" dirty="0"/>
          </a:p>
          <a:p>
            <a:r>
              <a:rPr lang="en-GB" sz="1800" dirty="0"/>
              <a:t>In the legal sphere: Individuals obtain legitimacy through documents &amp; objectivity.</a:t>
            </a:r>
          </a:p>
          <a:p>
            <a:pPr lvl="1"/>
            <a:r>
              <a:rPr lang="en-GB" sz="1800" dirty="0"/>
              <a:t>If something needs doing, fill out a form i.e. court application;</a:t>
            </a:r>
          </a:p>
          <a:p>
            <a:pPr lvl="1"/>
            <a:r>
              <a:rPr lang="en-GB" sz="1800" dirty="0"/>
              <a:t>If there is a dispute, documents act as evidence i.e. a contract; &amp;</a:t>
            </a:r>
          </a:p>
          <a:p>
            <a:pPr lvl="1"/>
            <a:r>
              <a:rPr lang="en-GB" sz="1800" dirty="0"/>
              <a:t>To know what you can and cannot do i.e. court orders, statutes, case law etc. </a:t>
            </a:r>
          </a:p>
          <a:p>
            <a:pPr marL="457200" lvl="1" indent="0">
              <a:buNone/>
            </a:pPr>
            <a:endParaRPr lang="en-GB" sz="1800" dirty="0"/>
          </a:p>
          <a:p>
            <a:r>
              <a:rPr lang="en-GB" sz="1800" dirty="0"/>
              <a:t>In the social sphere: emotions, feelings &amp; characteristics</a:t>
            </a:r>
            <a:r>
              <a:rPr lang="en-GB" sz="1800" dirty="0" smtClean="0"/>
              <a:t>.</a:t>
            </a:r>
            <a:endParaRPr lang="en-GB"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67" y="2132857"/>
            <a:ext cx="3245629"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34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Legal Sphere</a:t>
            </a:r>
            <a:endParaRPr lang="en-GB" dirty="0"/>
          </a:p>
        </p:txBody>
      </p:sp>
      <p:sp>
        <p:nvSpPr>
          <p:cNvPr id="3" name="Content Placeholder 2"/>
          <p:cNvSpPr>
            <a:spLocks noGrp="1"/>
          </p:cNvSpPr>
          <p:nvPr>
            <p:ph idx="1"/>
          </p:nvPr>
        </p:nvSpPr>
        <p:spPr>
          <a:xfrm>
            <a:off x="412750" y="1340768"/>
            <a:ext cx="8229600" cy="4463132"/>
          </a:xfrm>
        </p:spPr>
        <p:txBody>
          <a:bodyPr/>
          <a:lstStyle/>
          <a:p>
            <a:r>
              <a:rPr lang="en-GB" sz="1800" b="1" dirty="0" smtClean="0"/>
              <a:t>Epistemic knowledge &amp; skills seen by practitioners </a:t>
            </a:r>
            <a:r>
              <a:rPr lang="en-GB" sz="1800" b="1" dirty="0"/>
              <a:t>as superior to the social </a:t>
            </a:r>
            <a:r>
              <a:rPr lang="en-GB" sz="1800" b="1" dirty="0" smtClean="0"/>
              <a:t>sphere (</a:t>
            </a:r>
            <a:r>
              <a:rPr lang="en-GB" sz="1800" b="1" dirty="0" err="1" smtClean="0"/>
              <a:t>Granfell</a:t>
            </a:r>
            <a:r>
              <a:rPr lang="en-GB" sz="1800" b="1" dirty="0" smtClean="0"/>
              <a:t> 1992).</a:t>
            </a:r>
            <a:endParaRPr lang="en-GB" sz="1800" b="1" dirty="0"/>
          </a:p>
          <a:p>
            <a:pPr lvl="1"/>
            <a:r>
              <a:rPr lang="en-GB" sz="1800" dirty="0" smtClean="0"/>
              <a:t>Cultural </a:t>
            </a:r>
            <a:r>
              <a:rPr lang="en-GB" sz="1800" dirty="0"/>
              <a:t>capital of being a lawyer </a:t>
            </a:r>
            <a:r>
              <a:rPr lang="en-GB" sz="1800" dirty="0" smtClean="0"/>
              <a:t>(Bourdieu 1990).</a:t>
            </a:r>
          </a:p>
          <a:p>
            <a:pPr marL="457200" lvl="1" indent="0">
              <a:buNone/>
            </a:pPr>
            <a:r>
              <a:rPr lang="en-GB" sz="1800" dirty="0" smtClean="0"/>
              <a:t> </a:t>
            </a:r>
            <a:r>
              <a:rPr lang="en-GB" sz="1800" dirty="0"/>
              <a:t> </a:t>
            </a:r>
          </a:p>
          <a:p>
            <a:r>
              <a:rPr lang="en-GB" sz="1800" b="1" dirty="0"/>
              <a:t>Lawyers </a:t>
            </a:r>
            <a:r>
              <a:rPr lang="en-GB" sz="1800" b="1" dirty="0" smtClean="0"/>
              <a:t>can separate </a:t>
            </a:r>
            <a:r>
              <a:rPr lang="en-GB" sz="1800" b="1" dirty="0"/>
              <a:t>themselves from the social sphere</a:t>
            </a:r>
          </a:p>
          <a:p>
            <a:pPr lvl="1"/>
            <a:r>
              <a:rPr lang="en-GB" sz="1800" b="1" dirty="0" smtClean="0"/>
              <a:t>Supervisor </a:t>
            </a:r>
            <a:r>
              <a:rPr lang="en-GB" sz="1800" b="1" dirty="0"/>
              <a:t>1: </a:t>
            </a:r>
            <a:r>
              <a:rPr lang="en-GB" sz="1800" dirty="0" err="1"/>
              <a:t>Erm</a:t>
            </a:r>
            <a:r>
              <a:rPr lang="en-GB" sz="1800" dirty="0"/>
              <a:t>, I was listening to the radio yesterday and you know </a:t>
            </a:r>
            <a:r>
              <a:rPr lang="en-GB" sz="1800" dirty="0" err="1"/>
              <a:t>erm</a:t>
            </a:r>
            <a:r>
              <a:rPr lang="en-GB" sz="1800" dirty="0"/>
              <a:t>… is it </a:t>
            </a:r>
            <a:r>
              <a:rPr lang="en-GB" sz="1800" dirty="0" err="1"/>
              <a:t>Anik</a:t>
            </a:r>
            <a:r>
              <a:rPr lang="en-GB" sz="1800" dirty="0"/>
              <a:t> </a:t>
            </a:r>
            <a:r>
              <a:rPr lang="en-GB" sz="1800" dirty="0" err="1"/>
              <a:t>Brevers</a:t>
            </a:r>
            <a:r>
              <a:rPr lang="en-GB" sz="1800" dirty="0"/>
              <a:t>… I can’t remember. The guy in Norway who shot… who went on to the island and shot all the children. </a:t>
            </a:r>
          </a:p>
          <a:p>
            <a:pPr lvl="1"/>
            <a:r>
              <a:rPr lang="en-GB" sz="1800" b="1" dirty="0" smtClean="0"/>
              <a:t>Student </a:t>
            </a:r>
            <a:r>
              <a:rPr lang="en-GB" sz="1800" b="1" dirty="0"/>
              <a:t>2: </a:t>
            </a:r>
            <a:r>
              <a:rPr lang="en-GB" sz="1800" dirty="0"/>
              <a:t>Oh yeah.</a:t>
            </a:r>
          </a:p>
          <a:p>
            <a:pPr lvl="1"/>
            <a:r>
              <a:rPr lang="en-GB" sz="1800" b="1" dirty="0"/>
              <a:t>Supervisor 1: </a:t>
            </a:r>
            <a:r>
              <a:rPr lang="en-GB" sz="1800" dirty="0"/>
              <a:t>… </a:t>
            </a:r>
            <a:r>
              <a:rPr lang="en-GB" sz="1800" dirty="0" smtClean="0"/>
              <a:t>his </a:t>
            </a:r>
            <a:r>
              <a:rPr lang="en-GB" sz="1800" dirty="0"/>
              <a:t>lawyer was being interviewed on the radio last night and the interviewer said… </a:t>
            </a:r>
            <a:r>
              <a:rPr lang="en-GB" sz="1800" dirty="0" smtClean="0"/>
              <a:t>is </a:t>
            </a:r>
            <a:r>
              <a:rPr lang="en-GB" sz="1800" dirty="0"/>
              <a:t>it difficult being his lawyer and he said yes it’s very difficult being his lawyer. And he said “do you like your client?” [PAUSE] and there was a sort of… and he said “I’m not going to answer that question</a:t>
            </a:r>
            <a:r>
              <a:rPr lang="en-GB" sz="1800" dirty="0" smtClean="0"/>
              <a:t>”, </a:t>
            </a:r>
            <a:r>
              <a:rPr lang="en-GB" sz="1800" dirty="0"/>
              <a:t>which I sort </a:t>
            </a:r>
            <a:r>
              <a:rPr lang="en-GB" sz="1800" dirty="0" smtClean="0"/>
              <a:t>of thought </a:t>
            </a:r>
            <a:r>
              <a:rPr lang="en-GB" sz="1800" dirty="0"/>
              <a:t>it was a very, you know, I mean it was a very [DEEP BREATH] </a:t>
            </a:r>
            <a:r>
              <a:rPr lang="en-GB" sz="1800" u="sng" dirty="0"/>
              <a:t>odd</a:t>
            </a:r>
            <a:r>
              <a:rPr lang="en-GB" sz="1800" dirty="0"/>
              <a:t> </a:t>
            </a:r>
            <a:r>
              <a:rPr lang="en-GB" sz="1800" dirty="0" smtClean="0"/>
              <a:t>question </a:t>
            </a:r>
            <a:r>
              <a:rPr lang="en-GB" sz="1800" dirty="0"/>
              <a:t>to ask in a way. </a:t>
            </a:r>
            <a:r>
              <a:rPr lang="en-GB" sz="1800" dirty="0" smtClean="0"/>
              <a:t>But </a:t>
            </a:r>
            <a:r>
              <a:rPr lang="en-GB" sz="1800" dirty="0"/>
              <a:t>it was not, you know, it’s not a relevant question</a:t>
            </a:r>
            <a:r>
              <a:rPr lang="en-GB" sz="1800" dirty="0" smtClean="0"/>
              <a:t>…</a:t>
            </a:r>
            <a:endParaRPr lang="en-GB" sz="1800" dirty="0"/>
          </a:p>
        </p:txBody>
      </p:sp>
    </p:spTree>
    <p:extLst>
      <p:ext uri="{BB962C8B-B14F-4D97-AF65-F5344CB8AC3E}">
        <p14:creationId xmlns:p14="http://schemas.microsoft.com/office/powerpoint/2010/main" val="262813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8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5_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6745</TotalTime>
  <Words>2038</Words>
  <Application>Microsoft Office PowerPoint</Application>
  <PresentationFormat>On-screen Show (4:3)</PresentationFormat>
  <Paragraphs>172</Paragraphs>
  <Slides>18</Slides>
  <Notes>18</Notes>
  <HiddenSlides>0</HiddenSlides>
  <MMClips>0</MMClips>
  <ScaleCrop>false</ScaleCrop>
  <HeadingPairs>
    <vt:vector size="6" baseType="variant">
      <vt:variant>
        <vt:lpstr>Fonts Used</vt:lpstr>
      </vt:variant>
      <vt:variant>
        <vt:i4>1</vt:i4>
      </vt:variant>
      <vt:variant>
        <vt:lpstr>Theme</vt:lpstr>
      </vt:variant>
      <vt:variant>
        <vt:i4>23</vt:i4>
      </vt:variant>
      <vt:variant>
        <vt:lpstr>Slide Titles</vt:lpstr>
      </vt:variant>
      <vt:variant>
        <vt:i4>18</vt:i4>
      </vt:variant>
    </vt:vector>
  </HeadingPairs>
  <TitlesOfParts>
    <vt:vector size="42" baseType="lpstr">
      <vt:lpstr>Arial</vt:lpstr>
      <vt:lpstr>27_White</vt:lpstr>
      <vt:lpstr>BM_University_of_Huddersfield (1)</vt:lpstr>
      <vt:lpstr>Pink</vt:lpstr>
      <vt:lpstr>1_Pink</vt:lpstr>
      <vt:lpstr>Green</vt:lpstr>
      <vt:lpstr>25_White</vt:lpstr>
      <vt:lpstr>24_White</vt:lpstr>
      <vt:lpstr>23_White</vt:lpstr>
      <vt:lpstr>22_White</vt:lpstr>
      <vt:lpstr>21_White</vt:lpstr>
      <vt:lpstr>20_White</vt:lpstr>
      <vt:lpstr>19_White</vt:lpstr>
      <vt:lpstr>18_White</vt:lpstr>
      <vt:lpstr>17_White</vt:lpstr>
      <vt:lpstr>White</vt:lpstr>
      <vt:lpstr>9_White</vt:lpstr>
      <vt:lpstr>10_White</vt:lpstr>
      <vt:lpstr>11_White</vt:lpstr>
      <vt:lpstr>12_White</vt:lpstr>
      <vt:lpstr>13_White</vt:lpstr>
      <vt:lpstr>14_White</vt:lpstr>
      <vt:lpstr>15_White</vt:lpstr>
      <vt:lpstr>16_White</vt:lpstr>
      <vt:lpstr>‘Law outside the vacuum’ – An ethnographic  study of knowledge &amp; epistemic practice  within a university law clinic</vt:lpstr>
      <vt:lpstr>Contents</vt:lpstr>
      <vt:lpstr>Critique of Legal education</vt:lpstr>
      <vt:lpstr>Attitudes of the legal profession</vt:lpstr>
      <vt:lpstr>Decreasing access to justice</vt:lpstr>
      <vt:lpstr>The rise of clinical legal education</vt:lpstr>
      <vt:lpstr>Ethnographic Study</vt:lpstr>
      <vt:lpstr>Separate spheres of epistemic knowledge and skills</vt:lpstr>
      <vt:lpstr>The Legal Sphere</vt:lpstr>
      <vt:lpstr>The Legal Sphere</vt:lpstr>
      <vt:lpstr>Developing skills &amp; knowledge</vt:lpstr>
      <vt:lpstr>Developing skills &amp; knowledge</vt:lpstr>
      <vt:lpstr>Weber’s conceptual model of  rationality</vt:lpstr>
      <vt:lpstr>Approach to the interview</vt:lpstr>
      <vt:lpstr>Approach to the advice</vt:lpstr>
      <vt:lpstr>Embracing our differences</vt:lpstr>
      <vt:lpstr>PowerPoint Presentation</vt:lpstr>
      <vt:lpstr>Bibliography</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Sharon Beastall</cp:lastModifiedBy>
  <cp:revision>190</cp:revision>
  <cp:lastPrinted>2017-07-06T14:30:32Z</cp:lastPrinted>
  <dcterms:created xsi:type="dcterms:W3CDTF">2012-10-10T08:25:01Z</dcterms:created>
  <dcterms:modified xsi:type="dcterms:W3CDTF">2017-07-17T14:22:15Z</dcterms:modified>
</cp:coreProperties>
</file>