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301" r:id="rId3"/>
    <p:sldId id="302" r:id="rId4"/>
    <p:sldId id="304" r:id="rId5"/>
    <p:sldId id="309" r:id="rId6"/>
    <p:sldId id="305" r:id="rId7"/>
    <p:sldId id="303" r:id="rId8"/>
    <p:sldId id="260" r:id="rId9"/>
    <p:sldId id="261" r:id="rId10"/>
    <p:sldId id="264" r:id="rId11"/>
    <p:sldId id="294" r:id="rId12"/>
    <p:sldId id="265" r:id="rId13"/>
    <p:sldId id="268" r:id="rId14"/>
    <p:sldId id="311" r:id="rId15"/>
    <p:sldId id="272" r:id="rId16"/>
    <p:sldId id="273" r:id="rId17"/>
    <p:sldId id="291" r:id="rId18"/>
    <p:sldId id="284" r:id="rId19"/>
    <p:sldId id="310" r:id="rId20"/>
    <p:sldId id="290" r:id="rId21"/>
    <p:sldId id="287" r:id="rId22"/>
    <p:sldId id="308" r:id="rId23"/>
    <p:sldId id="312" r:id="rId24"/>
    <p:sldId id="30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p:cViewPr varScale="1">
        <p:scale>
          <a:sx n="36" d="100"/>
          <a:sy n="36" d="100"/>
        </p:scale>
        <p:origin x="370"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3B2783-7380-4660-9576-EDEFD28D3F97}" type="datetimeFigureOut">
              <a:rPr lang="en-GB" smtClean="0"/>
              <a:t>17/07/2017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77340E5-A0EC-4210-8D8B-3CB655752D8E}" type="slidenum">
              <a:rPr lang="en-GB" smtClean="0"/>
              <a:t>‹#›</a:t>
            </a:fld>
            <a:endParaRPr lang="en-GB"/>
          </a:p>
        </p:txBody>
      </p:sp>
    </p:spTree>
    <p:extLst>
      <p:ext uri="{BB962C8B-B14F-4D97-AF65-F5344CB8AC3E}">
        <p14:creationId xmlns:p14="http://schemas.microsoft.com/office/powerpoint/2010/main" val="1258055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2AC9970-0796-4CC0-92D9-478F456B30EB}" type="datetimeFigureOut">
              <a:rPr lang="en-GB" smtClean="0"/>
              <a:pPr/>
              <a:t>17/07/2017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F8D8C4-0938-4C9D-A38B-8F0BBBFC4972}" type="slidenum">
              <a:rPr lang="en-GB" smtClean="0"/>
              <a:pPr/>
              <a:t>‹#›</a:t>
            </a:fld>
            <a:endParaRPr lang="en-GB"/>
          </a:p>
        </p:txBody>
      </p:sp>
    </p:spTree>
    <p:extLst>
      <p:ext uri="{BB962C8B-B14F-4D97-AF65-F5344CB8AC3E}">
        <p14:creationId xmlns:p14="http://schemas.microsoft.com/office/powerpoint/2010/main" val="362186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We’d tried running focus groups with Chinese students before but felt they were telling us what they thought we wanted to hear but we wanted to find out what the students were REALLY doing so where better to turn than…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3F8D8C4-0938-4C9D-A38B-8F0BBBFC4972}" type="slidenum">
              <a:rPr lang="en-GB" smtClean="0"/>
              <a:pPr/>
              <a:t>1</a:t>
            </a:fld>
            <a:endParaRPr lang="en-GB"/>
          </a:p>
        </p:txBody>
      </p:sp>
    </p:spTree>
    <p:extLst>
      <p:ext uri="{BB962C8B-B14F-4D97-AF65-F5344CB8AC3E}">
        <p14:creationId xmlns:p14="http://schemas.microsoft.com/office/powerpoint/2010/main" val="27489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88473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He has asked for help but the person helping him would just go and get the book for him without showing him to do it for himself.  </a:t>
            </a:r>
            <a:endParaRPr lang="en-GB" dirty="0" smtClean="0"/>
          </a:p>
          <a:p>
            <a:endParaRPr lang="en-GB" dirty="0"/>
          </a:p>
        </p:txBody>
      </p:sp>
      <p:sp>
        <p:nvSpPr>
          <p:cNvPr id="4" name="Slide Number Placeholder 3"/>
          <p:cNvSpPr>
            <a:spLocks noGrp="1"/>
          </p:cNvSpPr>
          <p:nvPr>
            <p:ph type="sldNum" sz="quarter" idx="10"/>
          </p:nvPr>
        </p:nvSpPr>
        <p:spPr/>
        <p:txBody>
          <a:bodyPr/>
          <a:lstStyle/>
          <a:p>
            <a:fld id="{13F8D8C4-0938-4C9D-A38B-8F0BBBFC4972}" type="slidenum">
              <a:rPr lang="en-GB" smtClean="0"/>
              <a:pPr/>
              <a:t>11</a:t>
            </a:fld>
            <a:endParaRPr lang="en-GB"/>
          </a:p>
        </p:txBody>
      </p:sp>
    </p:spTree>
    <p:extLst>
      <p:ext uri="{BB962C8B-B14F-4D97-AF65-F5344CB8AC3E}">
        <p14:creationId xmlns:p14="http://schemas.microsoft.com/office/powerpoint/2010/main" val="398351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student said where he came from you</a:t>
            </a:r>
            <a:r>
              <a:rPr lang="en-GB" baseline="0" dirty="0" smtClean="0"/>
              <a:t> have card catalogues for books and you just pass the card to the librarian to retrieve it. Generally the students had a positive view of Summon – they have access to lots of content for free and it makes referencing easier.  Used resources outside of Summon such as FAME, Mintel and Business Source but it wasn’t clear how they found out about them.  They certainly weren’t aware of the subject guides created by their librarians.  Many students did use Google but were aware of the differences between the quality of information they can find using Google Scholar.  Worryingly some students were being asked to pay for articles and struggled to work out how to locate them for free.   </a:t>
            </a:r>
            <a:endParaRPr lang="en-GB" dirty="0"/>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871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Tutors played a central role in supporting students with their studies.  Help from peers was also important although one Chinese student outlined that the help he would receive from other Chinese students would vary from the help he received from the UK students.  The Chinese students would give him the exact answer whereas the UK students would refer him to a particular chapter in a book</a:t>
            </a:r>
          </a:p>
          <a:p>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65462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5806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contrast</a:t>
            </a:r>
            <a:r>
              <a:rPr lang="en-GB" baseline="0" dirty="0" smtClean="0"/>
              <a:t> between students.  Some students felt uncomfortable in the library – it wasn’t their space.  Others like the buzz of working with other students.  </a:t>
            </a:r>
            <a:endParaRPr lang="en-GB" dirty="0"/>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29327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students experienced difficulties adapting to the academic way of writing in the UK, in particularly having to engage with critical thinking and referencing their work,.</a:t>
            </a:r>
            <a:endParaRPr lang="en-GB" dirty="0"/>
          </a:p>
        </p:txBody>
      </p:sp>
      <p:sp>
        <p:nvSpPr>
          <p:cNvPr id="4" name="Slide Number Placeholder 3"/>
          <p:cNvSpPr>
            <a:spLocks noGrp="1"/>
          </p:cNvSpPr>
          <p:nvPr>
            <p:ph type="sldNum" sz="quarter" idx="10"/>
          </p:nvPr>
        </p:nvSpPr>
        <p:spPr/>
        <p:txBody>
          <a:bodyPr/>
          <a:lstStyle/>
          <a:p>
            <a:fld id="{13F8D8C4-0938-4C9D-A38B-8F0BBBFC4972}" type="slidenum">
              <a:rPr lang="en-GB" smtClean="0"/>
              <a:pPr/>
              <a:t>17</a:t>
            </a:fld>
            <a:endParaRPr lang="en-GB"/>
          </a:p>
        </p:txBody>
      </p:sp>
    </p:spTree>
    <p:extLst>
      <p:ext uri="{BB962C8B-B14F-4D97-AF65-F5344CB8AC3E}">
        <p14:creationId xmlns:p14="http://schemas.microsoft.com/office/powerpoint/2010/main" val="57037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96199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LIDP</a:t>
            </a:r>
            <a:r>
              <a:rPr lang="en-GB" baseline="0" dirty="0" smtClean="0"/>
              <a:t> is a </a:t>
            </a:r>
            <a:r>
              <a:rPr lang="en-GB" baseline="0" dirty="0" err="1" smtClean="0"/>
              <a:t>Jisc</a:t>
            </a:r>
            <a:r>
              <a:rPr lang="en-GB" baseline="0" dirty="0" smtClean="0"/>
              <a:t> funded project that started as a collaboration between 8 universities, finding a correlation between library use and degree result attained, but as it progressed to later phases focussing on Huddersfield’s students, we learnt that international, and particularly Chinese students, were comparatively low users of the library. This table shows that generally non-UK students visited the library less, but all that red for Chinese students made us question where they were getting information from…  This chart doesn’t refer to attainment as we had already proved that.  If you could increase usage could you also increase attainment?  </a:t>
            </a:r>
            <a:endParaRPr lang="en-GB"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Rest of the world: numbers were too small to drill down.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339672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Next steps required targeted interventions to increase library usage (and ultimately improve student attainment and retention) and to achieve this we realised we needed to find out the story behind the data to reveal why usage was low in two Schools and amongst international students, the Chinese in particular.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14949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95EADD-460B-4631-BEAF-A07CDCA716E7}" type="slidenum">
              <a:rPr lang="en-GB" smtClean="0"/>
              <a:pPr/>
              <a:t>4</a:t>
            </a:fld>
            <a:endParaRPr lang="en-GB"/>
          </a:p>
        </p:txBody>
      </p:sp>
    </p:spTree>
    <p:extLst>
      <p:ext uri="{BB962C8B-B14F-4D97-AF65-F5344CB8AC3E}">
        <p14:creationId xmlns:p14="http://schemas.microsoft.com/office/powerpoint/2010/main" val="251137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Ethnography is the study of cultures/practices, normally in their own environment, and stems from anthropology, using a variety of methods including observation, in-depth qualitative interviews, and more.  It’s about telling the stories of the people you are working with or studying. The methods are becoming more commonly used in libraries now, with key pieces of research from the US kicking things off a bit.</a:t>
            </a:r>
            <a:endParaRPr lang="en-GB" dirty="0" smtClean="0"/>
          </a:p>
          <a:p>
            <a:endParaRPr lang="en-GB" dirty="0"/>
          </a:p>
        </p:txBody>
      </p:sp>
      <p:sp>
        <p:nvSpPr>
          <p:cNvPr id="4" name="Slide Number Placeholder 3"/>
          <p:cNvSpPr>
            <a:spLocks noGrp="1"/>
          </p:cNvSpPr>
          <p:nvPr>
            <p:ph type="sldNum" sz="quarter" idx="10"/>
          </p:nvPr>
        </p:nvSpPr>
        <p:spPr/>
        <p:txBody>
          <a:bodyPr/>
          <a:lstStyle/>
          <a:p>
            <a:fld id="{13F8D8C4-0938-4C9D-A38B-8F0BBBFC4972}" type="slidenum">
              <a:rPr lang="en-GB" smtClean="0"/>
              <a:pPr/>
              <a:t>5</a:t>
            </a:fld>
            <a:endParaRPr lang="en-GB"/>
          </a:p>
        </p:txBody>
      </p:sp>
    </p:spTree>
    <p:extLst>
      <p:ext uri="{BB962C8B-B14F-4D97-AF65-F5344CB8AC3E}">
        <p14:creationId xmlns:p14="http://schemas.microsoft.com/office/powerpoint/2010/main" val="384267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At University of Huddersfield awareness of ethnographic research in libraries has been slowly growing and a UX research group endorsed by the Senior Management team has been established</a:t>
            </a:r>
          </a:p>
        </p:txBody>
      </p:sp>
      <p:sp>
        <p:nvSpPr>
          <p:cNvPr id="4" name="Slide Number Placeholder 3"/>
          <p:cNvSpPr>
            <a:spLocks noGrp="1"/>
          </p:cNvSpPr>
          <p:nvPr>
            <p:ph type="sldNum" sz="quarter" idx="10"/>
          </p:nvPr>
        </p:nvSpPr>
        <p:spPr/>
        <p:txBody>
          <a:bodyPr/>
          <a:lstStyle/>
          <a:p>
            <a:fld id="{AD95EADD-460B-4631-BEAF-A07CDCA716E7}" type="slidenum">
              <a:rPr lang="en-GB" smtClean="0"/>
              <a:pPr/>
              <a:t>6</a:t>
            </a:fld>
            <a:endParaRPr lang="en-GB"/>
          </a:p>
        </p:txBody>
      </p:sp>
    </p:spTree>
    <p:extLst>
      <p:ext uri="{BB962C8B-B14F-4D97-AF65-F5344CB8AC3E}">
        <p14:creationId xmlns:p14="http://schemas.microsoft.com/office/powerpoint/2010/main" val="381487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methods of cognitive mapping and retrospective process interviews were chosen because the outcomes are driven by what participants produce themselves without questions from the researcher.  What the participant produces form the basis of subsequent conversation.  These methods ensure that the participants’ experience and meaning making is at the centre of the research and frames the data produced in the interview.  We interviewed 8 students – mixture of Chinese, Iraq,</a:t>
            </a:r>
            <a:r>
              <a:rPr lang="en-GB" sz="1200" kern="1200" baseline="0" dirty="0" smtClean="0">
                <a:solidFill>
                  <a:schemeClr val="tx1"/>
                </a:solidFill>
                <a:latin typeface="+mn-lt"/>
                <a:ea typeface="+mn-ea"/>
                <a:cs typeface="+mn-cs"/>
              </a:rPr>
              <a:t> Thailand, </a:t>
            </a:r>
            <a:r>
              <a:rPr lang="en-GB" sz="1200" kern="1200" baseline="0" dirty="0" err="1" smtClean="0">
                <a:solidFill>
                  <a:schemeClr val="tx1"/>
                </a:solidFill>
                <a:latin typeface="+mn-lt"/>
                <a:ea typeface="+mn-ea"/>
                <a:cs typeface="+mn-cs"/>
              </a:rPr>
              <a:t>Morroco</a:t>
            </a:r>
            <a:r>
              <a:rPr lang="en-GB" sz="1200" kern="1200" baseline="0" dirty="0" smtClean="0">
                <a:solidFill>
                  <a:schemeClr val="tx1"/>
                </a:solidFill>
                <a:latin typeface="+mn-lt"/>
                <a:ea typeface="+mn-ea"/>
                <a:cs typeface="+mn-cs"/>
              </a:rPr>
              <a:t> and Vietnam.</a:t>
            </a:r>
            <a:endParaRPr lang="en-GB" dirty="0"/>
          </a:p>
        </p:txBody>
      </p:sp>
      <p:sp>
        <p:nvSpPr>
          <p:cNvPr id="4" name="Slide Number Placeholder 3"/>
          <p:cNvSpPr>
            <a:spLocks noGrp="1"/>
          </p:cNvSpPr>
          <p:nvPr>
            <p:ph type="sldNum" sz="quarter" idx="10"/>
          </p:nvPr>
        </p:nvSpPr>
        <p:spPr/>
        <p:txBody>
          <a:bodyPr/>
          <a:lstStyle/>
          <a:p>
            <a:fld id="{13F8D8C4-0938-4C9D-A38B-8F0BBBFC4972}" type="slidenum">
              <a:rPr lang="en-GB" smtClean="0"/>
              <a:pPr/>
              <a:t>7</a:t>
            </a:fld>
            <a:endParaRPr lang="en-GB"/>
          </a:p>
        </p:txBody>
      </p:sp>
    </p:spTree>
    <p:extLst>
      <p:ext uri="{BB962C8B-B14F-4D97-AF65-F5344CB8AC3E}">
        <p14:creationId xmlns:p14="http://schemas.microsoft.com/office/powerpoint/2010/main" val="88334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them to</a:t>
            </a:r>
            <a:r>
              <a:rPr lang="en-GB" baseline="0" dirty="0" smtClean="0"/>
              <a:t> draw the process.  They then explain it and I ask them questions which I created after we got the survey results.  </a:t>
            </a:r>
          </a:p>
          <a:p>
            <a:r>
              <a:rPr lang="en-GB" baseline="0" dirty="0" smtClean="0"/>
              <a:t>Ask classmates then tutor for help</a:t>
            </a:r>
          </a:p>
          <a:p>
            <a:r>
              <a:rPr lang="en-GB" baseline="0" dirty="0" smtClean="0"/>
              <a:t>First year: used Google and then tutor told him he needed to use more academic sources and reference them using APA6th</a:t>
            </a:r>
          </a:p>
          <a:p>
            <a:r>
              <a:rPr lang="en-GB" baseline="0" dirty="0" smtClean="0"/>
              <a:t>Second year he started using Books and then he found them too heavy to carry so in the third year he started using Summon to find journal articles and eBooks.  He reckons Summon is powerful but said he struggled to use it in his first two years.  It’s only now when he has some more experience that he has got to grips with it.  His grades have gone up in his three years.  First year he got 45-55, second year 50-60 then 55-60 for third year.  Even got a 67</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900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the Library as book warehouse</a:t>
            </a:r>
            <a:endParaRPr lang="en-GB" dirty="0"/>
          </a:p>
        </p:txBody>
      </p:sp>
      <p:sp>
        <p:nvSpPr>
          <p:cNvPr id="4" name="Slide Number Placeholder 3"/>
          <p:cNvSpPr>
            <a:spLocks noGrp="1"/>
          </p:cNvSpPr>
          <p:nvPr>
            <p:ph type="sldNum" sz="quarter" idx="10"/>
          </p:nvPr>
        </p:nvSpPr>
        <p:spPr/>
        <p:txBody>
          <a:bodyPr/>
          <a:lstStyle/>
          <a:p>
            <a:fld id="{0BE79AF5-65DC-44BB-B1C1-BDE6D6842C1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307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2620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13193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13509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12200" dirty="0">
                <a:solidFill>
                  <a:srgbClr val="1E5155">
                    <a:lumMod val="40000"/>
                    <a:lumOff val="60000"/>
                  </a:srgbClr>
                </a:solidFill>
              </a:rPr>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12200" dirty="0">
                <a:solidFill>
                  <a:srgbClr val="1E5155">
                    <a:lumMod val="40000"/>
                    <a:lumOff val="60000"/>
                  </a:srgbClr>
                </a:solidFill>
              </a:rPr>
              <a:t>”</a:t>
            </a:r>
          </a:p>
        </p:txBody>
      </p:sp>
    </p:spTree>
    <p:extLst>
      <p:ext uri="{BB962C8B-B14F-4D97-AF65-F5344CB8AC3E}">
        <p14:creationId xmlns:p14="http://schemas.microsoft.com/office/powerpoint/2010/main" val="232976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75848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2024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5047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3343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2399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4190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576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6157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3741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696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601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1491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1481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CC83CB-7FBE-457C-81B8-48A93D21395A}" type="datetimeFigureOut">
              <a:rPr lang="en-US" smtClean="0">
                <a:solidFill>
                  <a:prstClr val="white">
                    <a:tint val="75000"/>
                    <a:alpha val="60000"/>
                  </a:prstClr>
                </a:solidFill>
              </a:rPr>
              <a:pPr/>
              <a:t>7/17/2017</a:t>
            </a:fld>
            <a:endParaRPr lang="en-GB">
              <a:solidFill>
                <a:prstClr val="white">
                  <a:tint val="75000"/>
                  <a:alpha val="60000"/>
                </a:prstClr>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solidFill>
                <a:prstClr val="white">
                  <a:tint val="75000"/>
                  <a:alpha val="60000"/>
                </a:prstClr>
              </a:solidFill>
            </a:endParaRPr>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EBB5FEC-5E69-4F70-9BD1-6CBE4FA4054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213178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ala.org/acrl/sites/ala.org.acrl/files/content/publications/booksanddigitalresources/digital/Foster-Gibbons_cmpd.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rialproject.org/publications/toolki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319" y="2231573"/>
            <a:ext cx="8827957" cy="3329581"/>
          </a:xfrm>
        </p:spPr>
        <p:txBody>
          <a:bodyPr/>
          <a:lstStyle/>
          <a:p>
            <a:pPr algn="ct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From Mann-Whitney to cognitive mapping: using ethnographic research methods to </a:t>
            </a:r>
            <a:r>
              <a:rPr lang="en-GB" sz="3600" b="1" dirty="0" err="1" smtClean="0">
                <a:solidFill>
                  <a:schemeClr val="tx1"/>
                </a:solidFill>
                <a:latin typeface="Calibri" panose="020F0502020204030204" pitchFamily="34" charset="0"/>
              </a:rPr>
              <a:t>storify</a:t>
            </a:r>
            <a:r>
              <a:rPr lang="en-GB" sz="3600" b="1" dirty="0" smtClean="0">
                <a:solidFill>
                  <a:schemeClr val="tx1"/>
                </a:solidFill>
                <a:latin typeface="Calibri" panose="020F0502020204030204" pitchFamily="34" charset="0"/>
              </a:rPr>
              <a:t> the data and increase library usage of international </a:t>
            </a:r>
            <a:r>
              <a:rPr lang="en-GB" sz="3600" b="1" dirty="0">
                <a:solidFill>
                  <a:schemeClr val="tx1"/>
                </a:solidFill>
                <a:latin typeface="Calibri" panose="020F0502020204030204" pitchFamily="34" charset="0"/>
              </a:rPr>
              <a:t>Business School students </a:t>
            </a: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Alison Sharman</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University of Huddersfield</a:t>
            </a:r>
            <a:br>
              <a:rPr lang="en-GB" sz="3600" b="1" dirty="0" smtClean="0">
                <a:solidFill>
                  <a:schemeClr val="tx1"/>
                </a:solidFill>
                <a:latin typeface="Calibri" panose="020F0502020204030204" pitchFamily="34" charset="0"/>
              </a:rPr>
            </a:br>
            <a:r>
              <a:rPr lang="en-GB" sz="3600" b="1" dirty="0" smtClean="0">
                <a:solidFill>
                  <a:schemeClr val="tx1"/>
                </a:solidFill>
                <a:latin typeface="Calibri" panose="020F0502020204030204" pitchFamily="34" charset="0"/>
              </a:rPr>
              <a:t>@</a:t>
            </a:r>
            <a:r>
              <a:rPr lang="en-GB" sz="3600" b="1" dirty="0" err="1" smtClean="0">
                <a:solidFill>
                  <a:schemeClr val="tx1"/>
                </a:solidFill>
                <a:latin typeface="Calibri" panose="020F0502020204030204" pitchFamily="34" charset="0"/>
              </a:rPr>
              <a:t>asharman</a:t>
            </a:r>
            <a:endParaRPr lang="en-GB" sz="3600" dirty="0">
              <a:solidFill>
                <a:schemeClr val="tx1"/>
              </a:solidFill>
            </a:endParaRPr>
          </a:p>
        </p:txBody>
      </p:sp>
    </p:spTree>
    <p:extLst>
      <p:ext uri="{BB962C8B-B14F-4D97-AF65-F5344CB8AC3E}">
        <p14:creationId xmlns:p14="http://schemas.microsoft.com/office/powerpoint/2010/main" val="384179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92492" y="2801355"/>
            <a:ext cx="3926048" cy="1400175"/>
          </a:xfrm>
        </p:spPr>
        <p:txBody>
          <a:bodyPr/>
          <a:lstStyle/>
          <a:p>
            <a:r>
              <a:rPr lang="en-GB" b="1" dirty="0" smtClean="0"/>
              <a:t>Main Findings</a:t>
            </a:r>
            <a:endParaRPr lang="en-GB" b="1" dirty="0"/>
          </a:p>
        </p:txBody>
      </p:sp>
      <p:sp>
        <p:nvSpPr>
          <p:cNvPr id="3" name="Content Placeholder 2"/>
          <p:cNvSpPr>
            <a:spLocks noGrp="1"/>
          </p:cNvSpPr>
          <p:nvPr>
            <p:ph idx="4294967295"/>
          </p:nvPr>
        </p:nvSpPr>
        <p:spPr>
          <a:xfrm>
            <a:off x="0" y="1501775"/>
            <a:ext cx="8948738" cy="4746625"/>
          </a:xfrm>
        </p:spPr>
        <p:txBody>
          <a:bodyPr>
            <a:normAutofit/>
          </a:bodyPr>
          <a:lstStyle/>
          <a:p>
            <a:pPr>
              <a:buNone/>
            </a:pPr>
            <a:r>
              <a:rPr lang="en-GB" dirty="0" smtClean="0"/>
              <a:t/>
            </a:r>
            <a:br>
              <a:rPr lang="en-GB" dirty="0" smtClean="0"/>
            </a:br>
            <a:endParaRPr lang="en-GB" dirty="0" smtClean="0"/>
          </a:p>
          <a:p>
            <a:pPr>
              <a:buNone/>
            </a:pPr>
            <a:endParaRPr lang="en-GB"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54966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1984" y="1284887"/>
            <a:ext cx="8948738" cy="4195762"/>
          </a:xfrm>
        </p:spPr>
        <p:txBody>
          <a:bodyPr>
            <a:normAutofit fontScale="85000" lnSpcReduction="20000"/>
          </a:bodyPr>
          <a:lstStyle/>
          <a:p>
            <a:pPr marL="0" lvl="0" indent="0">
              <a:buClr>
                <a:srgbClr val="1E5155">
                  <a:lumMod val="40000"/>
                  <a:lumOff val="60000"/>
                </a:srgbClr>
              </a:buClr>
              <a:buNone/>
            </a:pPr>
            <a:r>
              <a:rPr lang="en-GB" sz="3500" dirty="0" smtClean="0">
                <a:latin typeface="Calibri" panose="020F0502020204030204" pitchFamily="34" charset="0"/>
              </a:rPr>
              <a:t>…with </a:t>
            </a:r>
            <a:r>
              <a:rPr lang="en-GB" sz="3500" dirty="0">
                <a:latin typeface="Calibri" panose="020F0502020204030204" pitchFamily="34" charset="0"/>
              </a:rPr>
              <a:t>this number on the row I don’t know how to use it properly it take me times I really don’t know how to use it so if the library they show students especially International Students or they make guidelines on how to use it properly because it took me time to find a book with a number and name with 3 letters so many times I think more that 3 times I ask them [student helpers working on Floor 3] to help find me a book because it’s hard for me...they just take me there and they take it and that’s it</a:t>
            </a:r>
            <a:r>
              <a:rPr lang="en-GB" sz="3500" dirty="0">
                <a:solidFill>
                  <a:prstClr val="white"/>
                </a:solidFill>
                <a:latin typeface="Calibri" panose="020F0502020204030204" pitchFamily="34" charset="0"/>
              </a:rPr>
              <a:t/>
            </a:r>
            <a:br>
              <a:rPr lang="en-GB" sz="3500" dirty="0">
                <a:solidFill>
                  <a:prstClr val="white"/>
                </a:solidFill>
                <a:latin typeface="Calibri" panose="020F0502020204030204" pitchFamily="34" charset="0"/>
              </a:rPr>
            </a:br>
            <a:endParaRPr lang="en-GB" sz="3500"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3903909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Online library</a:t>
            </a:r>
            <a:endParaRPr lang="en-GB" b="1" dirty="0"/>
          </a:p>
        </p:txBody>
      </p:sp>
      <p:sp>
        <p:nvSpPr>
          <p:cNvPr id="4" name="Content Placeholder 3"/>
          <p:cNvSpPr>
            <a:spLocks noGrp="1"/>
          </p:cNvSpPr>
          <p:nvPr>
            <p:ph idx="1"/>
          </p:nvPr>
        </p:nvSpPr>
        <p:spPr/>
        <p:txBody>
          <a:bodyPr>
            <a:normAutofit/>
          </a:bodyPr>
          <a:lstStyle/>
          <a:p>
            <a:pPr marL="0" indent="0">
              <a:buNone/>
            </a:pPr>
            <a:r>
              <a:rPr lang="en-GB" sz="3200" dirty="0" smtClean="0"/>
              <a:t>“The </a:t>
            </a:r>
            <a:r>
              <a:rPr lang="en-GB" sz="3200" dirty="0"/>
              <a:t>online library we don’t have this so it is easy for us to search the materials, the </a:t>
            </a:r>
            <a:r>
              <a:rPr lang="en-GB" sz="3200" dirty="0" smtClean="0"/>
              <a:t>books”</a:t>
            </a:r>
            <a:endParaRPr lang="en-GB" sz="3200" dirty="0"/>
          </a:p>
        </p:txBody>
      </p:sp>
    </p:spTree>
    <p:extLst>
      <p:ext uri="{BB962C8B-B14F-4D97-AF65-F5344CB8AC3E}">
        <p14:creationId xmlns:p14="http://schemas.microsoft.com/office/powerpoint/2010/main" val="2661191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03" y="192659"/>
            <a:ext cx="9407173" cy="1400530"/>
          </a:xfrm>
        </p:spPr>
        <p:txBody>
          <a:bodyPr/>
          <a:lstStyle/>
          <a:p>
            <a:r>
              <a:rPr lang="en-GB" b="1" dirty="0" smtClean="0"/>
              <a:t>Help and support</a:t>
            </a:r>
            <a:endParaRPr lang="en-GB" b="1" dirty="0"/>
          </a:p>
        </p:txBody>
      </p:sp>
      <p:sp>
        <p:nvSpPr>
          <p:cNvPr id="4" name="TextBox 3"/>
          <p:cNvSpPr txBox="1"/>
          <p:nvPr/>
        </p:nvSpPr>
        <p:spPr>
          <a:xfrm>
            <a:off x="659935" y="1417739"/>
            <a:ext cx="7013196" cy="1938992"/>
          </a:xfrm>
          <a:prstGeom prst="rect">
            <a:avLst/>
          </a:prstGeom>
          <a:noFill/>
        </p:spPr>
        <p:txBody>
          <a:bodyPr wrap="square" rtlCol="0">
            <a:spAutoFit/>
          </a:bodyPr>
          <a:lstStyle/>
          <a:p>
            <a:r>
              <a:rPr lang="en-GB" sz="2000" dirty="0" smtClean="0"/>
              <a:t>So </a:t>
            </a:r>
            <a:r>
              <a:rPr lang="en-GB" sz="2000" dirty="0"/>
              <a:t>these are the steps I follow to write my assignments. I started by reading the assignment brief, decorticate it so I can understand the components I will have to tackle. And then I try to define a structure. I went to my tutor to have some advice, to confirm the structure I have written. And then I start reading</a:t>
            </a:r>
            <a:r>
              <a:rPr lang="en-GB" sz="2000" dirty="0" smtClean="0"/>
              <a:t>.</a:t>
            </a:r>
            <a:endParaRPr lang="en-GB" sz="2000" dirty="0"/>
          </a:p>
        </p:txBody>
      </p:sp>
      <p:sp>
        <p:nvSpPr>
          <p:cNvPr id="5" name="Rectangle 4"/>
          <p:cNvSpPr/>
          <p:nvPr/>
        </p:nvSpPr>
        <p:spPr>
          <a:xfrm>
            <a:off x="4625131" y="3965625"/>
            <a:ext cx="6096000" cy="1323439"/>
          </a:xfrm>
          <a:prstGeom prst="rect">
            <a:avLst/>
          </a:prstGeom>
        </p:spPr>
        <p:txBody>
          <a:bodyPr>
            <a:spAutoFit/>
          </a:bodyPr>
          <a:lstStyle/>
          <a:p>
            <a:r>
              <a:rPr lang="en-GB" sz="2000" dirty="0"/>
              <a:t>Sometimes I ask classmates.  Communication on Facebook – we share the data or I might ask where did you find this data and he or she will recommend a book or chapter maybe.</a:t>
            </a:r>
          </a:p>
        </p:txBody>
      </p:sp>
    </p:spTree>
    <p:extLst>
      <p:ext uri="{BB962C8B-B14F-4D97-AF65-F5344CB8AC3E}">
        <p14:creationId xmlns:p14="http://schemas.microsoft.com/office/powerpoint/2010/main" val="3798213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Did you know you can ask for research help from a librarian?</a:t>
            </a:r>
            <a:endParaRPr lang="en-GB" b="1" dirty="0"/>
          </a:p>
        </p:txBody>
      </p:sp>
      <p:sp>
        <p:nvSpPr>
          <p:cNvPr id="3" name="Rectangle 2"/>
          <p:cNvSpPr/>
          <p:nvPr/>
        </p:nvSpPr>
        <p:spPr>
          <a:xfrm>
            <a:off x="914400" y="2430277"/>
            <a:ext cx="10637240" cy="2308324"/>
          </a:xfrm>
          <a:prstGeom prst="rect">
            <a:avLst/>
          </a:prstGeom>
        </p:spPr>
        <p:txBody>
          <a:bodyPr wrap="square">
            <a:spAutoFit/>
          </a:bodyPr>
          <a:lstStyle/>
          <a:p>
            <a:r>
              <a:rPr lang="en-GB" sz="3600" dirty="0" smtClean="0"/>
              <a:t>Really</a:t>
            </a:r>
            <a:r>
              <a:rPr lang="en-GB" sz="3600" dirty="0"/>
              <a:t>? How could that be</a:t>
            </a:r>
            <a:r>
              <a:rPr lang="en-GB" sz="3600" dirty="0" smtClean="0"/>
              <a:t>? [</a:t>
            </a:r>
            <a:r>
              <a:rPr lang="en-GB" sz="3600" dirty="0"/>
              <a:t>Said in a very surprised way!] Maybe I’m a final student so the </a:t>
            </a:r>
            <a:r>
              <a:rPr lang="en-GB" sz="3600" dirty="0" smtClean="0"/>
              <a:t>first [sic</a:t>
            </a:r>
            <a:r>
              <a:rPr lang="en-GB" sz="3600" dirty="0"/>
              <a:t>] students might ask a question on how to find information.</a:t>
            </a:r>
          </a:p>
        </p:txBody>
      </p:sp>
    </p:spTree>
    <p:extLst>
      <p:ext uri="{BB962C8B-B14F-4D97-AF65-F5344CB8AC3E}">
        <p14:creationId xmlns:p14="http://schemas.microsoft.com/office/powerpoint/2010/main" val="94595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Night time study</a:t>
            </a:r>
            <a:endParaRPr lang="en-GB" b="1" dirty="0"/>
          </a:p>
        </p:txBody>
      </p:sp>
      <p:sp>
        <p:nvSpPr>
          <p:cNvPr id="3" name="Content Placeholder 2"/>
          <p:cNvSpPr>
            <a:spLocks noGrp="1"/>
          </p:cNvSpPr>
          <p:nvPr>
            <p:ph idx="1"/>
          </p:nvPr>
        </p:nvSpPr>
        <p:spPr>
          <a:xfrm>
            <a:off x="596900" y="1268761"/>
            <a:ext cx="9753600" cy="4979647"/>
          </a:xfrm>
        </p:spPr>
        <p:txBody>
          <a:bodyPr>
            <a:normAutofit/>
          </a:bodyPr>
          <a:lstStyle/>
          <a:p>
            <a:pPr>
              <a:buNone/>
            </a:pPr>
            <a:r>
              <a:rPr lang="en-GB" dirty="0" smtClean="0"/>
              <a:t>Different attitudes to studying at night:</a:t>
            </a:r>
          </a:p>
          <a:p>
            <a:pPr marL="0" indent="0">
              <a:buNone/>
            </a:pPr>
            <a:r>
              <a:rPr lang="en-GB" dirty="0" smtClean="0"/>
              <a:t>Interviewee 8 “if you spend all night for study the second day you feel tired for lectures.”  Brain processing is “just 50%”.</a:t>
            </a:r>
          </a:p>
          <a:p>
            <a:pPr marL="0" indent="0">
              <a:buNone/>
            </a:pPr>
            <a:r>
              <a:rPr lang="en-GB" dirty="0" smtClean="0"/>
              <a:t/>
            </a:r>
            <a:br>
              <a:rPr lang="en-GB" dirty="0" smtClean="0"/>
            </a:br>
            <a:r>
              <a:rPr lang="en-GB" dirty="0" smtClean="0"/>
              <a:t>Interviewee 7 works until 6am</a:t>
            </a:r>
            <a:br>
              <a:rPr lang="en-GB" dirty="0" smtClean="0"/>
            </a:br>
            <a:r>
              <a:rPr lang="en-GB" dirty="0" smtClean="0"/>
              <a:t>“Yes it’s more efficient for me.  There is more room and I can use the group areas of this floor [6] and there is space for my friends”.</a:t>
            </a:r>
          </a:p>
          <a:p>
            <a:pPr marL="0" indent="0">
              <a:buNone/>
            </a:pPr>
            <a:r>
              <a:rPr lang="en-GB" dirty="0" smtClean="0"/>
              <a:t/>
            </a:r>
            <a:br>
              <a:rPr lang="en-GB" dirty="0" smtClean="0"/>
            </a:br>
            <a:r>
              <a:rPr lang="en-GB" dirty="0" smtClean="0"/>
              <a:t>Interviewee 4</a:t>
            </a:r>
            <a:br>
              <a:rPr lang="en-GB" dirty="0" smtClean="0"/>
            </a:br>
            <a:r>
              <a:rPr lang="en-GB" dirty="0" smtClean="0"/>
              <a:t>“you can say I’m night owl.  I don’t like studying during the day so usually I work at the night and usually from 7pm to 8pm to 2am 3am sometimes until 6am…and then I sleep until maybe 12…this is my life, this is my nature.”</a:t>
            </a:r>
            <a:endParaRPr lang="en-GB" dirty="0"/>
          </a:p>
        </p:txBody>
      </p:sp>
    </p:spTree>
    <p:extLst>
      <p:ext uri="{BB962C8B-B14F-4D97-AF65-F5344CB8AC3E}">
        <p14:creationId xmlns:p14="http://schemas.microsoft.com/office/powerpoint/2010/main" val="1248600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80" y="452718"/>
            <a:ext cx="9964210" cy="910256"/>
          </a:xfrm>
        </p:spPr>
        <p:txBody>
          <a:bodyPr/>
          <a:lstStyle/>
          <a:p>
            <a:r>
              <a:rPr lang="en-GB" b="1" dirty="0" smtClean="0"/>
              <a:t>Space/use of space</a:t>
            </a:r>
            <a:endParaRPr lang="en-GB" b="1" dirty="0"/>
          </a:p>
        </p:txBody>
      </p:sp>
      <p:sp>
        <p:nvSpPr>
          <p:cNvPr id="3" name="Content Placeholder 2"/>
          <p:cNvSpPr>
            <a:spLocks noGrp="1"/>
          </p:cNvSpPr>
          <p:nvPr>
            <p:ph idx="1"/>
          </p:nvPr>
        </p:nvSpPr>
        <p:spPr>
          <a:xfrm>
            <a:off x="646279" y="1285336"/>
            <a:ext cx="9964211" cy="5107086"/>
          </a:xfrm>
        </p:spPr>
        <p:txBody>
          <a:bodyPr>
            <a:noAutofit/>
          </a:bodyPr>
          <a:lstStyle/>
          <a:p>
            <a:pPr marL="0" indent="0">
              <a:buNone/>
            </a:pPr>
            <a:r>
              <a:rPr lang="en-GB" sz="2400" b="1" dirty="0" smtClean="0"/>
              <a:t>Home</a:t>
            </a:r>
            <a:r>
              <a:rPr lang="en-GB" sz="2400" dirty="0" smtClean="0"/>
              <a:t> was a favourite place to study</a:t>
            </a:r>
          </a:p>
          <a:p>
            <a:pPr marL="800114" lvl="2" indent="0">
              <a:buNone/>
            </a:pPr>
            <a:r>
              <a:rPr lang="en-GB" sz="2400" dirty="0"/>
              <a:t>Didn’t have to change their </a:t>
            </a:r>
            <a:r>
              <a:rPr lang="en-GB" sz="2400" dirty="0" smtClean="0"/>
              <a:t>clothes</a:t>
            </a:r>
          </a:p>
          <a:p>
            <a:pPr marL="800114" lvl="2" indent="0">
              <a:buNone/>
            </a:pPr>
            <a:r>
              <a:rPr lang="en-GB" sz="2400" dirty="0" smtClean="0"/>
              <a:t>Can go to bed if feeling sleepy</a:t>
            </a:r>
          </a:p>
          <a:p>
            <a:pPr marL="800114" lvl="2" indent="0">
              <a:buNone/>
            </a:pPr>
            <a:r>
              <a:rPr lang="en-GB" sz="2400" dirty="0" smtClean="0"/>
              <a:t>Ready access to food and drink</a:t>
            </a:r>
          </a:p>
          <a:p>
            <a:pPr marL="800114" lvl="2" indent="0">
              <a:buNone/>
            </a:pPr>
            <a:r>
              <a:rPr lang="en-GB" sz="2400" dirty="0" smtClean="0"/>
              <a:t>Can dance</a:t>
            </a:r>
          </a:p>
          <a:p>
            <a:pPr marL="800114" lvl="2" indent="0">
              <a:buNone/>
            </a:pPr>
            <a:r>
              <a:rPr lang="en-GB" sz="2400" dirty="0" smtClean="0"/>
              <a:t>Can’t concentrate in the library</a:t>
            </a:r>
            <a:br>
              <a:rPr lang="en-GB" sz="2400" dirty="0" smtClean="0"/>
            </a:br>
            <a:endParaRPr lang="en-GB" sz="2400" dirty="0" smtClean="0"/>
          </a:p>
          <a:p>
            <a:pPr marL="0" indent="0">
              <a:buNone/>
            </a:pPr>
            <a:r>
              <a:rPr lang="en-GB" sz="2800" b="1" dirty="0" smtClean="0"/>
              <a:t>Library </a:t>
            </a:r>
            <a:r>
              <a:rPr lang="en-GB" sz="2800" dirty="0" smtClean="0"/>
              <a:t>seen as a book storage warehouse/bookable meeting space/social study space</a:t>
            </a:r>
            <a:r>
              <a:rPr lang="en-GB" sz="2400" dirty="0"/>
              <a:t/>
            </a:r>
            <a:br>
              <a:rPr lang="en-GB" sz="2400" dirty="0"/>
            </a:br>
            <a:r>
              <a:rPr lang="en-GB" sz="2400" dirty="0"/>
              <a:t/>
            </a:r>
            <a:br>
              <a:rPr lang="en-GB" sz="2400" dirty="0"/>
            </a:br>
            <a:endParaRPr lang="en-GB" sz="2400" dirty="0"/>
          </a:p>
          <a:p>
            <a:pPr marL="0" indent="0">
              <a:buNone/>
            </a:pPr>
            <a:endParaRPr lang="en-GB" sz="2800" b="1" dirty="0"/>
          </a:p>
        </p:txBody>
      </p:sp>
    </p:spTree>
    <p:extLst>
      <p:ext uri="{BB962C8B-B14F-4D97-AF65-F5344CB8AC3E}">
        <p14:creationId xmlns:p14="http://schemas.microsoft.com/office/powerpoint/2010/main" val="868279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43" y="293327"/>
            <a:ext cx="10276186" cy="1400530"/>
          </a:xfrm>
        </p:spPr>
        <p:txBody>
          <a:bodyPr/>
          <a:lstStyle/>
          <a:p>
            <a:r>
              <a:rPr lang="en-GB" sz="3600" b="1" dirty="0"/>
              <a:t>Struggle adapting to the UK Academic way of writing</a:t>
            </a:r>
          </a:p>
        </p:txBody>
      </p:sp>
      <p:sp>
        <p:nvSpPr>
          <p:cNvPr id="3" name="Content Placeholder 2"/>
          <p:cNvSpPr>
            <a:spLocks noGrp="1"/>
          </p:cNvSpPr>
          <p:nvPr>
            <p:ph idx="1"/>
          </p:nvPr>
        </p:nvSpPr>
        <p:spPr>
          <a:xfrm>
            <a:off x="448573" y="1259457"/>
            <a:ext cx="10299939" cy="5357003"/>
          </a:xfrm>
        </p:spPr>
        <p:txBody>
          <a:bodyPr>
            <a:normAutofit/>
          </a:bodyPr>
          <a:lstStyle/>
          <a:p>
            <a:pPr marL="0" indent="0">
              <a:buNone/>
            </a:pPr>
            <a:endParaRPr lang="en-GB" sz="2600" b="1" dirty="0" smtClean="0"/>
          </a:p>
          <a:p>
            <a:pPr marL="57151" indent="0">
              <a:buNone/>
            </a:pPr>
            <a:r>
              <a:rPr lang="en-GB" sz="2400" dirty="0" smtClean="0"/>
              <a:t>...</a:t>
            </a:r>
            <a:r>
              <a:rPr lang="en-GB" sz="2400" dirty="0"/>
              <a:t>tutor says you have to paraphrase the paragraph and change your structure and you have to put the name, authors name and year – phew</a:t>
            </a:r>
            <a:r>
              <a:rPr lang="en-GB" sz="2400" dirty="0" smtClean="0"/>
              <a:t>!</a:t>
            </a:r>
          </a:p>
          <a:p>
            <a:pPr marL="57151" indent="0">
              <a:buNone/>
            </a:pPr>
            <a:endParaRPr lang="en-GB" sz="2400" dirty="0"/>
          </a:p>
          <a:p>
            <a:pPr marL="57151" indent="0">
              <a:buNone/>
            </a:pPr>
            <a:r>
              <a:rPr lang="en-GB" sz="2400" dirty="0" smtClean="0"/>
              <a:t>He </a:t>
            </a:r>
            <a:r>
              <a:rPr lang="en-GB" sz="2400" dirty="0"/>
              <a:t>[tutor] highlighted that I should have more statistics to support my report. And I think as many Chinese students do, my report is too descriptive so he suggested that I should justify the </a:t>
            </a:r>
            <a:r>
              <a:rPr lang="en-GB" sz="2400" dirty="0" smtClean="0"/>
              <a:t>statistics</a:t>
            </a:r>
          </a:p>
          <a:p>
            <a:pPr marL="57151" indent="0">
              <a:buNone/>
            </a:pPr>
            <a:endParaRPr lang="en-GB" sz="2400" dirty="0"/>
          </a:p>
          <a:p>
            <a:pPr marL="57151" lvl="1" indent="0">
              <a:buNone/>
            </a:pPr>
            <a:r>
              <a:rPr lang="en-GB" sz="2400" dirty="0" smtClean="0"/>
              <a:t>I </a:t>
            </a:r>
            <a:r>
              <a:rPr lang="en-GB" sz="2400" dirty="0"/>
              <a:t>don’t know how they mark it’s not my </a:t>
            </a:r>
            <a:r>
              <a:rPr lang="en-GB" sz="2400" dirty="0" smtClean="0"/>
              <a:t>business</a:t>
            </a:r>
            <a:endParaRPr lang="en-GB" sz="2400" dirty="0"/>
          </a:p>
          <a:p>
            <a:pPr marL="57151" indent="0">
              <a:buNone/>
            </a:pPr>
            <a:r>
              <a:rPr lang="en-GB" dirty="0" smtClean="0"/>
              <a:t/>
            </a:r>
            <a:br>
              <a:rPr lang="en-GB" dirty="0" smtClean="0"/>
            </a:br>
            <a:endParaRPr lang="en-GB" dirty="0"/>
          </a:p>
        </p:txBody>
      </p:sp>
    </p:spTree>
    <p:extLst>
      <p:ext uri="{BB962C8B-B14F-4D97-AF65-F5344CB8AC3E}">
        <p14:creationId xmlns:p14="http://schemas.microsoft.com/office/powerpoint/2010/main" val="251932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1091" y="2512353"/>
            <a:ext cx="8827957" cy="860400"/>
          </a:xfrm>
        </p:spPr>
        <p:txBody>
          <a:bodyPr>
            <a:normAutofit fontScale="92500" lnSpcReduction="10000"/>
          </a:bodyPr>
          <a:lstStyle/>
          <a:p>
            <a:pPr algn="ctr"/>
            <a:r>
              <a:rPr lang="en-GB" sz="6000" b="1" dirty="0"/>
              <a:t>Future plans</a:t>
            </a:r>
          </a:p>
        </p:txBody>
      </p:sp>
    </p:spTree>
    <p:extLst>
      <p:ext uri="{BB962C8B-B14F-4D97-AF65-F5344CB8AC3E}">
        <p14:creationId xmlns:p14="http://schemas.microsoft.com/office/powerpoint/2010/main" val="390592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Recommendations</a:t>
            </a:r>
            <a:endParaRPr lang="en-GB" dirty="0"/>
          </a:p>
        </p:txBody>
      </p:sp>
      <p:sp>
        <p:nvSpPr>
          <p:cNvPr id="5" name="Content Placeholder 4"/>
          <p:cNvSpPr>
            <a:spLocks noGrp="1"/>
          </p:cNvSpPr>
          <p:nvPr>
            <p:ph idx="1"/>
          </p:nvPr>
        </p:nvSpPr>
        <p:spPr>
          <a:xfrm>
            <a:off x="1104581" y="1551964"/>
            <a:ext cx="8948872" cy="4931334"/>
          </a:xfrm>
        </p:spPr>
        <p:txBody>
          <a:bodyPr/>
          <a:lstStyle/>
          <a:p>
            <a:pPr marL="457200" indent="-457200">
              <a:buFont typeface="+mj-lt"/>
              <a:buAutoNum type="arabicPeriod"/>
            </a:pPr>
            <a:r>
              <a:rPr lang="en-GB" sz="2400" dirty="0" smtClean="0"/>
              <a:t>Promote role of Librarian: research support</a:t>
            </a:r>
          </a:p>
          <a:p>
            <a:pPr marL="457200" indent="-457200">
              <a:buFont typeface="+mj-lt"/>
              <a:buAutoNum type="arabicPeriod"/>
            </a:pPr>
            <a:r>
              <a:rPr lang="en-GB" sz="2400" dirty="0"/>
              <a:t>O</a:t>
            </a:r>
            <a:r>
              <a:rPr lang="en-GB" sz="2400" dirty="0" smtClean="0"/>
              <a:t>bservations </a:t>
            </a:r>
            <a:r>
              <a:rPr lang="en-GB" sz="2400" dirty="0"/>
              <a:t>of students using/getting to </a:t>
            </a:r>
            <a:r>
              <a:rPr lang="en-GB" sz="2400" dirty="0" smtClean="0"/>
              <a:t>Summon</a:t>
            </a:r>
          </a:p>
          <a:p>
            <a:pPr marL="457200" indent="-457200">
              <a:buFont typeface="+mj-lt"/>
              <a:buAutoNum type="arabicPeriod"/>
            </a:pPr>
            <a:r>
              <a:rPr lang="en-GB" sz="2400" dirty="0" smtClean="0"/>
              <a:t>Refocus information </a:t>
            </a:r>
            <a:r>
              <a:rPr lang="en-GB" sz="2400" dirty="0"/>
              <a:t>literacy training to emphasise that using references is not about quantity, but about demonstrating appropriate appraisal of scholarly </a:t>
            </a:r>
            <a:r>
              <a:rPr lang="en-GB" sz="2400" dirty="0" smtClean="0"/>
              <a:t>reading</a:t>
            </a:r>
            <a:endParaRPr lang="en-GB" sz="2400" dirty="0"/>
          </a:p>
          <a:p>
            <a:pPr marL="457200" indent="-457200">
              <a:buFont typeface="+mj-lt"/>
              <a:buAutoNum type="arabicPeriod"/>
            </a:pPr>
            <a:r>
              <a:rPr lang="en-GB" sz="2400" dirty="0" smtClean="0"/>
              <a:t>Training for students on navigating Dewey and also for staff on how best to help students</a:t>
            </a:r>
          </a:p>
          <a:p>
            <a:pPr marL="457200" indent="-457200">
              <a:buFont typeface="+mj-lt"/>
              <a:buAutoNum type="arabicPeriod"/>
            </a:pPr>
            <a:r>
              <a:rPr lang="en-GB" sz="2400" dirty="0" smtClean="0"/>
              <a:t>Allow eating and drinking in the Library</a:t>
            </a:r>
          </a:p>
          <a:p>
            <a:pPr marL="457200" indent="-457200">
              <a:buFont typeface="+mj-lt"/>
              <a:buAutoNum type="arabicPeriod"/>
            </a:pPr>
            <a:r>
              <a:rPr lang="en-GB" sz="2400" dirty="0"/>
              <a:t>Purchase lockers/enable students to have storage spaces within the Library</a:t>
            </a:r>
            <a:endParaRPr lang="en-GB" sz="2400" dirty="0" smtClean="0"/>
          </a:p>
          <a:p>
            <a:pPr marL="457200" indent="-457200">
              <a:buFont typeface="+mj-lt"/>
              <a:buAutoNum type="arabicPeriod"/>
            </a:pPr>
            <a:endParaRPr lang="en-GB" dirty="0" smtClean="0"/>
          </a:p>
          <a:p>
            <a:pPr marL="457200" indent="-457200">
              <a:buFont typeface="+mj-lt"/>
              <a:buAutoNum type="arabicPeriod"/>
            </a:pPr>
            <a:endParaRPr lang="en-GB" dirty="0"/>
          </a:p>
        </p:txBody>
      </p:sp>
    </p:spTree>
    <p:extLst>
      <p:ext uri="{BB962C8B-B14F-4D97-AF65-F5344CB8AC3E}">
        <p14:creationId xmlns:p14="http://schemas.microsoft.com/office/powerpoint/2010/main" val="403304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dirty="0" smtClean="0"/>
              <a:t>Background</a:t>
            </a:r>
            <a:br>
              <a:rPr lang="en-GB" altLang="en-US" dirty="0" smtClean="0"/>
            </a:br>
            <a:endParaRPr lang="en-GB" altLang="en-US" sz="2400" dirty="0"/>
          </a:p>
        </p:txBody>
      </p:sp>
      <p:pic>
        <p:nvPicPr>
          <p:cNvPr id="33795"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01900" y="1773238"/>
            <a:ext cx="7188200" cy="4030662"/>
          </a:xfrm>
        </p:spPr>
      </p:pic>
    </p:spTree>
    <p:extLst>
      <p:ext uri="{BB962C8B-B14F-4D97-AF65-F5344CB8AC3E}">
        <p14:creationId xmlns:p14="http://schemas.microsoft.com/office/powerpoint/2010/main" val="3544836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endParaRPr lang="en-GB" dirty="0"/>
          </a:p>
        </p:txBody>
      </p:sp>
      <p:sp>
        <p:nvSpPr>
          <p:cNvPr id="3" name="Content Placeholder 2"/>
          <p:cNvSpPr>
            <a:spLocks noGrp="1"/>
          </p:cNvSpPr>
          <p:nvPr>
            <p:ph idx="1"/>
          </p:nvPr>
        </p:nvSpPr>
        <p:spPr/>
        <p:txBody>
          <a:bodyPr/>
          <a:lstStyle/>
          <a:p>
            <a:r>
              <a:rPr lang="en-GB" dirty="0" smtClean="0"/>
              <a:t>Conduct further research with UK students to find out how their experiences compare with their international  peers</a:t>
            </a:r>
            <a:endParaRPr lang="en-GB" dirty="0"/>
          </a:p>
        </p:txBody>
      </p:sp>
    </p:spTree>
    <p:extLst>
      <p:ext uri="{BB962C8B-B14F-4D97-AF65-F5344CB8AC3E}">
        <p14:creationId xmlns:p14="http://schemas.microsoft.com/office/powerpoint/2010/main" val="2501898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card1.png"/>
          <p:cNvPicPr>
            <a:picLocks noChangeAspect="1"/>
          </p:cNvPicPr>
          <p:nvPr/>
        </p:nvPicPr>
        <p:blipFill>
          <a:blip r:embed="rId2" cstate="print"/>
          <a:stretch>
            <a:fillRect/>
          </a:stretch>
        </p:blipFill>
        <p:spPr>
          <a:xfrm>
            <a:off x="708047" y="473554"/>
            <a:ext cx="6782747" cy="4820323"/>
          </a:xfrm>
          <a:prstGeom prst="rect">
            <a:avLst/>
          </a:prstGeom>
        </p:spPr>
      </p:pic>
      <p:pic>
        <p:nvPicPr>
          <p:cNvPr id="3" name="Picture 2" descr="Postcard2.png"/>
          <p:cNvPicPr>
            <a:picLocks noChangeAspect="1"/>
          </p:cNvPicPr>
          <p:nvPr/>
        </p:nvPicPr>
        <p:blipFill>
          <a:blip r:embed="rId3" cstate="print"/>
          <a:stretch>
            <a:fillRect/>
          </a:stretch>
        </p:blipFill>
        <p:spPr>
          <a:xfrm>
            <a:off x="5246276" y="1940986"/>
            <a:ext cx="6716063" cy="4620270"/>
          </a:xfrm>
          <a:prstGeom prst="rect">
            <a:avLst/>
          </a:prstGeom>
        </p:spPr>
      </p:pic>
    </p:spTree>
    <p:extLst>
      <p:ext uri="{BB962C8B-B14F-4D97-AF65-F5344CB8AC3E}">
        <p14:creationId xmlns:p14="http://schemas.microsoft.com/office/powerpoint/2010/main" val="18473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a:t>
            </a:r>
            <a:endParaRPr lang="en-GB" dirty="0"/>
          </a:p>
        </p:txBody>
      </p:sp>
      <p:sp>
        <p:nvSpPr>
          <p:cNvPr id="3" name="Content Placeholder 2"/>
          <p:cNvSpPr>
            <a:spLocks noGrp="1"/>
          </p:cNvSpPr>
          <p:nvPr>
            <p:ph idx="1"/>
          </p:nvPr>
        </p:nvSpPr>
        <p:spPr>
          <a:xfrm>
            <a:off x="986154" y="1448917"/>
            <a:ext cx="8948872" cy="4195481"/>
          </a:xfrm>
        </p:spPr>
        <p:txBody>
          <a:bodyPr>
            <a:normAutofit fontScale="92500"/>
          </a:bodyPr>
          <a:lstStyle/>
          <a:p>
            <a:r>
              <a:rPr lang="en-GB" sz="2400" dirty="0"/>
              <a:t>Ramsden, Bryony (2017) </a:t>
            </a:r>
            <a:r>
              <a:rPr lang="en-GB" sz="2400" i="1" dirty="0"/>
              <a:t>Using ethnographic methods in international student UX research.</a:t>
            </a:r>
            <a:r>
              <a:rPr lang="en-GB" sz="2400" dirty="0"/>
              <a:t> In: Mercian Collaboration Staff Development Day, 23rd March 2017, Warwick, UK. http://eprints.hud.ac.uk/31637</a:t>
            </a:r>
            <a:r>
              <a:rPr lang="en-GB" sz="2400" dirty="0" smtClean="0"/>
              <a:t>/</a:t>
            </a:r>
          </a:p>
          <a:p>
            <a:r>
              <a:rPr lang="en-GB" sz="2400" dirty="0" smtClean="0"/>
              <a:t>Sharman, A. (2017) </a:t>
            </a:r>
            <a:r>
              <a:rPr lang="en-GB" sz="2400" i="1" dirty="0" smtClean="0"/>
              <a:t>Using ethnographic research techniques to find out the story behind international student library usage in the Library Impact Data Project.</a:t>
            </a:r>
            <a:r>
              <a:rPr lang="en-GB" sz="2400" dirty="0" smtClean="0"/>
              <a:t> Library Management, 38 (1). pp. 2-10. </a:t>
            </a:r>
          </a:p>
          <a:p>
            <a:r>
              <a:rPr lang="en-GB" sz="2400" dirty="0" smtClean="0"/>
              <a:t>Stone, G., Sharman, A., Dunn, P., and Woods, L. (2015) </a:t>
            </a:r>
            <a:r>
              <a:rPr lang="en-GB" sz="2400" i="1" dirty="0" smtClean="0"/>
              <a:t>Increasing the Impact: Building on the Library Impact Data Project.</a:t>
            </a:r>
            <a:r>
              <a:rPr lang="en-GB" sz="2400" dirty="0" smtClean="0"/>
              <a:t> Journal of Academic Librarianship, 41 (4). pp. 517-520. </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also to…</a:t>
            </a:r>
            <a:endParaRPr lang="en-GB" dirty="0"/>
          </a:p>
        </p:txBody>
      </p:sp>
      <p:sp>
        <p:nvSpPr>
          <p:cNvPr id="3" name="Content Placeholder 2"/>
          <p:cNvSpPr>
            <a:spLocks noGrp="1"/>
          </p:cNvSpPr>
          <p:nvPr>
            <p:ph idx="1"/>
          </p:nvPr>
        </p:nvSpPr>
        <p:spPr/>
        <p:txBody>
          <a:bodyPr/>
          <a:lstStyle/>
          <a:p>
            <a:pPr marL="0" indent="0">
              <a:buNone/>
            </a:pPr>
            <a:r>
              <a:rPr lang="en-GB" smtClean="0"/>
              <a:t>The CLS UX Research Group</a:t>
            </a:r>
            <a:endParaRPr lang="en-GB" dirty="0" smtClean="0"/>
          </a:p>
          <a:p>
            <a:endParaRPr lang="en-GB" dirty="0"/>
          </a:p>
          <a:p>
            <a:r>
              <a:rPr lang="en-GB" dirty="0" smtClean="0"/>
              <a:t>Jess Haigh: @</a:t>
            </a:r>
            <a:r>
              <a:rPr lang="en-GB" dirty="0" err="1" smtClean="0"/>
              <a:t>BookElfLeeds</a:t>
            </a:r>
            <a:endParaRPr lang="en-GB" dirty="0" smtClean="0"/>
          </a:p>
          <a:p>
            <a:r>
              <a:rPr lang="en-GB" dirty="0" smtClean="0"/>
              <a:t>Kathrine Jensen: @</a:t>
            </a:r>
            <a:r>
              <a:rPr lang="en-GB" dirty="0" err="1" smtClean="0"/>
              <a:t>kshjensen</a:t>
            </a:r>
            <a:endParaRPr lang="en-GB" dirty="0" smtClean="0"/>
          </a:p>
          <a:p>
            <a:r>
              <a:rPr lang="en-GB" dirty="0" smtClean="0"/>
              <a:t>Bryony Ramsden: @</a:t>
            </a:r>
            <a:r>
              <a:rPr lang="en-GB" dirty="0" err="1" smtClean="0"/>
              <a:t>librarygirlknit</a:t>
            </a:r>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360340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192" y="93894"/>
            <a:ext cx="3982043" cy="6287435"/>
          </a:xfrm>
          <a:prstGeom prst="rect">
            <a:avLst/>
          </a:prstGeom>
        </p:spPr>
      </p:pic>
      <p:sp>
        <p:nvSpPr>
          <p:cNvPr id="5" name="Rectangle 4"/>
          <p:cNvSpPr/>
          <p:nvPr/>
        </p:nvSpPr>
        <p:spPr>
          <a:xfrm>
            <a:off x="3191339" y="6381329"/>
            <a:ext cx="9000661" cy="276999"/>
          </a:xfrm>
          <a:prstGeom prst="rect">
            <a:avLst/>
          </a:prstGeom>
        </p:spPr>
        <p:txBody>
          <a:bodyPr wrap="square">
            <a:spAutoFit/>
          </a:bodyPr>
          <a:lstStyle/>
          <a:p>
            <a:r>
              <a:rPr lang="en-GB" sz="1200" dirty="0"/>
              <a:t>https://www.flickr.com/photos/84568447@N00/2123376519/</a:t>
            </a:r>
          </a:p>
        </p:txBody>
      </p:sp>
    </p:spTree>
    <p:extLst>
      <p:ext uri="{BB962C8B-B14F-4D97-AF65-F5344CB8AC3E}">
        <p14:creationId xmlns:p14="http://schemas.microsoft.com/office/powerpoint/2010/main" val="3992877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LIDP 3</a:t>
            </a:r>
            <a:endParaRPr lang="en-GB" dirty="0"/>
          </a:p>
        </p:txBody>
      </p:sp>
      <p:pic>
        <p:nvPicPr>
          <p:cNvPr id="4" name="Picture 3" descr="story.jpg"/>
          <p:cNvPicPr>
            <a:picLocks noChangeAspect="1"/>
          </p:cNvPicPr>
          <p:nvPr/>
        </p:nvPicPr>
        <p:blipFill>
          <a:blip r:embed="rId3" cstate="print"/>
          <a:stretch>
            <a:fillRect/>
          </a:stretch>
        </p:blipFill>
        <p:spPr>
          <a:xfrm>
            <a:off x="2438402" y="1005840"/>
            <a:ext cx="8090262" cy="5359799"/>
          </a:xfrm>
          <a:prstGeom prst="rect">
            <a:avLst/>
          </a:prstGeom>
        </p:spPr>
      </p:pic>
      <p:sp>
        <p:nvSpPr>
          <p:cNvPr id="6" name="TextBox 5"/>
          <p:cNvSpPr txBox="1"/>
          <p:nvPr/>
        </p:nvSpPr>
        <p:spPr>
          <a:xfrm>
            <a:off x="2599510" y="6453051"/>
            <a:ext cx="5303520" cy="261610"/>
          </a:xfrm>
          <a:prstGeom prst="rect">
            <a:avLst/>
          </a:prstGeom>
          <a:noFill/>
        </p:spPr>
        <p:txBody>
          <a:bodyPr wrap="square" rtlCol="0">
            <a:spAutoFit/>
          </a:bodyPr>
          <a:lstStyle/>
          <a:p>
            <a:r>
              <a:rPr lang="en-GB" sz="1100" dirty="0" smtClean="0"/>
              <a:t>https://www.flickr.com/photos/rossyyume/7772794404/</a:t>
            </a:r>
            <a:endParaRPr lang="en-GB" sz="1100" dirty="0"/>
          </a:p>
        </p:txBody>
      </p:sp>
    </p:spTree>
    <p:extLst>
      <p:ext uri="{BB962C8B-B14F-4D97-AF65-F5344CB8AC3E}">
        <p14:creationId xmlns:p14="http://schemas.microsoft.com/office/powerpoint/2010/main" val="4278108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ying.jpg"/>
          <p:cNvPicPr>
            <a:picLocks noChangeAspect="1"/>
          </p:cNvPicPr>
          <p:nvPr/>
        </p:nvPicPr>
        <p:blipFill>
          <a:blip r:embed="rId3" cstate="print"/>
          <a:stretch>
            <a:fillRect/>
          </a:stretch>
        </p:blipFill>
        <p:spPr>
          <a:xfrm>
            <a:off x="6217920" y="2345681"/>
            <a:ext cx="5303520" cy="3530156"/>
          </a:xfrm>
          <a:prstGeom prst="rect">
            <a:avLst/>
          </a:prstGeom>
        </p:spPr>
      </p:pic>
      <p:sp>
        <p:nvSpPr>
          <p:cNvPr id="8" name="TextBox 7"/>
          <p:cNvSpPr txBox="1"/>
          <p:nvPr/>
        </p:nvSpPr>
        <p:spPr>
          <a:xfrm>
            <a:off x="3124200" y="6193971"/>
            <a:ext cx="8684623" cy="461665"/>
          </a:xfrm>
          <a:prstGeom prst="rect">
            <a:avLst/>
          </a:prstGeom>
          <a:noFill/>
        </p:spPr>
        <p:txBody>
          <a:bodyPr wrap="square" rtlCol="0">
            <a:spAutoFit/>
          </a:bodyPr>
          <a:lstStyle/>
          <a:p>
            <a:r>
              <a:rPr lang="en-GB" sz="2400" b="1" dirty="0" smtClean="0"/>
              <a:t>We wanted to find out the</a:t>
            </a:r>
            <a:r>
              <a:rPr lang="en-GB" sz="2400" dirty="0" smtClean="0"/>
              <a:t> ‘</a:t>
            </a:r>
            <a:r>
              <a:rPr lang="en-GB" sz="2400" b="1" dirty="0" smtClean="0"/>
              <a:t>lived experience’ of studying</a:t>
            </a:r>
            <a:endParaRPr lang="en-GB" sz="2400" b="1" dirty="0"/>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62" y="866408"/>
            <a:ext cx="4787306" cy="3274517"/>
          </a:xfrm>
          <a:prstGeom prst="rect">
            <a:avLst/>
          </a:prstGeom>
        </p:spPr>
      </p:pic>
      <p:sp>
        <p:nvSpPr>
          <p:cNvPr id="10" name="TextBox 9"/>
          <p:cNvSpPr txBox="1"/>
          <p:nvPr/>
        </p:nvSpPr>
        <p:spPr>
          <a:xfrm>
            <a:off x="5839097" y="1045029"/>
            <a:ext cx="5564777" cy="1200329"/>
          </a:xfrm>
          <a:prstGeom prst="rect">
            <a:avLst/>
          </a:prstGeom>
          <a:noFill/>
        </p:spPr>
        <p:txBody>
          <a:bodyPr wrap="square" rtlCol="0">
            <a:spAutoFit/>
          </a:bodyPr>
          <a:lstStyle/>
          <a:p>
            <a:r>
              <a:rPr lang="en-GB" sz="2400" b="1" dirty="0" smtClean="0"/>
              <a:t>We didn’t want to listen to what students thought we wanted to hear... </a:t>
            </a:r>
            <a:endParaRPr lang="en-GB" sz="2400" b="1" dirty="0"/>
          </a:p>
        </p:txBody>
      </p:sp>
      <p:sp>
        <p:nvSpPr>
          <p:cNvPr id="11" name="TextBox 10"/>
          <p:cNvSpPr txBox="1"/>
          <p:nvPr/>
        </p:nvSpPr>
        <p:spPr>
          <a:xfrm>
            <a:off x="7035800" y="5909491"/>
            <a:ext cx="4165600" cy="246221"/>
          </a:xfrm>
          <a:prstGeom prst="rect">
            <a:avLst/>
          </a:prstGeom>
          <a:noFill/>
        </p:spPr>
        <p:txBody>
          <a:bodyPr wrap="square" rtlCol="0">
            <a:spAutoFit/>
          </a:bodyPr>
          <a:lstStyle/>
          <a:p>
            <a:r>
              <a:rPr lang="en-GB" sz="1000" dirty="0" smtClean="0"/>
              <a:t>https://www.flickr.com/photos/scubasteveo/296747958/i</a:t>
            </a:r>
            <a:endParaRPr lang="en-GB" sz="1000" dirty="0"/>
          </a:p>
        </p:txBody>
      </p:sp>
      <p:sp>
        <p:nvSpPr>
          <p:cNvPr id="12" name="Rectangle 11"/>
          <p:cNvSpPr/>
          <p:nvPr/>
        </p:nvSpPr>
        <p:spPr>
          <a:xfrm>
            <a:off x="749300" y="4360039"/>
            <a:ext cx="6096000" cy="230832"/>
          </a:xfrm>
          <a:prstGeom prst="rect">
            <a:avLst/>
          </a:prstGeom>
        </p:spPr>
        <p:txBody>
          <a:bodyPr>
            <a:spAutoFit/>
          </a:bodyPr>
          <a:lstStyle/>
          <a:p>
            <a:r>
              <a:rPr lang="en-GB" sz="900" dirty="0" smtClean="0"/>
              <a:t>https://www.flickr.com/photos/scubasteveo/296747958/</a:t>
            </a:r>
            <a:endParaRPr lang="en-GB" sz="900" dirty="0"/>
          </a:p>
        </p:txBody>
      </p:sp>
    </p:spTree>
    <p:extLst>
      <p:ext uri="{BB962C8B-B14F-4D97-AF65-F5344CB8AC3E}">
        <p14:creationId xmlns:p14="http://schemas.microsoft.com/office/powerpoint/2010/main" val="33752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Ethnography in libraries</a:t>
            </a:r>
            <a:endParaRPr lang="en-GB" dirty="0"/>
          </a:p>
        </p:txBody>
      </p:sp>
      <p:sp>
        <p:nvSpPr>
          <p:cNvPr id="3" name="Content Placeholder 2"/>
          <p:cNvSpPr>
            <a:spLocks noGrp="1"/>
          </p:cNvSpPr>
          <p:nvPr>
            <p:ph idx="1"/>
          </p:nvPr>
        </p:nvSpPr>
        <p:spPr>
          <a:xfrm>
            <a:off x="1104581" y="1474084"/>
            <a:ext cx="8948872" cy="4195481"/>
          </a:xfrm>
        </p:spPr>
        <p:txBody>
          <a:bodyPr>
            <a:normAutofit lnSpcReduction="10000"/>
          </a:bodyPr>
          <a:lstStyle/>
          <a:p>
            <a:r>
              <a:rPr lang="en-GB" dirty="0"/>
              <a:t>Foster, N.F. and Gibbons, S.L. (2007).  (</a:t>
            </a:r>
            <a:r>
              <a:rPr lang="en-GB" dirty="0" err="1"/>
              <a:t>Eds</a:t>
            </a:r>
            <a:r>
              <a:rPr lang="en-GB" dirty="0"/>
              <a:t>), </a:t>
            </a:r>
            <a:r>
              <a:rPr lang="en-GB" i="1" dirty="0"/>
              <a:t>Studying Students: The Undergraduate Research Project at the University of Rochester</a:t>
            </a:r>
            <a:r>
              <a:rPr lang="en-GB" dirty="0"/>
              <a:t>, Association of College and Research Libraries, available at: </a:t>
            </a:r>
            <a:r>
              <a:rPr lang="en-GB" dirty="0">
                <a:hlinkClick r:id="rId3"/>
              </a:rPr>
              <a:t>http://</a:t>
            </a:r>
            <a:r>
              <a:rPr lang="en-GB" dirty="0" smtClean="0">
                <a:hlinkClick r:id="rId3"/>
              </a:rPr>
              <a:t>www.ala.org/acrl/sites/ala.org.acrl/files/content/publications/booksanddigitalresources/digital/Foster-Gibbons_cmpd.pdf</a:t>
            </a:r>
            <a:r>
              <a:rPr lang="en-GB" dirty="0"/>
              <a:t/>
            </a:r>
            <a:br>
              <a:rPr lang="en-GB" dirty="0"/>
            </a:br>
            <a:r>
              <a:rPr lang="en-GB" dirty="0"/>
              <a:t>“What do students really do when they write their research papers</a:t>
            </a:r>
            <a:r>
              <a:rPr lang="en-GB" dirty="0" smtClean="0"/>
              <a:t>?”</a:t>
            </a:r>
          </a:p>
          <a:p>
            <a:r>
              <a:rPr lang="en-GB" dirty="0" smtClean="0"/>
              <a:t>Asher</a:t>
            </a:r>
            <a:r>
              <a:rPr lang="en-GB" dirty="0"/>
              <a:t>, A. and Miller, S. </a:t>
            </a:r>
            <a:r>
              <a:rPr lang="en-GB" i="1" dirty="0"/>
              <a:t>A </a:t>
            </a:r>
            <a:r>
              <a:rPr lang="en-GB" dirty="0"/>
              <a:t>(2011</a:t>
            </a:r>
            <a:r>
              <a:rPr lang="en-GB" dirty="0" smtClean="0"/>
              <a:t>). </a:t>
            </a:r>
            <a:r>
              <a:rPr lang="en-GB" i="1" dirty="0"/>
              <a:t>So you want to do anthropology in your library or A Practical Guide to Ethnographic Research in Academic </a:t>
            </a:r>
            <a:r>
              <a:rPr lang="en-GB" i="1" dirty="0" smtClean="0"/>
              <a:t>Libraries.   </a:t>
            </a:r>
            <a:r>
              <a:rPr lang="en-GB" dirty="0">
                <a:hlinkClick r:id="rId4"/>
              </a:rPr>
              <a:t>http://www.erialproject.org/publications/toolkit</a:t>
            </a:r>
            <a:r>
              <a:rPr lang="en-GB" dirty="0" smtClean="0">
                <a:hlinkClick r:id="rId4"/>
              </a:rPr>
              <a:t>/</a:t>
            </a:r>
            <a:endParaRPr lang="en-GB" dirty="0" smtClean="0"/>
          </a:p>
          <a:p>
            <a:r>
              <a:rPr lang="en-GB" dirty="0"/>
              <a:t>Ramsden, </a:t>
            </a:r>
            <a:r>
              <a:rPr lang="en-GB" dirty="0" smtClean="0"/>
              <a:t>B</a:t>
            </a:r>
            <a:r>
              <a:rPr lang="en-GB" dirty="0"/>
              <a:t> (2016</a:t>
            </a:r>
            <a:r>
              <a:rPr lang="en-GB" dirty="0" smtClean="0"/>
              <a:t>).</a:t>
            </a:r>
            <a:r>
              <a:rPr lang="en-GB" dirty="0"/>
              <a:t> </a:t>
            </a:r>
            <a:r>
              <a:rPr lang="en-GB" i="1" dirty="0"/>
              <a:t>Ethnographic methods in academic libraries: A review.</a:t>
            </a:r>
            <a:r>
              <a:rPr lang="en-GB" dirty="0"/>
              <a:t> New Review of Academic Librarianship, 22 (4). pp. </a:t>
            </a:r>
            <a:r>
              <a:rPr lang="en-GB" dirty="0" smtClean="0"/>
              <a:t>355-369.</a:t>
            </a:r>
          </a:p>
          <a:p>
            <a:r>
              <a:rPr lang="en-GB" dirty="0" smtClean="0"/>
              <a:t>UXLibs: http</a:t>
            </a:r>
            <a:r>
              <a:rPr lang="en-GB" dirty="0"/>
              <a:t>://uxlib.org/</a:t>
            </a:r>
          </a:p>
          <a:p>
            <a:endParaRPr lang="en-GB" dirty="0"/>
          </a:p>
        </p:txBody>
      </p:sp>
    </p:spTree>
    <p:extLst>
      <p:ext uri="{BB962C8B-B14F-4D97-AF65-F5344CB8AC3E}">
        <p14:creationId xmlns:p14="http://schemas.microsoft.com/office/powerpoint/2010/main" val="69555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6500" y="2755900"/>
            <a:ext cx="9436100" cy="1446550"/>
          </a:xfrm>
          <a:prstGeom prst="rect">
            <a:avLst/>
          </a:prstGeom>
          <a:noFill/>
        </p:spPr>
        <p:txBody>
          <a:bodyPr wrap="square" rtlCol="0">
            <a:spAutoFit/>
          </a:bodyPr>
          <a:lstStyle/>
          <a:p>
            <a:pPr algn="ctr"/>
            <a:r>
              <a:rPr lang="en-GB" sz="4400" b="1" dirty="0" smtClean="0"/>
              <a:t>UX Research Group endorsed by Senior Management</a:t>
            </a:r>
            <a:endParaRPr lang="en-GB" sz="4400" b="1" dirty="0"/>
          </a:p>
        </p:txBody>
      </p:sp>
    </p:spTree>
    <p:extLst>
      <p:ext uri="{BB962C8B-B14F-4D97-AF65-F5344CB8AC3E}">
        <p14:creationId xmlns:p14="http://schemas.microsoft.com/office/powerpoint/2010/main" val="255259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288" y="188641"/>
            <a:ext cx="9145352" cy="6087375"/>
          </a:xfrm>
          <a:prstGeom prst="rect">
            <a:avLst/>
          </a:prstGeom>
        </p:spPr>
      </p:pic>
      <p:sp>
        <p:nvSpPr>
          <p:cNvPr id="9" name="TextBox 8"/>
          <p:cNvSpPr txBox="1"/>
          <p:nvPr/>
        </p:nvSpPr>
        <p:spPr>
          <a:xfrm>
            <a:off x="2567608" y="1052736"/>
            <a:ext cx="2808312" cy="1384995"/>
          </a:xfrm>
          <a:prstGeom prst="rect">
            <a:avLst/>
          </a:prstGeom>
          <a:solidFill>
            <a:schemeClr val="tx1">
              <a:lumMod val="50000"/>
              <a:lumOff val="50000"/>
            </a:schemeClr>
          </a:solidFill>
        </p:spPr>
        <p:txBody>
          <a:bodyPr wrap="square" rtlCol="0">
            <a:spAutoFit/>
          </a:bodyPr>
          <a:lstStyle/>
          <a:p>
            <a:r>
              <a:rPr lang="en-GB" sz="2800" b="1" dirty="0" smtClean="0">
                <a:solidFill>
                  <a:schemeClr val="bg1"/>
                </a:solidFill>
              </a:rPr>
              <a:t>Retrospective process interviews</a:t>
            </a:r>
            <a:endParaRPr lang="en-GB" sz="2800" b="1" dirty="0">
              <a:solidFill>
                <a:schemeClr val="bg1"/>
              </a:solidFill>
            </a:endParaRPr>
          </a:p>
        </p:txBody>
      </p:sp>
      <p:sp>
        <p:nvSpPr>
          <p:cNvPr id="10" name="TextBox 9"/>
          <p:cNvSpPr txBox="1"/>
          <p:nvPr/>
        </p:nvSpPr>
        <p:spPr>
          <a:xfrm>
            <a:off x="4439816" y="3861048"/>
            <a:ext cx="2024484" cy="954107"/>
          </a:xfrm>
          <a:prstGeom prst="rect">
            <a:avLst/>
          </a:prstGeom>
          <a:solidFill>
            <a:schemeClr val="tx1">
              <a:lumMod val="50000"/>
              <a:lumOff val="50000"/>
            </a:schemeClr>
          </a:solidFill>
        </p:spPr>
        <p:txBody>
          <a:bodyPr wrap="square" rtlCol="0">
            <a:spAutoFit/>
          </a:bodyPr>
          <a:lstStyle/>
          <a:p>
            <a:r>
              <a:rPr lang="en-GB" sz="2800" b="1" dirty="0" smtClean="0">
                <a:solidFill>
                  <a:schemeClr val="bg1"/>
                </a:solidFill>
              </a:rPr>
              <a:t>Cognitive mapping </a:t>
            </a:r>
            <a:endParaRPr lang="en-GB" sz="2800" b="1" dirty="0">
              <a:solidFill>
                <a:schemeClr val="bg1"/>
              </a:solidFill>
            </a:endParaRPr>
          </a:p>
        </p:txBody>
      </p:sp>
      <p:sp>
        <p:nvSpPr>
          <p:cNvPr id="11" name="Rectangle 10"/>
          <p:cNvSpPr/>
          <p:nvPr/>
        </p:nvSpPr>
        <p:spPr>
          <a:xfrm>
            <a:off x="1991544" y="6276969"/>
            <a:ext cx="5220072" cy="261610"/>
          </a:xfrm>
          <a:prstGeom prst="rect">
            <a:avLst/>
          </a:prstGeom>
        </p:spPr>
        <p:txBody>
          <a:bodyPr wrap="square">
            <a:spAutoFit/>
          </a:bodyPr>
          <a:lstStyle/>
          <a:p>
            <a:r>
              <a:rPr lang="en-GB" sz="1100" dirty="0"/>
              <a:t>https://www.flickr.com/photos/kevinl8888/3568123204/</a:t>
            </a:r>
          </a:p>
        </p:txBody>
      </p:sp>
    </p:spTree>
    <p:extLst>
      <p:ext uri="{BB962C8B-B14F-4D97-AF65-F5344CB8AC3E}">
        <p14:creationId xmlns:p14="http://schemas.microsoft.com/office/powerpoint/2010/main" val="6797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851" y="117992"/>
            <a:ext cx="9345684" cy="6610363"/>
          </a:xfrm>
          <a:prstGeom prst="rect">
            <a:avLst/>
          </a:prstGeom>
        </p:spPr>
      </p:pic>
    </p:spTree>
    <p:extLst>
      <p:ext uri="{BB962C8B-B14F-4D97-AF65-F5344CB8AC3E}">
        <p14:creationId xmlns:p14="http://schemas.microsoft.com/office/powerpoint/2010/main" val="159525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903" y="172925"/>
            <a:ext cx="9122147" cy="6449224"/>
          </a:xfrm>
          <a:prstGeom prst="rect">
            <a:avLst/>
          </a:prstGeom>
        </p:spPr>
      </p:pic>
    </p:spTree>
    <p:extLst>
      <p:ext uri="{BB962C8B-B14F-4D97-AF65-F5344CB8AC3E}">
        <p14:creationId xmlns:p14="http://schemas.microsoft.com/office/powerpoint/2010/main" val="1041848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3577</TotalTime>
  <Words>1500</Words>
  <Application>Microsoft Office PowerPoint</Application>
  <PresentationFormat>Widescreen</PresentationFormat>
  <Paragraphs>106</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vt:lpstr>
      <vt:lpstr>         From Mann-Whitney to cognitive mapping: using ethnographic research methods to storify the data and increase library usage of international Business School students   Alison Sharman University of Huddersfield @asharman</vt:lpstr>
      <vt:lpstr>Background </vt:lpstr>
      <vt:lpstr>LIDP 3</vt:lpstr>
      <vt:lpstr>PowerPoint Presentation</vt:lpstr>
      <vt:lpstr>Ethnography in libraries</vt:lpstr>
      <vt:lpstr>PowerPoint Presentation</vt:lpstr>
      <vt:lpstr>PowerPoint Presentation</vt:lpstr>
      <vt:lpstr>PowerPoint Presentation</vt:lpstr>
      <vt:lpstr>PowerPoint Presentation</vt:lpstr>
      <vt:lpstr>Main Findings</vt:lpstr>
      <vt:lpstr>PowerPoint Presentation</vt:lpstr>
      <vt:lpstr>Online library</vt:lpstr>
      <vt:lpstr>Help and support</vt:lpstr>
      <vt:lpstr>Did you know you can ask for research help from a librarian?</vt:lpstr>
      <vt:lpstr>Night time study</vt:lpstr>
      <vt:lpstr>Space/use of space</vt:lpstr>
      <vt:lpstr>Struggle adapting to the UK Academic way of writing</vt:lpstr>
      <vt:lpstr>PowerPoint Presentation</vt:lpstr>
      <vt:lpstr>Recommendations</vt:lpstr>
      <vt:lpstr>Finally...</vt:lpstr>
      <vt:lpstr>PowerPoint Presentation</vt:lpstr>
      <vt:lpstr>Find out more...</vt:lpstr>
      <vt:lpstr>Thanks also to…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Sharman</dc:creator>
  <cp:lastModifiedBy>Sharon Beastall</cp:lastModifiedBy>
  <cp:revision>80</cp:revision>
  <cp:lastPrinted>2017-07-03T16:12:08Z</cp:lastPrinted>
  <dcterms:created xsi:type="dcterms:W3CDTF">2017-05-08T12:46:43Z</dcterms:created>
  <dcterms:modified xsi:type="dcterms:W3CDTF">2017-07-17T13:59:10Z</dcterms:modified>
</cp:coreProperties>
</file>