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9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28" autoAdjust="0"/>
  </p:normalViewPr>
  <p:slideViewPr>
    <p:cSldViewPr snapToGrid="0" snapToObjects="1" showGuides="1">
      <p:cViewPr varScale="1">
        <p:scale>
          <a:sx n="77" d="100"/>
          <a:sy n="77" d="100"/>
        </p:scale>
        <p:origin x="-216" y="-96"/>
      </p:cViewPr>
      <p:guideLst>
        <p:guide orient="horz" pos="1534"/>
        <p:guide pos="1050"/>
      </p:guideLst>
    </p:cSldViewPr>
  </p:slideViewPr>
  <p:outlineViewPr>
    <p:cViewPr>
      <p:scale>
        <a:sx n="33" d="100"/>
        <a:sy n="33" d="100"/>
      </p:scale>
      <p:origin x="8" y="5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288A2F21-D003-470B-88D8-99037258D747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34591747-6150-4DF8-9B69-455D48F5B485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036CDFE4-D80F-4EE6-A4FA-2038F8E9CB3C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18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98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33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31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82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52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49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8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05F5282E-2102-4BEA-AB42-2FF8C6EEFCCF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70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4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6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AB233AE4-2632-4952-92A8-5BEF7914B9DA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36BE6C91-73EB-4E11-A969-3C2DADE5C048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3AF0FC54-8515-47C3-8F5E-955D1903393A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4E3ACB00-B884-457F-A09A-73A436C51427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38A5BE7D-2501-463C-BCA5-D77333FFB430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76662469-4A49-400E-BEED-091F16991316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D2D43030-713D-4091-A161-DFA1C3F7AD11}" type="slidenum">
              <a:rPr lang="en-GB" sz="160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‹n.›</a:t>
            </a:fld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9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defTabSz="914400" fontAlgn="base"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5807-C789-EB46-A1FE-99E2A924649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7A91-1BD8-1048-8714-B99CA67FB10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9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tersexday.org/en/link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52" y="2387246"/>
            <a:ext cx="8007328" cy="3299764"/>
          </a:xfrm>
        </p:spPr>
        <p:txBody>
          <a:bodyPr/>
          <a:lstStyle/>
          <a:p>
            <a:r>
              <a:rPr lang="it-IT" sz="4400" b="1" dirty="0"/>
              <a:t>Intersex e diritti umani</a:t>
            </a:r>
          </a:p>
          <a:p>
            <a:endParaRPr lang="en-US" b="1" dirty="0" smtClean="0"/>
          </a:p>
          <a:p>
            <a:r>
              <a:rPr lang="en-US" sz="3200" b="1" dirty="0" smtClean="0"/>
              <a:t>Daniela Crocetti </a:t>
            </a:r>
          </a:p>
          <a:p>
            <a:r>
              <a:rPr lang="en-US" sz="2000" b="1" dirty="0"/>
              <a:t>Intersex/DSD Human Rights, Citizenship and Democracy [EUICIT</a:t>
            </a:r>
            <a:r>
              <a:rPr lang="en-US" sz="2000" b="1" dirty="0" smtClean="0"/>
              <a:t>]</a:t>
            </a:r>
            <a:endParaRPr lang="en-US" sz="3200" b="1" dirty="0" smtClean="0"/>
          </a:p>
          <a:p>
            <a:r>
              <a:rPr lang="en-US" sz="2000" dirty="0"/>
              <a:t>University of </a:t>
            </a:r>
            <a:r>
              <a:rPr lang="en-US" sz="2000" dirty="0" err="1" smtClean="0"/>
              <a:t>Huddersfield</a:t>
            </a:r>
            <a:r>
              <a:rPr lang="en-US" sz="2000" dirty="0"/>
              <a:t>;</a:t>
            </a:r>
            <a:r>
              <a:rPr lang="en-US" sz="2000" dirty="0" smtClean="0"/>
              <a:t> </a:t>
            </a:r>
          </a:p>
          <a:p>
            <a:r>
              <a:rPr lang="it-IT" sz="2000" dirty="0" smtClean="0"/>
              <a:t>precedentemente dal Università di Bologna</a:t>
            </a:r>
          </a:p>
          <a:p>
            <a:endParaRPr lang="en-US" sz="3200" b="1" dirty="0"/>
          </a:p>
        </p:txBody>
      </p:sp>
      <p:pic>
        <p:nvPicPr>
          <p:cNvPr id="4" name="Immagine 3" descr="logo_ce-en-pantone-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8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7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41437" b="-41437"/>
          <a:stretch>
            <a:fillRect/>
          </a:stretch>
        </p:blipFill>
        <p:spPr>
          <a:xfrm>
            <a:off x="151730" y="-955727"/>
            <a:ext cx="6021977" cy="3311855"/>
          </a:xfrm>
        </p:spPr>
      </p:pic>
      <p:pic>
        <p:nvPicPr>
          <p:cNvPr id="5" name="Immagine 4" descr="Screen Shot 2017-01-13 at 17.2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1462826"/>
            <a:ext cx="6997135" cy="52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41437" b="-41437"/>
          <a:stretch>
            <a:fillRect/>
          </a:stretch>
        </p:blipFill>
        <p:spPr>
          <a:xfrm>
            <a:off x="151730" y="-955727"/>
            <a:ext cx="6021977" cy="3311855"/>
          </a:xfrm>
        </p:spPr>
      </p:pic>
      <p:pic>
        <p:nvPicPr>
          <p:cNvPr id="2" name="Immagine 1" descr="Screen Shot 2017-01-13 at 17.3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4" y="3094038"/>
            <a:ext cx="6829426" cy="37180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25574" y="2094518"/>
            <a:ext cx="580709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b="1" dirty="0"/>
              <a:t>I</a:t>
            </a:r>
            <a:r>
              <a:rPr lang="it-IT" sz="2800" b="1" dirty="0" smtClean="0"/>
              <a:t>l </a:t>
            </a:r>
            <a:r>
              <a:rPr lang="it-IT" sz="2800" b="1" dirty="0"/>
              <a:t>protocollo medico fatica a cambiare</a:t>
            </a:r>
            <a:r>
              <a:rPr lang="it-IT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28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1550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UN-CRPD reprimands Italy for Intersex Genital </a:t>
            </a:r>
            <a:r>
              <a:rPr lang="en-US" dirty="0" smtClean="0"/>
              <a:t>Mutilations- </a:t>
            </a:r>
            <a:r>
              <a:rPr lang="it-IT" dirty="0" smtClean="0"/>
              <a:t>24 </a:t>
            </a:r>
            <a:r>
              <a:rPr lang="it-IT" dirty="0" err="1"/>
              <a:t>Aug</a:t>
            </a:r>
            <a:r>
              <a:rPr lang="it-IT" dirty="0"/>
              <a:t> </a:t>
            </a:r>
            <a:r>
              <a:rPr lang="it-IT" dirty="0" smtClean="0"/>
              <a:t>2016</a:t>
            </a:r>
            <a:br>
              <a:rPr lang="it-IT" dirty="0" smtClean="0"/>
            </a:br>
            <a:r>
              <a:rPr lang="en-US" sz="2200" dirty="0"/>
              <a:t>CRPD - Committee on Rights of Persons with </a:t>
            </a:r>
            <a:r>
              <a:rPr lang="en-US" sz="2200" dirty="0" smtClean="0"/>
              <a:t>Disabilities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746" b="13746"/>
          <a:stretch>
            <a:fillRect/>
          </a:stretch>
        </p:blipFill>
        <p:spPr>
          <a:xfrm>
            <a:off x="457200" y="211982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6344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Pratiche dannose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Proibizione </a:t>
            </a:r>
            <a:r>
              <a:rPr lang="it-IT" dirty="0"/>
              <a:t>della tortura e dei trattamenti inumani o </a:t>
            </a:r>
            <a:r>
              <a:rPr lang="it-IT" dirty="0" smtClean="0"/>
              <a:t>degradanti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Diritto alla integrità </a:t>
            </a:r>
            <a:r>
              <a:rPr lang="it-IT" dirty="0"/>
              <a:t>della persona; Diritto al rispetto della vita </a:t>
            </a:r>
            <a:r>
              <a:rPr lang="it-IT" dirty="0" smtClean="0"/>
              <a:t>privata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Accesso </a:t>
            </a:r>
            <a:r>
              <a:rPr lang="it-IT" dirty="0"/>
              <a:t>alla </a:t>
            </a:r>
            <a:r>
              <a:rPr lang="it-IT" dirty="0" smtClean="0"/>
              <a:t>giustizia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Sperimentazione </a:t>
            </a:r>
            <a:r>
              <a:rPr lang="it-IT" dirty="0"/>
              <a:t>medica </a:t>
            </a:r>
            <a:r>
              <a:rPr lang="it-IT" dirty="0" smtClean="0"/>
              <a:t>involontaria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La </a:t>
            </a:r>
            <a:r>
              <a:rPr lang="it-IT" dirty="0"/>
              <a:t>violenza contro i </a:t>
            </a:r>
            <a:r>
              <a:rPr lang="it-IT" dirty="0" smtClean="0"/>
              <a:t>bambini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Diritto </a:t>
            </a:r>
            <a:r>
              <a:rPr lang="it-IT" dirty="0"/>
              <a:t>alla </a:t>
            </a:r>
            <a:r>
              <a:rPr lang="it-IT" dirty="0" smtClean="0"/>
              <a:t>vita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</a:t>
            </a:r>
            <a:r>
              <a:rPr lang="it-IT" dirty="0" smtClean="0"/>
              <a:t>terilizzazione forzata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Diritto </a:t>
            </a:r>
            <a:r>
              <a:rPr lang="it-IT" dirty="0"/>
              <a:t>alla salute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Diritti </a:t>
            </a:r>
            <a:r>
              <a:rPr lang="it-IT" dirty="0"/>
              <a:t>dei </a:t>
            </a:r>
            <a:r>
              <a:rPr lang="it-IT" dirty="0" smtClean="0"/>
              <a:t>bambini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Legge </a:t>
            </a:r>
            <a:r>
              <a:rPr lang="it-IT" dirty="0"/>
              <a:t>di anti-discriminazione che includono le caratteristiche </a:t>
            </a:r>
            <a:r>
              <a:rPr lang="it-IT" dirty="0" smtClean="0"/>
              <a:t>sessuali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77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1. Pratiche dannose</a:t>
            </a:r>
          </a:p>
          <a:p>
            <a:pPr marL="0" indent="0">
              <a:buNone/>
            </a:pPr>
            <a:r>
              <a:rPr lang="en-GB" sz="3000" dirty="0"/>
              <a:t>CRC art. 24 (3); </a:t>
            </a:r>
            <a:r>
              <a:rPr lang="en-GB" sz="3000" dirty="0" smtClean="0"/>
              <a:t>CEDAW</a:t>
            </a:r>
            <a:r>
              <a:rPr lang="en-GB" sz="3000" dirty="0"/>
              <a:t>-CRC JGC 31/</a:t>
            </a:r>
            <a:r>
              <a:rPr lang="en-GB" sz="3000" dirty="0" smtClean="0"/>
              <a:t>18</a:t>
            </a:r>
            <a:r>
              <a:rPr lang="it-IT" sz="3000" dirty="0" smtClean="0"/>
              <a:t>; </a:t>
            </a:r>
            <a:r>
              <a:rPr lang="en-GB" sz="3000" dirty="0" smtClean="0"/>
              <a:t>CEDAW </a:t>
            </a:r>
            <a:r>
              <a:rPr lang="en-GB" sz="3000" dirty="0"/>
              <a:t>art. 5 </a:t>
            </a:r>
            <a:endParaRPr lang="it-IT" sz="3000" dirty="0"/>
          </a:p>
          <a:p>
            <a:pPr marL="0" indent="0">
              <a:buNone/>
            </a:pPr>
            <a:r>
              <a:rPr lang="en-US" sz="2600" dirty="0"/>
              <a:t>CRC – UN Convention on the Rights of the Child</a:t>
            </a:r>
          </a:p>
          <a:p>
            <a:pPr marL="0" indent="0">
              <a:buNone/>
            </a:pPr>
            <a:r>
              <a:rPr lang="en-US" sz="2600" dirty="0"/>
              <a:t>CEDAW </a:t>
            </a:r>
            <a:r>
              <a:rPr lang="it-IT" sz="2600" dirty="0"/>
              <a:t>–</a:t>
            </a:r>
            <a:r>
              <a:rPr lang="en-US" sz="2600" dirty="0"/>
              <a:t> UN Convention on the Elimination of all Forms of Discrimination Against Women</a:t>
            </a:r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r>
              <a:rPr lang="it-IT" sz="3500" dirty="0" smtClean="0"/>
              <a:t>Interventi </a:t>
            </a:r>
            <a:r>
              <a:rPr lang="it-IT" sz="3500" dirty="0"/>
              <a:t>chirurgici </a:t>
            </a:r>
            <a:r>
              <a:rPr lang="it-IT" sz="3500" dirty="0" smtClean="0"/>
              <a:t>non-necessari nell’infanzia </a:t>
            </a:r>
            <a:endParaRPr lang="it-IT" sz="3500" dirty="0"/>
          </a:p>
          <a:p>
            <a:pPr marL="0" indent="0">
              <a:buNone/>
            </a:pPr>
            <a:r>
              <a:rPr lang="it-IT" sz="3500" dirty="0" smtClean="0"/>
              <a:t>ovvero </a:t>
            </a:r>
            <a:r>
              <a:rPr lang="it-IT" sz="3500" dirty="0"/>
              <a:t>Intersex Mutilazioni Genitali </a:t>
            </a:r>
            <a:r>
              <a:rPr lang="it-IT" sz="3500" dirty="0" smtClean="0"/>
              <a:t>(IGM)</a:t>
            </a:r>
          </a:p>
          <a:p>
            <a:r>
              <a:rPr lang="it-IT" sz="3500" dirty="0" smtClean="0"/>
              <a:t>Invasivi esami </a:t>
            </a:r>
            <a:r>
              <a:rPr lang="it-IT" sz="3500" dirty="0"/>
              <a:t>medici </a:t>
            </a:r>
            <a:r>
              <a:rPr lang="it-IT" sz="3500" dirty="0" smtClean="0"/>
              <a:t>(</a:t>
            </a:r>
            <a:r>
              <a:rPr lang="it-IT" sz="3500" dirty="0" err="1" smtClean="0"/>
              <a:t>medical</a:t>
            </a:r>
            <a:r>
              <a:rPr lang="it-IT" sz="3500" dirty="0" smtClean="0"/>
              <a:t> stripping) che </a:t>
            </a:r>
            <a:r>
              <a:rPr lang="it-IT" sz="3500" dirty="0"/>
              <a:t>sono paragonati alle molestie sessuali </a:t>
            </a:r>
          </a:p>
          <a:p>
            <a:r>
              <a:rPr lang="it-IT" sz="3500" dirty="0"/>
              <a:t>C</a:t>
            </a:r>
            <a:r>
              <a:rPr lang="it-IT" sz="3500" dirty="0" smtClean="0"/>
              <a:t>omunicazione </a:t>
            </a:r>
            <a:r>
              <a:rPr lang="it-IT" sz="3500" dirty="0"/>
              <a:t>medica degradante </a:t>
            </a:r>
            <a:r>
              <a:rPr lang="it-IT" sz="3500" dirty="0" smtClean="0"/>
              <a:t>e inesatte </a:t>
            </a:r>
            <a:endParaRPr lang="it-IT" sz="3500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8913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2. La </a:t>
            </a:r>
            <a:r>
              <a:rPr lang="it-IT" sz="3000" dirty="0"/>
              <a:t>proibizione della tortura e dei trattamenti inumani o degradanti</a:t>
            </a:r>
            <a:r>
              <a:rPr lang="it-IT" sz="3000" dirty="0"/>
              <a:t> </a:t>
            </a:r>
            <a:endParaRPr lang="it-IT" sz="3000" dirty="0" smtClean="0"/>
          </a:p>
          <a:p>
            <a:pPr marL="0" indent="0">
              <a:buNone/>
            </a:pPr>
            <a:r>
              <a:rPr lang="it-IT" sz="2800" dirty="0"/>
              <a:t>COE 2015 </a:t>
            </a:r>
            <a:r>
              <a:rPr lang="it-IT" sz="2800" dirty="0" smtClean="0"/>
              <a:t>3.2.2; Art </a:t>
            </a:r>
            <a:r>
              <a:rPr lang="it-IT" sz="2800" dirty="0"/>
              <a:t>5 </a:t>
            </a:r>
            <a:r>
              <a:rPr lang="it-IT" sz="2800" dirty="0" smtClean="0"/>
              <a:t>UDHR; Art </a:t>
            </a:r>
            <a:r>
              <a:rPr lang="it-IT" sz="2800" dirty="0"/>
              <a:t>7 </a:t>
            </a:r>
            <a:r>
              <a:rPr lang="it-IT" sz="2800" dirty="0" smtClean="0"/>
              <a:t>ICCPR; Art </a:t>
            </a:r>
            <a:r>
              <a:rPr lang="it-IT" sz="2800" dirty="0"/>
              <a:t>3 </a:t>
            </a:r>
            <a:r>
              <a:rPr lang="it-IT" sz="2800" dirty="0" smtClean="0"/>
              <a:t>ECHR; CAT </a:t>
            </a:r>
            <a:r>
              <a:rPr lang="it-IT" sz="2800" dirty="0" err="1"/>
              <a:t>arts</a:t>
            </a:r>
            <a:r>
              <a:rPr lang="it-IT" sz="2800" dirty="0"/>
              <a:t>. 2, 13, 14, 16</a:t>
            </a:r>
          </a:p>
          <a:p>
            <a:pPr marL="0" indent="0">
              <a:buNone/>
            </a:pPr>
            <a:r>
              <a:rPr lang="en-US" sz="2400" dirty="0" smtClean="0"/>
              <a:t>COE </a:t>
            </a:r>
            <a:r>
              <a:rPr lang="it-IT" sz="2400" dirty="0" smtClean="0"/>
              <a:t>–</a:t>
            </a:r>
            <a:r>
              <a:rPr lang="en-US" sz="2400" dirty="0" smtClean="0"/>
              <a:t> Council of Europe</a:t>
            </a:r>
          </a:p>
          <a:p>
            <a:pPr marL="0" indent="0">
              <a:buNone/>
            </a:pPr>
            <a:r>
              <a:rPr lang="en-US" sz="2400" dirty="0" smtClean="0"/>
              <a:t>UDHR - Universal </a:t>
            </a:r>
            <a:r>
              <a:rPr lang="en-US" sz="2400" dirty="0"/>
              <a:t>Declaration of Human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ICCPR - International </a:t>
            </a:r>
            <a:r>
              <a:rPr lang="en-US" sz="2400" dirty="0"/>
              <a:t>Covenant on Civil and Political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ECHR - European </a:t>
            </a:r>
            <a:r>
              <a:rPr lang="en-US" sz="2400" dirty="0"/>
              <a:t>Court of Human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CAT - Committee </a:t>
            </a:r>
            <a:r>
              <a:rPr lang="en-US" sz="2400" dirty="0"/>
              <a:t>Against Torture</a:t>
            </a:r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dirty="0" smtClean="0"/>
              <a:t>Interventi </a:t>
            </a:r>
            <a:r>
              <a:rPr lang="it-IT" dirty="0"/>
              <a:t>chirurgici </a:t>
            </a:r>
            <a:r>
              <a:rPr lang="it-IT" dirty="0" smtClean="0"/>
              <a:t>non-necessari nell’infanzia - IGM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9312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3</a:t>
            </a:r>
            <a:r>
              <a:rPr lang="it-IT" sz="3000" dirty="0" smtClean="0"/>
              <a:t>. </a:t>
            </a:r>
            <a:r>
              <a:rPr lang="it-IT" sz="3000" dirty="0"/>
              <a:t>Il diritto alla integrità della </a:t>
            </a:r>
            <a:r>
              <a:rPr lang="it-IT" sz="3000" dirty="0" smtClean="0"/>
              <a:t>persona; Il diritto </a:t>
            </a:r>
            <a:r>
              <a:rPr lang="it-IT" sz="3000" dirty="0"/>
              <a:t>al rispetto della vita privata</a:t>
            </a:r>
          </a:p>
          <a:p>
            <a:pPr marL="0" indent="0">
              <a:buNone/>
            </a:pPr>
            <a:r>
              <a:rPr lang="it-IT" sz="2800" dirty="0"/>
              <a:t>Art 12 </a:t>
            </a:r>
            <a:r>
              <a:rPr lang="it-IT" sz="2800" dirty="0" smtClean="0"/>
              <a:t>UDHR; Art </a:t>
            </a:r>
            <a:r>
              <a:rPr lang="it-IT" sz="2800" dirty="0"/>
              <a:t>17 </a:t>
            </a:r>
            <a:r>
              <a:rPr lang="it-IT" sz="2800" dirty="0" smtClean="0"/>
              <a:t>ICCPR; Art </a:t>
            </a:r>
            <a:r>
              <a:rPr lang="it-IT" sz="2800" dirty="0"/>
              <a:t>16 </a:t>
            </a:r>
            <a:r>
              <a:rPr lang="it-IT" sz="2800" dirty="0" smtClean="0"/>
              <a:t>CRC; Art </a:t>
            </a:r>
            <a:r>
              <a:rPr lang="it-IT" sz="2800" dirty="0"/>
              <a:t>8 ECHR </a:t>
            </a:r>
            <a:r>
              <a:rPr lang="en-US" sz="2400" dirty="0" smtClean="0"/>
              <a:t>UDHR - Universal </a:t>
            </a:r>
            <a:r>
              <a:rPr lang="en-US" sz="2400" dirty="0"/>
              <a:t>Declaration of Human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ICCPR - International </a:t>
            </a:r>
            <a:r>
              <a:rPr lang="en-US" sz="2400" dirty="0"/>
              <a:t>Covenant on Civil and Political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ECHR - European </a:t>
            </a:r>
            <a:r>
              <a:rPr lang="en-US" sz="2400" dirty="0"/>
              <a:t>Court of Human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/>
              <a:t>CRC – UN Convention on the Rights of the Child</a:t>
            </a:r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dirty="0" smtClean="0"/>
              <a:t>uto</a:t>
            </a:r>
            <a:r>
              <a:rPr lang="it-IT" dirty="0"/>
              <a:t>-determinazione e autonomia nel gestire l’integrità del proprio corpo</a:t>
            </a:r>
            <a:r>
              <a:rPr lang="it-IT" dirty="0"/>
              <a:t>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2796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4</a:t>
            </a:r>
            <a:r>
              <a:rPr lang="it-IT" sz="3000" dirty="0"/>
              <a:t>. Accesso alla giustizia</a:t>
            </a:r>
          </a:p>
          <a:p>
            <a:pPr marL="0" indent="0">
              <a:buNone/>
            </a:pPr>
            <a:r>
              <a:rPr lang="en-GB" sz="2800" dirty="0"/>
              <a:t>CAT art. 2,16, 14 (CAT GC 3 2012)</a:t>
            </a:r>
            <a:endParaRPr lang="it-IT" sz="2800" dirty="0"/>
          </a:p>
          <a:p>
            <a:pPr marL="0" indent="0">
              <a:buNone/>
            </a:pPr>
            <a:r>
              <a:rPr lang="en-US" sz="2400" dirty="0"/>
              <a:t>CAT - Committee Against Torture</a:t>
            </a:r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dirty="0"/>
              <a:t>M</a:t>
            </a:r>
            <a:r>
              <a:rPr lang="it-IT" dirty="0" smtClean="0"/>
              <a:t>eccanismi </a:t>
            </a:r>
            <a:r>
              <a:rPr lang="it-IT" dirty="0"/>
              <a:t>legali a cui le persone Intersex possano appellarsi quando sono state danneggiate</a:t>
            </a:r>
            <a:r>
              <a:rPr lang="it-IT" dirty="0"/>
              <a:t>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4525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5. Sperimentazione medica involontaria</a:t>
            </a:r>
          </a:p>
          <a:p>
            <a:pPr marL="0" indent="0">
              <a:buNone/>
            </a:pPr>
            <a:r>
              <a:rPr lang="it-IT" sz="2800" dirty="0" smtClean="0"/>
              <a:t>CCPR Art </a:t>
            </a:r>
            <a:r>
              <a:rPr lang="it-IT" sz="2800" dirty="0"/>
              <a:t>7 </a:t>
            </a:r>
            <a:endParaRPr lang="it-IT" sz="2800" dirty="0" smtClean="0"/>
          </a:p>
          <a:p>
            <a:pPr marL="0" indent="0">
              <a:buNone/>
            </a:pPr>
            <a:r>
              <a:rPr lang="en-US" sz="2400" dirty="0" smtClean="0"/>
              <a:t>CCPR </a:t>
            </a:r>
            <a:r>
              <a:rPr lang="en-US" sz="2400" dirty="0"/>
              <a:t>- Covenant on Civil and Political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it-IT" sz="2400" dirty="0" smtClean="0"/>
              <a:t>O</a:t>
            </a:r>
            <a:r>
              <a:rPr lang="en-US" sz="2400" dirty="0" smtClean="0"/>
              <a:t>f the UNHRC </a:t>
            </a:r>
            <a:r>
              <a:rPr lang="it-IT" sz="2400" dirty="0" smtClean="0"/>
              <a:t>–</a:t>
            </a:r>
            <a:r>
              <a:rPr lang="en-US" sz="2400" dirty="0" smtClean="0"/>
              <a:t> Human Rights Committee </a:t>
            </a:r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dirty="0" smtClean="0"/>
              <a:t>Mancanza di prove e ricerche </a:t>
            </a:r>
            <a:r>
              <a:rPr lang="it-IT" dirty="0"/>
              <a:t>a lungo termine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3209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6</a:t>
            </a:r>
            <a:r>
              <a:rPr lang="it-IT" sz="3000" dirty="0"/>
              <a:t>. La violenza contro i bambini</a:t>
            </a:r>
          </a:p>
          <a:p>
            <a:pPr marL="0" indent="0">
              <a:buNone/>
            </a:pPr>
            <a:r>
              <a:rPr lang="en-US" sz="2800" dirty="0"/>
              <a:t>CRC E.  (arts. 19, 24 (3), 28 (2), 34, 37 (a) and 39)</a:t>
            </a:r>
          </a:p>
          <a:p>
            <a:pPr marL="0" indent="0">
              <a:buNone/>
            </a:pPr>
            <a:r>
              <a:rPr lang="en-US" sz="2400" dirty="0"/>
              <a:t>CRC – UN Convention on the Rights of the Child</a:t>
            </a:r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dirty="0"/>
              <a:t>Interventi chirurgici non-necessari nell’infanzia - IGM</a:t>
            </a:r>
          </a:p>
        </p:txBody>
      </p:sp>
    </p:spTree>
    <p:extLst>
      <p:ext uri="{BB962C8B-B14F-4D97-AF65-F5344CB8AC3E}">
        <p14:creationId xmlns:p14="http://schemas.microsoft.com/office/powerpoint/2010/main" val="426340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006"/>
            <a:ext cx="9144000" cy="175846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01713" y="6274715"/>
            <a:ext cx="324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http://www.aisia.org/index.html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95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7. Il Diritto alla vita</a:t>
            </a:r>
          </a:p>
          <a:p>
            <a:pPr marL="0" indent="0">
              <a:buNone/>
            </a:pPr>
            <a:r>
              <a:rPr lang="en-US" sz="2800" dirty="0"/>
              <a:t>3.2.1 of COE </a:t>
            </a:r>
            <a:r>
              <a:rPr lang="en-US" sz="2800" dirty="0" smtClean="0"/>
              <a:t>2015; </a:t>
            </a:r>
            <a:r>
              <a:rPr lang="en-US" sz="2800" dirty="0"/>
              <a:t>COE Convention on Human Rights and Biomedicine (ETS no. </a:t>
            </a:r>
            <a:r>
              <a:rPr lang="en-US" sz="2800" dirty="0" smtClean="0"/>
              <a:t>164); Article </a:t>
            </a:r>
            <a:r>
              <a:rPr lang="en-US" sz="2800" dirty="0"/>
              <a:t>3 </a:t>
            </a:r>
            <a:r>
              <a:rPr lang="en-US" sz="2800" dirty="0" smtClean="0"/>
              <a:t>UDHR; Article 6ICCPR; Article </a:t>
            </a:r>
            <a:r>
              <a:rPr lang="en-US" sz="2800" dirty="0"/>
              <a:t>2 </a:t>
            </a:r>
            <a:r>
              <a:rPr lang="en-US" sz="2800" dirty="0" smtClean="0"/>
              <a:t>ECHR; Article </a:t>
            </a:r>
            <a:r>
              <a:rPr lang="en-US" sz="2800" dirty="0"/>
              <a:t>6 </a:t>
            </a:r>
            <a:r>
              <a:rPr lang="en-US" sz="2800" dirty="0" smtClean="0"/>
              <a:t>CRC</a:t>
            </a:r>
          </a:p>
          <a:p>
            <a:pPr marL="0" indent="0">
              <a:buNone/>
            </a:pPr>
            <a:r>
              <a:rPr lang="en-US" sz="2400" dirty="0"/>
              <a:t>COE </a:t>
            </a:r>
            <a:r>
              <a:rPr lang="it-IT" sz="2400" dirty="0"/>
              <a:t>–</a:t>
            </a:r>
            <a:r>
              <a:rPr lang="en-US" sz="2400" dirty="0"/>
              <a:t> Council of </a:t>
            </a:r>
            <a:r>
              <a:rPr lang="en-US" sz="2400" dirty="0" smtClean="0"/>
              <a:t>Europe</a:t>
            </a:r>
          </a:p>
          <a:p>
            <a:pPr marL="0" indent="0">
              <a:buNone/>
            </a:pPr>
            <a:r>
              <a:rPr lang="en-US" sz="2400" dirty="0" smtClean="0"/>
              <a:t>UDHR - </a:t>
            </a:r>
            <a:r>
              <a:rPr lang="en-US" sz="2400" dirty="0"/>
              <a:t>Universal Declaration of Human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ICCPR - </a:t>
            </a:r>
            <a:r>
              <a:rPr lang="en-US" sz="2400" dirty="0"/>
              <a:t>International Covenant on Civil and Political Rights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ECHR - </a:t>
            </a:r>
            <a:r>
              <a:rPr lang="en-US" sz="2400" dirty="0"/>
              <a:t>European Court of Human </a:t>
            </a:r>
            <a:r>
              <a:rPr lang="en-US" sz="2400" dirty="0" smtClean="0"/>
              <a:t>Rights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CRC </a:t>
            </a:r>
            <a:r>
              <a:rPr lang="en-US" sz="2400" dirty="0"/>
              <a:t>– UN Convention on the Rights of the Child</a:t>
            </a:r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dirty="0" smtClean="0"/>
              <a:t>Pratiche eugenetiche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651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8</a:t>
            </a:r>
            <a:r>
              <a:rPr lang="it-IT" sz="3000" dirty="0"/>
              <a:t>. La sterilizzazione forzata</a:t>
            </a:r>
          </a:p>
          <a:p>
            <a:pPr marL="0" indent="0">
              <a:buNone/>
            </a:pPr>
            <a:r>
              <a:rPr lang="fr-FR" sz="2800" dirty="0"/>
              <a:t>OHCHR et al. (2014</a:t>
            </a:r>
            <a:r>
              <a:rPr lang="fr-FR" sz="2800" dirty="0" smtClean="0"/>
              <a:t>)</a:t>
            </a:r>
            <a:r>
              <a:rPr lang="fr-FR" sz="2800" dirty="0"/>
              <a:t> </a:t>
            </a:r>
            <a:r>
              <a:rPr lang="fr-FR" sz="2800" dirty="0" smtClean="0"/>
              <a:t>- WHO</a:t>
            </a:r>
            <a:r>
              <a:rPr lang="fr-FR" sz="2800" dirty="0"/>
              <a:t>, OHCHR, UN </a:t>
            </a:r>
            <a:r>
              <a:rPr lang="fr-FR" sz="2800" dirty="0" err="1"/>
              <a:t>Women</a:t>
            </a:r>
            <a:r>
              <a:rPr lang="fr-FR" sz="2800" dirty="0"/>
              <a:t>, UNAIDS, UNDP, UNFPA, UNICEF </a:t>
            </a:r>
            <a:endParaRPr lang="fr-FR" sz="2800" dirty="0" smtClean="0"/>
          </a:p>
          <a:p>
            <a:pPr marL="0" indent="0">
              <a:buNone/>
            </a:pPr>
            <a:r>
              <a:rPr lang="fr-FR" sz="2400" dirty="0" smtClean="0"/>
              <a:t>OHCHR - </a:t>
            </a:r>
            <a:r>
              <a:rPr lang="en-US" sz="2400" dirty="0" smtClean="0"/>
              <a:t>Office </a:t>
            </a:r>
            <a:r>
              <a:rPr lang="en-US" sz="2400" dirty="0"/>
              <a:t>of the United Nations High Commissioner for Human </a:t>
            </a:r>
            <a:r>
              <a:rPr lang="en-US" sz="2400" dirty="0" smtClean="0"/>
              <a:t>Rights</a:t>
            </a:r>
          </a:p>
          <a:p>
            <a:pPr marL="0" indent="0">
              <a:buNone/>
            </a:pPr>
            <a:r>
              <a:rPr lang="en-US" sz="2400" dirty="0" smtClean="0"/>
              <a:t>WHO - World Health Organization</a:t>
            </a:r>
          </a:p>
          <a:p>
            <a:pPr marL="0" indent="0">
              <a:buNone/>
            </a:pPr>
            <a:r>
              <a:rPr lang="en-US" sz="2400" dirty="0" smtClean="0"/>
              <a:t>UNDP- United </a:t>
            </a:r>
            <a:r>
              <a:rPr lang="en-US" sz="2400" dirty="0"/>
              <a:t>Nations Development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 marL="0" indent="0">
              <a:buNone/>
            </a:pPr>
            <a:r>
              <a:rPr lang="it-IT" sz="2400" dirty="0" smtClean="0"/>
              <a:t>UNFPA - </a:t>
            </a:r>
            <a:r>
              <a:rPr lang="en-US" sz="2400" dirty="0"/>
              <a:t>United Nations Population </a:t>
            </a:r>
            <a:r>
              <a:rPr lang="en-US" sz="2400" dirty="0" smtClean="0"/>
              <a:t>Fund</a:t>
            </a:r>
          </a:p>
          <a:p>
            <a:pPr marL="0" indent="0">
              <a:buNone/>
            </a:pPr>
            <a:r>
              <a:rPr lang="en-US" sz="2400" dirty="0" smtClean="0"/>
              <a:t>UNICEF- United </a:t>
            </a:r>
            <a:r>
              <a:rPr lang="en-US" sz="2400" dirty="0"/>
              <a:t>Nations Children's Fund</a:t>
            </a: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Gonadectomia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19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9</a:t>
            </a:r>
            <a:r>
              <a:rPr lang="it-IT" dirty="0" smtClean="0"/>
              <a:t>. </a:t>
            </a:r>
            <a:r>
              <a:rPr lang="it-IT" dirty="0"/>
              <a:t>Il Diritto alla salute</a:t>
            </a:r>
          </a:p>
          <a:p>
            <a:pPr marL="0" indent="0">
              <a:buNone/>
            </a:pPr>
            <a:r>
              <a:rPr lang="en-US" sz="3000" dirty="0" smtClean="0"/>
              <a:t>Art </a:t>
            </a:r>
            <a:r>
              <a:rPr lang="en-US" sz="3000" dirty="0"/>
              <a:t>25 </a:t>
            </a:r>
            <a:r>
              <a:rPr lang="en-US" sz="3000" dirty="0" smtClean="0"/>
              <a:t>UDHR; Art </a:t>
            </a:r>
            <a:r>
              <a:rPr lang="en-US" sz="3000" dirty="0"/>
              <a:t>12 </a:t>
            </a:r>
            <a:r>
              <a:rPr lang="en-US" sz="3000" dirty="0" smtClean="0"/>
              <a:t>ICESCR; Art </a:t>
            </a:r>
            <a:r>
              <a:rPr lang="en-US" sz="3000" dirty="0"/>
              <a:t>17, 23, 24 </a:t>
            </a:r>
            <a:r>
              <a:rPr lang="en-US" sz="3000" dirty="0" smtClean="0"/>
              <a:t>CRC; Art </a:t>
            </a:r>
            <a:r>
              <a:rPr lang="en-US" sz="3000" dirty="0"/>
              <a:t>25 </a:t>
            </a:r>
            <a:r>
              <a:rPr lang="en-US" sz="3000" dirty="0" smtClean="0"/>
              <a:t>CRPD; </a:t>
            </a:r>
            <a:r>
              <a:rPr lang="en-GB" sz="3000" dirty="0"/>
              <a:t>Art 11, </a:t>
            </a:r>
            <a:r>
              <a:rPr lang="en-GB" sz="3000" dirty="0" smtClean="0"/>
              <a:t>13 COE-ESC</a:t>
            </a:r>
            <a:endParaRPr lang="en-US" sz="3000" dirty="0" smtClean="0"/>
          </a:p>
          <a:p>
            <a:pPr marL="0" indent="0">
              <a:buNone/>
            </a:pPr>
            <a:r>
              <a:rPr lang="en-US" sz="2600" dirty="0"/>
              <a:t>UDHR - Universal Declaration of Human </a:t>
            </a:r>
            <a:r>
              <a:rPr lang="en-US" sz="2600" dirty="0" smtClean="0"/>
              <a:t>Rights</a:t>
            </a:r>
          </a:p>
          <a:p>
            <a:pPr marL="0" indent="0">
              <a:buNone/>
            </a:pPr>
            <a:r>
              <a:rPr lang="en-US" sz="2600" dirty="0" smtClean="0"/>
              <a:t>ICESCR </a:t>
            </a:r>
            <a:r>
              <a:rPr lang="en-US" sz="2600" dirty="0"/>
              <a:t>-  International Covenant on Economic, Social and Cultural </a:t>
            </a:r>
            <a:r>
              <a:rPr lang="en-US" sz="2600" dirty="0" smtClean="0"/>
              <a:t>Rights</a:t>
            </a:r>
          </a:p>
          <a:p>
            <a:pPr marL="0" indent="0">
              <a:buNone/>
            </a:pPr>
            <a:r>
              <a:rPr lang="en-US" sz="2600" dirty="0" smtClean="0"/>
              <a:t>CRC - </a:t>
            </a:r>
            <a:r>
              <a:rPr lang="en-US" sz="2600" dirty="0"/>
              <a:t>UN Convention on the Rights of the </a:t>
            </a:r>
            <a:r>
              <a:rPr lang="en-US" sz="2600" dirty="0" smtClean="0"/>
              <a:t>Child</a:t>
            </a:r>
          </a:p>
          <a:p>
            <a:pPr marL="0" indent="0">
              <a:buNone/>
            </a:pPr>
            <a:r>
              <a:rPr lang="en-US" sz="2600" dirty="0"/>
              <a:t>CRPD- Convention on the Rights of Persons with Disabilities</a:t>
            </a:r>
          </a:p>
          <a:p>
            <a:pPr marL="0" indent="0">
              <a:buNone/>
            </a:pPr>
            <a:r>
              <a:rPr lang="en-GB" sz="2600" dirty="0" smtClean="0"/>
              <a:t>COE </a:t>
            </a:r>
            <a:r>
              <a:rPr lang="it-IT" sz="2600" dirty="0" smtClean="0"/>
              <a:t>–</a:t>
            </a:r>
            <a:r>
              <a:rPr lang="en-GB" sz="2600" dirty="0" smtClean="0"/>
              <a:t> Council of Europe</a:t>
            </a:r>
          </a:p>
          <a:p>
            <a:pPr marL="0" indent="0">
              <a:buNone/>
            </a:pPr>
            <a:r>
              <a:rPr lang="en-GB" sz="2600" dirty="0" smtClean="0"/>
              <a:t>ESC - European </a:t>
            </a:r>
            <a:r>
              <a:rPr lang="en-GB" sz="2600" dirty="0"/>
              <a:t>Social Charter </a:t>
            </a:r>
            <a:endParaRPr lang="en-US" sz="26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U</a:t>
            </a:r>
            <a:r>
              <a:rPr lang="it-IT" dirty="0" smtClean="0"/>
              <a:t>n </a:t>
            </a:r>
            <a:r>
              <a:rPr lang="it-IT" dirty="0"/>
              <a:t>protocollo medico fondato sull’attuale ricerca medica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Una cura  </a:t>
            </a:r>
            <a:r>
              <a:rPr lang="it-IT" dirty="0"/>
              <a:t>dedicata al benessere dell’organismo lungo tutta la vita della </a:t>
            </a:r>
            <a:r>
              <a:rPr lang="it-IT" dirty="0" smtClean="0"/>
              <a:t>persona</a:t>
            </a:r>
          </a:p>
          <a:p>
            <a:pPr marL="0" indent="0">
              <a:buNone/>
            </a:pPr>
            <a:r>
              <a:rPr lang="it-IT" dirty="0" smtClean="0"/>
              <a:t>Una cura non dannosa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42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10. </a:t>
            </a:r>
            <a:r>
              <a:rPr lang="it-IT" sz="3000" dirty="0"/>
              <a:t>Diritti dei bambini</a:t>
            </a:r>
            <a:r>
              <a:rPr lang="it-IT" sz="3000" dirty="0"/>
              <a:t> </a:t>
            </a:r>
            <a:endParaRPr lang="it-IT" sz="3000" dirty="0" smtClean="0"/>
          </a:p>
          <a:p>
            <a:pPr marL="0" indent="0">
              <a:buNone/>
            </a:pPr>
            <a:r>
              <a:rPr lang="en-US" sz="2800" dirty="0"/>
              <a:t>CRC </a:t>
            </a:r>
            <a:r>
              <a:rPr lang="en-US" sz="2800" dirty="0" smtClean="0"/>
              <a:t>Art 3; Art 7; Art 8; Art 12; Art 13; </a:t>
            </a:r>
            <a:r>
              <a:rPr lang="en-GB" sz="2800" dirty="0" smtClean="0"/>
              <a:t>Yogyakarta; UK NHS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CRC </a:t>
            </a:r>
            <a:r>
              <a:rPr lang="en-US" sz="2400" dirty="0"/>
              <a:t>- UN Convention on the Rights of the Child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diritto del bambino ad essere informato e incluso in decisioni riguardanti il proprio trattamento medico</a:t>
            </a: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Benessere del bambino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05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62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11. </a:t>
            </a:r>
            <a:r>
              <a:rPr lang="it-IT" sz="2800" dirty="0" smtClean="0"/>
              <a:t>Legge antidiscriminatorie</a:t>
            </a:r>
          </a:p>
          <a:p>
            <a:pPr marL="0" indent="0">
              <a:buNone/>
            </a:pPr>
            <a:r>
              <a:rPr lang="it-IT" sz="2800" dirty="0" smtClean="0"/>
              <a:t>Malta</a:t>
            </a:r>
            <a:endParaRPr lang="it-IT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 smtClean="0"/>
              <a:t>e </a:t>
            </a:r>
            <a:r>
              <a:rPr lang="it-IT" dirty="0"/>
              <a:t>caratteristiche sessuali dovrebbero essere esplicitamente incluse nelle leggi </a:t>
            </a:r>
            <a:r>
              <a:rPr lang="it-IT" dirty="0"/>
              <a:t>antidiscriminatorie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27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03750"/>
            <a:ext cx="8229600" cy="5322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2006 </a:t>
            </a:r>
            <a:r>
              <a:rPr lang="it-IT" dirty="0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 smtClean="0"/>
              <a:t>Centered</a:t>
            </a:r>
            <a:r>
              <a:rPr lang="it-IT" dirty="0" smtClean="0"/>
              <a:t> Care Model </a:t>
            </a:r>
          </a:p>
          <a:p>
            <a:pPr marL="0" indent="0">
              <a:buNone/>
            </a:pPr>
            <a:r>
              <a:rPr lang="it-IT" dirty="0"/>
              <a:t>un trattamento medico concentrato sul paziente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</a:t>
            </a:r>
            <a:r>
              <a:rPr lang="it-IT" dirty="0" smtClean="0"/>
              <a:t>onsiglia </a:t>
            </a:r>
          </a:p>
          <a:p>
            <a:pPr marL="0" indent="0">
              <a:buNone/>
            </a:pPr>
            <a:r>
              <a:rPr lang="it-IT" dirty="0" smtClean="0"/>
              <a:t>evitare interventi medici non esplicitamente necessari </a:t>
            </a:r>
          </a:p>
          <a:p>
            <a:pPr marL="0" indent="0">
              <a:buNone/>
            </a:pPr>
            <a:r>
              <a:rPr lang="it-IT" dirty="0" smtClean="0"/>
              <a:t>finche l’individuo/bambino non poteva essere direttamente coinvolta nel processo decisionale</a:t>
            </a:r>
          </a:p>
          <a:p>
            <a:pPr marL="0" indent="0">
              <a:buNone/>
            </a:pPr>
            <a:r>
              <a:rPr lang="it-IT" dirty="0" smtClean="0"/>
              <a:t>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</a:t>
            </a:r>
            <a:r>
              <a:rPr lang="it-IT" dirty="0" smtClean="0"/>
              <a:t>urare il disagio dei genitori con la terapia parlata piuttosto con la chirurgia normalizzante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975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000978_1586146394959358_576280121104029987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b="2350"/>
          <a:stretch>
            <a:fillRect/>
          </a:stretch>
        </p:blipFill>
        <p:spPr>
          <a:xfrm>
            <a:off x="408654" y="923747"/>
            <a:ext cx="8474787" cy="51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24996"/>
            <a:ext cx="7772400" cy="918537"/>
          </a:xfrm>
        </p:spPr>
        <p:txBody>
          <a:bodyPr>
            <a:normAutofit/>
          </a:bodyPr>
          <a:lstStyle/>
          <a:p>
            <a:r>
              <a:rPr lang="it-IT" b="1" dirty="0" smtClean="0"/>
              <a:t>Cos'è l'intersessualità?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2930" y="1989865"/>
            <a:ext cx="8577965" cy="3899596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Termine </a:t>
            </a:r>
            <a:r>
              <a:rPr lang="it-IT" sz="2800" dirty="0" smtClean="0">
                <a:solidFill>
                  <a:schemeClr val="tx1"/>
                </a:solidFill>
              </a:rPr>
              <a:t>ombrello per numerose diverse esperienze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Variazione dei </a:t>
            </a:r>
            <a:r>
              <a:rPr lang="it-IT" sz="2800" dirty="0" smtClean="0">
                <a:solidFill>
                  <a:schemeClr val="tx1"/>
                </a:solidFill>
              </a:rPr>
              <a:t>elementi “</a:t>
            </a:r>
            <a:r>
              <a:rPr lang="it-IT" sz="2800" dirty="0">
                <a:solidFill>
                  <a:schemeClr val="tx1"/>
                </a:solidFill>
              </a:rPr>
              <a:t>sessuati” </a:t>
            </a:r>
            <a:r>
              <a:rPr lang="it-IT" sz="2800" dirty="0">
                <a:solidFill>
                  <a:schemeClr val="tx1"/>
                </a:solidFill>
              </a:rPr>
              <a:t>del </a:t>
            </a:r>
            <a:r>
              <a:rPr lang="it-IT" sz="2800" dirty="0" smtClean="0">
                <a:solidFill>
                  <a:schemeClr val="tx1"/>
                </a:solidFill>
              </a:rPr>
              <a:t>corpo:</a:t>
            </a:r>
            <a:endParaRPr lang="it-IT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	cromosomi</a:t>
            </a:r>
            <a:r>
              <a:rPr lang="it-IT" sz="2800" dirty="0">
                <a:solidFill>
                  <a:schemeClr val="tx1"/>
                </a:solidFill>
              </a:rPr>
              <a:t>, marker genetici, gonadi, ormoni, </a:t>
            </a:r>
            <a:r>
              <a:rPr lang="it-IT" sz="2800" dirty="0" smtClean="0">
                <a:solidFill>
                  <a:schemeClr val="tx1"/>
                </a:solidFill>
              </a:rPr>
              <a:t>organi </a:t>
            </a:r>
            <a:r>
              <a:rPr lang="it-IT" sz="2800" dirty="0" smtClean="0">
                <a:solidFill>
                  <a:schemeClr val="tx1"/>
                </a:solidFill>
              </a:rPr>
              <a:t>	riproduttivi</a:t>
            </a:r>
            <a:r>
              <a:rPr lang="it-IT" sz="2800" dirty="0">
                <a:solidFill>
                  <a:schemeClr val="tx1"/>
                </a:solidFill>
              </a:rPr>
              <a:t>, genitali, </a:t>
            </a:r>
            <a:endParaRPr lang="it-IT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it-IT" sz="2800" dirty="0">
                <a:solidFill>
                  <a:schemeClr val="tx1"/>
                </a:solidFill>
              </a:rPr>
              <a:t>	</a:t>
            </a:r>
            <a:r>
              <a:rPr lang="it-IT" sz="2800" dirty="0" smtClean="0">
                <a:solidFill>
                  <a:schemeClr val="tx1"/>
                </a:solidFill>
              </a:rPr>
              <a:t>e </a:t>
            </a:r>
            <a:r>
              <a:rPr lang="it-IT" sz="2800" dirty="0">
                <a:solidFill>
                  <a:schemeClr val="tx1"/>
                </a:solidFill>
              </a:rPr>
              <a:t>l’aspetto somatico del genere </a:t>
            </a:r>
            <a:endParaRPr lang="it-IT" sz="28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	</a:t>
            </a:r>
            <a:r>
              <a:rPr lang="it-IT" sz="2800" dirty="0" smtClean="0">
                <a:solidFill>
                  <a:schemeClr val="tx1"/>
                </a:solidFill>
              </a:rPr>
              <a:t>(</a:t>
            </a:r>
            <a:r>
              <a:rPr lang="it-IT" sz="2800" dirty="0">
                <a:solidFill>
                  <a:schemeClr val="tx1"/>
                </a:solidFill>
              </a:rPr>
              <a:t>caratteristiche di sesso </a:t>
            </a:r>
            <a:r>
              <a:rPr lang="it-IT" sz="2800" dirty="0" smtClean="0">
                <a:solidFill>
                  <a:schemeClr val="tx1"/>
                </a:solidFill>
              </a:rPr>
              <a:t>secondarie)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Realtà soggetto alla medicalizzazione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58202" y="1343533"/>
            <a:ext cx="4118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(Un </a:t>
            </a:r>
            <a:r>
              <a:rPr lang="it-IT" dirty="0"/>
              <a:t>termine usato dalla biologia dal </a:t>
            </a:r>
            <a:r>
              <a:rPr lang="it-IT" dirty="0" smtClean="0"/>
              <a:t>1917)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72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24996"/>
            <a:ext cx="7772400" cy="918537"/>
          </a:xfrm>
        </p:spPr>
        <p:txBody>
          <a:bodyPr>
            <a:normAutofit/>
          </a:bodyPr>
          <a:lstStyle/>
          <a:p>
            <a:r>
              <a:rPr lang="it-IT" b="1" dirty="0" smtClean="0"/>
              <a:t>Cos'è l'intersessualità?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6753" y="1564389"/>
            <a:ext cx="7611448" cy="432507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Realtà soggetto alla medicalizzazione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endParaRPr lang="it-IT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it-IT" sz="2800" b="1" dirty="0" smtClean="0">
                <a:solidFill>
                  <a:schemeClr val="tx1"/>
                </a:solidFill>
              </a:rPr>
              <a:t>NON E’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Un orientamento sessuale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Un identità di genere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Una malattia</a:t>
            </a:r>
          </a:p>
        </p:txBody>
      </p:sp>
    </p:spTree>
    <p:extLst>
      <p:ext uri="{BB962C8B-B14F-4D97-AF65-F5344CB8AC3E}">
        <p14:creationId xmlns:p14="http://schemas.microsoft.com/office/powerpoint/2010/main" val="368870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022" y="1085870"/>
            <a:ext cx="7363433" cy="40420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“Per via del fatto che i loro corpi non sono conformi alle definizioni tipici del maschio o femmina, i bambini e gli adulti intersessuali sono spesso sottoposti alla sterilizzazione forzata e la chirurgia irreversibile, e soffrono la discriminazione nelle scuole, luoghi di lavoro e le altre situazioni.”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36022" y="5320827"/>
            <a:ext cx="736343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err="1" smtClean="0"/>
              <a:t>Zeid</a:t>
            </a:r>
            <a:r>
              <a:rPr lang="it-IT" sz="2400" dirty="0" smtClean="0"/>
              <a:t> </a:t>
            </a:r>
            <a:r>
              <a:rPr lang="it-IT" sz="2400" dirty="0" err="1"/>
              <a:t>Ra‘ad</a:t>
            </a:r>
            <a:r>
              <a:rPr lang="it-IT" sz="2400" dirty="0"/>
              <a:t> Al Hussein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L’Alto Commissario delle Nazioni Unite </a:t>
            </a:r>
            <a:r>
              <a:rPr lang="it-IT" sz="2400" dirty="0" smtClean="0"/>
              <a:t>per </a:t>
            </a:r>
            <a:r>
              <a:rPr lang="it-IT" sz="2400" dirty="0"/>
              <a:t>i Diritti Umani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60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5414" y="257664"/>
            <a:ext cx="8243958" cy="62556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3600" b="1" u="sng" dirty="0" smtClean="0">
                <a:solidFill>
                  <a:schemeClr val="tx1"/>
                </a:solidFill>
              </a:rPr>
              <a:t>Terminologia</a:t>
            </a:r>
            <a:r>
              <a:rPr lang="it-IT" sz="3600" b="1" dirty="0" smtClean="0">
                <a:solidFill>
                  <a:schemeClr val="tx1"/>
                </a:solidFill>
              </a:rPr>
              <a:t> – usa sempre quello che l’individuo indica che preferisce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Ermafrodito 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F</a:t>
            </a:r>
            <a:r>
              <a:rPr lang="it-IT" sz="2400" dirty="0" smtClean="0">
                <a:solidFill>
                  <a:schemeClr val="tx1"/>
                </a:solidFill>
              </a:rPr>
              <a:t>igura mitologica, figlio di Ermes e Afrodite che viene fisicamente unita  alla ninfa </a:t>
            </a:r>
            <a:r>
              <a:rPr lang="it-IT" sz="2400" dirty="0" err="1" smtClean="0">
                <a:solidFill>
                  <a:schemeClr val="tx1"/>
                </a:solidFill>
              </a:rPr>
              <a:t>Salmace</a:t>
            </a:r>
            <a:r>
              <a:rPr lang="it-IT" sz="24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Pseudo-Ermafrodito 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T</a:t>
            </a:r>
            <a:r>
              <a:rPr lang="it-IT" sz="2400" dirty="0" smtClean="0">
                <a:solidFill>
                  <a:schemeClr val="tx1"/>
                </a:solidFill>
              </a:rPr>
              <a:t>ermine medico dal ‘800 che cerca stabilire che tutti i corpi sono o maschi o femmine.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Intersessuale; </a:t>
            </a:r>
            <a:r>
              <a:rPr lang="it-IT" dirty="0" err="1" smtClean="0">
                <a:solidFill>
                  <a:schemeClr val="tx1"/>
                </a:solidFill>
              </a:rPr>
              <a:t>Intersesso</a:t>
            </a:r>
            <a:r>
              <a:rPr lang="it-IT" dirty="0" smtClean="0">
                <a:solidFill>
                  <a:schemeClr val="tx1"/>
                </a:solidFill>
              </a:rPr>
              <a:t>; Intersex  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Termine biologica dal 1917; modello di sviluppo interattiva.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Usato del maggior part dei attivisti sociali 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DSD (Disordine del Sviluppo del Sesso; </a:t>
            </a:r>
            <a:r>
              <a:rPr lang="it-IT" dirty="0" err="1" smtClean="0">
                <a:solidFill>
                  <a:schemeClr val="tx1"/>
                </a:solidFill>
              </a:rPr>
              <a:t>Disorder</a:t>
            </a:r>
            <a:r>
              <a:rPr lang="it-IT" dirty="0" smtClean="0">
                <a:solidFill>
                  <a:schemeClr val="tx1"/>
                </a:solidFill>
              </a:rPr>
              <a:t> of Sex Development) 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Termine medico dal 2006; 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Criticato dai attivisti sociali 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Usato di alcuni gruppi di pazienti e individui </a:t>
            </a:r>
          </a:p>
          <a:p>
            <a:pPr algn="l"/>
            <a:endParaRPr lang="it-IT" sz="2600" dirty="0" smtClean="0">
              <a:solidFill>
                <a:schemeClr val="tx1"/>
              </a:solidFill>
            </a:endParaRPr>
          </a:p>
          <a:p>
            <a:pPr algn="l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0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872"/>
          </a:xfrm>
        </p:spPr>
        <p:txBody>
          <a:bodyPr/>
          <a:lstStyle/>
          <a:p>
            <a:r>
              <a:rPr lang="it-IT" dirty="0" smtClean="0"/>
              <a:t>Attivismo Intersex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5556"/>
            <a:ext cx="8229600" cy="4690607"/>
          </a:xfrm>
        </p:spPr>
        <p:txBody>
          <a:bodyPr>
            <a:normAutofit fontScale="77500" lnSpcReduction="20000"/>
          </a:bodyPr>
          <a:lstStyle/>
          <a:p>
            <a:r>
              <a:rPr lang="it-IT" u="sng" dirty="0" smtClean="0"/>
              <a:t>Attivismo sociale pan-Intersex </a:t>
            </a:r>
          </a:p>
          <a:p>
            <a:pPr marL="0" indent="0">
              <a:buNone/>
            </a:pPr>
            <a:r>
              <a:rPr lang="it-IT" dirty="0" smtClean="0"/>
              <a:t>Per esempio: ISNA (</a:t>
            </a:r>
            <a:r>
              <a:rPr lang="it-IT" dirty="0"/>
              <a:t>Intersex Society for North America </a:t>
            </a:r>
            <a:r>
              <a:rPr lang="it-IT" dirty="0" smtClean="0"/>
              <a:t>) </a:t>
            </a:r>
          </a:p>
          <a:p>
            <a:pPr marL="0" indent="0">
              <a:buNone/>
            </a:pPr>
            <a:r>
              <a:rPr lang="it-IT" dirty="0" smtClean="0"/>
              <a:t>dedicato </a:t>
            </a:r>
            <a:r>
              <a:rPr lang="it-IT" dirty="0"/>
              <a:t>al porre fine alla vergogna, alla segretezza, e agli indesiderati interventi chirurgici ai genitali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u="sng" dirty="0" smtClean="0"/>
              <a:t>Attivismo medico </a:t>
            </a:r>
          </a:p>
          <a:p>
            <a:pPr marL="0" indent="0">
              <a:buNone/>
            </a:pPr>
            <a:r>
              <a:rPr lang="it-IT" dirty="0"/>
              <a:t>dedicati ai singoli variazioni </a:t>
            </a:r>
            <a:r>
              <a:rPr lang="it-IT" dirty="0" smtClean="0"/>
              <a:t>(“sindromi”) </a:t>
            </a:r>
          </a:p>
          <a:p>
            <a:pPr marL="0" indent="0">
              <a:buNone/>
            </a:pPr>
            <a:r>
              <a:rPr lang="it-IT" dirty="0" smtClean="0"/>
              <a:t>L</a:t>
            </a:r>
            <a:r>
              <a:rPr lang="it-IT" dirty="0" smtClean="0"/>
              <a:t>avorano per migliorare il trattamento medico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u="sng" dirty="0"/>
              <a:t>Per numerosi altri gruppi </a:t>
            </a:r>
            <a:r>
              <a:rPr lang="it-IT" u="sng" dirty="0" smtClean="0"/>
              <a:t>di </a:t>
            </a:r>
            <a:r>
              <a:rPr lang="it-IT" u="sng" dirty="0" smtClean="0"/>
              <a:t>attivisti Intersex </a:t>
            </a:r>
          </a:p>
          <a:p>
            <a:pPr marL="0" indent="0">
              <a:buNone/>
            </a:pPr>
            <a:r>
              <a:rPr lang="it-IT" dirty="0" smtClean="0"/>
              <a:t>Vedi anche </a:t>
            </a:r>
            <a:r>
              <a:rPr lang="it-IT" dirty="0"/>
              <a:t>il sito della </a:t>
            </a:r>
            <a:r>
              <a:rPr lang="it-IT" dirty="0" smtClean="0"/>
              <a:t>Giornata </a:t>
            </a:r>
            <a:r>
              <a:rPr lang="it-IT" dirty="0"/>
              <a:t>Intersex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intersexday.org</a:t>
            </a:r>
            <a:r>
              <a:rPr lang="en-US" dirty="0">
                <a:hlinkClick r:id="rId2"/>
              </a:rPr>
              <a:t>/en/links/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91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5846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01713" y="6274715"/>
            <a:ext cx="324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http://www.aisia.org/index.html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9392" y="2041527"/>
            <a:ext cx="8295919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3000" dirty="0"/>
              <a:t>Pieno consenso informato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3000" dirty="0"/>
              <a:t>Comunicazione ai minori non-stigmatizzante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3000" dirty="0"/>
              <a:t>Una terapia ormonale basata sulla ricerca medica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3000" dirty="0"/>
              <a:t>Opzioni non-chirurgiche 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3000" dirty="0"/>
              <a:t>Mettere in discussione la chirurgia nell’infanzia </a:t>
            </a:r>
          </a:p>
          <a:p>
            <a:pPr>
              <a:lnSpc>
                <a:spcPct val="110000"/>
              </a:lnSpc>
            </a:pPr>
            <a:r>
              <a:rPr lang="it-IT" sz="3000" dirty="0" smtClean="0"/>
              <a:t>	Soprattutto </a:t>
            </a:r>
            <a:r>
              <a:rPr lang="it-IT" sz="3000" dirty="0"/>
              <a:t>la gonadectomia e la </a:t>
            </a:r>
            <a:r>
              <a:rPr lang="it-IT" sz="3000" dirty="0" err="1" smtClean="0"/>
              <a:t>vaginoplastica</a:t>
            </a:r>
            <a:endParaRPr lang="it-IT" sz="30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3000" dirty="0" smtClean="0"/>
              <a:t>Creare spazi per persone di conoscere altre con esperienze simile </a:t>
            </a:r>
          </a:p>
        </p:txBody>
      </p:sp>
    </p:spTree>
    <p:extLst>
      <p:ext uri="{BB962C8B-B14F-4D97-AF65-F5344CB8AC3E}">
        <p14:creationId xmlns:p14="http://schemas.microsoft.com/office/powerpoint/2010/main" val="299548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9338" y="2780976"/>
            <a:ext cx="7577462" cy="3345187"/>
          </a:xfrm>
        </p:spPr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ontro </a:t>
            </a:r>
            <a:r>
              <a:rPr lang="it-IT" dirty="0"/>
              <a:t>l’eugenetica </a:t>
            </a:r>
            <a:endParaRPr lang="it-IT" dirty="0" smtClean="0"/>
          </a:p>
          <a:p>
            <a:r>
              <a:rPr lang="it-IT" dirty="0" smtClean="0"/>
              <a:t>Divulgare un </a:t>
            </a:r>
            <a:r>
              <a:rPr lang="it-IT" dirty="0"/>
              <a:t>immagine di </a:t>
            </a:r>
            <a:r>
              <a:rPr lang="it-IT" dirty="0" err="1"/>
              <a:t>Klinefelter</a:t>
            </a:r>
            <a:r>
              <a:rPr lang="it-IT" dirty="0"/>
              <a:t> non-stigmatizzante e  aggiornata dal punto di vista scientifico</a:t>
            </a:r>
            <a:r>
              <a:rPr lang="it-IT" dirty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256" y="228769"/>
            <a:ext cx="2743544" cy="23777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09338" y="1125251"/>
            <a:ext cx="39834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Nascere </a:t>
            </a:r>
            <a:r>
              <a:rPr lang="it-IT" sz="3200" b="1" dirty="0" err="1" smtClean="0"/>
              <a:t>Klinefelter</a:t>
            </a:r>
            <a:endParaRPr lang="it-IT" sz="3200" b="1" dirty="0" smtClean="0"/>
          </a:p>
          <a:p>
            <a:r>
              <a:rPr lang="nl-NL" dirty="0"/>
              <a:t>http://</a:t>
            </a:r>
            <a:r>
              <a:rPr lang="nl-NL" dirty="0" err="1"/>
              <a:t>www.nascereklinefelterrimini.eu</a:t>
            </a:r>
            <a:r>
              <a:rPr lang="nl-NL" dirty="0"/>
              <a:t>/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307199"/>
      </p:ext>
    </p:extLst>
  </p:cSld>
  <p:clrMapOvr>
    <a:masterClrMapping/>
  </p:clrMapOvr>
</p:sld>
</file>

<file path=ppt/theme/theme1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1166</Words>
  <Application>Microsoft Macintosh PowerPoint</Application>
  <PresentationFormat>Presentazione su schermo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4_White</vt:lpstr>
      <vt:lpstr>Tema di Office</vt:lpstr>
      <vt:lpstr>Presentazione di PowerPoint</vt:lpstr>
      <vt:lpstr>Presentazione di PowerPoint</vt:lpstr>
      <vt:lpstr>Cos'è l'intersessualità?</vt:lpstr>
      <vt:lpstr>Cos'è l'intersessualità?</vt:lpstr>
      <vt:lpstr>Presentazione di PowerPoint</vt:lpstr>
      <vt:lpstr>Presentazione di PowerPoint</vt:lpstr>
      <vt:lpstr>Attivismo Intersex</vt:lpstr>
      <vt:lpstr>Presentazione di PowerPoint</vt:lpstr>
      <vt:lpstr>Presentazione di PowerPoint</vt:lpstr>
      <vt:lpstr>Presentazione di PowerPoint</vt:lpstr>
      <vt:lpstr>Presentazione di PowerPoint</vt:lpstr>
      <vt:lpstr>UN-CRPD reprimands Italy for Intersex Genital Mutilations- 24 Aug 2016 CRPD - Committee on Rights of Persons with Disabilities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 Crocetti</dc:creator>
  <cp:lastModifiedBy>Dani Crocetti</cp:lastModifiedBy>
  <cp:revision>67</cp:revision>
  <dcterms:created xsi:type="dcterms:W3CDTF">2016-09-27T07:32:54Z</dcterms:created>
  <dcterms:modified xsi:type="dcterms:W3CDTF">2017-01-13T18:11:31Z</dcterms:modified>
</cp:coreProperties>
</file>