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65" r:id="rId3"/>
    <p:sldMasterId id="2147483654" r:id="rId4"/>
    <p:sldMasterId id="2147483656" r:id="rId5"/>
    <p:sldMasterId id="2147483657" r:id="rId6"/>
    <p:sldMasterId id="2147483658" r:id="rId7"/>
    <p:sldMasterId id="2147483659" r:id="rId8"/>
    <p:sldMasterId id="2147483660" r:id="rId9"/>
    <p:sldMasterId id="2147483661" r:id="rId10"/>
    <p:sldMasterId id="2147483662" r:id="rId11"/>
    <p:sldMasterId id="2147483663" r:id="rId12"/>
    <p:sldMasterId id="2147483664" r:id="rId13"/>
  </p:sldMasterIdLst>
  <p:notesMasterIdLst>
    <p:notesMasterId r:id="rId30"/>
  </p:notesMasterIdLst>
  <p:handoutMasterIdLst>
    <p:handoutMasterId r:id="rId31"/>
  </p:handoutMasterIdLst>
  <p:sldIdLst>
    <p:sldId id="256" r:id="rId14"/>
    <p:sldId id="270" r:id="rId15"/>
    <p:sldId id="271" r:id="rId16"/>
    <p:sldId id="272" r:id="rId17"/>
    <p:sldId id="273" r:id="rId18"/>
    <p:sldId id="274" r:id="rId19"/>
    <p:sldId id="275" r:id="rId20"/>
    <p:sldId id="276" r:id="rId21"/>
    <p:sldId id="277" r:id="rId22"/>
    <p:sldId id="259" r:id="rId23"/>
    <p:sldId id="260" r:id="rId24"/>
    <p:sldId id="261" r:id="rId25"/>
    <p:sldId id="262" r:id="rId26"/>
    <p:sldId id="263" r:id="rId27"/>
    <p:sldId id="264" r:id="rId28"/>
    <p:sldId id="265" r:id="rId29"/>
  </p:sldIdLst>
  <p:sldSz cx="9144000" cy="6858000" type="screen4x3"/>
  <p:notesSz cx="6669088" cy="9926638"/>
  <p:defaultTextStyle>
    <a:defPPr>
      <a:defRPr lang="en-GB"/>
    </a:defPPr>
    <a:lvl1pPr algn="l" rtl="0" fontAlgn="base">
      <a:spcBef>
        <a:spcPct val="20000"/>
      </a:spcBef>
      <a:spcAft>
        <a:spcPct val="0"/>
      </a:spcAft>
      <a:defRPr sz="1600" kern="1200">
        <a:solidFill>
          <a:schemeClr val="tx1"/>
        </a:solidFill>
        <a:latin typeface="Arial" charset="0"/>
        <a:ea typeface="+mn-ea"/>
        <a:cs typeface="+mn-cs"/>
      </a:defRPr>
    </a:lvl1pPr>
    <a:lvl2pPr marL="457200" algn="l" rtl="0" fontAlgn="base">
      <a:spcBef>
        <a:spcPct val="20000"/>
      </a:spcBef>
      <a:spcAft>
        <a:spcPct val="0"/>
      </a:spcAft>
      <a:defRPr sz="1600" kern="1200">
        <a:solidFill>
          <a:schemeClr val="tx1"/>
        </a:solidFill>
        <a:latin typeface="Arial" charset="0"/>
        <a:ea typeface="+mn-ea"/>
        <a:cs typeface="+mn-cs"/>
      </a:defRPr>
    </a:lvl2pPr>
    <a:lvl3pPr marL="914400" algn="l" rtl="0" fontAlgn="base">
      <a:spcBef>
        <a:spcPct val="20000"/>
      </a:spcBef>
      <a:spcAft>
        <a:spcPct val="0"/>
      </a:spcAft>
      <a:defRPr sz="1600" kern="1200">
        <a:solidFill>
          <a:schemeClr val="tx1"/>
        </a:solidFill>
        <a:latin typeface="Arial" charset="0"/>
        <a:ea typeface="+mn-ea"/>
        <a:cs typeface="+mn-cs"/>
      </a:defRPr>
    </a:lvl3pPr>
    <a:lvl4pPr marL="1371600" algn="l" rtl="0" fontAlgn="base">
      <a:spcBef>
        <a:spcPct val="20000"/>
      </a:spcBef>
      <a:spcAft>
        <a:spcPct val="0"/>
      </a:spcAft>
      <a:defRPr sz="1600" kern="1200">
        <a:solidFill>
          <a:schemeClr val="tx1"/>
        </a:solidFill>
        <a:latin typeface="Arial" charset="0"/>
        <a:ea typeface="+mn-ea"/>
        <a:cs typeface="+mn-cs"/>
      </a:defRPr>
    </a:lvl4pPr>
    <a:lvl5pPr marL="1828800" algn="l" rtl="0" fontAlgn="base">
      <a:spcBef>
        <a:spcPct val="2000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6">
          <p15:clr>
            <a:srgbClr val="A4A3A4"/>
          </p15:clr>
        </p15:guide>
        <p15:guide id="2" pos="21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72"/>
    <a:srgbClr val="005A84"/>
    <a:srgbClr val="62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78330" autoAdjust="0"/>
  </p:normalViewPr>
  <p:slideViewPr>
    <p:cSldViewPr>
      <p:cViewPr varScale="1">
        <p:scale>
          <a:sx n="95" d="100"/>
          <a:sy n="95" d="100"/>
        </p:scale>
        <p:origin x="22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5" d="100"/>
          <a:sy n="75" d="100"/>
        </p:scale>
        <p:origin x="-2988" y="-96"/>
      </p:cViewPr>
      <p:guideLst>
        <p:guide orient="horz" pos="3126"/>
        <p:guide pos="210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B3341F0D-A85E-4298-816F-5AB6EAC735BA}" type="datetimeFigureOut">
              <a:rPr lang="en-GB" smtClean="0"/>
              <a:t>09/03/2017</a:t>
            </a:fld>
            <a:endParaRPr lang="en-GB"/>
          </a:p>
        </p:txBody>
      </p:sp>
      <p:sp>
        <p:nvSpPr>
          <p:cNvPr id="4" name="Footer Placeholder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619DDA89-17D9-44A0-B2F0-D0F90BF6B5E8}" type="slidenum">
              <a:rPr lang="en-GB" smtClean="0"/>
              <a:t>‹#›</a:t>
            </a:fld>
            <a:endParaRPr lang="en-GB"/>
          </a:p>
        </p:txBody>
      </p:sp>
    </p:spTree>
    <p:extLst>
      <p:ext uri="{BB962C8B-B14F-4D97-AF65-F5344CB8AC3E}">
        <p14:creationId xmlns:p14="http://schemas.microsoft.com/office/powerpoint/2010/main" val="3221465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en-GB"/>
          </a:p>
        </p:txBody>
      </p:sp>
      <p:sp>
        <p:nvSpPr>
          <p:cNvPr id="49155" name="Rectangle 3"/>
          <p:cNvSpPr>
            <a:spLocks noGrp="1" noChangeArrowheads="1"/>
          </p:cNvSpPr>
          <p:nvPr>
            <p:ph type="dt" idx="1"/>
          </p:nvPr>
        </p:nvSpPr>
        <p:spPr bwMode="auto">
          <a:xfrm>
            <a:off x="3778250" y="0"/>
            <a:ext cx="288925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GB"/>
          </a:p>
        </p:txBody>
      </p:sp>
      <p:sp>
        <p:nvSpPr>
          <p:cNvPr id="49156" name="Rectangle 4"/>
          <p:cNvSpPr>
            <a:spLocks noGrp="1" noRot="1" noChangeAspect="1" noChangeArrowheads="1" noTextEdit="1"/>
          </p:cNvSpPr>
          <p:nvPr>
            <p:ph type="sldImg" idx="2"/>
          </p:nvPr>
        </p:nvSpPr>
        <p:spPr bwMode="auto">
          <a:xfrm>
            <a:off x="852488" y="744538"/>
            <a:ext cx="4964112"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7" name="Rectangle 5"/>
          <p:cNvSpPr>
            <a:spLocks noGrp="1" noChangeArrowheads="1"/>
          </p:cNvSpPr>
          <p:nvPr>
            <p:ph type="body" sz="quarter" idx="3"/>
          </p:nvPr>
        </p:nvSpPr>
        <p:spPr bwMode="auto">
          <a:xfrm>
            <a:off x="666750" y="4714875"/>
            <a:ext cx="5335588"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9158" name="Rectangle 6"/>
          <p:cNvSpPr>
            <a:spLocks noGrp="1" noChangeArrowheads="1"/>
          </p:cNvSpPr>
          <p:nvPr>
            <p:ph type="ftr" sz="quarter" idx="4"/>
          </p:nvPr>
        </p:nvSpPr>
        <p:spPr bwMode="auto">
          <a:xfrm>
            <a:off x="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en-GB"/>
          </a:p>
        </p:txBody>
      </p:sp>
      <p:sp>
        <p:nvSpPr>
          <p:cNvPr id="49159" name="Rectangle 7"/>
          <p:cNvSpPr>
            <a:spLocks noGrp="1" noChangeArrowheads="1"/>
          </p:cNvSpPr>
          <p:nvPr>
            <p:ph type="sldNum" sz="quarter" idx="5"/>
          </p:nvPr>
        </p:nvSpPr>
        <p:spPr bwMode="auto">
          <a:xfrm>
            <a:off x="3778250" y="9428163"/>
            <a:ext cx="288925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9B08F58B-8110-471A-8C39-32526D9BBCBE}" type="slidenum">
              <a:rPr lang="en-GB"/>
              <a:pPr/>
              <a:t>‹#›</a:t>
            </a:fld>
            <a:endParaRPr lang="en-GB"/>
          </a:p>
        </p:txBody>
      </p:sp>
    </p:spTree>
    <p:extLst>
      <p:ext uri="{BB962C8B-B14F-4D97-AF65-F5344CB8AC3E}">
        <p14:creationId xmlns:p14="http://schemas.microsoft.com/office/powerpoint/2010/main" val="319379350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1</a:t>
            </a:fld>
            <a:endParaRPr lang="en-GB"/>
          </a:p>
        </p:txBody>
      </p:sp>
    </p:spTree>
    <p:extLst>
      <p:ext uri="{BB962C8B-B14F-4D97-AF65-F5344CB8AC3E}">
        <p14:creationId xmlns:p14="http://schemas.microsoft.com/office/powerpoint/2010/main" val="653353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We are guided in our present writings by three central theses:</a:t>
            </a:r>
          </a:p>
        </p:txBody>
      </p:sp>
      <p:sp>
        <p:nvSpPr>
          <p:cNvPr id="4" name="Slide Number Placeholder 3"/>
          <p:cNvSpPr>
            <a:spLocks noGrp="1"/>
          </p:cNvSpPr>
          <p:nvPr>
            <p:ph type="sldNum" sz="quarter" idx="10"/>
          </p:nvPr>
        </p:nvSpPr>
        <p:spPr/>
        <p:txBody>
          <a:bodyPr/>
          <a:lstStyle/>
          <a:p>
            <a:fld id="{9B08F58B-8110-471A-8C39-32526D9BBCBE}" type="slidenum">
              <a:rPr lang="en-GB" smtClean="0"/>
              <a:pPr/>
              <a:t>2</a:t>
            </a:fld>
            <a:endParaRPr lang="en-GB"/>
          </a:p>
        </p:txBody>
      </p:sp>
    </p:spTree>
    <p:extLst>
      <p:ext uri="{BB962C8B-B14F-4D97-AF65-F5344CB8AC3E}">
        <p14:creationId xmlns:p14="http://schemas.microsoft.com/office/powerpoint/2010/main" val="2648294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The first is one we have discussed at length in our previous discussions of obstacles to autonomy in legal education and in genuinely dialogical practice.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This we refer to as the   problems of </a:t>
            </a:r>
            <a:r>
              <a:rPr lang="en-GB" sz="1200" i="1" kern="1200" dirty="0" smtClean="0">
                <a:solidFill>
                  <a:schemeClr val="tx1"/>
                </a:solidFill>
                <a:effectLst/>
                <a:latin typeface="Arial" charset="0"/>
                <a:ea typeface="+mn-ea"/>
                <a:cs typeface="+mn-cs"/>
              </a:rPr>
              <a:t>formalism and mechanism </a:t>
            </a:r>
            <a:r>
              <a:rPr lang="en-GB" sz="1200" kern="1200" dirty="0" smtClean="0">
                <a:solidFill>
                  <a:schemeClr val="tx1"/>
                </a:solidFill>
                <a:effectLst/>
                <a:latin typeface="Arial" charset="0"/>
                <a:ea typeface="+mn-ea"/>
                <a:cs typeface="+mn-cs"/>
              </a:rPr>
              <a:t>in ethical legal discourse.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smtClean="0">
                <a:solidFill>
                  <a:schemeClr val="tx1"/>
                </a:solidFill>
                <a:effectLst/>
                <a:latin typeface="Arial" charset="0"/>
                <a:ea typeface="+mn-ea"/>
                <a:cs typeface="+mn-cs"/>
              </a:rPr>
              <a:t>Formalism</a:t>
            </a:r>
            <a:r>
              <a:rPr lang="en-GB" sz="1200" kern="1200" dirty="0" smtClean="0">
                <a:solidFill>
                  <a:schemeClr val="tx1"/>
                </a:solidFill>
                <a:effectLst/>
                <a:latin typeface="Arial" charset="0"/>
                <a:ea typeface="+mn-ea"/>
                <a:cs typeface="+mn-cs"/>
              </a:rPr>
              <a:t> ensures that the substantive ethical and political issues arising in legal education,  profession and practice remain insulated from critique.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This is achieved by promoting a discourse which aims at constructing literally </a:t>
            </a:r>
            <a:r>
              <a:rPr lang="en-GB" sz="1200" kern="1200" dirty="0" err="1" smtClean="0">
                <a:solidFill>
                  <a:schemeClr val="tx1"/>
                </a:solidFill>
                <a:effectLst/>
                <a:latin typeface="Arial" charset="0"/>
                <a:ea typeface="+mn-ea"/>
                <a:cs typeface="+mn-cs"/>
              </a:rPr>
              <a:t>uncontentious</a:t>
            </a:r>
            <a:r>
              <a:rPr lang="en-GB" sz="1200" kern="1200" dirty="0" smtClean="0">
                <a:solidFill>
                  <a:schemeClr val="tx1"/>
                </a:solidFill>
                <a:effectLst/>
                <a:latin typeface="Arial" charset="0"/>
                <a:ea typeface="+mn-ea"/>
                <a:cs typeface="+mn-cs"/>
              </a:rPr>
              <a:t> wish lists of ethically desirable policies and attributes.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i="1" kern="1200" dirty="0" smtClean="0">
                <a:solidFill>
                  <a:schemeClr val="tx1"/>
                </a:solidFill>
                <a:effectLst/>
                <a:latin typeface="Arial" charset="0"/>
                <a:ea typeface="+mn-ea"/>
                <a:cs typeface="+mn-cs"/>
              </a:rPr>
              <a:t>Mechanism</a:t>
            </a:r>
            <a:r>
              <a:rPr lang="en-GB" sz="1200" kern="1200" dirty="0" smtClean="0">
                <a:solidFill>
                  <a:schemeClr val="tx1"/>
                </a:solidFill>
                <a:effectLst/>
                <a:latin typeface="Arial" charset="0"/>
                <a:ea typeface="+mn-ea"/>
                <a:cs typeface="+mn-cs"/>
              </a:rPr>
              <a:t> appears as an attempt to break the bonds of </a:t>
            </a:r>
            <a:r>
              <a:rPr lang="en-GB" sz="1200" i="1" kern="1200" dirty="0" smtClean="0">
                <a:solidFill>
                  <a:schemeClr val="tx1"/>
                </a:solidFill>
                <a:effectLst/>
                <a:latin typeface="Arial" charset="0"/>
                <a:ea typeface="+mn-ea"/>
                <a:cs typeface="+mn-cs"/>
              </a:rPr>
              <a:t>Formalism</a:t>
            </a:r>
            <a:r>
              <a:rPr lang="en-GB" sz="1200" kern="1200" dirty="0" smtClean="0">
                <a:solidFill>
                  <a:schemeClr val="tx1"/>
                </a:solidFill>
                <a:effectLst/>
                <a:latin typeface="Arial" charset="0"/>
                <a:ea typeface="+mn-ea"/>
                <a:cs typeface="+mn-cs"/>
              </a:rPr>
              <a:t> by offering concrete illustrative guides to ethical action in specific situations.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Compliance with specific illustrations of behaviour is possible, but a </a:t>
            </a:r>
            <a:r>
              <a:rPr lang="en-GB" sz="1200" i="1" kern="1200" dirty="0" smtClean="0">
                <a:solidFill>
                  <a:schemeClr val="tx1"/>
                </a:solidFill>
                <a:effectLst/>
                <a:latin typeface="Arial" charset="0"/>
                <a:ea typeface="+mn-ea"/>
                <a:cs typeface="+mn-cs"/>
              </a:rPr>
              <a:t>formalistic professional ethic</a:t>
            </a:r>
            <a:r>
              <a:rPr lang="en-GB" sz="1200" kern="1200" dirty="0" smtClean="0">
                <a:solidFill>
                  <a:schemeClr val="tx1"/>
                </a:solidFill>
                <a:effectLst/>
                <a:latin typeface="Arial" charset="0"/>
                <a:ea typeface="+mn-ea"/>
                <a:cs typeface="+mn-cs"/>
              </a:rPr>
              <a:t> hampers progress in acquiring an intellectual grasp of the substantive ethical principles underpinning the range of responses required and expected of the </a:t>
            </a:r>
            <a:r>
              <a:rPr lang="en-GB" sz="1200" i="1" kern="1200" dirty="0" smtClean="0">
                <a:solidFill>
                  <a:schemeClr val="tx1"/>
                </a:solidFill>
                <a:effectLst/>
                <a:latin typeface="Arial" charset="0"/>
                <a:ea typeface="+mn-ea"/>
                <a:cs typeface="+mn-cs"/>
              </a:rPr>
              <a:t>autonomous student and practitioner.</a:t>
            </a:r>
            <a:endParaRPr lang="en-GB" sz="1200" kern="1200" dirty="0" smtClean="0">
              <a:solidFill>
                <a:schemeClr val="tx1"/>
              </a:solidFill>
              <a:effectLst/>
              <a:latin typeface="Arial" charset="0"/>
              <a:ea typeface="+mn-ea"/>
              <a:cs typeface="+mn-cs"/>
            </a:endParaRPr>
          </a:p>
        </p:txBody>
      </p:sp>
      <p:sp>
        <p:nvSpPr>
          <p:cNvPr id="4" name="Slide Number Placeholder 3"/>
          <p:cNvSpPr>
            <a:spLocks noGrp="1"/>
          </p:cNvSpPr>
          <p:nvPr>
            <p:ph type="sldNum" sz="quarter" idx="10"/>
          </p:nvPr>
        </p:nvSpPr>
        <p:spPr/>
        <p:txBody>
          <a:bodyPr/>
          <a:lstStyle/>
          <a:p>
            <a:fld id="{9B08F58B-8110-471A-8C39-32526D9BBCBE}" type="slidenum">
              <a:rPr lang="en-GB" smtClean="0"/>
              <a:pPr/>
              <a:t>3</a:t>
            </a:fld>
            <a:endParaRPr lang="en-GB"/>
          </a:p>
        </p:txBody>
      </p:sp>
    </p:spTree>
    <p:extLst>
      <p:ext uri="{BB962C8B-B14F-4D97-AF65-F5344CB8AC3E}">
        <p14:creationId xmlns:p14="http://schemas.microsoft.com/office/powerpoint/2010/main" val="2858454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The second pillar of our critique can be called the </a:t>
            </a:r>
            <a:r>
              <a:rPr lang="en-GB" sz="1200" kern="1200" dirty="0" err="1" smtClean="0">
                <a:solidFill>
                  <a:schemeClr val="tx1"/>
                </a:solidFill>
                <a:effectLst/>
                <a:latin typeface="Arial" charset="0"/>
                <a:ea typeface="+mn-ea"/>
                <a:cs typeface="+mn-cs"/>
              </a:rPr>
              <a:t>Zeldin</a:t>
            </a:r>
            <a:r>
              <a:rPr lang="en-GB" sz="1200" kern="1200" dirty="0" smtClean="0">
                <a:solidFill>
                  <a:schemeClr val="tx1"/>
                </a:solidFill>
                <a:effectLst/>
                <a:latin typeface="Arial" charset="0"/>
                <a:ea typeface="+mn-ea"/>
                <a:cs typeface="+mn-cs"/>
              </a:rPr>
              <a:t> thesis.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The </a:t>
            </a:r>
            <a:r>
              <a:rPr lang="en-GB" sz="1200" kern="1200" dirty="0" err="1" smtClean="0">
                <a:solidFill>
                  <a:schemeClr val="tx1"/>
                </a:solidFill>
                <a:effectLst/>
                <a:latin typeface="Arial" charset="0"/>
                <a:ea typeface="+mn-ea"/>
                <a:cs typeface="+mn-cs"/>
              </a:rPr>
              <a:t>Zeldin</a:t>
            </a:r>
            <a:r>
              <a:rPr lang="en-GB" sz="1200" kern="1200" dirty="0" smtClean="0">
                <a:solidFill>
                  <a:schemeClr val="tx1"/>
                </a:solidFill>
                <a:effectLst/>
                <a:latin typeface="Arial" charset="0"/>
                <a:ea typeface="+mn-ea"/>
                <a:cs typeface="+mn-cs"/>
              </a:rPr>
              <a:t> thesis concerns the evolution and development of modern professional institutions.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It suggests that the ethical fervour and aspiration of organised activity that creates great institutional influence and allegiance, and which shapes professional training expertise and attitudes,  degenerates inevitably into a generic form of administrative complexity.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The initial ethical momentum of the institution evaporates and energies are directed to  serving the narrower interests of institutional employees and a narrow group of stakeholders.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The values of the institution can  often become antithetical to the   defining principles and policies announced at their historical inception. </a:t>
            </a:r>
          </a:p>
          <a:p>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4</a:t>
            </a:fld>
            <a:endParaRPr lang="en-GB"/>
          </a:p>
        </p:txBody>
      </p:sp>
    </p:spTree>
    <p:extLst>
      <p:ext uri="{BB962C8B-B14F-4D97-AF65-F5344CB8AC3E}">
        <p14:creationId xmlns:p14="http://schemas.microsoft.com/office/powerpoint/2010/main" val="2296593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The third thesis, and the thesis that we will concentrate upon today, is that the goal of social and legal regulation and co-ordination requires the  institutionalisation of genuine dialogue between persons regarded as fundamentally equal.  </a:t>
            </a:r>
          </a:p>
          <a:p>
            <a:r>
              <a:rPr lang="en-GB" sz="1200" kern="1200" dirty="0" smtClean="0">
                <a:solidFill>
                  <a:schemeClr val="tx1"/>
                </a:solidFill>
                <a:effectLst/>
                <a:latin typeface="Arial" charset="0"/>
                <a:ea typeface="+mn-ea"/>
                <a:cs typeface="+mn-cs"/>
              </a:rPr>
              <a:t>Obstacles to the aspiration to dialogue are both structural (ideological) and perhaps individually innate (cognitive and anthropological or what might be referred to as </a:t>
            </a:r>
            <a:r>
              <a:rPr lang="en-GB" sz="1200" i="1" kern="1200" dirty="0" smtClean="0">
                <a:solidFill>
                  <a:schemeClr val="tx1"/>
                </a:solidFill>
                <a:effectLst/>
                <a:latin typeface="Arial" charset="0"/>
                <a:ea typeface="+mn-ea"/>
                <a:cs typeface="+mn-cs"/>
              </a:rPr>
              <a:t>behavioural</a:t>
            </a:r>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The depth of the structural problem surrounding the aspiration to dialogue is comprehensively analysed by </a:t>
            </a:r>
            <a:r>
              <a:rPr lang="en-GB" sz="1200" kern="1200" dirty="0" err="1" smtClean="0">
                <a:solidFill>
                  <a:schemeClr val="tx1"/>
                </a:solidFill>
                <a:effectLst/>
                <a:latin typeface="Arial" charset="0"/>
                <a:ea typeface="+mn-ea"/>
                <a:cs typeface="+mn-cs"/>
              </a:rPr>
              <a:t>Habermas</a:t>
            </a:r>
            <a:r>
              <a:rPr lang="en-GB" sz="1200" kern="1200" dirty="0" smtClean="0">
                <a:solidFill>
                  <a:schemeClr val="tx1"/>
                </a:solidFill>
                <a:effectLst/>
                <a:latin typeface="Arial" charset="0"/>
                <a:ea typeface="+mn-ea"/>
                <a:cs typeface="+mn-cs"/>
              </a:rPr>
              <a:t> in the </a:t>
            </a:r>
            <a:r>
              <a:rPr lang="en-GB" sz="1200" i="1" kern="1200" dirty="0" smtClean="0">
                <a:solidFill>
                  <a:schemeClr val="tx1"/>
                </a:solidFill>
                <a:effectLst/>
                <a:latin typeface="Arial" charset="0"/>
                <a:ea typeface="+mn-ea"/>
                <a:cs typeface="+mn-cs"/>
              </a:rPr>
              <a:t>Theory of Communicative Action</a:t>
            </a:r>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Here, distorted communication (a failure to achieve dialogue), is seen as a product of powerful sectional interests masquerading as universal interests. </a:t>
            </a:r>
          </a:p>
          <a:p>
            <a:r>
              <a:rPr lang="en-GB" sz="1200" kern="1200" dirty="0" smtClean="0">
                <a:solidFill>
                  <a:schemeClr val="tx1"/>
                </a:solidFill>
                <a:effectLst/>
                <a:latin typeface="Arial" charset="0"/>
                <a:ea typeface="+mn-ea"/>
                <a:cs typeface="+mn-cs"/>
              </a:rPr>
              <a:t>The distorted result is at best an i</a:t>
            </a:r>
            <a:r>
              <a:rPr lang="en-GB" sz="1200" i="1" kern="1200" dirty="0" smtClean="0">
                <a:solidFill>
                  <a:schemeClr val="tx1"/>
                </a:solidFill>
                <a:effectLst/>
                <a:latin typeface="Arial" charset="0"/>
                <a:ea typeface="+mn-ea"/>
                <a:cs typeface="+mn-cs"/>
              </a:rPr>
              <a:t>deological</a:t>
            </a:r>
            <a:r>
              <a:rPr lang="en-GB" sz="1200" kern="1200" dirty="0" smtClean="0">
                <a:solidFill>
                  <a:schemeClr val="tx1"/>
                </a:solidFill>
                <a:effectLst/>
                <a:latin typeface="Arial" charset="0"/>
                <a:ea typeface="+mn-ea"/>
                <a:cs typeface="+mn-cs"/>
              </a:rPr>
              <a:t> consensus that serves as a legitimation strategy for sectional goals and policies as opposed to a genuinely rational consensus about generalizable interests. </a:t>
            </a:r>
          </a:p>
          <a:p>
            <a:r>
              <a:rPr lang="en-GB" sz="1200" kern="1200" dirty="0" smtClean="0">
                <a:solidFill>
                  <a:schemeClr val="tx1"/>
                </a:solidFill>
                <a:effectLst/>
                <a:latin typeface="Arial" charset="0"/>
                <a:ea typeface="+mn-ea"/>
                <a:cs typeface="+mn-cs"/>
              </a:rPr>
              <a:t>The protection and perpetuation of sectional ideologies in this regard operates almost automatically in discourses which exhibit the tendency to produce cycles of distorted communication and knowledge production and transmission in which, as Paolo </a:t>
            </a:r>
            <a:r>
              <a:rPr lang="en-GB" sz="1200" kern="1200" dirty="0" err="1" smtClean="0">
                <a:solidFill>
                  <a:schemeClr val="tx1"/>
                </a:solidFill>
                <a:effectLst/>
                <a:latin typeface="Arial" charset="0"/>
                <a:ea typeface="+mn-ea"/>
                <a:cs typeface="+mn-cs"/>
              </a:rPr>
              <a:t>Friere</a:t>
            </a:r>
            <a:r>
              <a:rPr lang="en-GB" sz="1200" kern="1200" dirty="0" smtClean="0">
                <a:solidFill>
                  <a:schemeClr val="tx1"/>
                </a:solidFill>
                <a:effectLst/>
                <a:latin typeface="Arial" charset="0"/>
                <a:ea typeface="+mn-ea"/>
                <a:cs typeface="+mn-cs"/>
              </a:rPr>
              <a:t> describes so brilliantly, the oppressed become the oppressor or remain as the oppressed. </a:t>
            </a:r>
            <a:endParaRPr lang="en-GB" dirty="0"/>
          </a:p>
        </p:txBody>
      </p:sp>
      <p:sp>
        <p:nvSpPr>
          <p:cNvPr id="4" name="Slide Number Placeholder 3"/>
          <p:cNvSpPr>
            <a:spLocks noGrp="1"/>
          </p:cNvSpPr>
          <p:nvPr>
            <p:ph type="sldNum" sz="quarter" idx="10"/>
          </p:nvPr>
        </p:nvSpPr>
        <p:spPr/>
        <p:txBody>
          <a:bodyPr/>
          <a:lstStyle/>
          <a:p>
            <a:fld id="{9B08F58B-8110-471A-8C39-32526D9BBCBE}" type="slidenum">
              <a:rPr lang="en-GB" smtClean="0"/>
              <a:pPr/>
              <a:t>5</a:t>
            </a:fld>
            <a:endParaRPr lang="en-GB"/>
          </a:p>
        </p:txBody>
      </p:sp>
    </p:spTree>
    <p:extLst>
      <p:ext uri="{BB962C8B-B14F-4D97-AF65-F5344CB8AC3E}">
        <p14:creationId xmlns:p14="http://schemas.microsoft.com/office/powerpoint/2010/main" val="2901225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However, in addition to these structural impediments to the dialogue of </a:t>
            </a:r>
            <a:r>
              <a:rPr lang="en-GB" sz="1200" kern="1200" dirty="0" err="1" smtClean="0">
                <a:solidFill>
                  <a:schemeClr val="tx1"/>
                </a:solidFill>
                <a:effectLst/>
                <a:latin typeface="Arial" charset="0"/>
                <a:ea typeface="+mn-ea"/>
                <a:cs typeface="+mn-cs"/>
              </a:rPr>
              <a:t>generalisable</a:t>
            </a:r>
            <a:r>
              <a:rPr lang="en-GB" sz="1200" kern="1200" dirty="0" smtClean="0">
                <a:solidFill>
                  <a:schemeClr val="tx1"/>
                </a:solidFill>
                <a:effectLst/>
                <a:latin typeface="Arial" charset="0"/>
                <a:ea typeface="+mn-ea"/>
                <a:cs typeface="+mn-cs"/>
              </a:rPr>
              <a:t> interests, we find cognitively innate deficiencies in practical reasoning and decision making that comprises the subject matter of what has been referred to as Behavioural Economics. </a:t>
            </a:r>
          </a:p>
          <a:p>
            <a:r>
              <a:rPr lang="en-GB" sz="1200" kern="1200" dirty="0" smtClean="0">
                <a:solidFill>
                  <a:schemeClr val="tx1"/>
                </a:solidFill>
                <a:effectLst/>
                <a:latin typeface="Arial" charset="0"/>
                <a:ea typeface="+mn-ea"/>
                <a:cs typeface="+mn-cs"/>
              </a:rPr>
              <a:t>We follow John Maule’s research in Behavioural Economics in pointing out innate flaws in cognition, judgement, negotiation, analysis and decision making which in themselves promote anti-dialogical outcomes. </a:t>
            </a:r>
          </a:p>
          <a:p>
            <a:r>
              <a:rPr lang="en-GB" sz="1200" kern="1200" dirty="0" smtClean="0">
                <a:solidFill>
                  <a:schemeClr val="tx1"/>
                </a:solidFill>
                <a:effectLst/>
                <a:latin typeface="Arial" charset="0"/>
                <a:ea typeface="+mn-ea"/>
                <a:cs typeface="+mn-cs"/>
              </a:rPr>
              <a:t>Examples, such as ‘first’ and ‘second system’ thinking, ‘endowment’ effects, ‘halo’ effects and so on might well be anthropologically ‘natural’ products of human cognition and persist even in the face of the kind of critical and egalitarian supervision of communication advocated  by </a:t>
            </a:r>
            <a:r>
              <a:rPr lang="en-GB" sz="1200" kern="1200" dirty="0" err="1" smtClean="0">
                <a:solidFill>
                  <a:schemeClr val="tx1"/>
                </a:solidFill>
                <a:effectLst/>
                <a:latin typeface="Arial" charset="0"/>
                <a:ea typeface="+mn-ea"/>
                <a:cs typeface="+mn-cs"/>
              </a:rPr>
              <a:t>Habermas</a:t>
            </a:r>
            <a:r>
              <a:rPr lang="en-GB" sz="1200" kern="1200" dirty="0" smtClean="0">
                <a:solidFill>
                  <a:schemeClr val="tx1"/>
                </a:solidFill>
                <a:effectLst/>
                <a:latin typeface="Arial" charset="0"/>
                <a:ea typeface="+mn-ea"/>
                <a:cs typeface="+mn-cs"/>
              </a:rPr>
              <a:t>. </a:t>
            </a:r>
          </a:p>
          <a:p>
            <a:r>
              <a:rPr lang="en-GB" sz="1200" kern="1200" dirty="0" smtClean="0">
                <a:solidFill>
                  <a:schemeClr val="tx1"/>
                </a:solidFill>
                <a:effectLst/>
                <a:latin typeface="Arial" charset="0"/>
                <a:ea typeface="+mn-ea"/>
                <a:cs typeface="+mn-cs"/>
              </a:rPr>
              <a:t>If this is the case, there are two fronts in the fight against discourses and practices inimical to dialogue.</a:t>
            </a:r>
          </a:p>
          <a:p>
            <a:endParaRPr lang="en-GB" sz="1200" kern="1200" dirty="0" smtClean="0">
              <a:solidFill>
                <a:schemeClr val="tx1"/>
              </a:solidFill>
              <a:effectLst/>
              <a:latin typeface="Arial" charset="0"/>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Aware of the wider structural potentials for distorted dialogue, closer work can be done in the day-to-day phenomena of lawyering with the more precise conceptual tools of Behavioural Economics: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The lawyer will listen to the client and ascertain the problem and look to solve the problem but may not always agree with the client’s goals and ideals.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In such a situation these goals and ideals may be discarded as uneducated or naive or the like, resulting in the anti-dialogical situation whereby the lawyer ‘educates’ the client in their world view and values by imposing these upon the client as the </a:t>
            </a:r>
            <a:r>
              <a:rPr lang="en-GB" sz="1200" i="1" kern="1200" dirty="0" smtClean="0">
                <a:solidFill>
                  <a:schemeClr val="tx1"/>
                </a:solidFill>
                <a:effectLst/>
                <a:latin typeface="Arial" charset="0"/>
                <a:ea typeface="+mn-ea"/>
                <a:cs typeface="+mn-cs"/>
              </a:rPr>
              <a:t>right</a:t>
            </a:r>
            <a:r>
              <a:rPr lang="en-GB" sz="1200" kern="1200" dirty="0" smtClean="0">
                <a:solidFill>
                  <a:schemeClr val="tx1"/>
                </a:solidFill>
                <a:effectLst/>
                <a:latin typeface="Arial" charset="0"/>
                <a:ea typeface="+mn-ea"/>
                <a:cs typeface="+mn-cs"/>
              </a:rPr>
              <a:t> view.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The lawyer may provide options but, we should reflect upon this practice in the light of what we now, following Maule, and behavioural economic concepts such as ‘framing’, ‘motivated reasoning’, ‘endowment effects’ etc.  </a:t>
            </a:r>
          </a:p>
        </p:txBody>
      </p:sp>
      <p:sp>
        <p:nvSpPr>
          <p:cNvPr id="4" name="Slide Number Placeholder 3"/>
          <p:cNvSpPr>
            <a:spLocks noGrp="1"/>
          </p:cNvSpPr>
          <p:nvPr>
            <p:ph type="sldNum" sz="quarter" idx="10"/>
          </p:nvPr>
        </p:nvSpPr>
        <p:spPr/>
        <p:txBody>
          <a:bodyPr/>
          <a:lstStyle/>
          <a:p>
            <a:fld id="{9B08F58B-8110-471A-8C39-32526D9BBCBE}" type="slidenum">
              <a:rPr lang="en-GB" smtClean="0"/>
              <a:pPr/>
              <a:t>6</a:t>
            </a:fld>
            <a:endParaRPr lang="en-GB"/>
          </a:p>
        </p:txBody>
      </p:sp>
    </p:spTree>
    <p:extLst>
      <p:ext uri="{BB962C8B-B14F-4D97-AF65-F5344CB8AC3E}">
        <p14:creationId xmlns:p14="http://schemas.microsoft.com/office/powerpoint/2010/main" val="2061043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It is not just ‘the cuts’ that have created an access to justice crisis in the legal system.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Such crises are endemic in </a:t>
            </a:r>
            <a:r>
              <a:rPr lang="en-GB" sz="1200" kern="1200" dirty="0" err="1" smtClean="0">
                <a:solidFill>
                  <a:schemeClr val="tx1"/>
                </a:solidFill>
                <a:effectLst/>
                <a:latin typeface="Arial" charset="0"/>
                <a:ea typeface="+mn-ea"/>
                <a:cs typeface="+mn-cs"/>
              </a:rPr>
              <a:t>commodified</a:t>
            </a:r>
            <a:r>
              <a:rPr lang="en-GB" sz="1200" kern="1200" dirty="0" smtClean="0">
                <a:solidFill>
                  <a:schemeClr val="tx1"/>
                </a:solidFill>
                <a:effectLst/>
                <a:latin typeface="Arial" charset="0"/>
                <a:ea typeface="+mn-ea"/>
                <a:cs typeface="+mn-cs"/>
              </a:rPr>
              <a:t> legal processes in complex societies.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But post - LASPO, and following the dramatic reduction in legal aid, this crisis is now overwhelming and at the forefront of topical concern.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Access to justice is now undoubtedly a constitutional issue of considerable significance and a reconsideration of the lawyer/client relationship is at the heart of it.</a:t>
            </a:r>
            <a:endParaRPr lang="en-GB" dirty="0" smtClean="0"/>
          </a:p>
          <a:p>
            <a:endParaRPr lang="en-GB"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Following Erich Fromm’s essay </a:t>
            </a:r>
            <a:r>
              <a:rPr lang="en-GB" sz="1200" i="1" kern="1200" dirty="0" smtClean="0">
                <a:solidFill>
                  <a:schemeClr val="tx1"/>
                </a:solidFill>
                <a:effectLst/>
                <a:latin typeface="Arial" charset="0"/>
                <a:ea typeface="+mn-ea"/>
                <a:cs typeface="+mn-cs"/>
              </a:rPr>
              <a:t>To Have or to Be</a:t>
            </a:r>
            <a:r>
              <a:rPr lang="en-GB" sz="1200" kern="1200" dirty="0" smtClean="0">
                <a:solidFill>
                  <a:schemeClr val="tx1"/>
                </a:solidFill>
                <a:effectLst/>
                <a:latin typeface="Arial" charset="0"/>
                <a:ea typeface="+mn-ea"/>
                <a:cs typeface="+mn-cs"/>
              </a:rPr>
              <a:t> on the ethical and spiritual crises of  </a:t>
            </a:r>
            <a:r>
              <a:rPr lang="en-GB" sz="1200" kern="1200" dirty="0" err="1" smtClean="0">
                <a:solidFill>
                  <a:schemeClr val="tx1"/>
                </a:solidFill>
                <a:effectLst/>
                <a:latin typeface="Arial" charset="0"/>
                <a:ea typeface="+mn-ea"/>
                <a:cs typeface="+mn-cs"/>
              </a:rPr>
              <a:t>commodified</a:t>
            </a:r>
            <a:r>
              <a:rPr lang="en-GB" sz="1200" kern="1200" dirty="0" smtClean="0">
                <a:solidFill>
                  <a:schemeClr val="tx1"/>
                </a:solidFill>
                <a:effectLst/>
                <a:latin typeface="Arial" charset="0"/>
                <a:ea typeface="+mn-ea"/>
                <a:cs typeface="+mn-cs"/>
              </a:rPr>
              <a:t> society, we need to think carefully about what </a:t>
            </a:r>
            <a:r>
              <a:rPr lang="en-GB" sz="1200" i="1" kern="1200" dirty="0" smtClean="0">
                <a:solidFill>
                  <a:schemeClr val="tx1"/>
                </a:solidFill>
                <a:effectLst/>
                <a:latin typeface="Arial" charset="0"/>
                <a:ea typeface="+mn-ea"/>
                <a:cs typeface="+mn-cs"/>
              </a:rPr>
              <a:t>being</a:t>
            </a:r>
            <a:r>
              <a:rPr lang="en-GB" sz="1200" kern="1200" dirty="0" smtClean="0">
                <a:solidFill>
                  <a:schemeClr val="tx1"/>
                </a:solidFill>
                <a:effectLst/>
                <a:latin typeface="Arial" charset="0"/>
                <a:ea typeface="+mn-ea"/>
                <a:cs typeface="+mn-cs"/>
              </a:rPr>
              <a:t> a lawyer is, as opposed to merely  </a:t>
            </a:r>
            <a:r>
              <a:rPr lang="en-GB" sz="1200" i="1" kern="1200" dirty="0" smtClean="0">
                <a:solidFill>
                  <a:schemeClr val="tx1"/>
                </a:solidFill>
                <a:effectLst/>
                <a:latin typeface="Arial" charset="0"/>
                <a:ea typeface="+mn-ea"/>
                <a:cs typeface="+mn-cs"/>
              </a:rPr>
              <a:t>having </a:t>
            </a:r>
            <a:r>
              <a:rPr lang="en-GB" sz="1200" kern="1200" dirty="0" smtClean="0">
                <a:solidFill>
                  <a:schemeClr val="tx1"/>
                </a:solidFill>
                <a:effectLst/>
                <a:latin typeface="Arial" charset="0"/>
                <a:ea typeface="+mn-ea"/>
                <a:cs typeface="+mn-cs"/>
              </a:rPr>
              <a:t>the status of lawyer.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This distinction between </a:t>
            </a:r>
            <a:r>
              <a:rPr lang="en-GB" sz="1200" i="1" kern="1200" dirty="0" smtClean="0">
                <a:solidFill>
                  <a:schemeClr val="tx1"/>
                </a:solidFill>
                <a:effectLst/>
                <a:latin typeface="Arial" charset="0"/>
                <a:ea typeface="+mn-ea"/>
                <a:cs typeface="+mn-cs"/>
              </a:rPr>
              <a:t>having</a:t>
            </a:r>
            <a:r>
              <a:rPr lang="en-GB" sz="1200" kern="1200" dirty="0" smtClean="0">
                <a:solidFill>
                  <a:schemeClr val="tx1"/>
                </a:solidFill>
                <a:effectLst/>
                <a:latin typeface="Arial" charset="0"/>
                <a:ea typeface="+mn-ea"/>
                <a:cs typeface="+mn-cs"/>
              </a:rPr>
              <a:t> and </a:t>
            </a:r>
            <a:r>
              <a:rPr lang="en-GB" sz="1200" i="1" kern="1200" dirty="0" smtClean="0">
                <a:solidFill>
                  <a:schemeClr val="tx1"/>
                </a:solidFill>
                <a:effectLst/>
                <a:latin typeface="Arial" charset="0"/>
                <a:ea typeface="+mn-ea"/>
                <a:cs typeface="+mn-cs"/>
              </a:rPr>
              <a:t>being</a:t>
            </a:r>
            <a:r>
              <a:rPr lang="en-GB" sz="1200" kern="1200" dirty="0" smtClean="0">
                <a:solidFill>
                  <a:schemeClr val="tx1"/>
                </a:solidFill>
                <a:effectLst/>
                <a:latin typeface="Arial" charset="0"/>
                <a:ea typeface="+mn-ea"/>
                <a:cs typeface="+mn-cs"/>
              </a:rPr>
              <a:t> might also help in terms of an awareness of </a:t>
            </a:r>
            <a:r>
              <a:rPr lang="en-GB" sz="1200" i="1" kern="1200" dirty="0" smtClean="0">
                <a:solidFill>
                  <a:schemeClr val="tx1"/>
                </a:solidFill>
                <a:effectLst/>
                <a:latin typeface="Arial" charset="0"/>
                <a:ea typeface="+mn-ea"/>
                <a:cs typeface="+mn-cs"/>
              </a:rPr>
              <a:t>being</a:t>
            </a:r>
            <a:r>
              <a:rPr lang="en-GB" sz="1200" kern="1200" dirty="0" smtClean="0">
                <a:solidFill>
                  <a:schemeClr val="tx1"/>
                </a:solidFill>
                <a:effectLst/>
                <a:latin typeface="Arial" charset="0"/>
                <a:ea typeface="+mn-ea"/>
                <a:cs typeface="+mn-cs"/>
              </a:rPr>
              <a:t> in a dialogue with someone as opposed to </a:t>
            </a:r>
            <a:r>
              <a:rPr lang="en-GB" sz="1200" i="1" kern="1200" dirty="0" smtClean="0">
                <a:solidFill>
                  <a:schemeClr val="tx1"/>
                </a:solidFill>
                <a:effectLst/>
                <a:latin typeface="Arial" charset="0"/>
                <a:ea typeface="+mn-ea"/>
                <a:cs typeface="+mn-cs"/>
              </a:rPr>
              <a:t>having</a:t>
            </a:r>
            <a:r>
              <a:rPr lang="en-GB" sz="1200" kern="1200" dirty="0" smtClean="0">
                <a:solidFill>
                  <a:schemeClr val="tx1"/>
                </a:solidFill>
                <a:effectLst/>
                <a:latin typeface="Arial" charset="0"/>
                <a:ea typeface="+mn-ea"/>
                <a:cs typeface="+mn-cs"/>
              </a:rPr>
              <a:t> a client - ‘my client’. Being in a dialogue is different from </a:t>
            </a:r>
            <a:r>
              <a:rPr lang="en-GB" sz="1200" i="1" kern="1200" dirty="0" smtClean="0">
                <a:solidFill>
                  <a:schemeClr val="tx1"/>
                </a:solidFill>
                <a:effectLst/>
                <a:latin typeface="Arial" charset="0"/>
                <a:ea typeface="+mn-ea"/>
                <a:cs typeface="+mn-cs"/>
              </a:rPr>
              <a:t>having</a:t>
            </a:r>
            <a:r>
              <a:rPr lang="en-GB" sz="1200" kern="1200" dirty="0" smtClean="0">
                <a:solidFill>
                  <a:schemeClr val="tx1"/>
                </a:solidFill>
                <a:effectLst/>
                <a:latin typeface="Arial" charset="0"/>
                <a:ea typeface="+mn-ea"/>
                <a:cs typeface="+mn-cs"/>
              </a:rPr>
              <a:t> (control over) and seeing the client as an object and </a:t>
            </a:r>
            <a:r>
              <a:rPr lang="en-GB" sz="1200" i="1" kern="1200" dirty="0" smtClean="0">
                <a:solidFill>
                  <a:schemeClr val="tx1"/>
                </a:solidFill>
                <a:effectLst/>
                <a:latin typeface="Arial" charset="0"/>
                <a:ea typeface="+mn-ea"/>
                <a:cs typeface="+mn-cs"/>
              </a:rPr>
              <a:t>means </a:t>
            </a:r>
            <a:r>
              <a:rPr lang="en-GB" sz="1200" kern="1200" dirty="0" smtClean="0">
                <a:solidFill>
                  <a:schemeClr val="tx1"/>
                </a:solidFill>
                <a:effectLst/>
                <a:latin typeface="Arial" charset="0"/>
                <a:ea typeface="+mn-ea"/>
                <a:cs typeface="+mn-cs"/>
              </a:rPr>
              <a:t>to achieving the lawyers ends: that is, “winning” a contentious case; meeting cost and time targets; and so on.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The difference consists in working towards a more reflective and considerate dialogue with a breakdown of the traditional power roles in which the client is seen as a person of equal status. </a:t>
            </a:r>
          </a:p>
        </p:txBody>
      </p:sp>
      <p:sp>
        <p:nvSpPr>
          <p:cNvPr id="4" name="Slide Number Placeholder 3"/>
          <p:cNvSpPr>
            <a:spLocks noGrp="1"/>
          </p:cNvSpPr>
          <p:nvPr>
            <p:ph type="sldNum" sz="quarter" idx="10"/>
          </p:nvPr>
        </p:nvSpPr>
        <p:spPr/>
        <p:txBody>
          <a:bodyPr/>
          <a:lstStyle/>
          <a:p>
            <a:fld id="{9B08F58B-8110-471A-8C39-32526D9BBCBE}" type="slidenum">
              <a:rPr lang="en-GB" smtClean="0"/>
              <a:pPr/>
              <a:t>7</a:t>
            </a:fld>
            <a:endParaRPr lang="en-GB"/>
          </a:p>
        </p:txBody>
      </p:sp>
    </p:spTree>
    <p:extLst>
      <p:ext uri="{BB962C8B-B14F-4D97-AF65-F5344CB8AC3E}">
        <p14:creationId xmlns:p14="http://schemas.microsoft.com/office/powerpoint/2010/main" val="337389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Such an approach requires the lawyer to consider, question and critically reflect upon her/his own values, and not simply imposing these upon the client in what they consider to be ‘the solution’ to the client’s problem.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But this is not all.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Importantly, there must be a genuine dialogue between the lawyer and client, where the lawyer acts as a ‘</a:t>
            </a:r>
            <a:r>
              <a:rPr lang="en-GB" sz="1200" kern="1200" dirty="0" err="1" smtClean="0">
                <a:solidFill>
                  <a:schemeClr val="tx1"/>
                </a:solidFill>
                <a:effectLst/>
                <a:latin typeface="Arial" charset="0"/>
                <a:ea typeface="+mn-ea"/>
                <a:cs typeface="+mn-cs"/>
              </a:rPr>
              <a:t>scaffolder</a:t>
            </a:r>
            <a:r>
              <a:rPr lang="en-GB" sz="1200" kern="1200" dirty="0" smtClean="0">
                <a:solidFill>
                  <a:schemeClr val="tx1"/>
                </a:solidFill>
                <a:effectLst/>
                <a:latin typeface="Arial" charset="0"/>
                <a:ea typeface="+mn-ea"/>
                <a:cs typeface="+mn-cs"/>
              </a:rPr>
              <a:t>’ (see Vygotsky) assisting the client in considering and questioning their own values and reflecting upon these together, as a means to identifying possible solutions to problems and empowering the client to be a part of the solution to their own problem, even if that solution might not be perfect to the client or the solution the client wanted to hear when they first sought assistance.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By involving the client in the decision making process and empowering the client to make decisions for themself in the future, a new structure begins to evolve, where the client no longer waits for the lawyer to tell them what is best for them, but is beginning to be able to identify the pertinent and relevant points for themselves, the means to identify these points, the means to reflect upon their own values and the impact of these values and consequently make a more informed decision about the outcome that best suits them.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err="1" smtClean="0">
                <a:solidFill>
                  <a:schemeClr val="tx1"/>
                </a:solidFill>
                <a:effectLst/>
                <a:latin typeface="Arial" charset="0"/>
                <a:ea typeface="+mn-ea"/>
                <a:cs typeface="+mn-cs"/>
              </a:rPr>
              <a:t>Friere’s</a:t>
            </a:r>
            <a:r>
              <a:rPr lang="en-GB" sz="1200" kern="1200" dirty="0" smtClean="0">
                <a:solidFill>
                  <a:schemeClr val="tx1"/>
                </a:solidFill>
                <a:effectLst/>
                <a:latin typeface="Arial" charset="0"/>
                <a:ea typeface="+mn-ea"/>
                <a:cs typeface="+mn-cs"/>
              </a:rPr>
              <a:t> concerns about the relationship between ‘conqueror and conquered’ gives way to a dialogical process of learning where the client learns from the lawyer and the lawyer learns from the client. </a:t>
            </a:r>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Arial" charset="0"/>
                <a:ea typeface="+mn-ea"/>
                <a:cs typeface="+mn-cs"/>
              </a:rPr>
              <a:t>We have already seen tentative steps towards such a professional relationship in the area of medicine, with research demonstrating that a patient involved in a dialogue with their consultant and empowered within the process to make their own decisions is far more likely to be satisfied with the outcome and their treatment is more likely to be successful. </a:t>
            </a:r>
          </a:p>
        </p:txBody>
      </p:sp>
      <p:sp>
        <p:nvSpPr>
          <p:cNvPr id="4" name="Slide Number Placeholder 3"/>
          <p:cNvSpPr>
            <a:spLocks noGrp="1"/>
          </p:cNvSpPr>
          <p:nvPr>
            <p:ph type="sldNum" sz="quarter" idx="10"/>
          </p:nvPr>
        </p:nvSpPr>
        <p:spPr/>
        <p:txBody>
          <a:bodyPr/>
          <a:lstStyle/>
          <a:p>
            <a:fld id="{9B08F58B-8110-471A-8C39-32526D9BBCBE}" type="slidenum">
              <a:rPr lang="en-GB" smtClean="0"/>
              <a:pPr/>
              <a:t>8</a:t>
            </a:fld>
            <a:endParaRPr lang="en-GB"/>
          </a:p>
        </p:txBody>
      </p:sp>
    </p:spTree>
    <p:extLst>
      <p:ext uri="{BB962C8B-B14F-4D97-AF65-F5344CB8AC3E}">
        <p14:creationId xmlns:p14="http://schemas.microsoft.com/office/powerpoint/2010/main" val="229585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Arial" charset="0"/>
                <a:ea typeface="+mn-ea"/>
                <a:cs typeface="+mn-cs"/>
              </a:rPr>
              <a:t>Perhaps the final thing we could say about this threefold approach is by way of some reflexive criticism. </a:t>
            </a:r>
          </a:p>
          <a:p>
            <a:r>
              <a:rPr lang="en-GB" sz="1200" kern="1200" dirty="0" smtClean="0">
                <a:solidFill>
                  <a:schemeClr val="tx1"/>
                </a:solidFill>
                <a:effectLst/>
                <a:latin typeface="Arial" charset="0"/>
                <a:ea typeface="+mn-ea"/>
                <a:cs typeface="+mn-cs"/>
              </a:rPr>
              <a:t>We have noted the severe shortcomings of a formalistic ethics: for example, no serious objection can be mounted to the formalistic requirements of ethical lawyering - for example, no one would wish to argue with the idea that lawyers should act in the interests of their client, or that lawyers should act with integrity, or that lawyers should provide ‘high quality’ services ‘ at a ‘fair’ price. </a:t>
            </a:r>
          </a:p>
          <a:p>
            <a:r>
              <a:rPr lang="en-GB" sz="1200" kern="1200" dirty="0" smtClean="0">
                <a:solidFill>
                  <a:schemeClr val="tx1"/>
                </a:solidFill>
                <a:effectLst/>
                <a:latin typeface="Arial" charset="0"/>
                <a:ea typeface="+mn-ea"/>
                <a:cs typeface="+mn-cs"/>
              </a:rPr>
              <a:t>But one might point to a similar vacuity in the  </a:t>
            </a:r>
            <a:r>
              <a:rPr lang="en-GB" sz="1200" kern="1200" dirty="0" err="1" smtClean="0">
                <a:solidFill>
                  <a:schemeClr val="tx1"/>
                </a:solidFill>
                <a:effectLst/>
                <a:latin typeface="Arial" charset="0"/>
                <a:ea typeface="+mn-ea"/>
                <a:cs typeface="+mn-cs"/>
              </a:rPr>
              <a:t>the</a:t>
            </a:r>
            <a:r>
              <a:rPr lang="en-GB" sz="1200" kern="1200" dirty="0" smtClean="0">
                <a:solidFill>
                  <a:schemeClr val="tx1"/>
                </a:solidFill>
                <a:effectLst/>
                <a:latin typeface="Arial" charset="0"/>
                <a:ea typeface="+mn-ea"/>
                <a:cs typeface="+mn-cs"/>
              </a:rPr>
              <a:t> idea that we ought to strive to more ‘dialogical lawyering’ in the sense that we must (cuts or no cuts)  work towards an honest, empowering and informative dialogue between practitioners, experts, legislators  clients and the public. </a:t>
            </a:r>
          </a:p>
          <a:p>
            <a:r>
              <a:rPr lang="en-GB" sz="1200" kern="1200" dirty="0" smtClean="0">
                <a:solidFill>
                  <a:schemeClr val="tx1"/>
                </a:solidFill>
                <a:effectLst/>
                <a:latin typeface="Arial" charset="0"/>
                <a:ea typeface="+mn-ea"/>
                <a:cs typeface="+mn-cs"/>
              </a:rPr>
              <a:t>The pitfalls of formalism – and all the other challenges to achieving critical significance noted above  - await us in this regard. </a:t>
            </a:r>
          </a:p>
          <a:p>
            <a:r>
              <a:rPr lang="en-GB" sz="1200" kern="1200" dirty="0" smtClean="0">
                <a:solidFill>
                  <a:schemeClr val="tx1"/>
                </a:solidFill>
                <a:effectLst/>
                <a:latin typeface="Arial" charset="0"/>
                <a:ea typeface="+mn-ea"/>
                <a:cs typeface="+mn-cs"/>
              </a:rPr>
              <a:t>One must, then, at least begin the inquiry with a resolve not to underestimate the value of dialogue and the intractability of the obstacles to achieving it. </a:t>
            </a:r>
          </a:p>
        </p:txBody>
      </p:sp>
      <p:sp>
        <p:nvSpPr>
          <p:cNvPr id="4" name="Slide Number Placeholder 3"/>
          <p:cNvSpPr>
            <a:spLocks noGrp="1"/>
          </p:cNvSpPr>
          <p:nvPr>
            <p:ph type="sldNum" sz="quarter" idx="10"/>
          </p:nvPr>
        </p:nvSpPr>
        <p:spPr/>
        <p:txBody>
          <a:bodyPr/>
          <a:lstStyle/>
          <a:p>
            <a:fld id="{9B08F58B-8110-471A-8C39-32526D9BBCBE}" type="slidenum">
              <a:rPr lang="en-GB" smtClean="0"/>
              <a:pPr/>
              <a:t>9</a:t>
            </a:fld>
            <a:endParaRPr lang="en-GB"/>
          </a:p>
        </p:txBody>
      </p:sp>
    </p:spTree>
    <p:extLst>
      <p:ext uri="{BB962C8B-B14F-4D97-AF65-F5344CB8AC3E}">
        <p14:creationId xmlns:p14="http://schemas.microsoft.com/office/powerpoint/2010/main" val="2478576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US" noProof="0" smtClean="0"/>
              <a:t>Click to edit Master title style</a:t>
            </a:r>
            <a:endParaRPr lang="en-GB" noProof="0" smtClean="0"/>
          </a:p>
        </p:txBody>
      </p:sp>
      <p:sp>
        <p:nvSpPr>
          <p:cNvPr id="7183" name="Rectangle 15"/>
          <p:cNvSpPr>
            <a:spLocks noGrp="1" noChangeArrowheads="1"/>
          </p:cNvSpPr>
          <p:nvPr>
            <p:ph type="subTitle" sz="quarter" idx="1"/>
          </p:nvPr>
        </p:nvSpPr>
        <p:spPr>
          <a:xfrm>
            <a:off x="1371600" y="3886200"/>
            <a:ext cx="6400800" cy="1752600"/>
          </a:xfrm>
        </p:spPr>
        <p:txBody>
          <a:bodyPr/>
          <a:lstStyle>
            <a:lvl1pPr marL="0" indent="0">
              <a:buFontTx/>
              <a:buNone/>
              <a:defRPr sz="1600"/>
            </a:lvl1pPr>
          </a:lstStyle>
          <a:p>
            <a:pPr lvl="0"/>
            <a:r>
              <a:rPr lang="en-US" noProof="0" smtClean="0"/>
              <a:t>Click to edit Master subtitle style</a:t>
            </a:r>
            <a:endParaRPr lang="en-GB" noProof="0" smtClean="0"/>
          </a:p>
        </p:txBody>
      </p:sp>
      <p:pic>
        <p:nvPicPr>
          <p:cNvPr id="7184" name="Picture 16"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2440DFC-67B0-422D-9C59-1FEC81CD4A81}" type="slidenum">
              <a:rPr lang="en-GB"/>
              <a:pPr/>
              <a:t>‹#›</a:t>
            </a:fld>
            <a:endParaRPr lang="en-GB"/>
          </a:p>
        </p:txBody>
      </p:sp>
    </p:spTree>
    <p:extLst>
      <p:ext uri="{BB962C8B-B14F-4D97-AF65-F5344CB8AC3E}">
        <p14:creationId xmlns:p14="http://schemas.microsoft.com/office/powerpoint/2010/main" val="3956584591"/>
      </p:ext>
    </p:extLst>
  </p:cSld>
  <p:clrMapOvr>
    <a:masterClrMapping/>
  </p:clrMapOvr>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0126658-B049-4E8F-BCE9-E85FBDC13914}" type="slidenum">
              <a:rPr lang="en-GB"/>
              <a:pPr/>
              <a:t>‹#›</a:t>
            </a:fld>
            <a:endParaRPr lang="en-GB"/>
          </a:p>
        </p:txBody>
      </p:sp>
    </p:spTree>
    <p:extLst>
      <p:ext uri="{BB962C8B-B14F-4D97-AF65-F5344CB8AC3E}">
        <p14:creationId xmlns:p14="http://schemas.microsoft.com/office/powerpoint/2010/main" val="750418045"/>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F9715E7-7F15-4385-B3E9-E958AC14EFA4}" type="slidenum">
              <a:rPr lang="en-GB"/>
              <a:pPr/>
              <a:t>‹#›</a:t>
            </a:fld>
            <a:endParaRPr lang="en-GB"/>
          </a:p>
        </p:txBody>
      </p:sp>
    </p:spTree>
    <p:extLst>
      <p:ext uri="{BB962C8B-B14F-4D97-AF65-F5344CB8AC3E}">
        <p14:creationId xmlns:p14="http://schemas.microsoft.com/office/powerpoint/2010/main" val="3167092915"/>
      </p:ext>
    </p:extLst>
  </p:cSld>
  <p:clrMapOvr>
    <a:masterClrMapping/>
  </p:clrMapOvr>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A28D524-77AF-49E3-B43A-F99B38578CC6}" type="slidenum">
              <a:rPr lang="en-GB"/>
              <a:pPr/>
              <a:t>‹#›</a:t>
            </a:fld>
            <a:endParaRPr lang="en-GB"/>
          </a:p>
        </p:txBody>
      </p:sp>
    </p:spTree>
    <p:extLst>
      <p:ext uri="{BB962C8B-B14F-4D97-AF65-F5344CB8AC3E}">
        <p14:creationId xmlns:p14="http://schemas.microsoft.com/office/powerpoint/2010/main" val="2903379383"/>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A8B3407-D756-4AE5-9A54-B1E725457CFC}" type="slidenum">
              <a:rPr lang="en-GB"/>
              <a:pPr/>
              <a:t>‹#›</a:t>
            </a:fld>
            <a:endParaRPr lang="en-GB"/>
          </a:p>
        </p:txBody>
      </p:sp>
    </p:spTree>
    <p:extLst>
      <p:ext uri="{BB962C8B-B14F-4D97-AF65-F5344CB8AC3E}">
        <p14:creationId xmlns:p14="http://schemas.microsoft.com/office/powerpoint/2010/main" val="3560281164"/>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E1180231-0F4D-4B62-AE04-230C2DCD2F47}" type="slidenum">
              <a:rPr lang="en-GB"/>
              <a:pPr/>
              <a:t>‹#›</a:t>
            </a:fld>
            <a:endParaRPr lang="en-GB"/>
          </a:p>
        </p:txBody>
      </p:sp>
    </p:spTree>
    <p:extLst>
      <p:ext uri="{BB962C8B-B14F-4D97-AF65-F5344CB8AC3E}">
        <p14:creationId xmlns:p14="http://schemas.microsoft.com/office/powerpoint/2010/main" val="899488462"/>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5954A853-2958-4E99-AB4D-D417C77C8EF3}" type="slidenum">
              <a:rPr lang="en-GB"/>
              <a:pPr/>
              <a:t>‹#›</a:t>
            </a:fld>
            <a:endParaRPr lang="en-GB"/>
          </a:p>
        </p:txBody>
      </p:sp>
    </p:spTree>
    <p:extLst>
      <p:ext uri="{BB962C8B-B14F-4D97-AF65-F5344CB8AC3E}">
        <p14:creationId xmlns:p14="http://schemas.microsoft.com/office/powerpoint/2010/main" val="395274385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457715A-3EA8-4203-8D9C-970E04A360B2}" type="slidenum">
              <a:rPr lang="en-GB"/>
              <a:pPr/>
              <a:t>‹#›</a:t>
            </a:fld>
            <a:endParaRPr lang="en-GB"/>
          </a:p>
        </p:txBody>
      </p:sp>
    </p:spTree>
    <p:extLst>
      <p:ext uri="{BB962C8B-B14F-4D97-AF65-F5344CB8AC3E}">
        <p14:creationId xmlns:p14="http://schemas.microsoft.com/office/powerpoint/2010/main" val="1996830114"/>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40718941-4C3F-4FA0-8FE7-393E2A3A9CC4}" type="slidenum">
              <a:rPr lang="en-GB"/>
              <a:pPr/>
              <a:t>‹#›</a:t>
            </a:fld>
            <a:endParaRPr lang="en-GB"/>
          </a:p>
        </p:txBody>
      </p:sp>
    </p:spTree>
    <p:extLst>
      <p:ext uri="{BB962C8B-B14F-4D97-AF65-F5344CB8AC3E}">
        <p14:creationId xmlns:p14="http://schemas.microsoft.com/office/powerpoint/2010/main" val="46366873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7F5F8F3-1292-4E74-8EA9-5A3FEBE3A9D9}" type="slidenum">
              <a:rPr lang="en-GB"/>
              <a:pPr/>
              <a:t>‹#›</a:t>
            </a:fld>
            <a:endParaRPr lang="en-GB"/>
          </a:p>
        </p:txBody>
      </p:sp>
    </p:spTree>
    <p:extLst>
      <p:ext uri="{BB962C8B-B14F-4D97-AF65-F5344CB8AC3E}">
        <p14:creationId xmlns:p14="http://schemas.microsoft.com/office/powerpoint/2010/main" val="1125371211"/>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BCB7187-D852-4D42-AE24-14DF74CC5410}" type="slidenum">
              <a:rPr lang="en-GB"/>
              <a:pPr/>
              <a:t>‹#›</a:t>
            </a:fld>
            <a:endParaRPr lang="en-GB"/>
          </a:p>
        </p:txBody>
      </p:sp>
    </p:spTree>
    <p:extLst>
      <p:ext uri="{BB962C8B-B14F-4D97-AF65-F5344CB8AC3E}">
        <p14:creationId xmlns:p14="http://schemas.microsoft.com/office/powerpoint/2010/main" val="20738783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2C825C6-4DB0-4BDF-B1FA-5E0A2CA15371}" type="slidenum">
              <a:rPr lang="en-GB"/>
              <a:pPr/>
              <a:t>‹#›</a:t>
            </a:fld>
            <a:endParaRPr lang="en-GB"/>
          </a:p>
        </p:txBody>
      </p:sp>
    </p:spTree>
    <p:extLst>
      <p:ext uri="{BB962C8B-B14F-4D97-AF65-F5344CB8AC3E}">
        <p14:creationId xmlns:p14="http://schemas.microsoft.com/office/powerpoint/2010/main" val="3705884173"/>
      </p:ext>
    </p:extLst>
  </p:cSld>
  <p:clrMapOvr>
    <a:masterClrMapping/>
  </p:clrMapOvr>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06BF886-EC82-4C01-9CD7-DD3FEE4C654A}" type="slidenum">
              <a:rPr lang="en-GB"/>
              <a:pPr/>
              <a:t>‹#›</a:t>
            </a:fld>
            <a:endParaRPr lang="en-GB"/>
          </a:p>
        </p:txBody>
      </p:sp>
    </p:spTree>
    <p:extLst>
      <p:ext uri="{BB962C8B-B14F-4D97-AF65-F5344CB8AC3E}">
        <p14:creationId xmlns:p14="http://schemas.microsoft.com/office/powerpoint/2010/main" val="1112162734"/>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564059B-FA33-494A-92CF-4650BFFEDDF5}" type="slidenum">
              <a:rPr lang="en-GB"/>
              <a:pPr/>
              <a:t>‹#›</a:t>
            </a:fld>
            <a:endParaRPr lang="en-GB"/>
          </a:p>
        </p:txBody>
      </p:sp>
    </p:spTree>
    <p:extLst>
      <p:ext uri="{BB962C8B-B14F-4D97-AF65-F5344CB8AC3E}">
        <p14:creationId xmlns:p14="http://schemas.microsoft.com/office/powerpoint/2010/main" val="85886080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28A6B4-AC02-4FC4-ACE8-68AE18E34C28}" type="slidenum">
              <a:rPr lang="en-GB"/>
              <a:pPr/>
              <a:t>‹#›</a:t>
            </a:fld>
            <a:endParaRPr lang="en-GB"/>
          </a:p>
        </p:txBody>
      </p:sp>
    </p:spTree>
    <p:extLst>
      <p:ext uri="{BB962C8B-B14F-4D97-AF65-F5344CB8AC3E}">
        <p14:creationId xmlns:p14="http://schemas.microsoft.com/office/powerpoint/2010/main" val="46349559"/>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DDF2A9-4545-4F68-AA52-D067D7E5AB61}" type="slidenum">
              <a:rPr lang="en-GB"/>
              <a:pPr/>
              <a:t>‹#›</a:t>
            </a:fld>
            <a:endParaRPr lang="en-GB"/>
          </a:p>
        </p:txBody>
      </p:sp>
    </p:spTree>
    <p:extLst>
      <p:ext uri="{BB962C8B-B14F-4D97-AF65-F5344CB8AC3E}">
        <p14:creationId xmlns:p14="http://schemas.microsoft.com/office/powerpoint/2010/main" val="2554408805"/>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281B28-AECA-4F24-8167-12A6AB2E857B}" type="slidenum">
              <a:rPr lang="en-GB"/>
              <a:pPr/>
              <a:t>‹#›</a:t>
            </a:fld>
            <a:endParaRPr lang="en-GB"/>
          </a:p>
        </p:txBody>
      </p:sp>
    </p:spTree>
    <p:extLst>
      <p:ext uri="{BB962C8B-B14F-4D97-AF65-F5344CB8AC3E}">
        <p14:creationId xmlns:p14="http://schemas.microsoft.com/office/powerpoint/2010/main" val="1792850932"/>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6334CE75-A166-459D-BD64-0F3F0F5CBC68}" type="slidenum">
              <a:rPr lang="en-GB"/>
              <a:pPr/>
              <a:t>‹#›</a:t>
            </a:fld>
            <a:endParaRPr lang="en-GB"/>
          </a:p>
        </p:txBody>
      </p:sp>
    </p:spTree>
    <p:extLst>
      <p:ext uri="{BB962C8B-B14F-4D97-AF65-F5344CB8AC3E}">
        <p14:creationId xmlns:p14="http://schemas.microsoft.com/office/powerpoint/2010/main" val="1527113913"/>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1533B51C-CC9B-4C08-B3E2-3385872B6C26}" type="slidenum">
              <a:rPr lang="en-GB"/>
              <a:pPr/>
              <a:t>‹#›</a:t>
            </a:fld>
            <a:endParaRPr lang="en-GB"/>
          </a:p>
        </p:txBody>
      </p:sp>
    </p:spTree>
    <p:extLst>
      <p:ext uri="{BB962C8B-B14F-4D97-AF65-F5344CB8AC3E}">
        <p14:creationId xmlns:p14="http://schemas.microsoft.com/office/powerpoint/2010/main" val="2098721392"/>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1D3301E7-540B-4392-BB4B-C303F55EBB67}" type="slidenum">
              <a:rPr lang="en-GB"/>
              <a:pPr/>
              <a:t>‹#›</a:t>
            </a:fld>
            <a:endParaRPr lang="en-GB"/>
          </a:p>
        </p:txBody>
      </p:sp>
    </p:spTree>
    <p:extLst>
      <p:ext uri="{BB962C8B-B14F-4D97-AF65-F5344CB8AC3E}">
        <p14:creationId xmlns:p14="http://schemas.microsoft.com/office/powerpoint/2010/main" val="4261333326"/>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FD5F1C4-4D67-4681-8EB1-0B29CA3CFD5C}" type="slidenum">
              <a:rPr lang="en-GB"/>
              <a:pPr/>
              <a:t>‹#›</a:t>
            </a:fld>
            <a:endParaRPr lang="en-GB"/>
          </a:p>
        </p:txBody>
      </p:sp>
    </p:spTree>
    <p:extLst>
      <p:ext uri="{BB962C8B-B14F-4D97-AF65-F5344CB8AC3E}">
        <p14:creationId xmlns:p14="http://schemas.microsoft.com/office/powerpoint/2010/main" val="1766005208"/>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BF7EEF5-1D13-4B8C-AA77-B4E3003EDB3B}" type="slidenum">
              <a:rPr lang="en-GB"/>
              <a:pPr/>
              <a:t>‹#›</a:t>
            </a:fld>
            <a:endParaRPr lang="en-GB"/>
          </a:p>
        </p:txBody>
      </p:sp>
    </p:spTree>
    <p:extLst>
      <p:ext uri="{BB962C8B-B14F-4D97-AF65-F5344CB8AC3E}">
        <p14:creationId xmlns:p14="http://schemas.microsoft.com/office/powerpoint/2010/main" val="11706686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247" name="Rectangle 7"/>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10248" name="Rectangle 8"/>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0250" name="Picture 10"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065E4A2-CCFF-4FCB-AAC8-E035A3C8875E}" type="slidenum">
              <a:rPr lang="en-GB"/>
              <a:pPr/>
              <a:t>‹#›</a:t>
            </a:fld>
            <a:endParaRPr lang="en-GB"/>
          </a:p>
        </p:txBody>
      </p:sp>
    </p:spTree>
    <p:extLst>
      <p:ext uri="{BB962C8B-B14F-4D97-AF65-F5344CB8AC3E}">
        <p14:creationId xmlns:p14="http://schemas.microsoft.com/office/powerpoint/2010/main" val="2415934032"/>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FA23D32-56B8-44E9-8AC4-A35E2D91055B}" type="slidenum">
              <a:rPr lang="en-GB"/>
              <a:pPr/>
              <a:t>‹#›</a:t>
            </a:fld>
            <a:endParaRPr lang="en-GB"/>
          </a:p>
        </p:txBody>
      </p:sp>
    </p:spTree>
    <p:extLst>
      <p:ext uri="{BB962C8B-B14F-4D97-AF65-F5344CB8AC3E}">
        <p14:creationId xmlns:p14="http://schemas.microsoft.com/office/powerpoint/2010/main" val="862528187"/>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8E3EA27-8120-4D60-8851-0D25D37B2FD3}" type="slidenum">
              <a:rPr lang="en-GB"/>
              <a:pPr/>
              <a:t>‹#›</a:t>
            </a:fld>
            <a:endParaRPr lang="en-GB"/>
          </a:p>
        </p:txBody>
      </p:sp>
    </p:spTree>
    <p:extLst>
      <p:ext uri="{BB962C8B-B14F-4D97-AF65-F5344CB8AC3E}">
        <p14:creationId xmlns:p14="http://schemas.microsoft.com/office/powerpoint/2010/main" val="1862590987"/>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93CFECB-46E5-41E1-A256-427737B2F8A2}" type="slidenum">
              <a:rPr lang="en-GB"/>
              <a:pPr/>
              <a:t>‹#›</a:t>
            </a:fld>
            <a:endParaRPr lang="en-GB"/>
          </a:p>
        </p:txBody>
      </p:sp>
    </p:spTree>
    <p:extLst>
      <p:ext uri="{BB962C8B-B14F-4D97-AF65-F5344CB8AC3E}">
        <p14:creationId xmlns:p14="http://schemas.microsoft.com/office/powerpoint/2010/main" val="1474994378"/>
      </p:ext>
    </p:extLst>
  </p:cSld>
  <p:clrMapOvr>
    <a:masterClrMapping/>
  </p:clrMapOvr>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293F74-7021-4CF9-9FC2-7162493469D1}" type="slidenum">
              <a:rPr lang="en-GB"/>
              <a:pPr/>
              <a:t>‹#›</a:t>
            </a:fld>
            <a:endParaRPr lang="en-GB"/>
          </a:p>
        </p:txBody>
      </p:sp>
    </p:spTree>
    <p:extLst>
      <p:ext uri="{BB962C8B-B14F-4D97-AF65-F5344CB8AC3E}">
        <p14:creationId xmlns:p14="http://schemas.microsoft.com/office/powerpoint/2010/main" val="3240424432"/>
      </p:ext>
    </p:extLst>
  </p:cSld>
  <p:clrMapOvr>
    <a:masterClrMapping/>
  </p:clrMapOvr>
  <p:timing>
    <p:tnLst>
      <p:par>
        <p:cTn id="1" dur="indefinite" restart="never" nodeType="tmRoot"/>
      </p:par>
    </p:tn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3348F2F-C8BE-4DDA-B5DD-384D938676E7}" type="slidenum">
              <a:rPr lang="en-GB"/>
              <a:pPr/>
              <a:t>‹#›</a:t>
            </a:fld>
            <a:endParaRPr lang="en-GB"/>
          </a:p>
        </p:txBody>
      </p:sp>
    </p:spTree>
    <p:extLst>
      <p:ext uri="{BB962C8B-B14F-4D97-AF65-F5344CB8AC3E}">
        <p14:creationId xmlns:p14="http://schemas.microsoft.com/office/powerpoint/2010/main" val="4156963287"/>
      </p:ext>
    </p:extLst>
  </p:cSld>
  <p:clrMapOvr>
    <a:masterClrMapping/>
  </p:clrMapOvr>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A0C03ADC-9B3F-4A68-84F1-19795BD23BA2}" type="slidenum">
              <a:rPr lang="en-GB"/>
              <a:pPr/>
              <a:t>‹#›</a:t>
            </a:fld>
            <a:endParaRPr lang="en-GB"/>
          </a:p>
        </p:txBody>
      </p:sp>
    </p:spTree>
    <p:extLst>
      <p:ext uri="{BB962C8B-B14F-4D97-AF65-F5344CB8AC3E}">
        <p14:creationId xmlns:p14="http://schemas.microsoft.com/office/powerpoint/2010/main" val="2063886118"/>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BB232BB-B57E-44EE-B4C4-0C5B2298D3A9}" type="slidenum">
              <a:rPr lang="en-GB"/>
              <a:pPr/>
              <a:t>‹#›</a:t>
            </a:fld>
            <a:endParaRPr lang="en-GB"/>
          </a:p>
        </p:txBody>
      </p:sp>
    </p:spTree>
    <p:extLst>
      <p:ext uri="{BB962C8B-B14F-4D97-AF65-F5344CB8AC3E}">
        <p14:creationId xmlns:p14="http://schemas.microsoft.com/office/powerpoint/2010/main" val="1515180986"/>
      </p:ext>
    </p:extLst>
  </p:cSld>
  <p:clrMapOvr>
    <a:masterClrMapping/>
  </p:clrMapOvr>
  <p:timing>
    <p:tnLst>
      <p:par>
        <p:cTn id="1" dur="indefinite" restart="never" nodeType="tmRoot"/>
      </p:par>
    </p:tnLst>
  </p:timing>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C0C38A18-85D8-4177-9BDC-54314E392F61}" type="slidenum">
              <a:rPr lang="en-GB"/>
              <a:pPr/>
              <a:t>‹#›</a:t>
            </a:fld>
            <a:endParaRPr lang="en-GB"/>
          </a:p>
        </p:txBody>
      </p:sp>
    </p:spTree>
    <p:extLst>
      <p:ext uri="{BB962C8B-B14F-4D97-AF65-F5344CB8AC3E}">
        <p14:creationId xmlns:p14="http://schemas.microsoft.com/office/powerpoint/2010/main" val="1944988296"/>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0DAA945-16C2-42DF-9D2C-1D2CF54AD300}" type="slidenum">
              <a:rPr lang="en-GB"/>
              <a:pPr/>
              <a:t>‹#›</a:t>
            </a:fld>
            <a:endParaRPr lang="en-GB"/>
          </a:p>
        </p:txBody>
      </p:sp>
    </p:spTree>
    <p:extLst>
      <p:ext uri="{BB962C8B-B14F-4D97-AF65-F5344CB8AC3E}">
        <p14:creationId xmlns:p14="http://schemas.microsoft.com/office/powerpoint/2010/main" val="33204796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3F803C4-D98C-4E77-8137-FC19D285E8CB}" type="slidenum">
              <a:rPr lang="en-GB"/>
              <a:pPr/>
              <a:t>‹#›</a:t>
            </a:fld>
            <a:endParaRPr lang="en-GB"/>
          </a:p>
        </p:txBody>
      </p:sp>
    </p:spTree>
    <p:extLst>
      <p:ext uri="{BB962C8B-B14F-4D97-AF65-F5344CB8AC3E}">
        <p14:creationId xmlns:p14="http://schemas.microsoft.com/office/powerpoint/2010/main" val="1999247450"/>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8C00B5A-5E76-4ACC-9B62-1F2C2F6495D4}" type="slidenum">
              <a:rPr lang="en-GB"/>
              <a:pPr/>
              <a:t>‹#›</a:t>
            </a:fld>
            <a:endParaRPr lang="en-GB"/>
          </a:p>
        </p:txBody>
      </p:sp>
    </p:spTree>
    <p:extLst>
      <p:ext uri="{BB962C8B-B14F-4D97-AF65-F5344CB8AC3E}">
        <p14:creationId xmlns:p14="http://schemas.microsoft.com/office/powerpoint/2010/main" val="1508870502"/>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0BE50E4-7386-4EF7-BCFA-04293EB0970D}" type="slidenum">
              <a:rPr lang="en-GB"/>
              <a:pPr/>
              <a:t>‹#›</a:t>
            </a:fld>
            <a:endParaRPr lang="en-GB"/>
          </a:p>
        </p:txBody>
      </p:sp>
    </p:spTree>
    <p:extLst>
      <p:ext uri="{BB962C8B-B14F-4D97-AF65-F5344CB8AC3E}">
        <p14:creationId xmlns:p14="http://schemas.microsoft.com/office/powerpoint/2010/main" val="373146862"/>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C8D540-9AE3-4C08-8E6B-5DB1B0573D86}" type="slidenum">
              <a:rPr lang="en-GB"/>
              <a:pPr/>
              <a:t>‹#›</a:t>
            </a:fld>
            <a:endParaRPr lang="en-GB"/>
          </a:p>
        </p:txBody>
      </p:sp>
    </p:spTree>
    <p:extLst>
      <p:ext uri="{BB962C8B-B14F-4D97-AF65-F5344CB8AC3E}">
        <p14:creationId xmlns:p14="http://schemas.microsoft.com/office/powerpoint/2010/main" val="1428921386"/>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7BE22D63-2B77-4421-BADE-3CA05F1AA0C8}" type="slidenum">
              <a:rPr lang="en-GB"/>
              <a:pPr/>
              <a:t>‹#›</a:t>
            </a:fld>
            <a:endParaRPr lang="en-GB"/>
          </a:p>
        </p:txBody>
      </p:sp>
    </p:spTree>
    <p:extLst>
      <p:ext uri="{BB962C8B-B14F-4D97-AF65-F5344CB8AC3E}">
        <p14:creationId xmlns:p14="http://schemas.microsoft.com/office/powerpoint/2010/main" val="4247621633"/>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59D6CDA-834E-4F52-A125-B9A39CDDD99F}" type="slidenum">
              <a:rPr lang="en-GB"/>
              <a:pPr/>
              <a:t>‹#›</a:t>
            </a:fld>
            <a:endParaRPr lang="en-GB"/>
          </a:p>
        </p:txBody>
      </p:sp>
    </p:spTree>
    <p:extLst>
      <p:ext uri="{BB962C8B-B14F-4D97-AF65-F5344CB8AC3E}">
        <p14:creationId xmlns:p14="http://schemas.microsoft.com/office/powerpoint/2010/main" val="2249395181"/>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2998750-9666-4370-B7EB-E178DAA21813}" type="slidenum">
              <a:rPr lang="en-GB"/>
              <a:pPr/>
              <a:t>‹#›</a:t>
            </a:fld>
            <a:endParaRPr lang="en-GB"/>
          </a:p>
        </p:txBody>
      </p:sp>
    </p:spTree>
    <p:extLst>
      <p:ext uri="{BB962C8B-B14F-4D97-AF65-F5344CB8AC3E}">
        <p14:creationId xmlns:p14="http://schemas.microsoft.com/office/powerpoint/2010/main" val="1832574424"/>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7692FEE-07D8-4298-84D9-F37DC54E4FA3}" type="slidenum">
              <a:rPr lang="en-GB"/>
              <a:pPr/>
              <a:t>‹#›</a:t>
            </a:fld>
            <a:endParaRPr lang="en-GB"/>
          </a:p>
        </p:txBody>
      </p:sp>
    </p:spTree>
    <p:extLst>
      <p:ext uri="{BB962C8B-B14F-4D97-AF65-F5344CB8AC3E}">
        <p14:creationId xmlns:p14="http://schemas.microsoft.com/office/powerpoint/2010/main" val="2207737647"/>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0164E1C3-C8F9-40DB-98F9-E820DBCFB2C7}" type="slidenum">
              <a:rPr lang="en-GB"/>
              <a:pPr/>
              <a:t>‹#›</a:t>
            </a:fld>
            <a:endParaRPr lang="en-GB"/>
          </a:p>
        </p:txBody>
      </p:sp>
    </p:spTree>
    <p:extLst>
      <p:ext uri="{BB962C8B-B14F-4D97-AF65-F5344CB8AC3E}">
        <p14:creationId xmlns:p14="http://schemas.microsoft.com/office/powerpoint/2010/main" val="4209209074"/>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2EADD06-C201-4CDB-A46F-0EAE80920231}" type="slidenum">
              <a:rPr lang="en-GB"/>
              <a:pPr/>
              <a:t>‹#›</a:t>
            </a:fld>
            <a:endParaRPr lang="en-GB"/>
          </a:p>
        </p:txBody>
      </p:sp>
    </p:spTree>
    <p:extLst>
      <p:ext uri="{BB962C8B-B14F-4D97-AF65-F5344CB8AC3E}">
        <p14:creationId xmlns:p14="http://schemas.microsoft.com/office/powerpoint/2010/main" val="1008073932"/>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B08B8DC8-7506-407C-BBAC-09CF10E8FEE4}" type="slidenum">
              <a:rPr lang="en-GB"/>
              <a:pPr/>
              <a:t>‹#›</a:t>
            </a:fld>
            <a:endParaRPr lang="en-GB"/>
          </a:p>
        </p:txBody>
      </p:sp>
    </p:spTree>
    <p:extLst>
      <p:ext uri="{BB962C8B-B14F-4D97-AF65-F5344CB8AC3E}">
        <p14:creationId xmlns:p14="http://schemas.microsoft.com/office/powerpoint/2010/main" val="135597329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D9D9C57-22A2-4999-A4F2-8684CFAC7EAD}" type="slidenum">
              <a:rPr lang="en-GB"/>
              <a:pPr/>
              <a:t>‹#›</a:t>
            </a:fld>
            <a:endParaRPr lang="en-GB"/>
          </a:p>
        </p:txBody>
      </p:sp>
    </p:spTree>
    <p:extLst>
      <p:ext uri="{BB962C8B-B14F-4D97-AF65-F5344CB8AC3E}">
        <p14:creationId xmlns:p14="http://schemas.microsoft.com/office/powerpoint/2010/main" val="665834745"/>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AEC1E123-27B4-48F1-B88D-E6A645235004}" type="slidenum">
              <a:rPr lang="en-GB"/>
              <a:pPr/>
              <a:t>‹#›</a:t>
            </a:fld>
            <a:endParaRPr lang="en-GB"/>
          </a:p>
        </p:txBody>
      </p:sp>
    </p:spTree>
    <p:extLst>
      <p:ext uri="{BB962C8B-B14F-4D97-AF65-F5344CB8AC3E}">
        <p14:creationId xmlns:p14="http://schemas.microsoft.com/office/powerpoint/2010/main" val="4898585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06E1676D-F49E-42B8-8ADB-0A8CA1F6F758}" type="slidenum">
              <a:rPr lang="en-GB"/>
              <a:pPr/>
              <a:t>‹#›</a:t>
            </a:fld>
            <a:endParaRPr lang="en-GB"/>
          </a:p>
        </p:txBody>
      </p:sp>
    </p:spTree>
    <p:extLst>
      <p:ext uri="{BB962C8B-B14F-4D97-AF65-F5344CB8AC3E}">
        <p14:creationId xmlns:p14="http://schemas.microsoft.com/office/powerpoint/2010/main" val="2891952108"/>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58C6342-F35C-45E3-AAB2-828857B319D2}" type="slidenum">
              <a:rPr lang="en-GB"/>
              <a:pPr/>
              <a:t>‹#›</a:t>
            </a:fld>
            <a:endParaRPr lang="en-GB"/>
          </a:p>
        </p:txBody>
      </p:sp>
    </p:spTree>
    <p:extLst>
      <p:ext uri="{BB962C8B-B14F-4D97-AF65-F5344CB8AC3E}">
        <p14:creationId xmlns:p14="http://schemas.microsoft.com/office/powerpoint/2010/main" val="1509987078"/>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85E58E8-154D-43DA-BC1C-8C20526C6B67}" type="slidenum">
              <a:rPr lang="en-GB"/>
              <a:pPr/>
              <a:t>‹#›</a:t>
            </a:fld>
            <a:endParaRPr lang="en-GB"/>
          </a:p>
        </p:txBody>
      </p:sp>
    </p:spTree>
    <p:extLst>
      <p:ext uri="{BB962C8B-B14F-4D97-AF65-F5344CB8AC3E}">
        <p14:creationId xmlns:p14="http://schemas.microsoft.com/office/powerpoint/2010/main" val="357629701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6D26DE0-C4FA-460A-9762-3B113B41ED0F}" type="slidenum">
              <a:rPr lang="en-GB"/>
              <a:pPr/>
              <a:t>‹#›</a:t>
            </a:fld>
            <a:endParaRPr lang="en-GB"/>
          </a:p>
        </p:txBody>
      </p:sp>
    </p:spTree>
    <p:extLst>
      <p:ext uri="{BB962C8B-B14F-4D97-AF65-F5344CB8AC3E}">
        <p14:creationId xmlns:p14="http://schemas.microsoft.com/office/powerpoint/2010/main" val="185036267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8AE42D25-C358-498B-9EDC-780A31CB7210}" type="slidenum">
              <a:rPr lang="en-GB"/>
              <a:pPr/>
              <a:t>‹#›</a:t>
            </a:fld>
            <a:endParaRPr lang="en-GB"/>
          </a:p>
        </p:txBody>
      </p:sp>
    </p:spTree>
    <p:extLst>
      <p:ext uri="{BB962C8B-B14F-4D97-AF65-F5344CB8AC3E}">
        <p14:creationId xmlns:p14="http://schemas.microsoft.com/office/powerpoint/2010/main" val="164923398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A21FCDC-A223-4810-8C2B-23AD22435CDE}" type="slidenum">
              <a:rPr lang="en-GB"/>
              <a:pPr/>
              <a:t>‹#›</a:t>
            </a:fld>
            <a:endParaRPr lang="en-GB"/>
          </a:p>
        </p:txBody>
      </p:sp>
    </p:spTree>
    <p:extLst>
      <p:ext uri="{BB962C8B-B14F-4D97-AF65-F5344CB8AC3E}">
        <p14:creationId xmlns:p14="http://schemas.microsoft.com/office/powerpoint/2010/main" val="149466206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C3E72B8-A5C9-4A0C-9B75-B96977DCBF0A}" type="slidenum">
              <a:rPr lang="en-GB"/>
              <a:pPr/>
              <a:t>‹#›</a:t>
            </a:fld>
            <a:endParaRPr lang="en-GB"/>
          </a:p>
        </p:txBody>
      </p:sp>
    </p:spTree>
    <p:extLst>
      <p:ext uri="{BB962C8B-B14F-4D97-AF65-F5344CB8AC3E}">
        <p14:creationId xmlns:p14="http://schemas.microsoft.com/office/powerpoint/2010/main" val="196300786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6FED594-7A98-4533-A581-07880F6D8F6B}" type="slidenum">
              <a:rPr lang="en-GB"/>
              <a:pPr/>
              <a:t>‹#›</a:t>
            </a:fld>
            <a:endParaRPr lang="en-GB"/>
          </a:p>
        </p:txBody>
      </p:sp>
    </p:spTree>
    <p:extLst>
      <p:ext uri="{BB962C8B-B14F-4D97-AF65-F5344CB8AC3E}">
        <p14:creationId xmlns:p14="http://schemas.microsoft.com/office/powerpoint/2010/main" val="76614997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AC57A62-FEB3-4A61-B469-042EBFF81C38}" type="slidenum">
              <a:rPr lang="en-GB"/>
              <a:pPr/>
              <a:t>‹#›</a:t>
            </a:fld>
            <a:endParaRPr lang="en-GB"/>
          </a:p>
        </p:txBody>
      </p:sp>
    </p:spTree>
    <p:extLst>
      <p:ext uri="{BB962C8B-B14F-4D97-AF65-F5344CB8AC3E}">
        <p14:creationId xmlns:p14="http://schemas.microsoft.com/office/powerpoint/2010/main" val="258758476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0630875-5A31-4AE7-8D92-8AE75ED427AE}" type="slidenum">
              <a:rPr lang="en-GB"/>
              <a:pPr/>
              <a:t>‹#›</a:t>
            </a:fld>
            <a:endParaRPr lang="en-GB"/>
          </a:p>
        </p:txBody>
      </p:sp>
    </p:spTree>
    <p:extLst>
      <p:ext uri="{BB962C8B-B14F-4D97-AF65-F5344CB8AC3E}">
        <p14:creationId xmlns:p14="http://schemas.microsoft.com/office/powerpoint/2010/main" val="3404245506"/>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AD7281E-D683-4FE0-8BB6-CFF9CFBB450B}" type="slidenum">
              <a:rPr lang="en-GB"/>
              <a:pPr/>
              <a:t>‹#›</a:t>
            </a:fld>
            <a:endParaRPr lang="en-GB"/>
          </a:p>
        </p:txBody>
      </p:sp>
    </p:spTree>
    <p:extLst>
      <p:ext uri="{BB962C8B-B14F-4D97-AF65-F5344CB8AC3E}">
        <p14:creationId xmlns:p14="http://schemas.microsoft.com/office/powerpoint/2010/main" val="4154527777"/>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4F6F642-2783-40CA-8D9A-235642AADC17}" type="slidenum">
              <a:rPr lang="en-GB"/>
              <a:pPr/>
              <a:t>‹#›</a:t>
            </a:fld>
            <a:endParaRPr lang="en-GB"/>
          </a:p>
        </p:txBody>
      </p:sp>
    </p:spTree>
    <p:extLst>
      <p:ext uri="{BB962C8B-B14F-4D97-AF65-F5344CB8AC3E}">
        <p14:creationId xmlns:p14="http://schemas.microsoft.com/office/powerpoint/2010/main" val="3646640476"/>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47138" name="Rectangle 2"/>
          <p:cNvSpPr>
            <a:spLocks noGrp="1" noChangeArrowheads="1"/>
          </p:cNvSpPr>
          <p:nvPr>
            <p:ph type="ctrTitle"/>
          </p:nvPr>
        </p:nvSpPr>
        <p:spPr>
          <a:xfrm>
            <a:off x="179388" y="260350"/>
            <a:ext cx="7772400" cy="900113"/>
          </a:xfrm>
        </p:spPr>
        <p:txBody>
          <a:bodyPr/>
          <a:lstStyle>
            <a:lvl1pPr algn="l">
              <a:defRPr sz="3100">
                <a:solidFill>
                  <a:schemeClr val="bg1"/>
                </a:solidFill>
              </a:defRPr>
            </a:lvl1pPr>
          </a:lstStyle>
          <a:p>
            <a:pPr lvl="0"/>
            <a:r>
              <a:rPr lang="en-GB" noProof="0" smtClean="0"/>
              <a:t>Click to edit Master title style</a:t>
            </a:r>
          </a:p>
        </p:txBody>
      </p:sp>
      <p:sp>
        <p:nvSpPr>
          <p:cNvPr id="347139"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347140" name="Picture 4"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1F9CF06-AC6F-4087-8325-AD30FF13842E}" type="slidenum">
              <a:rPr lang="en-GB"/>
              <a:pPr/>
              <a:t>‹#›</a:t>
            </a:fld>
            <a:endParaRPr lang="en-GB"/>
          </a:p>
        </p:txBody>
      </p:sp>
    </p:spTree>
    <p:extLst>
      <p:ext uri="{BB962C8B-B14F-4D97-AF65-F5344CB8AC3E}">
        <p14:creationId xmlns:p14="http://schemas.microsoft.com/office/powerpoint/2010/main" val="107815004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F250189-6EA1-42F1-8806-00E8D4F67B80}" type="slidenum">
              <a:rPr lang="en-GB"/>
              <a:pPr/>
              <a:t>‹#›</a:t>
            </a:fld>
            <a:endParaRPr lang="en-GB"/>
          </a:p>
        </p:txBody>
      </p:sp>
    </p:spTree>
    <p:extLst>
      <p:ext uri="{BB962C8B-B14F-4D97-AF65-F5344CB8AC3E}">
        <p14:creationId xmlns:p14="http://schemas.microsoft.com/office/powerpoint/2010/main" val="16464439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854577C6-2F7A-48F7-8349-D81E5B4A8AA8}" type="slidenum">
              <a:rPr lang="en-GB"/>
              <a:pPr/>
              <a:t>‹#›</a:t>
            </a:fld>
            <a:endParaRPr lang="en-GB"/>
          </a:p>
        </p:txBody>
      </p:sp>
    </p:spTree>
    <p:extLst>
      <p:ext uri="{BB962C8B-B14F-4D97-AF65-F5344CB8AC3E}">
        <p14:creationId xmlns:p14="http://schemas.microsoft.com/office/powerpoint/2010/main" val="3650785646"/>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A378F39A-A0D9-4F79-9CB3-E768F05B3E2A}" type="slidenum">
              <a:rPr lang="en-GB"/>
              <a:pPr/>
              <a:t>‹#›</a:t>
            </a:fld>
            <a:endParaRPr lang="en-GB"/>
          </a:p>
        </p:txBody>
      </p:sp>
    </p:spTree>
    <p:extLst>
      <p:ext uri="{BB962C8B-B14F-4D97-AF65-F5344CB8AC3E}">
        <p14:creationId xmlns:p14="http://schemas.microsoft.com/office/powerpoint/2010/main" val="289622343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0E1AB09-6A61-4806-9F25-5948A57864C0}" type="slidenum">
              <a:rPr lang="en-GB"/>
              <a:pPr/>
              <a:t>‹#›</a:t>
            </a:fld>
            <a:endParaRPr lang="en-GB"/>
          </a:p>
        </p:txBody>
      </p:sp>
    </p:spTree>
    <p:extLst>
      <p:ext uri="{BB962C8B-B14F-4D97-AF65-F5344CB8AC3E}">
        <p14:creationId xmlns:p14="http://schemas.microsoft.com/office/powerpoint/2010/main" val="183013809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9269E365-7434-4FC4-AD6E-FAE6CEE21B81}" type="slidenum">
              <a:rPr lang="en-GB"/>
              <a:pPr/>
              <a:t>‹#›</a:t>
            </a:fld>
            <a:endParaRPr lang="en-GB"/>
          </a:p>
        </p:txBody>
      </p:sp>
    </p:spTree>
    <p:extLst>
      <p:ext uri="{BB962C8B-B14F-4D97-AF65-F5344CB8AC3E}">
        <p14:creationId xmlns:p14="http://schemas.microsoft.com/office/powerpoint/2010/main" val="15450099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AFB5E9B-9C11-428A-A312-DB51C66F5246}" type="slidenum">
              <a:rPr lang="en-GB"/>
              <a:pPr/>
              <a:t>‹#›</a:t>
            </a:fld>
            <a:endParaRPr lang="en-GB"/>
          </a:p>
        </p:txBody>
      </p:sp>
    </p:spTree>
    <p:extLst>
      <p:ext uri="{BB962C8B-B14F-4D97-AF65-F5344CB8AC3E}">
        <p14:creationId xmlns:p14="http://schemas.microsoft.com/office/powerpoint/2010/main" val="126035852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5967F115-C656-4924-8831-D5676D7CCF44}" type="slidenum">
              <a:rPr lang="en-GB"/>
              <a:pPr/>
              <a:t>‹#›</a:t>
            </a:fld>
            <a:endParaRPr lang="en-GB"/>
          </a:p>
        </p:txBody>
      </p:sp>
    </p:spTree>
    <p:extLst>
      <p:ext uri="{BB962C8B-B14F-4D97-AF65-F5344CB8AC3E}">
        <p14:creationId xmlns:p14="http://schemas.microsoft.com/office/powerpoint/2010/main" val="3829386962"/>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786CD79-3A5A-4674-B320-894AA2AEEDAD}" type="slidenum">
              <a:rPr lang="en-GB"/>
              <a:pPr/>
              <a:t>‹#›</a:t>
            </a:fld>
            <a:endParaRPr lang="en-GB"/>
          </a:p>
        </p:txBody>
      </p:sp>
    </p:spTree>
    <p:extLst>
      <p:ext uri="{BB962C8B-B14F-4D97-AF65-F5344CB8AC3E}">
        <p14:creationId xmlns:p14="http://schemas.microsoft.com/office/powerpoint/2010/main" val="123796027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63B3FA39-3F24-45F2-8959-97ECAF62AB8D}" type="slidenum">
              <a:rPr lang="en-GB"/>
              <a:pPr/>
              <a:t>‹#›</a:t>
            </a:fld>
            <a:endParaRPr lang="en-GB"/>
          </a:p>
        </p:txBody>
      </p:sp>
    </p:spTree>
    <p:extLst>
      <p:ext uri="{BB962C8B-B14F-4D97-AF65-F5344CB8AC3E}">
        <p14:creationId xmlns:p14="http://schemas.microsoft.com/office/powerpoint/2010/main" val="3349335742"/>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E143BBF4-E041-41FC-8726-821E0B665D60}" type="slidenum">
              <a:rPr lang="en-GB"/>
              <a:pPr/>
              <a:t>‹#›</a:t>
            </a:fld>
            <a:endParaRPr lang="en-GB"/>
          </a:p>
        </p:txBody>
      </p:sp>
    </p:spTree>
    <p:extLst>
      <p:ext uri="{BB962C8B-B14F-4D97-AF65-F5344CB8AC3E}">
        <p14:creationId xmlns:p14="http://schemas.microsoft.com/office/powerpoint/2010/main" val="255157163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3320" name="Rectangle 8"/>
          <p:cNvSpPr>
            <a:spLocks noGrp="1" noChangeArrowheads="1"/>
          </p:cNvSpPr>
          <p:nvPr>
            <p:ph type="ctrTitle" sz="quarter"/>
          </p:nvPr>
        </p:nvSpPr>
        <p:spPr>
          <a:xfrm>
            <a:off x="179388" y="258763"/>
            <a:ext cx="7772400" cy="900112"/>
          </a:xfrm>
        </p:spPr>
        <p:txBody>
          <a:bodyPr/>
          <a:lstStyle>
            <a:lvl1pPr algn="l">
              <a:defRPr sz="3100">
                <a:solidFill>
                  <a:schemeClr val="bg1"/>
                </a:solidFill>
              </a:defRPr>
            </a:lvl1pPr>
          </a:lstStyle>
          <a:p>
            <a:pPr lvl="0"/>
            <a:r>
              <a:rPr lang="en-GB" noProof="0" smtClean="0"/>
              <a:t>Click to edit Master title style</a:t>
            </a:r>
          </a:p>
        </p:txBody>
      </p:sp>
      <p:sp>
        <p:nvSpPr>
          <p:cNvPr id="13321" name="Rectangle 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pic>
        <p:nvPicPr>
          <p:cNvPr id="13323" name="Picture 11" descr="UofH w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B349351D-BBF3-4CAD-91C5-DFFAF2E08EDA}"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48037058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C74B868A-8C5A-48E6-B730-B245BC309B87}"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37890228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Slide Number Placeholder 4"/>
          <p:cNvSpPr>
            <a:spLocks noGrp="1"/>
          </p:cNvSpPr>
          <p:nvPr>
            <p:ph type="sldNum" sz="quarter" idx="10"/>
          </p:nvPr>
        </p:nvSpPr>
        <p:spPr/>
        <p:txBody>
          <a:bodyPr/>
          <a:lstStyle>
            <a:lvl1pPr>
              <a:defRPr/>
            </a:lvl1pPr>
          </a:lstStyle>
          <a:p>
            <a:fld id="{92E3C766-BD09-43B3-B05E-37B88D8038E8}"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005691715"/>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0"/>
          </p:nvPr>
        </p:nvSpPr>
        <p:spPr/>
        <p:txBody>
          <a:bodyPr/>
          <a:lstStyle>
            <a:lvl1pPr>
              <a:defRPr/>
            </a:lvl1pPr>
          </a:lstStyle>
          <a:p>
            <a:fld id="{1E9DF9E8-DFAF-4D1C-9763-F6BE7C5FCA34}" type="slidenum">
              <a:rPr lang="en-GB"/>
              <a:pPr/>
              <a:t>‹#›</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Date Placeholder 8"/>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376827560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2"/>
          <p:cNvSpPr>
            <a:spLocks noGrp="1"/>
          </p:cNvSpPr>
          <p:nvPr>
            <p:ph type="sldNum" sz="quarter" idx="10"/>
          </p:nvPr>
        </p:nvSpPr>
        <p:spPr/>
        <p:txBody>
          <a:bodyPr/>
          <a:lstStyle>
            <a:lvl1pPr>
              <a:defRPr/>
            </a:lvl1pPr>
          </a:lstStyle>
          <a:p>
            <a:fld id="{5B4FABE9-F8A0-428A-A596-632CDEAD521E}" type="slidenum">
              <a:rPr lang="en-GB"/>
              <a:pPr/>
              <a:t>‹#›</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Date Placeholder 4"/>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36482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28BCFED3-7154-4556-B7B3-9D09D3F87111}" type="slidenum">
              <a:rPr lang="en-GB"/>
              <a:pPr/>
              <a:t>‹#›</a:t>
            </a:fld>
            <a:endParaRPr lang="en-GB"/>
          </a:p>
        </p:txBody>
      </p:sp>
    </p:spTree>
    <p:extLst>
      <p:ext uri="{BB962C8B-B14F-4D97-AF65-F5344CB8AC3E}">
        <p14:creationId xmlns:p14="http://schemas.microsoft.com/office/powerpoint/2010/main" val="189833136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9DCB90A8-79CF-471D-B3EE-C9CE9A06FC18}" type="slidenum">
              <a:rPr lang="en-GB"/>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1159394078"/>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D79B4C7-B467-4CF3-A20A-BB59DD610D09}"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997839446"/>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7B29984E-F707-4AE6-9619-B6F2345B36A6}" type="slidenum">
              <a:rPr lang="en-GB"/>
              <a:pPr/>
              <a:t>‹#›</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Date Placeholder 6"/>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96200779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29EB851F-F979-4D62-882A-5DF83C76EF75}"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79722612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p:txBody>
          <a:bodyPr/>
          <a:lstStyle>
            <a:lvl1pPr>
              <a:defRPr/>
            </a:lvl1pPr>
          </a:lstStyle>
          <a:p>
            <a:fld id="{38318CE8-F3E5-4EDC-917A-73D2035971C1}" type="slidenum">
              <a:rPr lang="en-GB"/>
              <a:pPr/>
              <a:t>‹#›</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Date Placeholder 5"/>
          <p:cNvSpPr>
            <a:spLocks noGrp="1"/>
          </p:cNvSpPr>
          <p:nvPr>
            <p:ph type="dt" sz="half" idx="12"/>
          </p:nvPr>
        </p:nvSpPr>
        <p:spPr/>
        <p:txBody>
          <a:bodyPr/>
          <a:lstStyle>
            <a:lvl1pPr>
              <a:defRPr/>
            </a:lvl1pPr>
          </a:lstStyle>
          <a:p>
            <a:endParaRPr lang="en-GB"/>
          </a:p>
        </p:txBody>
      </p:sp>
    </p:spTree>
    <p:extLst>
      <p:ext uri="{BB962C8B-B14F-4D97-AF65-F5344CB8AC3E}">
        <p14:creationId xmlns:p14="http://schemas.microsoft.com/office/powerpoint/2010/main" val="25639561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endParaRPr lang="en-GB" dirty="0"/>
          </a:p>
        </p:txBody>
      </p:sp>
    </p:spTree>
    <p:extLst>
      <p:ext uri="{BB962C8B-B14F-4D97-AF65-F5344CB8AC3E}">
        <p14:creationId xmlns:p14="http://schemas.microsoft.com/office/powerpoint/2010/main" val="3839737428"/>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8EB7B5AD-2290-4807-8797-3F24B9A989CE}" type="slidenum">
              <a:rPr lang="en-GB"/>
              <a:pPr/>
              <a:t>‹#›</a:t>
            </a:fld>
            <a:endParaRPr lang="en-GB"/>
          </a:p>
        </p:txBody>
      </p:sp>
    </p:spTree>
    <p:extLst>
      <p:ext uri="{BB962C8B-B14F-4D97-AF65-F5344CB8AC3E}">
        <p14:creationId xmlns:p14="http://schemas.microsoft.com/office/powerpoint/2010/main" val="422104281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1F2033D-2515-46F5-8DEC-AECF54FD833F}" type="slidenum">
              <a:rPr lang="en-GB"/>
              <a:pPr/>
              <a:t>‹#›</a:t>
            </a:fld>
            <a:endParaRPr lang="en-GB"/>
          </a:p>
        </p:txBody>
      </p:sp>
    </p:spTree>
    <p:extLst>
      <p:ext uri="{BB962C8B-B14F-4D97-AF65-F5344CB8AC3E}">
        <p14:creationId xmlns:p14="http://schemas.microsoft.com/office/powerpoint/2010/main" val="36012967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84BC300-5E3A-46C1-B732-A299CBD7FFA3}" type="slidenum">
              <a:rPr lang="en-GB"/>
              <a:pPr/>
              <a:t>‹#›</a:t>
            </a:fld>
            <a:endParaRPr lang="en-GB"/>
          </a:p>
        </p:txBody>
      </p:sp>
    </p:spTree>
    <p:extLst>
      <p:ext uri="{BB962C8B-B14F-4D97-AF65-F5344CB8AC3E}">
        <p14:creationId xmlns:p14="http://schemas.microsoft.com/office/powerpoint/2010/main" val="4252568012"/>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5DCE7DA0-D262-4D88-A42A-6D8531F246ED}" type="slidenum">
              <a:rPr lang="en-GB"/>
              <a:pPr/>
              <a:t>‹#›</a:t>
            </a:fld>
            <a:endParaRPr lang="en-GB"/>
          </a:p>
        </p:txBody>
      </p:sp>
    </p:spTree>
    <p:extLst>
      <p:ext uri="{BB962C8B-B14F-4D97-AF65-F5344CB8AC3E}">
        <p14:creationId xmlns:p14="http://schemas.microsoft.com/office/powerpoint/2010/main" val="33719283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A15ECC1-26FC-4BE9-B5F3-88423683B5FC}" type="slidenum">
              <a:rPr lang="en-GB"/>
              <a:pPr/>
              <a:t>‹#›</a:t>
            </a:fld>
            <a:endParaRPr lang="en-GB"/>
          </a:p>
        </p:txBody>
      </p:sp>
    </p:spTree>
    <p:extLst>
      <p:ext uri="{BB962C8B-B14F-4D97-AF65-F5344CB8AC3E}">
        <p14:creationId xmlns:p14="http://schemas.microsoft.com/office/powerpoint/2010/main" val="2517492588"/>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EC4BF5C-429A-4C09-BE93-8CD62B22EB7D}" type="slidenum">
              <a:rPr lang="en-GB"/>
              <a:pPr/>
              <a:t>‹#›</a:t>
            </a:fld>
            <a:endParaRPr lang="en-GB"/>
          </a:p>
        </p:txBody>
      </p:sp>
    </p:spTree>
    <p:extLst>
      <p:ext uri="{BB962C8B-B14F-4D97-AF65-F5344CB8AC3E}">
        <p14:creationId xmlns:p14="http://schemas.microsoft.com/office/powerpoint/2010/main" val="314079219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813F1AE9-589C-4FF0-914E-3001DBDB5574}" type="slidenum">
              <a:rPr lang="en-GB"/>
              <a:pPr/>
              <a:t>‹#›</a:t>
            </a:fld>
            <a:endParaRPr lang="en-GB"/>
          </a:p>
        </p:txBody>
      </p:sp>
    </p:spTree>
    <p:extLst>
      <p:ext uri="{BB962C8B-B14F-4D97-AF65-F5344CB8AC3E}">
        <p14:creationId xmlns:p14="http://schemas.microsoft.com/office/powerpoint/2010/main" val="49488868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99AB64D3-93F2-4EAF-8AF9-98A10A98127B}" type="slidenum">
              <a:rPr lang="en-GB"/>
              <a:pPr/>
              <a:t>‹#›</a:t>
            </a:fld>
            <a:endParaRPr lang="en-GB"/>
          </a:p>
        </p:txBody>
      </p:sp>
    </p:spTree>
    <p:extLst>
      <p:ext uri="{BB962C8B-B14F-4D97-AF65-F5344CB8AC3E}">
        <p14:creationId xmlns:p14="http://schemas.microsoft.com/office/powerpoint/2010/main" val="3329294952"/>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5B83865A-9D1E-473E-B6B7-86EFEB349616}" type="slidenum">
              <a:rPr lang="en-GB"/>
              <a:pPr/>
              <a:t>‹#›</a:t>
            </a:fld>
            <a:endParaRPr lang="en-GB"/>
          </a:p>
        </p:txBody>
      </p:sp>
    </p:spTree>
    <p:extLst>
      <p:ext uri="{BB962C8B-B14F-4D97-AF65-F5344CB8AC3E}">
        <p14:creationId xmlns:p14="http://schemas.microsoft.com/office/powerpoint/2010/main" val="335874118"/>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C34FEA7-2A08-4A8B-9FB5-A8AFE31E62D9}" type="slidenum">
              <a:rPr lang="en-GB"/>
              <a:pPr/>
              <a:t>‹#›</a:t>
            </a:fld>
            <a:endParaRPr lang="en-GB"/>
          </a:p>
        </p:txBody>
      </p:sp>
    </p:spTree>
    <p:extLst>
      <p:ext uri="{BB962C8B-B14F-4D97-AF65-F5344CB8AC3E}">
        <p14:creationId xmlns:p14="http://schemas.microsoft.com/office/powerpoint/2010/main" val="3632214016"/>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F2B6E48-B934-41E8-90C5-9FF747F7D64D}" type="slidenum">
              <a:rPr lang="en-GB"/>
              <a:pPr/>
              <a:t>‹#›</a:t>
            </a:fld>
            <a:endParaRPr lang="en-GB"/>
          </a:p>
        </p:txBody>
      </p:sp>
    </p:spTree>
    <p:extLst>
      <p:ext uri="{BB962C8B-B14F-4D97-AF65-F5344CB8AC3E}">
        <p14:creationId xmlns:p14="http://schemas.microsoft.com/office/powerpoint/2010/main" val="2927013869"/>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EFCC239B-13A4-4245-8DBB-2F24FA518234}" type="slidenum">
              <a:rPr lang="en-GB"/>
              <a:pPr/>
              <a:t>‹#›</a:t>
            </a:fld>
            <a:endParaRPr lang="en-GB"/>
          </a:p>
        </p:txBody>
      </p:sp>
    </p:spTree>
    <p:extLst>
      <p:ext uri="{BB962C8B-B14F-4D97-AF65-F5344CB8AC3E}">
        <p14:creationId xmlns:p14="http://schemas.microsoft.com/office/powerpoint/2010/main" val="57127401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9D5F2576-3869-4EBE-9FED-0C0C832B2B22}" type="slidenum">
              <a:rPr lang="en-GB"/>
              <a:pPr/>
              <a:t>‹#›</a:t>
            </a:fld>
            <a:endParaRPr lang="en-GB"/>
          </a:p>
        </p:txBody>
      </p:sp>
    </p:spTree>
    <p:extLst>
      <p:ext uri="{BB962C8B-B14F-4D97-AF65-F5344CB8AC3E}">
        <p14:creationId xmlns:p14="http://schemas.microsoft.com/office/powerpoint/2010/main" val="565026035"/>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CF1F588-8B32-4FCD-A0D5-0BC56F9683EA}" type="slidenum">
              <a:rPr lang="en-GB"/>
              <a:pPr/>
              <a:t>‹#›</a:t>
            </a:fld>
            <a:endParaRPr lang="en-GB"/>
          </a:p>
        </p:txBody>
      </p:sp>
    </p:spTree>
    <p:extLst>
      <p:ext uri="{BB962C8B-B14F-4D97-AF65-F5344CB8AC3E}">
        <p14:creationId xmlns:p14="http://schemas.microsoft.com/office/powerpoint/2010/main" val="4131454964"/>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BD7B4BB-3F55-4D67-9924-6E3CF0931ED6}" type="slidenum">
              <a:rPr lang="en-GB"/>
              <a:pPr/>
              <a:t>‹#›</a:t>
            </a:fld>
            <a:endParaRPr lang="en-GB"/>
          </a:p>
        </p:txBody>
      </p:sp>
    </p:spTree>
    <p:extLst>
      <p:ext uri="{BB962C8B-B14F-4D97-AF65-F5344CB8AC3E}">
        <p14:creationId xmlns:p14="http://schemas.microsoft.com/office/powerpoint/2010/main" val="67388170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15E04F7-F7AA-46F7-B88F-B3EE2C476C11}" type="slidenum">
              <a:rPr lang="en-GB"/>
              <a:pPr/>
              <a:t>‹#›</a:t>
            </a:fld>
            <a:endParaRPr lang="en-GB"/>
          </a:p>
        </p:txBody>
      </p:sp>
    </p:spTree>
    <p:extLst>
      <p:ext uri="{BB962C8B-B14F-4D97-AF65-F5344CB8AC3E}">
        <p14:creationId xmlns:p14="http://schemas.microsoft.com/office/powerpoint/2010/main" val="1009324382"/>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4AC4B482-436A-4C77-950C-23EF12F5EEFD}" type="slidenum">
              <a:rPr lang="en-GB"/>
              <a:pPr/>
              <a:t>‹#›</a:t>
            </a:fld>
            <a:endParaRPr lang="en-GB"/>
          </a:p>
        </p:txBody>
      </p:sp>
    </p:spTree>
    <p:extLst>
      <p:ext uri="{BB962C8B-B14F-4D97-AF65-F5344CB8AC3E}">
        <p14:creationId xmlns:p14="http://schemas.microsoft.com/office/powerpoint/2010/main" val="737566365"/>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0C1E6557-25CD-4888-B344-26CCAB7F6F70}" type="slidenum">
              <a:rPr lang="en-GB"/>
              <a:pPr/>
              <a:t>‹#›</a:t>
            </a:fld>
            <a:endParaRPr lang="en-GB"/>
          </a:p>
        </p:txBody>
      </p:sp>
    </p:spTree>
    <p:extLst>
      <p:ext uri="{BB962C8B-B14F-4D97-AF65-F5344CB8AC3E}">
        <p14:creationId xmlns:p14="http://schemas.microsoft.com/office/powerpoint/2010/main" val="96544937"/>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0ACA0728-FE18-4395-A417-33B8896CEB4A}" type="slidenum">
              <a:rPr lang="en-GB"/>
              <a:pPr/>
              <a:t>‹#›</a:t>
            </a:fld>
            <a:endParaRPr lang="en-GB"/>
          </a:p>
        </p:txBody>
      </p:sp>
    </p:spTree>
    <p:extLst>
      <p:ext uri="{BB962C8B-B14F-4D97-AF65-F5344CB8AC3E}">
        <p14:creationId xmlns:p14="http://schemas.microsoft.com/office/powerpoint/2010/main" val="344238224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08885DA-4C0C-4025-B198-B833C5E70C0D}" type="slidenum">
              <a:rPr lang="en-GB"/>
              <a:pPr/>
              <a:t>‹#›</a:t>
            </a:fld>
            <a:endParaRPr lang="en-GB"/>
          </a:p>
        </p:txBody>
      </p:sp>
    </p:spTree>
    <p:extLst>
      <p:ext uri="{BB962C8B-B14F-4D97-AF65-F5344CB8AC3E}">
        <p14:creationId xmlns:p14="http://schemas.microsoft.com/office/powerpoint/2010/main" val="1902047405"/>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2D364960-86AF-4530-B505-CE66AF0889BC}" type="slidenum">
              <a:rPr lang="en-GB"/>
              <a:pPr/>
              <a:t>‹#›</a:t>
            </a:fld>
            <a:endParaRPr lang="en-GB"/>
          </a:p>
        </p:txBody>
      </p:sp>
    </p:spTree>
    <p:extLst>
      <p:ext uri="{BB962C8B-B14F-4D97-AF65-F5344CB8AC3E}">
        <p14:creationId xmlns:p14="http://schemas.microsoft.com/office/powerpoint/2010/main" val="119823824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9DD951B-B877-493A-BCE8-164E082A6E0A}" type="slidenum">
              <a:rPr lang="en-GB"/>
              <a:pPr/>
              <a:t>‹#›</a:t>
            </a:fld>
            <a:endParaRPr lang="en-GB"/>
          </a:p>
        </p:txBody>
      </p:sp>
    </p:spTree>
    <p:extLst>
      <p:ext uri="{BB962C8B-B14F-4D97-AF65-F5344CB8AC3E}">
        <p14:creationId xmlns:p14="http://schemas.microsoft.com/office/powerpoint/2010/main" val="179810233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A934F50-9565-402F-A35E-4CF42E519DE5}" type="slidenum">
              <a:rPr lang="en-GB"/>
              <a:pPr/>
              <a:t>‹#›</a:t>
            </a:fld>
            <a:endParaRPr lang="en-GB"/>
          </a:p>
        </p:txBody>
      </p:sp>
    </p:spTree>
    <p:extLst>
      <p:ext uri="{BB962C8B-B14F-4D97-AF65-F5344CB8AC3E}">
        <p14:creationId xmlns:p14="http://schemas.microsoft.com/office/powerpoint/2010/main" val="3123999485"/>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FA0B684A-B9B3-4D4D-8FF4-23AFCE439379}" type="slidenum">
              <a:rPr lang="en-GB"/>
              <a:pPr/>
              <a:t>‹#›</a:t>
            </a:fld>
            <a:endParaRPr lang="en-GB"/>
          </a:p>
        </p:txBody>
      </p:sp>
    </p:spTree>
    <p:extLst>
      <p:ext uri="{BB962C8B-B14F-4D97-AF65-F5344CB8AC3E}">
        <p14:creationId xmlns:p14="http://schemas.microsoft.com/office/powerpoint/2010/main" val="383409111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DDFFA2F1-57F6-40B9-BB2B-7D3A1A1E3AA5}" type="slidenum">
              <a:rPr lang="en-GB"/>
              <a:pPr/>
              <a:t>‹#›</a:t>
            </a:fld>
            <a:endParaRPr lang="en-GB"/>
          </a:p>
        </p:txBody>
      </p:sp>
    </p:spTree>
    <p:extLst>
      <p:ext uri="{BB962C8B-B14F-4D97-AF65-F5344CB8AC3E}">
        <p14:creationId xmlns:p14="http://schemas.microsoft.com/office/powerpoint/2010/main" val="325120064"/>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3A56198-C2BC-40B2-A251-0DC9BE9EF619}" type="slidenum">
              <a:rPr lang="en-GB"/>
              <a:pPr/>
              <a:t>‹#›</a:t>
            </a:fld>
            <a:endParaRPr lang="en-GB"/>
          </a:p>
        </p:txBody>
      </p:sp>
    </p:spTree>
    <p:extLst>
      <p:ext uri="{BB962C8B-B14F-4D97-AF65-F5344CB8AC3E}">
        <p14:creationId xmlns:p14="http://schemas.microsoft.com/office/powerpoint/2010/main" val="24235338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89FE2CD-3D9E-4C69-837C-D658E6399DDA}" type="slidenum">
              <a:rPr lang="en-GB"/>
              <a:pPr/>
              <a:t>‹#›</a:t>
            </a:fld>
            <a:endParaRPr lang="en-GB"/>
          </a:p>
        </p:txBody>
      </p:sp>
    </p:spTree>
    <p:extLst>
      <p:ext uri="{BB962C8B-B14F-4D97-AF65-F5344CB8AC3E}">
        <p14:creationId xmlns:p14="http://schemas.microsoft.com/office/powerpoint/2010/main" val="2645179098"/>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F5183D4B-3A38-4F16-ACA8-B33E79827F3B}" type="slidenum">
              <a:rPr lang="en-GB"/>
              <a:pPr/>
              <a:t>‹#›</a:t>
            </a:fld>
            <a:endParaRPr lang="en-GB"/>
          </a:p>
        </p:txBody>
      </p:sp>
    </p:spTree>
    <p:extLst>
      <p:ext uri="{BB962C8B-B14F-4D97-AF65-F5344CB8AC3E}">
        <p14:creationId xmlns:p14="http://schemas.microsoft.com/office/powerpoint/2010/main" val="4283970424"/>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F9E7C064-F45F-4E78-BCFB-ED3573A3CE90}" type="slidenum">
              <a:rPr lang="en-GB"/>
              <a:pPr/>
              <a:t>‹#›</a:t>
            </a:fld>
            <a:endParaRPr lang="en-GB"/>
          </a:p>
        </p:txBody>
      </p:sp>
    </p:spTree>
    <p:extLst>
      <p:ext uri="{BB962C8B-B14F-4D97-AF65-F5344CB8AC3E}">
        <p14:creationId xmlns:p14="http://schemas.microsoft.com/office/powerpoint/2010/main" val="367405150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21D1DEB1-FA2C-45EA-9A85-142048D50CBE}" type="slidenum">
              <a:rPr lang="en-GB"/>
              <a:pPr/>
              <a:t>‹#›</a:t>
            </a:fld>
            <a:endParaRPr lang="en-GB"/>
          </a:p>
        </p:txBody>
      </p:sp>
    </p:spTree>
    <p:extLst>
      <p:ext uri="{BB962C8B-B14F-4D97-AF65-F5344CB8AC3E}">
        <p14:creationId xmlns:p14="http://schemas.microsoft.com/office/powerpoint/2010/main" val="645121966"/>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DA4266B-25B7-47B9-80D8-26C7D9B012B6}" type="slidenum">
              <a:rPr lang="en-GB"/>
              <a:pPr/>
              <a:t>‹#›</a:t>
            </a:fld>
            <a:endParaRPr lang="en-GB"/>
          </a:p>
        </p:txBody>
      </p:sp>
    </p:spTree>
    <p:extLst>
      <p:ext uri="{BB962C8B-B14F-4D97-AF65-F5344CB8AC3E}">
        <p14:creationId xmlns:p14="http://schemas.microsoft.com/office/powerpoint/2010/main" val="3137486026"/>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D566AB2-3175-4495-BDF5-BCBFC5B311A9}" type="slidenum">
              <a:rPr lang="en-GB"/>
              <a:pPr/>
              <a:t>‹#›</a:t>
            </a:fld>
            <a:endParaRPr lang="en-GB"/>
          </a:p>
        </p:txBody>
      </p:sp>
    </p:spTree>
    <p:extLst>
      <p:ext uri="{BB962C8B-B14F-4D97-AF65-F5344CB8AC3E}">
        <p14:creationId xmlns:p14="http://schemas.microsoft.com/office/powerpoint/2010/main" val="2629676491"/>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64A9EA5A-1CE7-4EC7-A8E1-11E1287FCCD1}" type="slidenum">
              <a:rPr lang="en-GB"/>
              <a:pPr/>
              <a:t>‹#›</a:t>
            </a:fld>
            <a:endParaRPr lang="en-GB"/>
          </a:p>
        </p:txBody>
      </p:sp>
    </p:spTree>
    <p:extLst>
      <p:ext uri="{BB962C8B-B14F-4D97-AF65-F5344CB8AC3E}">
        <p14:creationId xmlns:p14="http://schemas.microsoft.com/office/powerpoint/2010/main" val="2639334215"/>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EB02024-4CD1-407F-A7CC-BB3FECE1051C}" type="slidenum">
              <a:rPr lang="en-GB"/>
              <a:pPr/>
              <a:t>‹#›</a:t>
            </a:fld>
            <a:endParaRPr lang="en-GB"/>
          </a:p>
        </p:txBody>
      </p:sp>
    </p:spTree>
    <p:extLst>
      <p:ext uri="{BB962C8B-B14F-4D97-AF65-F5344CB8AC3E}">
        <p14:creationId xmlns:p14="http://schemas.microsoft.com/office/powerpoint/2010/main" val="22297939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4A3AC77C-C170-42D2-A34A-27E896F28E28}" type="slidenum">
              <a:rPr lang="en-GB"/>
              <a:pPr/>
              <a:t>‹#›</a:t>
            </a:fld>
            <a:endParaRPr lang="en-GB"/>
          </a:p>
        </p:txBody>
      </p:sp>
    </p:spTree>
    <p:extLst>
      <p:ext uri="{BB962C8B-B14F-4D97-AF65-F5344CB8AC3E}">
        <p14:creationId xmlns:p14="http://schemas.microsoft.com/office/powerpoint/2010/main" val="358013130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19357779-A633-4408-925D-C0343716E6B2}" type="slidenum">
              <a:rPr lang="en-GB"/>
              <a:pPr/>
              <a:t>‹#›</a:t>
            </a:fld>
            <a:endParaRPr lang="en-GB"/>
          </a:p>
        </p:txBody>
      </p:sp>
    </p:spTree>
    <p:extLst>
      <p:ext uri="{BB962C8B-B14F-4D97-AF65-F5344CB8AC3E}">
        <p14:creationId xmlns:p14="http://schemas.microsoft.com/office/powerpoint/2010/main" val="4253689107"/>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C1B2E853-23C1-4CEE-95AE-2C508F37D3D8}" type="slidenum">
              <a:rPr lang="en-GB"/>
              <a:pPr/>
              <a:t>‹#›</a:t>
            </a:fld>
            <a:endParaRPr lang="en-GB"/>
          </a:p>
        </p:txBody>
      </p:sp>
    </p:spTree>
    <p:extLst>
      <p:ext uri="{BB962C8B-B14F-4D97-AF65-F5344CB8AC3E}">
        <p14:creationId xmlns:p14="http://schemas.microsoft.com/office/powerpoint/2010/main" val="16767510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37C6AC2C-0A0E-4AD8-90DB-232E1F1530F5}" type="slidenum">
              <a:rPr lang="en-GB"/>
              <a:pPr/>
              <a:t>‹#›</a:t>
            </a:fld>
            <a:endParaRPr lang="en-GB"/>
          </a:p>
        </p:txBody>
      </p:sp>
    </p:spTree>
    <p:extLst>
      <p:ext uri="{BB962C8B-B14F-4D97-AF65-F5344CB8AC3E}">
        <p14:creationId xmlns:p14="http://schemas.microsoft.com/office/powerpoint/2010/main" val="145244634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B82EDBDA-8E78-489A-A1C8-F7E2C4F96DF9}" type="slidenum">
              <a:rPr lang="en-GB"/>
              <a:pPr/>
              <a:t>‹#›</a:t>
            </a:fld>
            <a:endParaRPr lang="en-GB"/>
          </a:p>
        </p:txBody>
      </p:sp>
    </p:spTree>
    <p:extLst>
      <p:ext uri="{BB962C8B-B14F-4D97-AF65-F5344CB8AC3E}">
        <p14:creationId xmlns:p14="http://schemas.microsoft.com/office/powerpoint/2010/main" val="3222484932"/>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15E6AD7C-AA3C-4E94-9599-4343FB3C9A8A}" type="slidenum">
              <a:rPr lang="en-GB"/>
              <a:pPr/>
              <a:t>‹#›</a:t>
            </a:fld>
            <a:endParaRPr lang="en-GB"/>
          </a:p>
        </p:txBody>
      </p:sp>
    </p:spTree>
    <p:extLst>
      <p:ext uri="{BB962C8B-B14F-4D97-AF65-F5344CB8AC3E}">
        <p14:creationId xmlns:p14="http://schemas.microsoft.com/office/powerpoint/2010/main" val="961243410"/>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15C22DA3-6828-4D99-8DE6-61CBF3F28E49}" type="slidenum">
              <a:rPr lang="en-GB"/>
              <a:pPr/>
              <a:t>‹#›</a:t>
            </a:fld>
            <a:endParaRPr lang="en-GB"/>
          </a:p>
        </p:txBody>
      </p:sp>
    </p:spTree>
    <p:extLst>
      <p:ext uri="{BB962C8B-B14F-4D97-AF65-F5344CB8AC3E}">
        <p14:creationId xmlns:p14="http://schemas.microsoft.com/office/powerpoint/2010/main" val="1644487443"/>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7F3E7567-93D0-4E78-B3AF-F94A7D88B433}" type="slidenum">
              <a:rPr lang="en-GB"/>
              <a:pPr/>
              <a:t>‹#›</a:t>
            </a:fld>
            <a:endParaRPr lang="en-GB"/>
          </a:p>
        </p:txBody>
      </p:sp>
    </p:spTree>
    <p:extLst>
      <p:ext uri="{BB962C8B-B14F-4D97-AF65-F5344CB8AC3E}">
        <p14:creationId xmlns:p14="http://schemas.microsoft.com/office/powerpoint/2010/main" val="1909942962"/>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FD6613A8-F632-4492-BCD7-AB3E87A48A4D}" type="slidenum">
              <a:rPr lang="en-GB"/>
              <a:pPr/>
              <a:t>‹#›</a:t>
            </a:fld>
            <a:endParaRPr lang="en-GB"/>
          </a:p>
        </p:txBody>
      </p:sp>
    </p:spTree>
    <p:extLst>
      <p:ext uri="{BB962C8B-B14F-4D97-AF65-F5344CB8AC3E}">
        <p14:creationId xmlns:p14="http://schemas.microsoft.com/office/powerpoint/2010/main" val="318858801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BE6961C-2627-43D0-ADDB-4E828ED1B12B}" type="slidenum">
              <a:rPr lang="en-GB"/>
              <a:pPr/>
              <a:t>‹#›</a:t>
            </a:fld>
            <a:endParaRPr lang="en-GB"/>
          </a:p>
        </p:txBody>
      </p:sp>
    </p:spTree>
    <p:extLst>
      <p:ext uri="{BB962C8B-B14F-4D97-AF65-F5344CB8AC3E}">
        <p14:creationId xmlns:p14="http://schemas.microsoft.com/office/powerpoint/2010/main" val="1831418369"/>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8280E374-BF7E-4F68-AC1D-9AB320A9CDAA}" type="slidenum">
              <a:rPr lang="en-GB"/>
              <a:pPr/>
              <a:t>‹#›</a:t>
            </a:fld>
            <a:endParaRPr lang="en-GB"/>
          </a:p>
        </p:txBody>
      </p:sp>
    </p:spTree>
    <p:extLst>
      <p:ext uri="{BB962C8B-B14F-4D97-AF65-F5344CB8AC3E}">
        <p14:creationId xmlns:p14="http://schemas.microsoft.com/office/powerpoint/2010/main" val="2852183067"/>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6223C165-887C-40BD-B0CC-B10770109527}" type="slidenum">
              <a:rPr lang="en-GB"/>
              <a:pPr/>
              <a:t>‹#›</a:t>
            </a:fld>
            <a:endParaRPr lang="en-GB"/>
          </a:p>
        </p:txBody>
      </p:sp>
    </p:spTree>
    <p:extLst>
      <p:ext uri="{BB962C8B-B14F-4D97-AF65-F5344CB8AC3E}">
        <p14:creationId xmlns:p14="http://schemas.microsoft.com/office/powerpoint/2010/main" val="908421701"/>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3A44DD1-C66A-4511-A6F4-A9D86632C9A3}" type="slidenum">
              <a:rPr lang="en-GB"/>
              <a:pPr/>
              <a:t>‹#›</a:t>
            </a:fld>
            <a:endParaRPr lang="en-GB"/>
          </a:p>
        </p:txBody>
      </p:sp>
    </p:spTree>
    <p:extLst>
      <p:ext uri="{BB962C8B-B14F-4D97-AF65-F5344CB8AC3E}">
        <p14:creationId xmlns:p14="http://schemas.microsoft.com/office/powerpoint/2010/main" val="3040934251"/>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288A2F21-D003-470B-88D8-99037258D747}" type="slidenum">
              <a:rPr lang="en-GB"/>
              <a:pPr/>
              <a:t>‹#›</a:t>
            </a:fld>
            <a:endParaRPr lang="en-GB"/>
          </a:p>
        </p:txBody>
      </p:sp>
    </p:spTree>
    <p:extLst>
      <p:ext uri="{BB962C8B-B14F-4D97-AF65-F5344CB8AC3E}">
        <p14:creationId xmlns:p14="http://schemas.microsoft.com/office/powerpoint/2010/main" val="370970368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AB887D57-AEDC-4AC6-ABCE-280D34A1B5FF}" type="slidenum">
              <a:rPr lang="en-GB"/>
              <a:pPr/>
              <a:t>‹#›</a:t>
            </a:fld>
            <a:endParaRPr lang="en-GB"/>
          </a:p>
        </p:txBody>
      </p:sp>
    </p:spTree>
    <p:extLst>
      <p:ext uri="{BB962C8B-B14F-4D97-AF65-F5344CB8AC3E}">
        <p14:creationId xmlns:p14="http://schemas.microsoft.com/office/powerpoint/2010/main" val="460216947"/>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5F5282E-2102-4BEA-AB42-2FF8C6EEFCCF}" type="slidenum">
              <a:rPr lang="en-GB"/>
              <a:pPr/>
              <a:t>‹#›</a:t>
            </a:fld>
            <a:endParaRPr lang="en-GB"/>
          </a:p>
        </p:txBody>
      </p:sp>
    </p:spTree>
    <p:extLst>
      <p:ext uri="{BB962C8B-B14F-4D97-AF65-F5344CB8AC3E}">
        <p14:creationId xmlns:p14="http://schemas.microsoft.com/office/powerpoint/2010/main" val="2155538426"/>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AB233AE4-2632-4952-92A8-5BEF7914B9DA}" type="slidenum">
              <a:rPr lang="en-GB"/>
              <a:pPr/>
              <a:t>‹#›</a:t>
            </a:fld>
            <a:endParaRPr lang="en-GB"/>
          </a:p>
        </p:txBody>
      </p:sp>
    </p:spTree>
    <p:extLst>
      <p:ext uri="{BB962C8B-B14F-4D97-AF65-F5344CB8AC3E}">
        <p14:creationId xmlns:p14="http://schemas.microsoft.com/office/powerpoint/2010/main" val="1795966908"/>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12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03750" y="2205038"/>
            <a:ext cx="4038600" cy="35988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36BE6C91-73EB-4E11-A969-3C2DADE5C048}" type="slidenum">
              <a:rPr lang="en-GB"/>
              <a:pPr/>
              <a:t>‹#›</a:t>
            </a:fld>
            <a:endParaRPr lang="en-GB"/>
          </a:p>
        </p:txBody>
      </p:sp>
    </p:spTree>
    <p:extLst>
      <p:ext uri="{BB962C8B-B14F-4D97-AF65-F5344CB8AC3E}">
        <p14:creationId xmlns:p14="http://schemas.microsoft.com/office/powerpoint/2010/main" val="152556898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a:prstGeom prst="rect">
            <a:avLst/>
          </a:prstGeom>
        </p:spPr>
        <p:txBody>
          <a:bodyPr/>
          <a:lstStyle>
            <a:lvl1pPr>
              <a:defRPr/>
            </a:lvl1pPr>
          </a:lstStyle>
          <a:p>
            <a:fld id="{3AF0FC54-8515-47C3-8F5E-955D1903393A}" type="slidenum">
              <a:rPr lang="en-GB"/>
              <a:pPr/>
              <a:t>‹#›</a:t>
            </a:fld>
            <a:endParaRPr lang="en-GB"/>
          </a:p>
        </p:txBody>
      </p:sp>
    </p:spTree>
    <p:extLst>
      <p:ext uri="{BB962C8B-B14F-4D97-AF65-F5344CB8AC3E}">
        <p14:creationId xmlns:p14="http://schemas.microsoft.com/office/powerpoint/2010/main" val="1352767074"/>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4E3ACB00-B884-457F-A09A-73A436C51427}" type="slidenum">
              <a:rPr lang="en-GB"/>
              <a:pPr/>
              <a:t>‹#›</a:t>
            </a:fld>
            <a:endParaRPr lang="en-GB"/>
          </a:p>
        </p:txBody>
      </p:sp>
    </p:spTree>
    <p:extLst>
      <p:ext uri="{BB962C8B-B14F-4D97-AF65-F5344CB8AC3E}">
        <p14:creationId xmlns:p14="http://schemas.microsoft.com/office/powerpoint/2010/main" val="3073175366"/>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38A5BE7D-2501-463C-BCA5-D77333FFB430}" type="slidenum">
              <a:rPr lang="en-GB"/>
              <a:pPr/>
              <a:t>‹#›</a:t>
            </a:fld>
            <a:endParaRPr lang="en-GB"/>
          </a:p>
        </p:txBody>
      </p:sp>
    </p:spTree>
    <p:extLst>
      <p:ext uri="{BB962C8B-B14F-4D97-AF65-F5344CB8AC3E}">
        <p14:creationId xmlns:p14="http://schemas.microsoft.com/office/powerpoint/2010/main" val="318882669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76662469-4A49-400E-BEED-091F16991316}" type="slidenum">
              <a:rPr lang="en-GB"/>
              <a:pPr/>
              <a:t>‹#›</a:t>
            </a:fld>
            <a:endParaRPr lang="en-GB"/>
          </a:p>
        </p:txBody>
      </p:sp>
    </p:spTree>
    <p:extLst>
      <p:ext uri="{BB962C8B-B14F-4D97-AF65-F5344CB8AC3E}">
        <p14:creationId xmlns:p14="http://schemas.microsoft.com/office/powerpoint/2010/main" val="25493566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D2D43030-713D-4091-A161-DFA1C3F7AD11}" type="slidenum">
              <a:rPr lang="en-GB"/>
              <a:pPr/>
              <a:t>‹#›</a:t>
            </a:fld>
            <a:endParaRPr lang="en-GB"/>
          </a:p>
        </p:txBody>
      </p:sp>
    </p:spTree>
    <p:extLst>
      <p:ext uri="{BB962C8B-B14F-4D97-AF65-F5344CB8AC3E}">
        <p14:creationId xmlns:p14="http://schemas.microsoft.com/office/powerpoint/2010/main" val="2067023251"/>
      </p:ext>
    </p:extLst>
  </p:cSld>
  <p:clrMapOvr>
    <a:masterClrMapping/>
  </p:clrMapOvr>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34591747-6150-4DF8-9B69-455D48F5B485}" type="slidenum">
              <a:rPr lang="en-GB"/>
              <a:pPr/>
              <a:t>‹#›</a:t>
            </a:fld>
            <a:endParaRPr lang="en-GB"/>
          </a:p>
        </p:txBody>
      </p:sp>
    </p:spTree>
    <p:extLst>
      <p:ext uri="{BB962C8B-B14F-4D97-AF65-F5344CB8AC3E}">
        <p14:creationId xmlns:p14="http://schemas.microsoft.com/office/powerpoint/2010/main" val="2167268758"/>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1775" y="258763"/>
            <a:ext cx="2060575" cy="5545137"/>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58763"/>
            <a:ext cx="6034087" cy="55451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a:prstGeom prst="rect">
            <a:avLst/>
          </a:prstGeom>
        </p:spPr>
        <p:txBody>
          <a:bodyPr/>
          <a:lstStyle>
            <a:lvl1pPr>
              <a:defRPr/>
            </a:lvl1pPr>
          </a:lstStyle>
          <a:p>
            <a:fld id="{036CDFE4-D80F-4EE6-A4FA-2038F8E9CB3C}" type="slidenum">
              <a:rPr lang="en-GB"/>
              <a:pPr/>
              <a:t>‹#›</a:t>
            </a:fld>
            <a:endParaRPr lang="en-GB"/>
          </a:p>
        </p:txBody>
      </p:sp>
    </p:spTree>
    <p:extLst>
      <p:ext uri="{BB962C8B-B14F-4D97-AF65-F5344CB8AC3E}">
        <p14:creationId xmlns:p14="http://schemas.microsoft.com/office/powerpoint/2010/main" val="38278911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7.png"/><Relationship Id="rId18" Type="http://schemas.openxmlformats.org/officeDocument/2006/relationships/image" Target="../media/image10.jpe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17" Type="http://schemas.openxmlformats.org/officeDocument/2006/relationships/image" Target="../media/image9.jpeg"/><Relationship Id="rId2" Type="http://schemas.openxmlformats.org/officeDocument/2006/relationships/slideLayout" Target="../slideLayouts/slideLayout101.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5" Type="http://schemas.openxmlformats.org/officeDocument/2006/relationships/image" Target="../media/image2.png"/><Relationship Id="rId10" Type="http://schemas.openxmlformats.org/officeDocument/2006/relationships/slideLayout" Target="../slideLayouts/slideLayout109.xml"/><Relationship Id="rId19" Type="http://schemas.openxmlformats.org/officeDocument/2006/relationships/image" Target="../media/image11.jpeg"/><Relationship Id="rId4" Type="http://schemas.openxmlformats.org/officeDocument/2006/relationships/slideLayout" Target="../slideLayouts/slideLayout103.xml"/><Relationship Id="rId9" Type="http://schemas.openxmlformats.org/officeDocument/2006/relationships/slideLayout" Target="../slideLayouts/slideLayout108.xml"/><Relationship Id="rId14" Type="http://schemas.openxmlformats.org/officeDocument/2006/relationships/image" Target="../media/image6.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8.png"/><Relationship Id="rId18" Type="http://schemas.openxmlformats.org/officeDocument/2006/relationships/image" Target="../media/image10.jpe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17" Type="http://schemas.openxmlformats.org/officeDocument/2006/relationships/image" Target="../media/image9.jpeg"/><Relationship Id="rId2" Type="http://schemas.openxmlformats.org/officeDocument/2006/relationships/slideLayout" Target="../slideLayouts/slideLayout112.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image" Target="../media/image2.png"/><Relationship Id="rId10" Type="http://schemas.openxmlformats.org/officeDocument/2006/relationships/slideLayout" Target="../slideLayouts/slideLayout120.xml"/><Relationship Id="rId19" Type="http://schemas.openxmlformats.org/officeDocument/2006/relationships/image" Target="../media/image11.jpeg"/><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image" Target="../media/image6.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9.png"/><Relationship Id="rId18" Type="http://schemas.openxmlformats.org/officeDocument/2006/relationships/image" Target="../media/image10.jpe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17" Type="http://schemas.openxmlformats.org/officeDocument/2006/relationships/image" Target="../media/image9.jpeg"/><Relationship Id="rId2" Type="http://schemas.openxmlformats.org/officeDocument/2006/relationships/slideLayout" Target="../slideLayouts/slideLayout123.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5" Type="http://schemas.openxmlformats.org/officeDocument/2006/relationships/image" Target="../media/image2.png"/><Relationship Id="rId10" Type="http://schemas.openxmlformats.org/officeDocument/2006/relationships/slideLayout" Target="../slideLayouts/slideLayout131.xml"/><Relationship Id="rId19" Type="http://schemas.openxmlformats.org/officeDocument/2006/relationships/image" Target="../media/image11.jpeg"/><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image" Target="../media/image6.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20.png"/><Relationship Id="rId18" Type="http://schemas.openxmlformats.org/officeDocument/2006/relationships/image" Target="../media/image10.jpe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17" Type="http://schemas.openxmlformats.org/officeDocument/2006/relationships/image" Target="../media/image9.jpeg"/><Relationship Id="rId2" Type="http://schemas.openxmlformats.org/officeDocument/2006/relationships/slideLayout" Target="../slideLayouts/slideLayout134.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5" Type="http://schemas.openxmlformats.org/officeDocument/2006/relationships/image" Target="../media/image2.png"/><Relationship Id="rId10" Type="http://schemas.openxmlformats.org/officeDocument/2006/relationships/slideLayout" Target="../slideLayouts/slideLayout142.xml"/><Relationship Id="rId19" Type="http://schemas.openxmlformats.org/officeDocument/2006/relationships/image" Target="../media/image11.jpeg"/><Relationship Id="rId4" Type="http://schemas.openxmlformats.org/officeDocument/2006/relationships/slideLayout" Target="../slideLayouts/slideLayout136.xml"/><Relationship Id="rId9" Type="http://schemas.openxmlformats.org/officeDocument/2006/relationships/slideLayout" Target="../slideLayouts/slideLayout141.xml"/><Relationship Id="rId14"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5.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6.png"/><Relationship Id="rId18" Type="http://schemas.openxmlformats.org/officeDocument/2006/relationships/image" Target="../media/image1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17" Type="http://schemas.openxmlformats.org/officeDocument/2006/relationships/image" Target="../media/image10.jpeg"/><Relationship Id="rId2" Type="http://schemas.openxmlformats.org/officeDocument/2006/relationships/slideLayout" Target="../slideLayouts/slideLayout46.xml"/><Relationship Id="rId16" Type="http://schemas.openxmlformats.org/officeDocument/2006/relationships/image" Target="../media/image9.jpe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8.png"/><Relationship Id="rId10" Type="http://schemas.openxmlformats.org/officeDocument/2006/relationships/slideLayout" Target="../slideLayouts/slideLayout54.xml"/><Relationship Id="rId19" Type="http://schemas.openxmlformats.org/officeDocument/2006/relationships/image" Target="../media/image12.emf"/><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3.png"/><Relationship Id="rId18" Type="http://schemas.openxmlformats.org/officeDocument/2006/relationships/image" Target="../media/image10.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17" Type="http://schemas.openxmlformats.org/officeDocument/2006/relationships/image" Target="../media/image9.jpeg"/><Relationship Id="rId2" Type="http://schemas.openxmlformats.org/officeDocument/2006/relationships/slideLayout" Target="../slideLayouts/slideLayout57.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image" Target="../media/image2.png"/><Relationship Id="rId10" Type="http://schemas.openxmlformats.org/officeDocument/2006/relationships/slideLayout" Target="../slideLayouts/slideLayout65.xml"/><Relationship Id="rId19" Type="http://schemas.openxmlformats.org/officeDocument/2006/relationships/image" Target="../media/image11.jpe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image" Target="../media/image6.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4.png"/><Relationship Id="rId18" Type="http://schemas.openxmlformats.org/officeDocument/2006/relationships/image" Target="../media/image10.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17" Type="http://schemas.openxmlformats.org/officeDocument/2006/relationships/image" Target="../media/image9.jpeg"/><Relationship Id="rId2" Type="http://schemas.openxmlformats.org/officeDocument/2006/relationships/slideLayout" Target="../slideLayouts/slideLayout68.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image" Target="../media/image2.png"/><Relationship Id="rId10" Type="http://schemas.openxmlformats.org/officeDocument/2006/relationships/slideLayout" Target="../slideLayouts/slideLayout76.xml"/><Relationship Id="rId19" Type="http://schemas.openxmlformats.org/officeDocument/2006/relationships/image" Target="../media/image11.jpeg"/><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image" Target="../media/image6.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5.png"/><Relationship Id="rId18" Type="http://schemas.openxmlformats.org/officeDocument/2006/relationships/image" Target="../media/image10.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17" Type="http://schemas.openxmlformats.org/officeDocument/2006/relationships/image" Target="../media/image9.jpeg"/><Relationship Id="rId2" Type="http://schemas.openxmlformats.org/officeDocument/2006/relationships/slideLayout" Target="../slideLayouts/slideLayout79.xml"/><Relationship Id="rId16" Type="http://schemas.openxmlformats.org/officeDocument/2006/relationships/image" Target="../media/image8.png"/><Relationship Id="rId20" Type="http://schemas.openxmlformats.org/officeDocument/2006/relationships/image" Target="../media/image12.emf"/><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2.png"/><Relationship Id="rId10" Type="http://schemas.openxmlformats.org/officeDocument/2006/relationships/slideLayout" Target="../slideLayouts/slideLayout87.xml"/><Relationship Id="rId19" Type="http://schemas.openxmlformats.org/officeDocument/2006/relationships/image" Target="../media/image11.jpeg"/><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image" Target="../media/image6.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6.png"/><Relationship Id="rId18" Type="http://schemas.openxmlformats.org/officeDocument/2006/relationships/image" Target="../media/image1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17" Type="http://schemas.openxmlformats.org/officeDocument/2006/relationships/image" Target="../media/image10.jpeg"/><Relationship Id="rId2" Type="http://schemas.openxmlformats.org/officeDocument/2006/relationships/slideLayout" Target="../slideLayouts/slideLayout90.xml"/><Relationship Id="rId16" Type="http://schemas.openxmlformats.org/officeDocument/2006/relationships/image" Target="../media/image9.jpeg"/><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image" Target="../media/image2.png"/><Relationship Id="rId10" Type="http://schemas.openxmlformats.org/officeDocument/2006/relationships/slideLayout" Target="../slideLayouts/slideLayout98.xml"/><Relationship Id="rId19" Type="http://schemas.openxmlformats.org/officeDocument/2006/relationships/image" Target="../media/image12.emf"/><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5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5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5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83EDCF22-132B-4C6D-84E4-90267068A737}" type="slidenum">
              <a:rPr lang="en-GB"/>
              <a:pPr/>
              <a:t>‹#›</a:t>
            </a:fld>
            <a:endParaRPr lang="en-GB"/>
          </a:p>
        </p:txBody>
      </p:sp>
      <p:pic>
        <p:nvPicPr>
          <p:cNvPr id="5128" name="Picture 8"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1"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iming>
    <p:tnLst>
      <p:par>
        <p:cTn id="1" dur="indefinite" restart="never" nodeType="tmRoot"/>
      </p:par>
    </p:tnLst>
  </p:timing>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3898" name="Picture 10" descr="pms18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3891"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389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3895"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3896"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3897"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4922" name="Picture 10" descr="pms15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4915"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49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491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4920"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4921"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5946" name="Picture 10" descr="magent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593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594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594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594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5945"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6970" name="Picture 10" descr="cyan"/>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696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69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696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696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6969"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5EBEFD0C-43B6-433D-B198-9FBE55300E79}" type="slidenum">
              <a:rPr lang="en-GB"/>
              <a:pPr/>
              <a:t>‹#›</a:t>
            </a:fld>
            <a:endParaRPr lang="en-GB"/>
          </a:p>
        </p:txBody>
      </p:sp>
      <p:pic>
        <p:nvPicPr>
          <p:cNvPr id="8199" name="Picture 7"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3"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4611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4611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34611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34611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4D435654-AD0A-4AD6-A4C5-D25982ECBC39}" type="slidenum">
              <a:rPr lang="en-GB"/>
              <a:pPr/>
              <a:t>‹#›</a:t>
            </a:fld>
            <a:endParaRPr lang="en-GB"/>
          </a:p>
        </p:txBody>
      </p:sp>
      <p:pic>
        <p:nvPicPr>
          <p:cNvPr id="346119" name="Picture 7"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127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E559690B-1DF8-40A3-8A81-2E28A26AA6DA}" type="slidenum">
              <a:rPr lang="en-GB"/>
              <a:pPr/>
              <a:t>‹#›</a:t>
            </a:fld>
            <a:endParaRPr lang="en-GB"/>
          </a:p>
        </p:txBody>
      </p:sp>
      <p:sp>
        <p:nvSpPr>
          <p:cNvPr id="11273" name="Rectangle 9"/>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1274" name="Rectangle 10"/>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1275" name="Rectangle 11"/>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en-GB"/>
          </a:p>
        </p:txBody>
      </p:sp>
      <p:sp>
        <p:nvSpPr>
          <p:cNvPr id="11276" name="Rectangle 12"/>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pic>
        <p:nvPicPr>
          <p:cNvPr id="11277" name="Picture 13" descr="UofH w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5"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txStyles>
    <p:titleStyle>
      <a:lvl1pPr algn="ctr" rtl="0" fontAlgn="base">
        <a:spcBef>
          <a:spcPct val="0"/>
        </a:spcBef>
        <a:spcAft>
          <a:spcPct val="0"/>
        </a:spcAft>
        <a:defRPr sz="44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8439"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18441" name="Picture 9" descr="Inspiring tomorrows profs 40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18442" name="Picture 10" descr="UofH"/>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197725" y="358775"/>
            <a:ext cx="1485900" cy="8255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adseps2\Downloads\the_award.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iming>
    <p:tnLst>
      <p:par>
        <p:cTn id="1" dur="indefinite" restart="never" nodeType="tmRoot"/>
      </p:par>
    </p:tnLst>
  </p:timing>
  <p:txStyles>
    <p:titleStyle>
      <a:lvl1pPr algn="l" rtl="0" fontAlgn="base">
        <a:spcBef>
          <a:spcPct val="0"/>
        </a:spcBef>
        <a:spcAft>
          <a:spcPct val="0"/>
        </a:spcAft>
        <a:defRPr sz="3100">
          <a:solidFill>
            <a:srgbClr val="003772"/>
          </a:solidFill>
          <a:latin typeface="+mj-lt"/>
          <a:ea typeface="+mj-ea"/>
          <a:cs typeface="+mj-cs"/>
        </a:defRPr>
      </a:lvl1pPr>
      <a:lvl2pPr algn="l" rtl="0" fontAlgn="base">
        <a:spcBef>
          <a:spcPct val="0"/>
        </a:spcBef>
        <a:spcAft>
          <a:spcPct val="0"/>
        </a:spcAft>
        <a:defRPr sz="3100">
          <a:solidFill>
            <a:srgbClr val="003772"/>
          </a:solidFill>
          <a:latin typeface="Arial" charset="0"/>
        </a:defRPr>
      </a:lvl2pPr>
      <a:lvl3pPr algn="l" rtl="0" fontAlgn="base">
        <a:spcBef>
          <a:spcPct val="0"/>
        </a:spcBef>
        <a:spcAft>
          <a:spcPct val="0"/>
        </a:spcAft>
        <a:defRPr sz="3100">
          <a:solidFill>
            <a:srgbClr val="003772"/>
          </a:solidFill>
          <a:latin typeface="Arial" charset="0"/>
        </a:defRPr>
      </a:lvl3pPr>
      <a:lvl4pPr algn="l" rtl="0" fontAlgn="base">
        <a:spcBef>
          <a:spcPct val="0"/>
        </a:spcBef>
        <a:spcAft>
          <a:spcPct val="0"/>
        </a:spcAft>
        <a:defRPr sz="3100">
          <a:solidFill>
            <a:srgbClr val="003772"/>
          </a:solidFill>
          <a:latin typeface="Arial" charset="0"/>
        </a:defRPr>
      </a:lvl4pPr>
      <a:lvl5pPr algn="l" rtl="0" fontAlgn="base">
        <a:spcBef>
          <a:spcPct val="0"/>
        </a:spcBef>
        <a:spcAft>
          <a:spcPct val="0"/>
        </a:spcAft>
        <a:defRPr sz="3100">
          <a:solidFill>
            <a:srgbClr val="003772"/>
          </a:solidFill>
          <a:latin typeface="Arial" charset="0"/>
        </a:defRPr>
      </a:lvl5pPr>
      <a:lvl6pPr marL="457200" algn="l" rtl="0" fontAlgn="base">
        <a:spcBef>
          <a:spcPct val="0"/>
        </a:spcBef>
        <a:spcAft>
          <a:spcPct val="0"/>
        </a:spcAft>
        <a:defRPr sz="3100">
          <a:solidFill>
            <a:srgbClr val="003772"/>
          </a:solidFill>
          <a:latin typeface="Arial" charset="0"/>
        </a:defRPr>
      </a:lvl6pPr>
      <a:lvl7pPr marL="914400" algn="l" rtl="0" fontAlgn="base">
        <a:spcBef>
          <a:spcPct val="0"/>
        </a:spcBef>
        <a:spcAft>
          <a:spcPct val="0"/>
        </a:spcAft>
        <a:defRPr sz="3100">
          <a:solidFill>
            <a:srgbClr val="003772"/>
          </a:solidFill>
          <a:latin typeface="Arial" charset="0"/>
        </a:defRPr>
      </a:lvl7pPr>
      <a:lvl8pPr marL="1371600" algn="l" rtl="0" fontAlgn="base">
        <a:spcBef>
          <a:spcPct val="0"/>
        </a:spcBef>
        <a:spcAft>
          <a:spcPct val="0"/>
        </a:spcAft>
        <a:defRPr sz="3100">
          <a:solidFill>
            <a:srgbClr val="003772"/>
          </a:solidFill>
          <a:latin typeface="Arial" charset="0"/>
        </a:defRPr>
      </a:lvl8pPr>
      <a:lvl9pPr marL="1828800" algn="l" rtl="0" fontAlgn="base">
        <a:spcBef>
          <a:spcPct val="0"/>
        </a:spcBef>
        <a:spcAft>
          <a:spcPct val="0"/>
        </a:spcAft>
        <a:defRPr sz="3100">
          <a:solidFill>
            <a:srgbClr val="003772"/>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89801" name="Picture 9" descr="pms2725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89794" name="Rectangle 2"/>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89795" name="Rectangle 3"/>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89798" name="Rectangle 6"/>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89799" name="Picture 7"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89802" name="Picture 10"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0826" name="Picture 10" descr="pms410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0819"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082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0823"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0824"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0825"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1850" name="Picture 10" descr="pms376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175"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1843"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184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1847"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1848"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1849"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C:\Users\adseps2\Downloads\the_award.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652592" y="5877272"/>
            <a:ext cx="1447800" cy="8382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p:cNvPicPr>
            <a:picLocks noChangeAspect="1" noChangeArrowheads="1"/>
          </p:cNvPicPr>
          <p:nvPr userDrawn="1"/>
        </p:nvPicPr>
        <p:blipFill>
          <a:blip r:embed="rId19"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Uni of the year-Full.eps"/>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92874" name="Picture 10" descr="pms281 equiv"/>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0825" cy="1755775"/>
          </a:xfrm>
          <a:prstGeom prst="rect">
            <a:avLst/>
          </a:prstGeom>
          <a:noFill/>
          <a:extLst>
            <a:ext uri="{909E8E84-426E-40DD-AFC4-6F175D3DCCD1}">
              <a14:hiddenFill xmlns:a14="http://schemas.microsoft.com/office/drawing/2010/main">
                <a:solidFill>
                  <a:srgbClr val="FFFFFF"/>
                </a:solidFill>
              </a14:hiddenFill>
            </a:ext>
          </a:extLst>
        </p:spPr>
      </p:pic>
      <p:sp>
        <p:nvSpPr>
          <p:cNvPr id="292867" name="Rectangle 3"/>
          <p:cNvSpPr>
            <a:spLocks noGrp="1" noChangeArrowheads="1"/>
          </p:cNvSpPr>
          <p:nvPr>
            <p:ph type="title"/>
          </p:nvPr>
        </p:nvSpPr>
        <p:spPr bwMode="auto">
          <a:xfrm>
            <a:off x="395288" y="258763"/>
            <a:ext cx="8229600" cy="90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9286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292871" name="Rectangle 7"/>
          <p:cNvSpPr>
            <a:spLocks noGrp="1" noChangeArrowheads="1"/>
          </p:cNvSpPr>
          <p:nvPr>
            <p:ph type="body" idx="1"/>
          </p:nvPr>
        </p:nvSpPr>
        <p:spPr bwMode="auto">
          <a:xfrm>
            <a:off x="412750" y="2205038"/>
            <a:ext cx="8229600"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pic>
        <p:nvPicPr>
          <p:cNvPr id="292872" name="Picture 8" descr="Inspiring tomorrows profs 40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5757863"/>
            <a:ext cx="3598863" cy="695325"/>
          </a:xfrm>
          <a:prstGeom prst="rect">
            <a:avLst/>
          </a:prstGeom>
          <a:noFill/>
          <a:extLst>
            <a:ext uri="{909E8E84-426E-40DD-AFC4-6F175D3DCCD1}">
              <a14:hiddenFill xmlns:a14="http://schemas.microsoft.com/office/drawing/2010/main">
                <a:solidFill>
                  <a:srgbClr val="FFFFFF"/>
                </a:solidFill>
              </a14:hiddenFill>
            </a:ext>
          </a:extLst>
        </p:spPr>
      </p:pic>
      <p:pic>
        <p:nvPicPr>
          <p:cNvPr id="292873" name="Picture 9" descr="UofH w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97725" y="358775"/>
            <a:ext cx="1485900" cy="823913"/>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tretch>
            <a:fillRect/>
          </a:stretch>
        </p:blipFill>
        <p:spPr bwMode="auto">
          <a:xfrm>
            <a:off x="8144889" y="5877272"/>
            <a:ext cx="582217" cy="83745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userDrawn="1"/>
        </p:nvPicPr>
        <p:blipFill>
          <a:blip r:embed="rId17" cstate="print">
            <a:extLst>
              <a:ext uri="{28A0092B-C50C-407E-A947-70E740481C1C}">
                <a14:useLocalDpi xmlns:a14="http://schemas.microsoft.com/office/drawing/2010/main" val="0"/>
              </a:ext>
            </a:extLst>
          </a:blip>
          <a:stretch>
            <a:fillRect/>
          </a:stretch>
        </p:blipFill>
        <p:spPr bwMode="auto">
          <a:xfrm>
            <a:off x="6652592" y="5908996"/>
            <a:ext cx="1447800" cy="80332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3"/>
          <p:cNvPicPr>
            <a:picLocks noChangeAspect="1" noChangeArrowheads="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5801752" y="5906590"/>
            <a:ext cx="808137" cy="808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Uni of the year-Full.eps"/>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995936" y="5919140"/>
            <a:ext cx="1584176" cy="785985"/>
          </a:xfrm>
          <a:prstGeom prst="rect">
            <a:avLst/>
          </a:prstGeom>
        </p:spPr>
      </p:pic>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iming>
    <p:tnLst>
      <p:par>
        <p:cTn id="1" dur="indefinite" restart="never" nodeType="tmRoot"/>
      </p:par>
    </p:tnLst>
  </p:timing>
  <p:txStyles>
    <p:titleStyle>
      <a:lvl1pPr algn="l" rtl="0" fontAlgn="base">
        <a:spcBef>
          <a:spcPct val="0"/>
        </a:spcBef>
        <a:spcAft>
          <a:spcPct val="0"/>
        </a:spcAft>
        <a:defRPr sz="3100">
          <a:solidFill>
            <a:schemeClr val="bg1"/>
          </a:solidFill>
          <a:latin typeface="+mj-lt"/>
          <a:ea typeface="+mj-ea"/>
          <a:cs typeface="+mj-cs"/>
        </a:defRPr>
      </a:lvl1pPr>
      <a:lvl2pPr algn="l" rtl="0" fontAlgn="base">
        <a:spcBef>
          <a:spcPct val="0"/>
        </a:spcBef>
        <a:spcAft>
          <a:spcPct val="0"/>
        </a:spcAft>
        <a:defRPr sz="3100">
          <a:solidFill>
            <a:schemeClr val="bg1"/>
          </a:solidFill>
          <a:latin typeface="Arial" charset="0"/>
        </a:defRPr>
      </a:lvl2pPr>
      <a:lvl3pPr algn="l" rtl="0" fontAlgn="base">
        <a:spcBef>
          <a:spcPct val="0"/>
        </a:spcBef>
        <a:spcAft>
          <a:spcPct val="0"/>
        </a:spcAft>
        <a:defRPr sz="3100">
          <a:solidFill>
            <a:schemeClr val="bg1"/>
          </a:solidFill>
          <a:latin typeface="Arial" charset="0"/>
        </a:defRPr>
      </a:lvl3pPr>
      <a:lvl4pPr algn="l" rtl="0" fontAlgn="base">
        <a:spcBef>
          <a:spcPct val="0"/>
        </a:spcBef>
        <a:spcAft>
          <a:spcPct val="0"/>
        </a:spcAft>
        <a:defRPr sz="3100">
          <a:solidFill>
            <a:schemeClr val="bg1"/>
          </a:solidFill>
          <a:latin typeface="Arial" charset="0"/>
        </a:defRPr>
      </a:lvl4pPr>
      <a:lvl5pPr algn="l" rtl="0" fontAlgn="base">
        <a:spcBef>
          <a:spcPct val="0"/>
        </a:spcBef>
        <a:spcAft>
          <a:spcPct val="0"/>
        </a:spcAft>
        <a:defRPr sz="3100">
          <a:solidFill>
            <a:schemeClr val="bg1"/>
          </a:solidFill>
          <a:latin typeface="Arial" charset="0"/>
        </a:defRPr>
      </a:lvl5pPr>
      <a:lvl6pPr marL="457200" algn="l" rtl="0" fontAlgn="base">
        <a:spcBef>
          <a:spcPct val="0"/>
        </a:spcBef>
        <a:spcAft>
          <a:spcPct val="0"/>
        </a:spcAft>
        <a:defRPr sz="3100">
          <a:solidFill>
            <a:schemeClr val="bg1"/>
          </a:solidFill>
          <a:latin typeface="Arial" charset="0"/>
        </a:defRPr>
      </a:lvl6pPr>
      <a:lvl7pPr marL="914400" algn="l" rtl="0" fontAlgn="base">
        <a:spcBef>
          <a:spcPct val="0"/>
        </a:spcBef>
        <a:spcAft>
          <a:spcPct val="0"/>
        </a:spcAft>
        <a:defRPr sz="3100">
          <a:solidFill>
            <a:schemeClr val="bg1"/>
          </a:solidFill>
          <a:latin typeface="Arial" charset="0"/>
        </a:defRPr>
      </a:lvl7pPr>
      <a:lvl8pPr marL="1371600" algn="l" rtl="0" fontAlgn="base">
        <a:spcBef>
          <a:spcPct val="0"/>
        </a:spcBef>
        <a:spcAft>
          <a:spcPct val="0"/>
        </a:spcAft>
        <a:defRPr sz="3100">
          <a:solidFill>
            <a:schemeClr val="bg1"/>
          </a:solidFill>
          <a:latin typeface="Arial" charset="0"/>
        </a:defRPr>
      </a:lvl8pPr>
      <a:lvl9pPr marL="1828800" algn="l" rtl="0" fontAlgn="base">
        <a:spcBef>
          <a:spcPct val="0"/>
        </a:spcBef>
        <a:spcAft>
          <a:spcPct val="0"/>
        </a:spcAft>
        <a:defRPr sz="3100">
          <a:solidFill>
            <a:schemeClr val="bg1"/>
          </a:solidFill>
          <a:latin typeface="Arial" charset="0"/>
        </a:defRPr>
      </a:lvl9pPr>
    </p:titleStyle>
    <p:bodyStyle>
      <a:lvl1pPr marL="342900" indent="-342900" algn="l" rtl="0" fontAlgn="base">
        <a:spcBef>
          <a:spcPct val="20000"/>
        </a:spcBef>
        <a:spcAft>
          <a:spcPct val="0"/>
        </a:spcAft>
        <a:buChar char="•"/>
        <a:defRPr sz="2400">
          <a:solidFill>
            <a:srgbClr val="003772"/>
          </a:solidFill>
          <a:latin typeface="+mn-lt"/>
          <a:ea typeface="+mn-ea"/>
          <a:cs typeface="+mn-cs"/>
        </a:defRPr>
      </a:lvl1pPr>
      <a:lvl2pPr marL="742950" indent="-285750" algn="l" rtl="0" fontAlgn="base">
        <a:spcBef>
          <a:spcPct val="20000"/>
        </a:spcBef>
        <a:spcAft>
          <a:spcPct val="0"/>
        </a:spcAft>
        <a:buChar char="–"/>
        <a:defRPr sz="2000">
          <a:solidFill>
            <a:srgbClr val="003772"/>
          </a:solidFill>
          <a:latin typeface="+mn-lt"/>
        </a:defRPr>
      </a:lvl2pPr>
      <a:lvl3pPr marL="1143000" indent="-228600" algn="l" rtl="0" fontAlgn="base">
        <a:spcBef>
          <a:spcPct val="20000"/>
        </a:spcBef>
        <a:spcAft>
          <a:spcPct val="0"/>
        </a:spcAft>
        <a:buChar char="•"/>
        <a:defRPr>
          <a:solidFill>
            <a:srgbClr val="003772"/>
          </a:solidFill>
          <a:latin typeface="+mn-lt"/>
        </a:defRPr>
      </a:lvl3pPr>
      <a:lvl4pPr marL="1600200" indent="-228600" algn="l" rtl="0" fontAlgn="base">
        <a:spcBef>
          <a:spcPct val="20000"/>
        </a:spcBef>
        <a:spcAft>
          <a:spcPct val="0"/>
        </a:spcAft>
        <a:buChar char="–"/>
        <a:defRPr sz="1600">
          <a:solidFill>
            <a:srgbClr val="003772"/>
          </a:solidFill>
          <a:latin typeface="+mn-lt"/>
        </a:defRPr>
      </a:lvl4pPr>
      <a:lvl5pPr marL="2057400" indent="-228600" algn="l" rtl="0" fontAlgn="base">
        <a:spcBef>
          <a:spcPct val="20000"/>
        </a:spcBef>
        <a:spcAft>
          <a:spcPct val="0"/>
        </a:spcAft>
        <a:buChar char="»"/>
        <a:defRPr sz="1400">
          <a:solidFill>
            <a:srgbClr val="003772"/>
          </a:solidFill>
          <a:latin typeface="+mn-lt"/>
        </a:defRPr>
      </a:lvl5pPr>
      <a:lvl6pPr marL="2514600" indent="-228600" algn="l" rtl="0" fontAlgn="base">
        <a:spcBef>
          <a:spcPct val="20000"/>
        </a:spcBef>
        <a:spcAft>
          <a:spcPct val="0"/>
        </a:spcAft>
        <a:buChar char="»"/>
        <a:defRPr sz="1400">
          <a:solidFill>
            <a:srgbClr val="003772"/>
          </a:solidFill>
          <a:latin typeface="+mn-lt"/>
        </a:defRPr>
      </a:lvl6pPr>
      <a:lvl7pPr marL="2971800" indent="-228600" algn="l" rtl="0" fontAlgn="base">
        <a:spcBef>
          <a:spcPct val="20000"/>
        </a:spcBef>
        <a:spcAft>
          <a:spcPct val="0"/>
        </a:spcAft>
        <a:buChar char="»"/>
        <a:defRPr sz="1400">
          <a:solidFill>
            <a:srgbClr val="003772"/>
          </a:solidFill>
          <a:latin typeface="+mn-lt"/>
        </a:defRPr>
      </a:lvl7pPr>
      <a:lvl8pPr marL="3429000" indent="-228600" algn="l" rtl="0" fontAlgn="base">
        <a:spcBef>
          <a:spcPct val="20000"/>
        </a:spcBef>
        <a:spcAft>
          <a:spcPct val="0"/>
        </a:spcAft>
        <a:buChar char="»"/>
        <a:defRPr sz="1400">
          <a:solidFill>
            <a:srgbClr val="003772"/>
          </a:solidFill>
          <a:latin typeface="+mn-lt"/>
        </a:defRPr>
      </a:lvl8pPr>
      <a:lvl9pPr marL="3886200" indent="-228600" algn="l" rtl="0" fontAlgn="base">
        <a:spcBef>
          <a:spcPct val="20000"/>
        </a:spcBef>
        <a:spcAft>
          <a:spcPct val="0"/>
        </a:spcAft>
        <a:buChar char="»"/>
        <a:defRPr sz="1400">
          <a:solidFill>
            <a:srgbClr val="00377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9" name="Rectangle 5"/>
          <p:cNvSpPr>
            <a:spLocks noGrp="1" noChangeArrowheads="1"/>
          </p:cNvSpPr>
          <p:nvPr>
            <p:ph type="ctrTitle"/>
          </p:nvPr>
        </p:nvSpPr>
        <p:spPr>
          <a:noFill/>
          <a:ln/>
        </p:spPr>
        <p:txBody>
          <a:bodyPr/>
          <a:lstStyle/>
          <a:p>
            <a:r>
              <a:rPr lang="en-GB" dirty="0"/>
              <a:t>Insert title here</a:t>
            </a:r>
          </a:p>
        </p:txBody>
      </p:sp>
      <p:sp>
        <p:nvSpPr>
          <p:cNvPr id="3" name="Subtitle 2"/>
          <p:cNvSpPr>
            <a:spLocks noGrp="1"/>
          </p:cNvSpPr>
          <p:nvPr>
            <p:ph type="subTitle" idx="1"/>
          </p:nvPr>
        </p:nvSpPr>
        <p:spPr>
          <a:xfrm>
            <a:off x="1371600" y="2564904"/>
            <a:ext cx="6400800" cy="3073896"/>
          </a:xfrm>
        </p:spPr>
        <p:txBody>
          <a:bodyPr/>
          <a:lstStyle/>
          <a:p>
            <a:r>
              <a:rPr lang="en-GB" sz="3200" i="1" dirty="0"/>
              <a:t>The Depths of Dialogue:</a:t>
            </a:r>
            <a:r>
              <a:rPr lang="en-GB" sz="3200" dirty="0"/>
              <a:t> </a:t>
            </a:r>
            <a:r>
              <a:rPr lang="en-GB" sz="3200" i="1" dirty="0"/>
              <a:t>Ethics, Interests and the Behavioural Economics of ‘Collaborative’ Lawyering</a:t>
            </a:r>
            <a:endParaRPr lang="en-GB" sz="3200" dirty="0"/>
          </a:p>
          <a:p>
            <a:endParaRPr lang="en-GB" b="1" dirty="0" smtClean="0">
              <a:solidFill>
                <a:schemeClr val="tx1"/>
              </a:solidFill>
            </a:endParaRPr>
          </a:p>
          <a:p>
            <a:r>
              <a:rPr lang="en-GB" sz="1800" dirty="0" smtClean="0">
                <a:solidFill>
                  <a:schemeClr val="tx1"/>
                </a:solidFill>
              </a:rPr>
              <a:t>Philip </a:t>
            </a:r>
            <a:r>
              <a:rPr lang="en-GB" sz="1800" dirty="0">
                <a:solidFill>
                  <a:schemeClr val="tx1"/>
                </a:solidFill>
              </a:rPr>
              <a:t>Drake &amp; Stuart Toddington</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2"/>
            <a:ext cx="8229600" cy="1082005"/>
          </a:xfrm>
        </p:spPr>
        <p:txBody>
          <a:bodyPr/>
          <a:lstStyle/>
          <a:p>
            <a:r>
              <a:rPr lang="en-GB" dirty="0"/>
              <a:t>Normative and psychological </a:t>
            </a:r>
            <a:br>
              <a:rPr lang="en-GB" dirty="0"/>
            </a:br>
            <a:r>
              <a:rPr lang="en-GB" dirty="0"/>
              <a:t>obstacles to client decision making</a:t>
            </a:r>
          </a:p>
        </p:txBody>
      </p:sp>
      <p:sp>
        <p:nvSpPr>
          <p:cNvPr id="3" name="Content Placeholder 2"/>
          <p:cNvSpPr>
            <a:spLocks noGrp="1"/>
          </p:cNvSpPr>
          <p:nvPr>
            <p:ph idx="1"/>
          </p:nvPr>
        </p:nvSpPr>
        <p:spPr/>
        <p:txBody>
          <a:bodyPr/>
          <a:lstStyle/>
          <a:p>
            <a:r>
              <a:rPr lang="en-GB" sz="2000" dirty="0"/>
              <a:t>Introduction to Behavioural Economics.</a:t>
            </a:r>
          </a:p>
          <a:p>
            <a:r>
              <a:rPr lang="en-GB" sz="2000" dirty="0"/>
              <a:t>Exercise:</a:t>
            </a:r>
          </a:p>
          <a:p>
            <a:pPr lvl="1"/>
            <a:r>
              <a:rPr lang="en-GB" sz="1600" i="1" dirty="0"/>
              <a:t>“A bat and ball cost £1.10 in total. The bat costs £1 more than the ball. How much does the ball cost?” </a:t>
            </a:r>
          </a:p>
          <a:p>
            <a:r>
              <a:rPr lang="en-GB" sz="2000" dirty="0"/>
              <a:t>System 1 thinking</a:t>
            </a:r>
          </a:p>
          <a:p>
            <a:pPr lvl="1"/>
            <a:r>
              <a:rPr lang="en-GB" sz="1600" dirty="0"/>
              <a:t>Quick, intuitive, requires little mental effort and is often based on affect i.e. how options make people feel</a:t>
            </a:r>
          </a:p>
          <a:p>
            <a:r>
              <a:rPr lang="en-GB" sz="2000" dirty="0"/>
              <a:t>System 2 thinking</a:t>
            </a:r>
          </a:p>
          <a:p>
            <a:pPr lvl="1"/>
            <a:r>
              <a:rPr lang="en-GB" sz="1600" dirty="0"/>
              <a:t>Analytical, deliberative and requires a good deal of mental effort to implement.</a:t>
            </a:r>
          </a:p>
          <a:p>
            <a:pPr marL="0" indent="0">
              <a:buNone/>
            </a:pPr>
            <a:r>
              <a:rPr lang="en-GB" sz="2000" dirty="0"/>
              <a:t>(Maule 2013</a:t>
            </a:r>
            <a:r>
              <a:rPr lang="en-GB" sz="2000" dirty="0" smtClean="0"/>
              <a:t>)</a:t>
            </a:r>
            <a:endParaRPr lang="en-GB" sz="2000" dirty="0"/>
          </a:p>
        </p:txBody>
      </p:sp>
    </p:spTree>
    <p:extLst>
      <p:ext uri="{BB962C8B-B14F-4D97-AF65-F5344CB8AC3E}">
        <p14:creationId xmlns:p14="http://schemas.microsoft.com/office/powerpoint/2010/main" val="358414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258762"/>
            <a:ext cx="8229600" cy="1514053"/>
          </a:xfrm>
        </p:spPr>
        <p:txBody>
          <a:bodyPr/>
          <a:lstStyle/>
          <a:p>
            <a:r>
              <a:rPr lang="en-GB" b="1" dirty="0"/>
              <a:t>Framing</a:t>
            </a:r>
            <a:endParaRPr lang="en-GB" dirty="0"/>
          </a:p>
        </p:txBody>
      </p:sp>
      <p:sp>
        <p:nvSpPr>
          <p:cNvPr id="3" name="Content Placeholder 2"/>
          <p:cNvSpPr>
            <a:spLocks noGrp="1"/>
          </p:cNvSpPr>
          <p:nvPr>
            <p:ph idx="1"/>
          </p:nvPr>
        </p:nvSpPr>
        <p:spPr/>
        <p:txBody>
          <a:bodyPr/>
          <a:lstStyle/>
          <a:p>
            <a:r>
              <a:rPr lang="en-GB" sz="2000" dirty="0"/>
              <a:t>Exercise</a:t>
            </a:r>
          </a:p>
          <a:p>
            <a:pPr marL="0" indent="0">
              <a:buNone/>
            </a:pPr>
            <a:endParaRPr lang="en-GB" sz="2000" dirty="0"/>
          </a:p>
          <a:p>
            <a:r>
              <a:rPr lang="en-GB" sz="2000" dirty="0"/>
              <a:t>When thinking in terms of losses, more likely to take risky actions.</a:t>
            </a:r>
          </a:p>
          <a:p>
            <a:pPr marL="0" indent="0">
              <a:buNone/>
            </a:pPr>
            <a:endParaRPr lang="en-GB" sz="2000" dirty="0"/>
          </a:p>
          <a:p>
            <a:r>
              <a:rPr lang="en-GB" sz="2000" dirty="0"/>
              <a:t>When thinking in terms of gains, more likely to be risk averse.</a:t>
            </a:r>
          </a:p>
          <a:p>
            <a:pPr marL="0" indent="0">
              <a:buNone/>
            </a:pPr>
            <a:endParaRPr lang="en-GB" sz="2000" dirty="0"/>
          </a:p>
          <a:p>
            <a:r>
              <a:rPr lang="en-GB" sz="2000" dirty="0"/>
              <a:t>As lawyers we can influence a decision without even realising this!</a:t>
            </a:r>
          </a:p>
          <a:p>
            <a:pPr marL="0" indent="0">
              <a:buNone/>
            </a:pPr>
            <a:endParaRPr lang="en-GB" sz="2000" dirty="0" smtClean="0"/>
          </a:p>
          <a:p>
            <a:pPr marL="0" indent="0">
              <a:buNone/>
            </a:pPr>
            <a:r>
              <a:rPr lang="en-GB" sz="2000" dirty="0" smtClean="0"/>
              <a:t>(</a:t>
            </a:r>
            <a:r>
              <a:rPr lang="en-GB" sz="2000" dirty="0"/>
              <a:t>Maule 2013</a:t>
            </a:r>
            <a:r>
              <a:rPr lang="en-GB" sz="2000" dirty="0" smtClean="0"/>
              <a:t>)</a:t>
            </a:r>
            <a:endParaRPr lang="en-GB" sz="2000" dirty="0"/>
          </a:p>
        </p:txBody>
      </p:sp>
    </p:spTree>
    <p:extLst>
      <p:ext uri="{BB962C8B-B14F-4D97-AF65-F5344CB8AC3E}">
        <p14:creationId xmlns:p14="http://schemas.microsoft.com/office/powerpoint/2010/main" val="41156327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512168"/>
          </a:xfrm>
        </p:spPr>
        <p:txBody>
          <a:bodyPr/>
          <a:lstStyle/>
          <a:p>
            <a:r>
              <a:rPr lang="en-GB" b="1" dirty="0"/>
              <a:t>Motivated Reasoning</a:t>
            </a:r>
            <a:endParaRPr lang="en-GB" dirty="0"/>
          </a:p>
        </p:txBody>
      </p:sp>
      <p:sp>
        <p:nvSpPr>
          <p:cNvPr id="3" name="Content Placeholder 2"/>
          <p:cNvSpPr>
            <a:spLocks noGrp="1"/>
          </p:cNvSpPr>
          <p:nvPr>
            <p:ph idx="1"/>
          </p:nvPr>
        </p:nvSpPr>
        <p:spPr/>
        <p:txBody>
          <a:bodyPr/>
          <a:lstStyle/>
          <a:p>
            <a:r>
              <a:rPr lang="en-GB" sz="2000" dirty="0"/>
              <a:t>Motives and processing information in biased ways. </a:t>
            </a:r>
          </a:p>
          <a:p>
            <a:pPr marL="0" indent="0">
              <a:buNone/>
            </a:pPr>
            <a:endParaRPr lang="en-GB" sz="2000" dirty="0"/>
          </a:p>
          <a:p>
            <a:r>
              <a:rPr lang="en-GB" sz="2000" dirty="0"/>
              <a:t>Attempt to rationally justify the irrational. </a:t>
            </a:r>
          </a:p>
          <a:p>
            <a:pPr marL="0" indent="0">
              <a:buNone/>
            </a:pPr>
            <a:endParaRPr lang="en-GB" sz="2000" dirty="0"/>
          </a:p>
          <a:p>
            <a:r>
              <a:rPr lang="en-GB" sz="2000" dirty="0"/>
              <a:t>Adverse consequences:</a:t>
            </a:r>
          </a:p>
          <a:p>
            <a:pPr lvl="1"/>
            <a:r>
              <a:rPr lang="en-GB" sz="1600" dirty="0"/>
              <a:t>Short term desire for punishment; and </a:t>
            </a:r>
          </a:p>
          <a:p>
            <a:pPr lvl="1"/>
            <a:r>
              <a:rPr lang="en-GB" sz="1600" dirty="0"/>
              <a:t>Ignoring longer term consequences</a:t>
            </a:r>
            <a:r>
              <a:rPr lang="en-GB" dirty="0"/>
              <a:t>.</a:t>
            </a:r>
          </a:p>
          <a:p>
            <a:pPr marL="457200" lvl="1" indent="0">
              <a:buNone/>
            </a:pPr>
            <a:endParaRPr lang="en-GB" dirty="0"/>
          </a:p>
          <a:p>
            <a:r>
              <a:rPr lang="en-GB" sz="2000" dirty="0"/>
              <a:t>Unrealistic positive views &amp; </a:t>
            </a:r>
            <a:r>
              <a:rPr lang="en-GB" sz="2000" dirty="0" smtClean="0"/>
              <a:t>over </a:t>
            </a:r>
            <a:r>
              <a:rPr lang="en-GB" sz="2000" dirty="0"/>
              <a:t>optimism</a:t>
            </a:r>
            <a:r>
              <a:rPr lang="en-GB" sz="2000" dirty="0" smtClean="0"/>
              <a:t>.</a:t>
            </a:r>
            <a:endParaRPr lang="en-GB" sz="2000" dirty="0"/>
          </a:p>
        </p:txBody>
      </p:sp>
    </p:spTree>
    <p:extLst>
      <p:ext uri="{BB962C8B-B14F-4D97-AF65-F5344CB8AC3E}">
        <p14:creationId xmlns:p14="http://schemas.microsoft.com/office/powerpoint/2010/main" val="2629626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512168"/>
          </a:xfrm>
        </p:spPr>
        <p:txBody>
          <a:bodyPr/>
          <a:lstStyle/>
          <a:p>
            <a:r>
              <a:rPr lang="en-GB" b="1" dirty="0"/>
              <a:t>Simulation heuristic</a:t>
            </a:r>
            <a:endParaRPr lang="en-GB" dirty="0"/>
          </a:p>
        </p:txBody>
      </p:sp>
      <p:sp>
        <p:nvSpPr>
          <p:cNvPr id="3" name="Content Placeholder 2"/>
          <p:cNvSpPr>
            <a:spLocks noGrp="1"/>
          </p:cNvSpPr>
          <p:nvPr>
            <p:ph idx="1"/>
          </p:nvPr>
        </p:nvSpPr>
        <p:spPr/>
        <p:txBody>
          <a:bodyPr/>
          <a:lstStyle/>
          <a:p>
            <a:r>
              <a:rPr lang="en-GB" dirty="0"/>
              <a:t>Using a mental simulation to predict likely outcomes.</a:t>
            </a:r>
          </a:p>
          <a:p>
            <a:pPr marL="0" indent="0">
              <a:buNone/>
            </a:pPr>
            <a:endParaRPr lang="en-GB" dirty="0"/>
          </a:p>
          <a:p>
            <a:r>
              <a:rPr lang="en-GB" dirty="0"/>
              <a:t>Biased in favour of positive outcomes.</a:t>
            </a:r>
          </a:p>
          <a:p>
            <a:pPr marL="0" indent="0">
              <a:buNone/>
            </a:pPr>
            <a:endParaRPr lang="en-GB" dirty="0"/>
          </a:p>
          <a:p>
            <a:r>
              <a:rPr lang="en-GB" dirty="0"/>
              <a:t>Unrealistic optimism and over confidence</a:t>
            </a:r>
          </a:p>
          <a:p>
            <a:pPr marL="0" indent="0">
              <a:buNone/>
            </a:pPr>
            <a:endParaRPr lang="en-GB" dirty="0"/>
          </a:p>
          <a:p>
            <a:r>
              <a:rPr lang="en-GB" dirty="0"/>
              <a:t>Reflective Practice?</a:t>
            </a:r>
          </a:p>
        </p:txBody>
      </p:sp>
    </p:spTree>
    <p:extLst>
      <p:ext uri="{BB962C8B-B14F-4D97-AF65-F5344CB8AC3E}">
        <p14:creationId xmlns:p14="http://schemas.microsoft.com/office/powerpoint/2010/main" val="3675721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512168"/>
          </a:xfrm>
        </p:spPr>
        <p:txBody>
          <a:bodyPr/>
          <a:lstStyle/>
          <a:p>
            <a:r>
              <a:rPr lang="en-GB" b="1" dirty="0"/>
              <a:t>Endowment Effect</a:t>
            </a:r>
            <a:endParaRPr lang="en-GB" dirty="0"/>
          </a:p>
        </p:txBody>
      </p:sp>
      <p:sp>
        <p:nvSpPr>
          <p:cNvPr id="3" name="Content Placeholder 2"/>
          <p:cNvSpPr>
            <a:spLocks noGrp="1"/>
          </p:cNvSpPr>
          <p:nvPr>
            <p:ph idx="1"/>
          </p:nvPr>
        </p:nvSpPr>
        <p:spPr/>
        <p:txBody>
          <a:bodyPr/>
          <a:lstStyle/>
          <a:p>
            <a:r>
              <a:rPr lang="en-GB" dirty="0"/>
              <a:t>Exercise</a:t>
            </a:r>
          </a:p>
          <a:p>
            <a:pPr marL="0" indent="0">
              <a:buNone/>
            </a:pPr>
            <a:endParaRPr lang="en-GB" dirty="0"/>
          </a:p>
          <a:p>
            <a:r>
              <a:rPr lang="en-GB" dirty="0"/>
              <a:t>Loss aversion.</a:t>
            </a:r>
          </a:p>
          <a:p>
            <a:pPr marL="0" indent="0">
              <a:buNone/>
            </a:pPr>
            <a:endParaRPr lang="en-GB" dirty="0"/>
          </a:p>
          <a:p>
            <a:r>
              <a:rPr lang="en-GB" dirty="0"/>
              <a:t>Once something is owned, it is valued higher</a:t>
            </a:r>
            <a:r>
              <a:rPr lang="en-GB" dirty="0" smtClean="0"/>
              <a:t>.</a:t>
            </a:r>
            <a:endParaRPr lang="en-GB" dirty="0"/>
          </a:p>
        </p:txBody>
      </p:sp>
    </p:spTree>
    <p:extLst>
      <p:ext uri="{BB962C8B-B14F-4D97-AF65-F5344CB8AC3E}">
        <p14:creationId xmlns:p14="http://schemas.microsoft.com/office/powerpoint/2010/main" val="32863764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512168"/>
          </a:xfrm>
        </p:spPr>
        <p:txBody>
          <a:bodyPr/>
          <a:lstStyle/>
          <a:p>
            <a:r>
              <a:rPr lang="en-GB" b="1" dirty="0"/>
              <a:t>Incidental Emotions</a:t>
            </a:r>
            <a:endParaRPr lang="en-GB" dirty="0"/>
          </a:p>
        </p:txBody>
      </p:sp>
      <p:sp>
        <p:nvSpPr>
          <p:cNvPr id="3" name="Content Placeholder 2"/>
          <p:cNvSpPr>
            <a:spLocks noGrp="1"/>
          </p:cNvSpPr>
          <p:nvPr>
            <p:ph idx="1"/>
          </p:nvPr>
        </p:nvSpPr>
        <p:spPr/>
        <p:txBody>
          <a:bodyPr/>
          <a:lstStyle/>
          <a:p>
            <a:r>
              <a:rPr lang="en-GB" dirty="0"/>
              <a:t>Emotions based on appraisal mechanism, assessing progress against achieving key goals.</a:t>
            </a:r>
          </a:p>
          <a:p>
            <a:r>
              <a:rPr lang="en-GB" kern="1200" dirty="0">
                <a:solidFill>
                  <a:schemeClr val="accent2">
                    <a:lumMod val="75000"/>
                  </a:schemeClr>
                </a:solidFill>
                <a:latin typeface="Arial" charset="0"/>
              </a:rPr>
              <a:t>Six key dimensions:</a:t>
            </a:r>
          </a:p>
          <a:p>
            <a:pPr lvl="1"/>
            <a:r>
              <a:rPr lang="en-GB" kern="1200" dirty="0">
                <a:solidFill>
                  <a:schemeClr val="accent2">
                    <a:lumMod val="75000"/>
                  </a:schemeClr>
                </a:solidFill>
                <a:latin typeface="Arial" charset="0"/>
              </a:rPr>
              <a:t>Certainty; pleasantness; </a:t>
            </a:r>
            <a:r>
              <a:rPr lang="en-GB" kern="1200" dirty="0" err="1">
                <a:solidFill>
                  <a:schemeClr val="accent2">
                    <a:lumMod val="75000"/>
                  </a:schemeClr>
                </a:solidFill>
                <a:latin typeface="Arial" charset="0"/>
              </a:rPr>
              <a:t>attentional</a:t>
            </a:r>
            <a:r>
              <a:rPr lang="en-GB" kern="1200" dirty="0">
                <a:solidFill>
                  <a:schemeClr val="accent2">
                    <a:lumMod val="75000"/>
                  </a:schemeClr>
                </a:solidFill>
                <a:latin typeface="Arial" charset="0"/>
              </a:rPr>
              <a:t> activity; Control; anticipated effort; and responsibility</a:t>
            </a:r>
            <a:r>
              <a:rPr lang="en-GB" kern="1200" dirty="0">
                <a:solidFill>
                  <a:schemeClr val="accent2">
                    <a:lumMod val="50000"/>
                  </a:schemeClr>
                </a:solidFill>
                <a:latin typeface="Arial" charset="0"/>
              </a:rPr>
              <a:t>.</a:t>
            </a:r>
          </a:p>
          <a:p>
            <a:r>
              <a:rPr lang="en-GB" kern="1200" dirty="0">
                <a:solidFill>
                  <a:schemeClr val="accent2">
                    <a:lumMod val="75000"/>
                  </a:schemeClr>
                </a:solidFill>
                <a:latin typeface="Arial" charset="0"/>
              </a:rPr>
              <a:t>Anger is associated with belief that one can influence situation and cope with it.</a:t>
            </a:r>
          </a:p>
          <a:p>
            <a:r>
              <a:rPr lang="en-GB" kern="1200" dirty="0">
                <a:solidFill>
                  <a:schemeClr val="accent2">
                    <a:lumMod val="75000"/>
                  </a:schemeClr>
                </a:solidFill>
                <a:latin typeface="Arial" charset="0"/>
              </a:rPr>
              <a:t>Sadness is associated with a feeling of low personal control over events</a:t>
            </a:r>
            <a:r>
              <a:rPr lang="en-GB" kern="1200" dirty="0" smtClean="0">
                <a:solidFill>
                  <a:schemeClr val="accent2">
                    <a:lumMod val="75000"/>
                  </a:schemeClr>
                </a:solidFill>
                <a:latin typeface="Arial" charset="0"/>
              </a:rPr>
              <a:t>.</a:t>
            </a:r>
            <a:endParaRPr lang="en-GB" kern="1200" dirty="0">
              <a:solidFill>
                <a:schemeClr val="accent2">
                  <a:lumMod val="75000"/>
                </a:schemeClr>
              </a:solidFill>
              <a:latin typeface="Arial" charset="0"/>
            </a:endParaRPr>
          </a:p>
        </p:txBody>
      </p:sp>
    </p:spTree>
    <p:extLst>
      <p:ext uri="{BB962C8B-B14F-4D97-AF65-F5344CB8AC3E}">
        <p14:creationId xmlns:p14="http://schemas.microsoft.com/office/powerpoint/2010/main" val="3165908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512168"/>
          </a:xfrm>
        </p:spPr>
        <p:txBody>
          <a:bodyPr/>
          <a:lstStyle/>
          <a:p>
            <a:r>
              <a:rPr lang="en-GB" b="1" dirty="0"/>
              <a:t>Decision Strategies</a:t>
            </a:r>
            <a:endParaRPr lang="en-GB" dirty="0"/>
          </a:p>
        </p:txBody>
      </p:sp>
      <p:sp>
        <p:nvSpPr>
          <p:cNvPr id="3" name="Content Placeholder 2"/>
          <p:cNvSpPr>
            <a:spLocks noGrp="1"/>
          </p:cNvSpPr>
          <p:nvPr>
            <p:ph idx="1"/>
          </p:nvPr>
        </p:nvSpPr>
        <p:spPr/>
        <p:txBody>
          <a:bodyPr/>
          <a:lstStyle/>
          <a:p>
            <a:r>
              <a:rPr lang="en-GB" dirty="0"/>
              <a:t>First option, rather than the best option(s)?</a:t>
            </a:r>
          </a:p>
          <a:p>
            <a:pPr marL="0" indent="0">
              <a:buNone/>
            </a:pPr>
            <a:endParaRPr lang="en-GB" dirty="0"/>
          </a:p>
          <a:p>
            <a:r>
              <a:rPr lang="en-GB" dirty="0"/>
              <a:t>Structures to identify and determine options</a:t>
            </a:r>
          </a:p>
          <a:p>
            <a:pPr marL="0" indent="0">
              <a:buNone/>
            </a:pPr>
            <a:endParaRPr lang="en-GB" dirty="0"/>
          </a:p>
          <a:p>
            <a:r>
              <a:rPr lang="en-GB" dirty="0"/>
              <a:t>Wise counsel. </a:t>
            </a:r>
          </a:p>
        </p:txBody>
      </p:sp>
    </p:spTree>
    <p:extLst>
      <p:ext uri="{BB962C8B-B14F-4D97-AF65-F5344CB8AC3E}">
        <p14:creationId xmlns:p14="http://schemas.microsoft.com/office/powerpoint/2010/main" val="1201581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a:t>Three central theses</a:t>
            </a:r>
            <a:r>
              <a:rPr lang="en-GB" sz="2800" b="1" dirty="0" smtClean="0"/>
              <a:t>:</a:t>
            </a:r>
            <a:endParaRPr lang="en-GB" b="1" dirty="0"/>
          </a:p>
        </p:txBody>
      </p:sp>
      <p:sp>
        <p:nvSpPr>
          <p:cNvPr id="3" name="Content Placeholder 2"/>
          <p:cNvSpPr>
            <a:spLocks noGrp="1"/>
          </p:cNvSpPr>
          <p:nvPr>
            <p:ph idx="1"/>
          </p:nvPr>
        </p:nvSpPr>
        <p:spPr/>
        <p:txBody>
          <a:bodyPr/>
          <a:lstStyle/>
          <a:p>
            <a:pPr marL="914400" lvl="1" indent="-457200">
              <a:buFont typeface="+mj-lt"/>
              <a:buAutoNum type="arabicPeriod"/>
            </a:pPr>
            <a:r>
              <a:rPr lang="en-GB" sz="3200" dirty="0" smtClean="0"/>
              <a:t>The problem </a:t>
            </a:r>
            <a:r>
              <a:rPr lang="en-GB" sz="3200" dirty="0"/>
              <a:t>of </a:t>
            </a:r>
            <a:r>
              <a:rPr lang="en-GB" sz="3200" i="1" dirty="0"/>
              <a:t>formalism and </a:t>
            </a:r>
            <a:r>
              <a:rPr lang="en-GB" sz="3200" i="1" dirty="0" smtClean="0"/>
              <a:t>mechanism</a:t>
            </a:r>
            <a:r>
              <a:rPr lang="en-GB" sz="3200" dirty="0" smtClean="0"/>
              <a:t>;</a:t>
            </a:r>
          </a:p>
          <a:p>
            <a:pPr marL="457200" lvl="1" indent="0">
              <a:buNone/>
            </a:pPr>
            <a:endParaRPr lang="en-GB" sz="3200" dirty="0" smtClean="0"/>
          </a:p>
          <a:p>
            <a:pPr marL="457200" lvl="1" indent="0">
              <a:buNone/>
            </a:pPr>
            <a:r>
              <a:rPr lang="en-GB" sz="3200" dirty="0" smtClean="0"/>
              <a:t>2. The </a:t>
            </a:r>
            <a:r>
              <a:rPr lang="en-GB" sz="3200" dirty="0" err="1" smtClean="0"/>
              <a:t>Zeldin</a:t>
            </a:r>
            <a:r>
              <a:rPr lang="en-GB" sz="3200" dirty="0" smtClean="0"/>
              <a:t> thesis; and</a:t>
            </a:r>
          </a:p>
          <a:p>
            <a:pPr marL="457200" lvl="1" indent="0">
              <a:buNone/>
            </a:pPr>
            <a:endParaRPr lang="en-GB" sz="3200" dirty="0" smtClean="0"/>
          </a:p>
          <a:p>
            <a:pPr marL="457200" lvl="1" indent="0">
              <a:buNone/>
            </a:pPr>
            <a:r>
              <a:rPr lang="en-GB" sz="3200" dirty="0" smtClean="0"/>
              <a:t>3. A dialogical approach.</a:t>
            </a:r>
          </a:p>
          <a:p>
            <a:pPr marL="0" indent="0">
              <a:buNone/>
            </a:pPr>
            <a:endParaRPr lang="en-GB" dirty="0"/>
          </a:p>
        </p:txBody>
      </p:sp>
    </p:spTree>
    <p:extLst>
      <p:ext uri="{BB962C8B-B14F-4D97-AF65-F5344CB8AC3E}">
        <p14:creationId xmlns:p14="http://schemas.microsoft.com/office/powerpoint/2010/main" val="15391415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b="1" dirty="0" smtClean="0"/>
              <a:t>1. The  </a:t>
            </a:r>
            <a:r>
              <a:rPr lang="en-GB" sz="2800" b="1" dirty="0"/>
              <a:t>problem of </a:t>
            </a:r>
            <a:r>
              <a:rPr lang="en-GB" sz="2800" b="1" i="1" dirty="0"/>
              <a:t>formalism and </a:t>
            </a:r>
            <a:r>
              <a:rPr lang="en-GB" sz="2800" b="1" i="1" dirty="0" smtClean="0"/>
              <a:t/>
            </a:r>
            <a:br>
              <a:rPr lang="en-GB" sz="2800" b="1" i="1" dirty="0" smtClean="0"/>
            </a:br>
            <a:r>
              <a:rPr lang="en-GB" sz="2800" b="1" i="1" dirty="0" smtClean="0"/>
              <a:t>mechanism </a:t>
            </a:r>
            <a:r>
              <a:rPr lang="en-GB" sz="2800" b="1" dirty="0"/>
              <a:t>in ethical legal </a:t>
            </a:r>
            <a:r>
              <a:rPr lang="en-GB" sz="2800" b="1" dirty="0" smtClean="0"/>
              <a:t>discourse</a:t>
            </a:r>
            <a:endParaRPr lang="en-GB" sz="2800" b="1" dirty="0"/>
          </a:p>
        </p:txBody>
      </p:sp>
      <p:sp>
        <p:nvSpPr>
          <p:cNvPr id="3" name="Content Placeholder 2"/>
          <p:cNvSpPr>
            <a:spLocks noGrp="1"/>
          </p:cNvSpPr>
          <p:nvPr>
            <p:ph idx="1"/>
          </p:nvPr>
        </p:nvSpPr>
        <p:spPr/>
        <p:txBody>
          <a:bodyPr/>
          <a:lstStyle/>
          <a:p>
            <a:pPr marL="457200" indent="-457200"/>
            <a:r>
              <a:rPr lang="en-GB" dirty="0"/>
              <a:t>L</a:t>
            </a:r>
            <a:r>
              <a:rPr lang="en-GB" dirty="0" smtClean="0"/>
              <a:t>eaves </a:t>
            </a:r>
            <a:r>
              <a:rPr lang="en-GB" dirty="0"/>
              <a:t>substantive issues and problems insulated and effectively untouched by critique.</a:t>
            </a:r>
          </a:p>
          <a:p>
            <a:pPr marL="0" indent="0">
              <a:buNone/>
            </a:pPr>
            <a:endParaRPr lang="en-GB" dirty="0" smtClean="0"/>
          </a:p>
          <a:p>
            <a:pPr marL="457200" indent="-457200"/>
            <a:r>
              <a:rPr lang="en-GB" dirty="0" smtClean="0"/>
              <a:t>Hampers </a:t>
            </a:r>
            <a:r>
              <a:rPr lang="en-GB" dirty="0"/>
              <a:t>progress in acquiring a comprehensive grasp of the substantive ethical principles underpinning the range of responses  required and expected of the </a:t>
            </a:r>
            <a:r>
              <a:rPr lang="en-GB" i="1" dirty="0"/>
              <a:t>autonomous student and </a:t>
            </a:r>
            <a:r>
              <a:rPr lang="en-GB" i="1" dirty="0" smtClean="0"/>
              <a:t>practitioner.</a:t>
            </a:r>
            <a:endParaRPr lang="en-GB" dirty="0"/>
          </a:p>
          <a:p>
            <a:endParaRPr lang="en-GB" dirty="0"/>
          </a:p>
        </p:txBody>
      </p:sp>
    </p:spTree>
    <p:extLst>
      <p:ext uri="{BB962C8B-B14F-4D97-AF65-F5344CB8AC3E}">
        <p14:creationId xmlns:p14="http://schemas.microsoft.com/office/powerpoint/2010/main" val="34354692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2. The </a:t>
            </a:r>
            <a:r>
              <a:rPr lang="en-GB" b="1" dirty="0" err="1" smtClean="0"/>
              <a:t>Zeldin</a:t>
            </a:r>
            <a:r>
              <a:rPr lang="en-GB" b="1" dirty="0" smtClean="0"/>
              <a:t> thesis</a:t>
            </a:r>
            <a:endParaRPr lang="en-GB" b="1" dirty="0"/>
          </a:p>
        </p:txBody>
      </p:sp>
      <p:sp>
        <p:nvSpPr>
          <p:cNvPr id="3" name="Content Placeholder 2"/>
          <p:cNvSpPr>
            <a:spLocks noGrp="1"/>
          </p:cNvSpPr>
          <p:nvPr>
            <p:ph idx="1"/>
          </p:nvPr>
        </p:nvSpPr>
        <p:spPr/>
        <p:txBody>
          <a:bodyPr/>
          <a:lstStyle/>
          <a:p>
            <a:r>
              <a:rPr lang="en-GB" dirty="0" smtClean="0"/>
              <a:t>Evolution and development of modern professional institutions.</a:t>
            </a:r>
          </a:p>
          <a:p>
            <a:pPr marL="0" indent="0">
              <a:buNone/>
            </a:pPr>
            <a:endParaRPr lang="en-GB" dirty="0" smtClean="0"/>
          </a:p>
          <a:p>
            <a:pPr lvl="0"/>
            <a:r>
              <a:rPr lang="en-GB" dirty="0"/>
              <a:t>E</a:t>
            </a:r>
            <a:r>
              <a:rPr lang="en-GB" dirty="0" smtClean="0"/>
              <a:t>thical </a:t>
            </a:r>
            <a:r>
              <a:rPr lang="en-GB" dirty="0"/>
              <a:t>fervour and aspiration of organised </a:t>
            </a:r>
            <a:r>
              <a:rPr lang="en-GB" dirty="0" smtClean="0"/>
              <a:t>activity evolves into </a:t>
            </a:r>
            <a:r>
              <a:rPr lang="en-GB" dirty="0"/>
              <a:t>complex administrative systems which serve the narrower interests of their employees and stakeholders often antithetical to the </a:t>
            </a:r>
            <a:r>
              <a:rPr lang="en-GB" dirty="0" smtClean="0"/>
              <a:t>defining </a:t>
            </a:r>
            <a:r>
              <a:rPr lang="en-GB" dirty="0"/>
              <a:t>principles and policies announced at their historical inception. </a:t>
            </a:r>
          </a:p>
        </p:txBody>
      </p:sp>
    </p:spTree>
    <p:extLst>
      <p:ext uri="{BB962C8B-B14F-4D97-AF65-F5344CB8AC3E}">
        <p14:creationId xmlns:p14="http://schemas.microsoft.com/office/powerpoint/2010/main" val="41385053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3. A dialogical approach</a:t>
            </a:r>
            <a:endParaRPr lang="en-GB" b="1" dirty="0"/>
          </a:p>
        </p:txBody>
      </p:sp>
      <p:sp>
        <p:nvSpPr>
          <p:cNvPr id="3" name="Content Placeholder 2"/>
          <p:cNvSpPr>
            <a:spLocks noGrp="1"/>
          </p:cNvSpPr>
          <p:nvPr>
            <p:ph idx="1"/>
          </p:nvPr>
        </p:nvSpPr>
        <p:spPr/>
        <p:txBody>
          <a:bodyPr/>
          <a:lstStyle/>
          <a:p>
            <a:r>
              <a:rPr lang="en-GB" sz="1800" dirty="0" smtClean="0"/>
              <a:t>The goal of social, political and legal regulation and co-ordination.</a:t>
            </a:r>
          </a:p>
          <a:p>
            <a:r>
              <a:rPr lang="en-GB" sz="1800" dirty="0" smtClean="0"/>
              <a:t>The need for genuine dialogue between persons regarded as fundamentally equal.</a:t>
            </a:r>
          </a:p>
          <a:p>
            <a:pPr marL="0" indent="0">
              <a:buNone/>
            </a:pPr>
            <a:endParaRPr lang="en-GB" sz="800" dirty="0" smtClean="0"/>
          </a:p>
          <a:p>
            <a:r>
              <a:rPr lang="en-GB" sz="1800" dirty="0" smtClean="0"/>
              <a:t>Obstacles: </a:t>
            </a:r>
          </a:p>
          <a:p>
            <a:pPr lvl="1"/>
            <a:r>
              <a:rPr lang="en-GB" sz="1600" dirty="0" smtClean="0"/>
              <a:t>Structural </a:t>
            </a:r>
            <a:r>
              <a:rPr lang="en-GB" sz="1600" dirty="0"/>
              <a:t>(</a:t>
            </a:r>
            <a:r>
              <a:rPr lang="en-GB" sz="1600" dirty="0" smtClean="0"/>
              <a:t>ideological); and </a:t>
            </a:r>
          </a:p>
          <a:p>
            <a:pPr lvl="1"/>
            <a:r>
              <a:rPr lang="en-GB" sz="1600" dirty="0" smtClean="0"/>
              <a:t>Cognitive and anthropological (or behavioural). </a:t>
            </a:r>
          </a:p>
          <a:p>
            <a:pPr marL="457200" lvl="1" indent="0">
              <a:buNone/>
            </a:pPr>
            <a:endParaRPr lang="en-GB" sz="800" dirty="0" smtClean="0"/>
          </a:p>
          <a:p>
            <a:r>
              <a:rPr lang="en-GB" sz="1800" dirty="0" smtClean="0"/>
              <a:t>Structural: </a:t>
            </a:r>
            <a:r>
              <a:rPr lang="en-GB" sz="1800" dirty="0" err="1" smtClean="0"/>
              <a:t>Habermas</a:t>
            </a:r>
            <a:r>
              <a:rPr lang="en-GB" sz="1800" dirty="0" smtClean="0"/>
              <a:t> and the Theory of Communicative Action.</a:t>
            </a:r>
          </a:p>
          <a:p>
            <a:pPr lvl="1"/>
            <a:r>
              <a:rPr lang="en-GB" sz="1600" dirty="0" smtClean="0"/>
              <a:t>Distorted communication and the function of sectional interests masquerading as universal interests.</a:t>
            </a:r>
          </a:p>
          <a:p>
            <a:pPr lvl="1"/>
            <a:r>
              <a:rPr lang="en-GB" sz="1600" dirty="0" smtClean="0"/>
              <a:t>Distorted result as opposed to a genuinely rational consensus about generalizable interests.</a:t>
            </a:r>
            <a:endParaRPr lang="en-GB" sz="1600" dirty="0"/>
          </a:p>
        </p:txBody>
      </p:sp>
    </p:spTree>
    <p:extLst>
      <p:ext uri="{BB962C8B-B14F-4D97-AF65-F5344CB8AC3E}">
        <p14:creationId xmlns:p14="http://schemas.microsoft.com/office/powerpoint/2010/main" val="39693349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2000" dirty="0" smtClean="0"/>
              <a:t>Cognitive and </a:t>
            </a:r>
            <a:r>
              <a:rPr lang="en-GB" sz="2000" smtClean="0"/>
              <a:t>Anthropological: Behavioural </a:t>
            </a:r>
            <a:r>
              <a:rPr lang="en-GB" sz="2000" dirty="0" smtClean="0"/>
              <a:t>Economics</a:t>
            </a:r>
          </a:p>
          <a:p>
            <a:pPr lvl="1"/>
            <a:r>
              <a:rPr lang="en-GB" sz="1600" dirty="0" smtClean="0"/>
              <a:t>Innate flaws in cognition, judgement, </a:t>
            </a:r>
            <a:r>
              <a:rPr lang="en-GB" sz="1600" dirty="0"/>
              <a:t>negotiation, analysis and decision making </a:t>
            </a:r>
            <a:r>
              <a:rPr lang="en-GB" sz="1600" dirty="0" smtClean="0"/>
              <a:t>can promote </a:t>
            </a:r>
            <a:r>
              <a:rPr lang="en-GB" sz="1600" dirty="0"/>
              <a:t>anti-dialogical </a:t>
            </a:r>
            <a:r>
              <a:rPr lang="en-GB" sz="1600" dirty="0" smtClean="0"/>
              <a:t>outcomes.</a:t>
            </a:r>
          </a:p>
          <a:p>
            <a:pPr marL="457200" lvl="1" indent="0">
              <a:buNone/>
            </a:pPr>
            <a:endParaRPr lang="en-GB" sz="1600" dirty="0"/>
          </a:p>
          <a:p>
            <a:r>
              <a:rPr lang="en-GB" sz="2000" dirty="0" smtClean="0"/>
              <a:t>The lawyer/client relationship</a:t>
            </a:r>
          </a:p>
          <a:p>
            <a:pPr lvl="1"/>
            <a:r>
              <a:rPr lang="en-GB" sz="1600" dirty="0" smtClean="0"/>
              <a:t>A paternalistic </a:t>
            </a:r>
            <a:r>
              <a:rPr lang="en-GB" sz="1600" dirty="0"/>
              <a:t>approach of conqueror whilst the client plays a subversive role reliant upon their conqueror to exercise power on their </a:t>
            </a:r>
            <a:r>
              <a:rPr lang="en-GB" sz="1600" dirty="0" smtClean="0"/>
              <a:t>behalf? (See Paulo </a:t>
            </a:r>
            <a:r>
              <a:rPr lang="en-GB" sz="1600" dirty="0" err="1"/>
              <a:t>Freire</a:t>
            </a:r>
            <a:r>
              <a:rPr lang="en-GB" sz="1600" dirty="0" smtClean="0"/>
              <a:t>).</a:t>
            </a:r>
          </a:p>
          <a:p>
            <a:pPr lvl="1"/>
            <a:r>
              <a:rPr lang="en-GB" sz="1600" dirty="0" smtClean="0"/>
              <a:t>Are ‘knowing</a:t>
            </a:r>
            <a:r>
              <a:rPr lang="en-GB" sz="1600" dirty="0"/>
              <a:t>’ and ‘best’ </a:t>
            </a:r>
            <a:r>
              <a:rPr lang="en-GB" sz="1600" dirty="0" smtClean="0"/>
              <a:t>a </a:t>
            </a:r>
            <a:r>
              <a:rPr lang="en-GB" sz="1600" dirty="0"/>
              <a:t>product of a world </a:t>
            </a:r>
            <a:r>
              <a:rPr lang="en-GB" sz="1600" dirty="0" smtClean="0"/>
              <a:t>view according to </a:t>
            </a:r>
            <a:r>
              <a:rPr lang="en-GB" sz="1600" dirty="0"/>
              <a:t>a community of practice and the professional and personal experiences that attend </a:t>
            </a:r>
            <a:r>
              <a:rPr lang="en-GB" sz="1600" dirty="0" smtClean="0"/>
              <a:t>it? (Wenger</a:t>
            </a:r>
            <a:r>
              <a:rPr lang="en-GB" sz="1600" dirty="0"/>
              <a:t>). </a:t>
            </a:r>
            <a:endParaRPr lang="en-GB" sz="1600" dirty="0" smtClean="0"/>
          </a:p>
          <a:p>
            <a:pPr lvl="1"/>
            <a:r>
              <a:rPr lang="en-GB" sz="1600" dirty="0" smtClean="0"/>
              <a:t>Should lawyers be ‘educating’ the client in </a:t>
            </a:r>
            <a:r>
              <a:rPr lang="en-GB" sz="1600" i="1" dirty="0" smtClean="0"/>
              <a:t>their</a:t>
            </a:r>
            <a:r>
              <a:rPr lang="en-GB" sz="1600" dirty="0" smtClean="0"/>
              <a:t> world view and values by imposing these upon the client as the </a:t>
            </a:r>
            <a:r>
              <a:rPr lang="en-GB" sz="1600" i="1" dirty="0" smtClean="0"/>
              <a:t>right </a:t>
            </a:r>
            <a:r>
              <a:rPr lang="en-GB" sz="1600" dirty="0" smtClean="0"/>
              <a:t>view?</a:t>
            </a:r>
          </a:p>
        </p:txBody>
      </p:sp>
    </p:spTree>
    <p:extLst>
      <p:ext uri="{BB962C8B-B14F-4D97-AF65-F5344CB8AC3E}">
        <p14:creationId xmlns:p14="http://schemas.microsoft.com/office/powerpoint/2010/main" val="18381820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r>
              <a:rPr lang="en-GB" sz="2000" dirty="0"/>
              <a:t>Access to justice is now undoubtedly a constitutional issue of considerable significance and a reconsideration of the lawyer/client relationship is at the heart of it</a:t>
            </a:r>
            <a:r>
              <a:rPr lang="en-GB" sz="2000" dirty="0" smtClean="0"/>
              <a:t>.</a:t>
            </a:r>
          </a:p>
          <a:p>
            <a:r>
              <a:rPr lang="en-GB" sz="2000" i="1" dirty="0"/>
              <a:t>B</a:t>
            </a:r>
            <a:r>
              <a:rPr lang="en-GB" sz="2000" i="1" dirty="0" smtClean="0"/>
              <a:t>eing</a:t>
            </a:r>
            <a:r>
              <a:rPr lang="en-GB" sz="2000" dirty="0" smtClean="0"/>
              <a:t> </a:t>
            </a:r>
            <a:r>
              <a:rPr lang="en-GB" sz="2000" dirty="0"/>
              <a:t>a lawyer </a:t>
            </a:r>
            <a:r>
              <a:rPr lang="en-GB" sz="2000" dirty="0" err="1" smtClean="0"/>
              <a:t>vs</a:t>
            </a:r>
            <a:r>
              <a:rPr lang="en-GB" sz="2000" dirty="0" smtClean="0"/>
              <a:t> </a:t>
            </a:r>
            <a:r>
              <a:rPr lang="en-GB" sz="2000" i="1" dirty="0"/>
              <a:t>having </a:t>
            </a:r>
            <a:r>
              <a:rPr lang="en-GB" sz="2000" dirty="0"/>
              <a:t>the status of </a:t>
            </a:r>
            <a:r>
              <a:rPr lang="en-GB" sz="2000" dirty="0" smtClean="0"/>
              <a:t>lawyer (See Fromm).</a:t>
            </a:r>
          </a:p>
          <a:p>
            <a:r>
              <a:rPr lang="en-GB" sz="2000" i="1" dirty="0"/>
              <a:t>B</a:t>
            </a:r>
            <a:r>
              <a:rPr lang="en-GB" sz="2000" i="1" dirty="0" smtClean="0"/>
              <a:t>eing</a:t>
            </a:r>
            <a:r>
              <a:rPr lang="en-GB" sz="2000" dirty="0" smtClean="0"/>
              <a:t> </a:t>
            </a:r>
            <a:r>
              <a:rPr lang="en-GB" sz="2000" dirty="0"/>
              <a:t>in a dialogue with someone as opposed </a:t>
            </a:r>
            <a:r>
              <a:rPr lang="en-GB" sz="2000" dirty="0" smtClean="0"/>
              <a:t>to seeing a client as a possession - </a:t>
            </a:r>
            <a:r>
              <a:rPr lang="en-GB" sz="2000" dirty="0"/>
              <a:t>‘my client</a:t>
            </a:r>
            <a:r>
              <a:rPr lang="en-GB" sz="2000" dirty="0" smtClean="0"/>
              <a:t>’.</a:t>
            </a:r>
          </a:p>
          <a:p>
            <a:r>
              <a:rPr lang="en-GB" sz="2000" dirty="0" smtClean="0"/>
              <a:t>Not using clients as a </a:t>
            </a:r>
            <a:r>
              <a:rPr lang="en-GB" sz="2000" i="1" dirty="0" smtClean="0"/>
              <a:t>means </a:t>
            </a:r>
            <a:r>
              <a:rPr lang="en-GB" sz="2000" dirty="0"/>
              <a:t>to </a:t>
            </a:r>
            <a:r>
              <a:rPr lang="en-GB" sz="2000" dirty="0" smtClean="0"/>
              <a:t>an </a:t>
            </a:r>
            <a:r>
              <a:rPr lang="en-GB" sz="2000" i="1" dirty="0" smtClean="0"/>
              <a:t>end</a:t>
            </a:r>
            <a:r>
              <a:rPr lang="en-GB" sz="2000" dirty="0" smtClean="0"/>
              <a:t>. </a:t>
            </a:r>
            <a:r>
              <a:rPr lang="en-GB" sz="2000" dirty="0" err="1" smtClean="0"/>
              <a:t>ie</a:t>
            </a:r>
            <a:r>
              <a:rPr lang="en-GB" sz="2000" dirty="0" smtClean="0"/>
              <a:t>. success through </a:t>
            </a:r>
            <a:r>
              <a:rPr lang="en-GB" sz="2000" i="1" dirty="0" smtClean="0"/>
              <a:t>“</a:t>
            </a:r>
            <a:r>
              <a:rPr lang="en-GB" sz="2000" dirty="0" smtClean="0"/>
              <a:t>winning”, meeting </a:t>
            </a:r>
            <a:r>
              <a:rPr lang="en-GB" sz="2000" dirty="0"/>
              <a:t>cost and time </a:t>
            </a:r>
            <a:r>
              <a:rPr lang="en-GB" sz="2000" dirty="0" smtClean="0"/>
              <a:t>targets etc.</a:t>
            </a:r>
          </a:p>
          <a:p>
            <a:r>
              <a:rPr lang="en-GB" sz="2000" dirty="0" smtClean="0"/>
              <a:t>A </a:t>
            </a:r>
            <a:r>
              <a:rPr lang="en-GB" sz="2000" dirty="0"/>
              <a:t>more reflective and considerate dialogue with a breakdown of the traditional power roles in which the client is seen as a person of equal status</a:t>
            </a:r>
            <a:r>
              <a:rPr lang="en-GB" dirty="0"/>
              <a:t>. </a:t>
            </a:r>
          </a:p>
        </p:txBody>
      </p:sp>
    </p:spTree>
    <p:extLst>
      <p:ext uri="{BB962C8B-B14F-4D97-AF65-F5344CB8AC3E}">
        <p14:creationId xmlns:p14="http://schemas.microsoft.com/office/powerpoint/2010/main" val="16888725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z="1800" dirty="0"/>
              <a:t>T</a:t>
            </a:r>
            <a:r>
              <a:rPr lang="en-GB" sz="1800" dirty="0" smtClean="0"/>
              <a:t>he </a:t>
            </a:r>
            <a:r>
              <a:rPr lang="en-GB" sz="1800" dirty="0"/>
              <a:t>lawyer </a:t>
            </a:r>
            <a:r>
              <a:rPr lang="en-GB" sz="1800" dirty="0" smtClean="0"/>
              <a:t>must </a:t>
            </a:r>
            <a:r>
              <a:rPr lang="en-GB" sz="1800" dirty="0"/>
              <a:t>consider, question and critically reflect upon her/his own </a:t>
            </a:r>
            <a:r>
              <a:rPr lang="en-GB" sz="1800" dirty="0" smtClean="0"/>
              <a:t>values.</a:t>
            </a:r>
          </a:p>
          <a:p>
            <a:pPr marL="0" indent="0">
              <a:buNone/>
            </a:pPr>
            <a:endParaRPr lang="en-GB" sz="1800" dirty="0"/>
          </a:p>
          <a:p>
            <a:r>
              <a:rPr lang="en-GB" sz="1800" dirty="0" smtClean="0"/>
              <a:t>A genuine </a:t>
            </a:r>
            <a:r>
              <a:rPr lang="en-GB" sz="1800" dirty="0"/>
              <a:t>dialogue between the lawyer and client, where the lawyer acts as a ‘</a:t>
            </a:r>
            <a:r>
              <a:rPr lang="en-GB" sz="1800" dirty="0" err="1"/>
              <a:t>scaffolder</a:t>
            </a:r>
            <a:r>
              <a:rPr lang="en-GB" sz="1800" dirty="0"/>
              <a:t>’ (see Vygotsky</a:t>
            </a:r>
            <a:r>
              <a:rPr lang="en-GB" sz="1800" dirty="0" smtClean="0"/>
              <a:t>).</a:t>
            </a:r>
          </a:p>
          <a:p>
            <a:pPr lvl="1"/>
            <a:r>
              <a:rPr lang="en-GB" sz="1600" dirty="0" smtClean="0"/>
              <a:t>Assisting </a:t>
            </a:r>
            <a:r>
              <a:rPr lang="en-GB" sz="1600" dirty="0"/>
              <a:t>the client in considering and questioning their own values and reflecting upon these together, as a means to identifying possible solutions to problems and empowering the client to be a part of the solution to their own </a:t>
            </a:r>
            <a:r>
              <a:rPr lang="en-GB" sz="1600" dirty="0" smtClean="0"/>
              <a:t>problem.</a:t>
            </a:r>
          </a:p>
          <a:p>
            <a:pPr marL="0" indent="0">
              <a:buNone/>
            </a:pPr>
            <a:endParaRPr lang="en-GB" sz="1800" dirty="0" smtClean="0"/>
          </a:p>
          <a:p>
            <a:r>
              <a:rPr lang="en-GB" sz="1800" dirty="0" smtClean="0"/>
              <a:t>‘Conqueror’ </a:t>
            </a:r>
            <a:r>
              <a:rPr lang="en-GB" sz="1800" dirty="0"/>
              <a:t>and </a:t>
            </a:r>
            <a:r>
              <a:rPr lang="en-GB" sz="1800" dirty="0" smtClean="0"/>
              <a:t>‘conquered</a:t>
            </a:r>
            <a:r>
              <a:rPr lang="en-GB" sz="1800" dirty="0"/>
              <a:t>’ gives way to a dialogical process of learning where the client learns from the lawyer and the lawyer learns from the </a:t>
            </a:r>
            <a:r>
              <a:rPr lang="en-GB" sz="1800" dirty="0" smtClean="0"/>
              <a:t>client (see </a:t>
            </a:r>
            <a:r>
              <a:rPr lang="en-GB" sz="1800" dirty="0" err="1" smtClean="0"/>
              <a:t>Freire</a:t>
            </a:r>
            <a:r>
              <a:rPr lang="en-GB" sz="1800" dirty="0" smtClean="0"/>
              <a:t>). </a:t>
            </a:r>
            <a:endParaRPr lang="en-GB" sz="1800" dirty="0"/>
          </a:p>
        </p:txBody>
      </p:sp>
    </p:spTree>
    <p:extLst>
      <p:ext uri="{BB962C8B-B14F-4D97-AF65-F5344CB8AC3E}">
        <p14:creationId xmlns:p14="http://schemas.microsoft.com/office/powerpoint/2010/main" val="524255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Reflections</a:t>
            </a:r>
            <a:endParaRPr lang="en-GB" b="1" dirty="0"/>
          </a:p>
        </p:txBody>
      </p:sp>
      <p:sp>
        <p:nvSpPr>
          <p:cNvPr id="3" name="Content Placeholder 2"/>
          <p:cNvSpPr>
            <a:spLocks noGrp="1"/>
          </p:cNvSpPr>
          <p:nvPr>
            <p:ph idx="1"/>
          </p:nvPr>
        </p:nvSpPr>
        <p:spPr/>
        <p:txBody>
          <a:bodyPr/>
          <a:lstStyle/>
          <a:p>
            <a:r>
              <a:rPr lang="en-GB" dirty="0" smtClean="0"/>
              <a:t>Severe shortcomings of a formalistic ethics.</a:t>
            </a:r>
          </a:p>
          <a:p>
            <a:r>
              <a:rPr lang="en-GB" dirty="0" smtClean="0"/>
              <a:t>Should we strive to more dialogical lawyering?</a:t>
            </a:r>
          </a:p>
          <a:p>
            <a:r>
              <a:rPr lang="en-GB" dirty="0" smtClean="0"/>
              <a:t>A </a:t>
            </a:r>
            <a:r>
              <a:rPr lang="en-GB" dirty="0"/>
              <a:t>resolve not to underestimate the value of dialogue and the intractability of the obstacles to achieving </a:t>
            </a:r>
            <a:r>
              <a:rPr lang="en-GB" dirty="0" smtClean="0"/>
              <a:t>it?</a:t>
            </a:r>
          </a:p>
          <a:p>
            <a:r>
              <a:rPr lang="en-GB" dirty="0" smtClean="0"/>
              <a:t>What is behavioural economics?</a:t>
            </a:r>
          </a:p>
          <a:p>
            <a:r>
              <a:rPr lang="en-GB" dirty="0" smtClean="0"/>
              <a:t>…</a:t>
            </a:r>
            <a:endParaRPr lang="en-GB" dirty="0"/>
          </a:p>
        </p:txBody>
      </p:sp>
    </p:spTree>
    <p:extLst>
      <p:ext uri="{BB962C8B-B14F-4D97-AF65-F5344CB8AC3E}">
        <p14:creationId xmlns:p14="http://schemas.microsoft.com/office/powerpoint/2010/main" val="2461663432"/>
      </p:ext>
    </p:extLst>
  </p:cSld>
  <p:clrMapOvr>
    <a:masterClrMapping/>
  </p:clrMapOvr>
  <p:timing>
    <p:tnLst>
      <p:par>
        <p:cTn id="1" dur="indefinite" restart="never" nodeType="tmRoot"/>
      </p:par>
    </p:tnLst>
  </p:timing>
</p:sld>
</file>

<file path=ppt/theme/theme1.xml><?xml version="1.0" encoding="utf-8"?>
<a:theme xmlns:a="http://schemas.openxmlformats.org/drawingml/2006/main" name="BM_University_of_Huddersfield (1)">
  <a:themeElements>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ctempla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dectemplat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ctemplat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ctemplat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ctemplat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ctemplat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ctemplat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ctemplat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ctemplat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ctemplat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ctemplat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ctemplat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ctemplat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White">
  <a:themeElements>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5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White">
  <a:themeElements>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6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7_White">
  <a:themeElements>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7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8_White">
  <a:themeElements>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8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ink">
  <a:themeElements>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Pink">
  <a:themeElements>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Pi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Pi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Pi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Pi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Pi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Pi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Pi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Pi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Pi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Pi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Pi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Pi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Pi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Green">
  <a:themeElements>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Gre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re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re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re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re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re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ree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re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re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re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re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re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White">
  <a:themeElements>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White">
  <a:themeElements>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1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White">
  <a:themeElements>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2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White">
  <a:themeElements>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3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White">
  <a:themeElements>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600" b="0" i="0" u="none" strike="noStrike" cap="none" normalizeH="0" baseline="0" smtClean="0">
            <a:ln>
              <a:noFill/>
            </a:ln>
            <a:solidFill>
              <a:schemeClr val="tx1"/>
            </a:solidFill>
            <a:effectLst/>
            <a:latin typeface="Arial" charset="0"/>
          </a:defRPr>
        </a:defPPr>
      </a:lstStyle>
    </a:lnDef>
  </a:objectDefaults>
  <a:extraClrSchemeLst>
    <a:extraClrScheme>
      <a:clrScheme name="4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BM_University_of_Huddersfield (1)</Template>
  <TotalTime>1425</TotalTime>
  <Words>2447</Words>
  <Application>Microsoft Office PowerPoint</Application>
  <PresentationFormat>On-screen Show (4:3)</PresentationFormat>
  <Paragraphs>163</Paragraphs>
  <Slides>16</Slides>
  <Notes>9</Notes>
  <HiddenSlides>0</HiddenSlides>
  <MMClips>0</MMClips>
  <ScaleCrop>false</ScaleCrop>
  <HeadingPairs>
    <vt:vector size="6" baseType="variant">
      <vt:variant>
        <vt:lpstr>Fonts Used</vt:lpstr>
      </vt:variant>
      <vt:variant>
        <vt:i4>1</vt:i4>
      </vt:variant>
      <vt:variant>
        <vt:lpstr>Theme</vt:lpstr>
      </vt:variant>
      <vt:variant>
        <vt:i4>13</vt:i4>
      </vt:variant>
      <vt:variant>
        <vt:lpstr>Slide Titles</vt:lpstr>
      </vt:variant>
      <vt:variant>
        <vt:i4>16</vt:i4>
      </vt:variant>
    </vt:vector>
  </HeadingPairs>
  <TitlesOfParts>
    <vt:vector size="30" baseType="lpstr">
      <vt:lpstr>Arial</vt:lpstr>
      <vt:lpstr>BM_University_of_Huddersfield (1)</vt:lpstr>
      <vt:lpstr>Pink</vt:lpstr>
      <vt:lpstr>1_Pink</vt:lpstr>
      <vt:lpstr>Green</vt:lpstr>
      <vt:lpstr>White</vt:lpstr>
      <vt:lpstr>1_White</vt:lpstr>
      <vt:lpstr>2_White</vt:lpstr>
      <vt:lpstr>3_White</vt:lpstr>
      <vt:lpstr>4_White</vt:lpstr>
      <vt:lpstr>5_White</vt:lpstr>
      <vt:lpstr>6_White</vt:lpstr>
      <vt:lpstr>7_White</vt:lpstr>
      <vt:lpstr>8_White</vt:lpstr>
      <vt:lpstr>Insert title here</vt:lpstr>
      <vt:lpstr>Three central theses:</vt:lpstr>
      <vt:lpstr>1. The  problem of formalism and  mechanism in ethical legal discourse</vt:lpstr>
      <vt:lpstr>2. The Zeldin thesis</vt:lpstr>
      <vt:lpstr>3. A dialogical approach</vt:lpstr>
      <vt:lpstr>PowerPoint Presentation</vt:lpstr>
      <vt:lpstr>PowerPoint Presentation</vt:lpstr>
      <vt:lpstr>PowerPoint Presentation</vt:lpstr>
      <vt:lpstr>Reflections</vt:lpstr>
      <vt:lpstr>Normative and psychological  obstacles to client decision making</vt:lpstr>
      <vt:lpstr>Framing</vt:lpstr>
      <vt:lpstr>Motivated Reasoning</vt:lpstr>
      <vt:lpstr>Simulation heuristic</vt:lpstr>
      <vt:lpstr>Endowment Effect</vt:lpstr>
      <vt:lpstr>Incidental Emotions</vt:lpstr>
      <vt:lpstr>Decision Strategies</vt:lpstr>
    </vt:vector>
  </TitlesOfParts>
  <Company>University of Huddersfield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title here</dc:title>
  <dc:creator>Administrator</dc:creator>
  <cp:lastModifiedBy>Sara Taylor</cp:lastModifiedBy>
  <cp:revision>72</cp:revision>
  <dcterms:created xsi:type="dcterms:W3CDTF">2012-10-10T08:25:01Z</dcterms:created>
  <dcterms:modified xsi:type="dcterms:W3CDTF">2017-03-09T14:35:25Z</dcterms:modified>
</cp:coreProperties>
</file>