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  <p:sldMasterId id="2147483786" r:id="rId2"/>
  </p:sldMasterIdLst>
  <p:notesMasterIdLst>
    <p:notesMasterId r:id="rId26"/>
  </p:notesMasterIdLst>
  <p:handoutMasterIdLst>
    <p:handoutMasterId r:id="rId27"/>
  </p:handoutMasterIdLst>
  <p:sldIdLst>
    <p:sldId id="256" r:id="rId3"/>
    <p:sldId id="293" r:id="rId4"/>
    <p:sldId id="389" r:id="rId5"/>
    <p:sldId id="295" r:id="rId6"/>
    <p:sldId id="391" r:id="rId7"/>
    <p:sldId id="297" r:id="rId8"/>
    <p:sldId id="366" r:id="rId9"/>
    <p:sldId id="392" r:id="rId10"/>
    <p:sldId id="368" r:id="rId11"/>
    <p:sldId id="369" r:id="rId12"/>
    <p:sldId id="373" r:id="rId13"/>
    <p:sldId id="388" r:id="rId14"/>
    <p:sldId id="387" r:id="rId15"/>
    <p:sldId id="393" r:id="rId16"/>
    <p:sldId id="376" r:id="rId17"/>
    <p:sldId id="378" r:id="rId18"/>
    <p:sldId id="400" r:id="rId19"/>
    <p:sldId id="381" r:id="rId20"/>
    <p:sldId id="406" r:id="rId21"/>
    <p:sldId id="401" r:id="rId22"/>
    <p:sldId id="383" r:id="rId23"/>
    <p:sldId id="403" r:id="rId24"/>
    <p:sldId id="364" r:id="rId25"/>
  </p:sldIdLst>
  <p:sldSz cx="9144000" cy="6858000" type="screen4x3"/>
  <p:notesSz cx="9928225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72"/>
    <a:srgbClr val="00B2AA"/>
    <a:srgbClr val="F244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372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ill\Dropbox\Gareth%20Williams\TheCompleteUniversityGuide2016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Sheet3!$C$1</c:f>
              <c:strCache>
                <c:ptCount val="1"/>
                <c:pt idx="0">
                  <c:v>Index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Sheet3!$B$2:$B$127</c:f>
              <c:numCache>
                <c:formatCode>0.00</c:formatCode>
                <c:ptCount val="12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5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11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34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43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54</c:v>
                </c:pt>
                <c:pt idx="55">
                  <c:v>54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60</c:v>
                </c:pt>
                <c:pt idx="61">
                  <c:v>62</c:v>
                </c:pt>
                <c:pt idx="62">
                  <c:v>63</c:v>
                </c:pt>
                <c:pt idx="63">
                  <c:v>63</c:v>
                </c:pt>
                <c:pt idx="64">
                  <c:v>63</c:v>
                </c:pt>
                <c:pt idx="65">
                  <c:v>66</c:v>
                </c:pt>
                <c:pt idx="66">
                  <c:v>66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70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80</c:v>
                </c:pt>
                <c:pt idx="81">
                  <c:v>82</c:v>
                </c:pt>
                <c:pt idx="82">
                  <c:v>83</c:v>
                </c:pt>
                <c:pt idx="83">
                  <c:v>83</c:v>
                </c:pt>
                <c:pt idx="84">
                  <c:v>85</c:v>
                </c:pt>
                <c:pt idx="85">
                  <c:v>86</c:v>
                </c:pt>
                <c:pt idx="86">
                  <c:v>86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</c:numCache>
            </c:numRef>
          </c:xVal>
          <c:yVal>
            <c:numRef>
              <c:f>Sheet3!$C$2:$C$127</c:f>
              <c:numCache>
                <c:formatCode>0.00</c:formatCode>
                <c:ptCount val="126"/>
                <c:pt idx="0">
                  <c:v>1000</c:v>
                </c:pt>
                <c:pt idx="1">
                  <c:v>989</c:v>
                </c:pt>
                <c:pt idx="2">
                  <c:v>953</c:v>
                </c:pt>
                <c:pt idx="3">
                  <c:v>943</c:v>
                </c:pt>
                <c:pt idx="4">
                  <c:v>926</c:v>
                </c:pt>
                <c:pt idx="5">
                  <c:v>926</c:v>
                </c:pt>
                <c:pt idx="6">
                  <c:v>909</c:v>
                </c:pt>
                <c:pt idx="7">
                  <c:v>885</c:v>
                </c:pt>
                <c:pt idx="8">
                  <c:v>882</c:v>
                </c:pt>
                <c:pt idx="9">
                  <c:v>876</c:v>
                </c:pt>
                <c:pt idx="10">
                  <c:v>874</c:v>
                </c:pt>
                <c:pt idx="11">
                  <c:v>874</c:v>
                </c:pt>
                <c:pt idx="12">
                  <c:v>873</c:v>
                </c:pt>
                <c:pt idx="13">
                  <c:v>842</c:v>
                </c:pt>
                <c:pt idx="14">
                  <c:v>834</c:v>
                </c:pt>
                <c:pt idx="15">
                  <c:v>828</c:v>
                </c:pt>
                <c:pt idx="16">
                  <c:v>824</c:v>
                </c:pt>
                <c:pt idx="17">
                  <c:v>823</c:v>
                </c:pt>
                <c:pt idx="18">
                  <c:v>821</c:v>
                </c:pt>
                <c:pt idx="19">
                  <c:v>818</c:v>
                </c:pt>
                <c:pt idx="20">
                  <c:v>812</c:v>
                </c:pt>
                <c:pt idx="21">
                  <c:v>811</c:v>
                </c:pt>
                <c:pt idx="22">
                  <c:v>805</c:v>
                </c:pt>
                <c:pt idx="23">
                  <c:v>799</c:v>
                </c:pt>
                <c:pt idx="24">
                  <c:v>795</c:v>
                </c:pt>
                <c:pt idx="25">
                  <c:v>791</c:v>
                </c:pt>
                <c:pt idx="26">
                  <c:v>786</c:v>
                </c:pt>
                <c:pt idx="27">
                  <c:v>785</c:v>
                </c:pt>
                <c:pt idx="28">
                  <c:v>783</c:v>
                </c:pt>
                <c:pt idx="29">
                  <c:v>782</c:v>
                </c:pt>
                <c:pt idx="30">
                  <c:v>777</c:v>
                </c:pt>
                <c:pt idx="31">
                  <c:v>771</c:v>
                </c:pt>
                <c:pt idx="32">
                  <c:v>760</c:v>
                </c:pt>
                <c:pt idx="33">
                  <c:v>759</c:v>
                </c:pt>
                <c:pt idx="34">
                  <c:v>759</c:v>
                </c:pt>
                <c:pt idx="35">
                  <c:v>755</c:v>
                </c:pt>
                <c:pt idx="36">
                  <c:v>753</c:v>
                </c:pt>
                <c:pt idx="37">
                  <c:v>748</c:v>
                </c:pt>
                <c:pt idx="38">
                  <c:v>747</c:v>
                </c:pt>
                <c:pt idx="39">
                  <c:v>733</c:v>
                </c:pt>
                <c:pt idx="40">
                  <c:v>725</c:v>
                </c:pt>
                <c:pt idx="41">
                  <c:v>716</c:v>
                </c:pt>
                <c:pt idx="42">
                  <c:v>713</c:v>
                </c:pt>
                <c:pt idx="43">
                  <c:v>713</c:v>
                </c:pt>
                <c:pt idx="44">
                  <c:v>711</c:v>
                </c:pt>
                <c:pt idx="45">
                  <c:v>704</c:v>
                </c:pt>
                <c:pt idx="46">
                  <c:v>700</c:v>
                </c:pt>
                <c:pt idx="47">
                  <c:v>690</c:v>
                </c:pt>
                <c:pt idx="48">
                  <c:v>687</c:v>
                </c:pt>
                <c:pt idx="49">
                  <c:v>680</c:v>
                </c:pt>
                <c:pt idx="50">
                  <c:v>664</c:v>
                </c:pt>
                <c:pt idx="51">
                  <c:v>657</c:v>
                </c:pt>
                <c:pt idx="52">
                  <c:v>655</c:v>
                </c:pt>
                <c:pt idx="53">
                  <c:v>651</c:v>
                </c:pt>
                <c:pt idx="54">
                  <c:v>651</c:v>
                </c:pt>
                <c:pt idx="55">
                  <c:v>651</c:v>
                </c:pt>
                <c:pt idx="56">
                  <c:v>650</c:v>
                </c:pt>
                <c:pt idx="57">
                  <c:v>647</c:v>
                </c:pt>
                <c:pt idx="58">
                  <c:v>642</c:v>
                </c:pt>
                <c:pt idx="59">
                  <c:v>637</c:v>
                </c:pt>
                <c:pt idx="60">
                  <c:v>637</c:v>
                </c:pt>
                <c:pt idx="61">
                  <c:v>633</c:v>
                </c:pt>
                <c:pt idx="62">
                  <c:v>632</c:v>
                </c:pt>
                <c:pt idx="63">
                  <c:v>632</c:v>
                </c:pt>
                <c:pt idx="64">
                  <c:v>632</c:v>
                </c:pt>
                <c:pt idx="65">
                  <c:v>625</c:v>
                </c:pt>
                <c:pt idx="66">
                  <c:v>625</c:v>
                </c:pt>
                <c:pt idx="67">
                  <c:v>624</c:v>
                </c:pt>
                <c:pt idx="68">
                  <c:v>623</c:v>
                </c:pt>
                <c:pt idx="69">
                  <c:v>622</c:v>
                </c:pt>
                <c:pt idx="70">
                  <c:v>622</c:v>
                </c:pt>
                <c:pt idx="71">
                  <c:v>619</c:v>
                </c:pt>
                <c:pt idx="72">
                  <c:v>618</c:v>
                </c:pt>
                <c:pt idx="73">
                  <c:v>613</c:v>
                </c:pt>
                <c:pt idx="74">
                  <c:v>612</c:v>
                </c:pt>
                <c:pt idx="75">
                  <c:v>608</c:v>
                </c:pt>
                <c:pt idx="76">
                  <c:v>604</c:v>
                </c:pt>
                <c:pt idx="77">
                  <c:v>603</c:v>
                </c:pt>
                <c:pt idx="78">
                  <c:v>601</c:v>
                </c:pt>
                <c:pt idx="79">
                  <c:v>595</c:v>
                </c:pt>
                <c:pt idx="80">
                  <c:v>595</c:v>
                </c:pt>
                <c:pt idx="81">
                  <c:v>592</c:v>
                </c:pt>
                <c:pt idx="82">
                  <c:v>591</c:v>
                </c:pt>
                <c:pt idx="83">
                  <c:v>591</c:v>
                </c:pt>
                <c:pt idx="84">
                  <c:v>579</c:v>
                </c:pt>
                <c:pt idx="85">
                  <c:v>570</c:v>
                </c:pt>
                <c:pt idx="86">
                  <c:v>570</c:v>
                </c:pt>
                <c:pt idx="87">
                  <c:v>568</c:v>
                </c:pt>
                <c:pt idx="88">
                  <c:v>565</c:v>
                </c:pt>
                <c:pt idx="89">
                  <c:v>561</c:v>
                </c:pt>
                <c:pt idx="90">
                  <c:v>560</c:v>
                </c:pt>
                <c:pt idx="91">
                  <c:v>555</c:v>
                </c:pt>
                <c:pt idx="92">
                  <c:v>554</c:v>
                </c:pt>
                <c:pt idx="93">
                  <c:v>541</c:v>
                </c:pt>
                <c:pt idx="94">
                  <c:v>536</c:v>
                </c:pt>
                <c:pt idx="95">
                  <c:v>534</c:v>
                </c:pt>
                <c:pt idx="96">
                  <c:v>531</c:v>
                </c:pt>
                <c:pt idx="97">
                  <c:v>529</c:v>
                </c:pt>
                <c:pt idx="98">
                  <c:v>528</c:v>
                </c:pt>
                <c:pt idx="99">
                  <c:v>525</c:v>
                </c:pt>
                <c:pt idx="100">
                  <c:v>519</c:v>
                </c:pt>
                <c:pt idx="101">
                  <c:v>513</c:v>
                </c:pt>
                <c:pt idx="102">
                  <c:v>512</c:v>
                </c:pt>
                <c:pt idx="103">
                  <c:v>511</c:v>
                </c:pt>
                <c:pt idx="104">
                  <c:v>509</c:v>
                </c:pt>
                <c:pt idx="105">
                  <c:v>507</c:v>
                </c:pt>
                <c:pt idx="106">
                  <c:v>505</c:v>
                </c:pt>
                <c:pt idx="107">
                  <c:v>492</c:v>
                </c:pt>
                <c:pt idx="108">
                  <c:v>486</c:v>
                </c:pt>
                <c:pt idx="109">
                  <c:v>484</c:v>
                </c:pt>
                <c:pt idx="110">
                  <c:v>475</c:v>
                </c:pt>
                <c:pt idx="111">
                  <c:v>470</c:v>
                </c:pt>
                <c:pt idx="112">
                  <c:v>467</c:v>
                </c:pt>
                <c:pt idx="113">
                  <c:v>460</c:v>
                </c:pt>
                <c:pt idx="114">
                  <c:v>453</c:v>
                </c:pt>
                <c:pt idx="115">
                  <c:v>440</c:v>
                </c:pt>
                <c:pt idx="116">
                  <c:v>435</c:v>
                </c:pt>
                <c:pt idx="117">
                  <c:v>430</c:v>
                </c:pt>
                <c:pt idx="118">
                  <c:v>429</c:v>
                </c:pt>
                <c:pt idx="119">
                  <c:v>425</c:v>
                </c:pt>
                <c:pt idx="120">
                  <c:v>424</c:v>
                </c:pt>
                <c:pt idx="121">
                  <c:v>412</c:v>
                </c:pt>
                <c:pt idx="122">
                  <c:v>407</c:v>
                </c:pt>
                <c:pt idx="123">
                  <c:v>406</c:v>
                </c:pt>
                <c:pt idx="124">
                  <c:v>405</c:v>
                </c:pt>
                <c:pt idx="125">
                  <c:v>327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2438216"/>
        <c:axId val="462438608"/>
      </c:scatterChart>
      <c:valAx>
        <c:axId val="4624382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Rank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2438608"/>
        <c:crosses val="autoZero"/>
        <c:crossBetween val="midCat"/>
        <c:majorUnit val="20"/>
      </c:valAx>
      <c:valAx>
        <c:axId val="462438608"/>
        <c:scaling>
          <c:orientation val="minMax"/>
          <c:max val="1000"/>
          <c:min val="3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Index score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24382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62F58E-061B-44D3-A551-42D293446DA1}" type="datetimeFigureOut">
              <a:rPr lang="en-GB" smtClean="0"/>
              <a:pPr/>
              <a:t>03/01/2017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7B360D-2ABB-43A0-9E90-7C77D5D207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9435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E273B8-3616-4912-8E4E-3FCC19489D61}" type="datetimeFigureOut">
              <a:rPr lang="en-GB" smtClean="0"/>
              <a:pPr/>
              <a:t>03/01/2017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361" y="3229277"/>
            <a:ext cx="7943507" cy="3058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ADE75-A08C-445B-BAA3-1AC04092E2B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284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ADE75-A08C-445B-BAA3-1AC04092E2BA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655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spcBef>
                <a:spcPct val="20000"/>
              </a:spcBef>
            </a:pP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spcBef>
                <a:spcPct val="20000"/>
              </a:spcBef>
            </a:pPr>
            <a:fld id="{288A2F21-D003-470B-88D8-99037258D747}" type="slidenum">
              <a:rPr lang="en-GB" sz="1600">
                <a:solidFill>
                  <a:srgbClr val="000000"/>
                </a:solidFill>
              </a:rPr>
              <a:pPr>
                <a:spcBef>
                  <a:spcPct val="20000"/>
                </a:spcBef>
              </a:pPr>
              <a:t>‹#›</a:t>
            </a:fld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467544" y="5733256"/>
            <a:ext cx="8352928" cy="1008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endParaRPr lang="en-GB" sz="16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939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spcBef>
                <a:spcPct val="20000"/>
              </a:spcBef>
            </a:pP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spcBef>
                <a:spcPct val="20000"/>
              </a:spcBef>
            </a:pPr>
            <a:fld id="{34591747-6150-4DF8-9B69-455D48F5B485}" type="slidenum">
              <a:rPr lang="en-GB" sz="1600">
                <a:solidFill>
                  <a:srgbClr val="000000"/>
                </a:solidFill>
              </a:rPr>
              <a:pPr>
                <a:spcBef>
                  <a:spcPct val="20000"/>
                </a:spcBef>
              </a:pPr>
              <a:t>‹#›</a:t>
            </a:fld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467544" y="5733256"/>
            <a:ext cx="8352928" cy="1008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endParaRPr lang="en-GB" sz="16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983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1775" y="258763"/>
            <a:ext cx="2060575" cy="55451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258763"/>
            <a:ext cx="6034087" cy="55451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spcBef>
                <a:spcPct val="20000"/>
              </a:spcBef>
            </a:pP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spcBef>
                <a:spcPct val="20000"/>
              </a:spcBef>
            </a:pPr>
            <a:fld id="{036CDFE4-D80F-4EE6-A4FA-2038F8E9CB3C}" type="slidenum">
              <a:rPr lang="en-GB" sz="1600">
                <a:solidFill>
                  <a:srgbClr val="000000"/>
                </a:solidFill>
              </a:rPr>
              <a:pPr>
                <a:spcBef>
                  <a:spcPct val="20000"/>
                </a:spcBef>
              </a:pPr>
              <a:t>‹#›</a:t>
            </a:fld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467544" y="5733256"/>
            <a:ext cx="8352928" cy="1008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endParaRPr lang="en-GB" sz="16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482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731168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268760"/>
            <a:ext cx="7772400" cy="4104456"/>
          </a:xfrm>
        </p:spPr>
        <p:txBody>
          <a:bodyPr/>
          <a:lstStyle>
            <a:lvl1pPr>
              <a:buClr>
                <a:srgbClr val="00B2AA"/>
              </a:buCl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8658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844824"/>
            <a:ext cx="8229600" cy="35988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spcBef>
                <a:spcPct val="20000"/>
              </a:spcBef>
            </a:pP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spcBef>
                <a:spcPct val="20000"/>
              </a:spcBef>
            </a:pPr>
            <a:fld id="{05F5282E-2102-4BEA-AB42-2FF8C6EEFCCF}" type="slidenum">
              <a:rPr lang="en-GB" sz="1600">
                <a:solidFill>
                  <a:srgbClr val="000000"/>
                </a:solidFill>
              </a:rPr>
              <a:pPr>
                <a:spcBef>
                  <a:spcPct val="20000"/>
                </a:spcBef>
              </a:pPr>
              <a:t>‹#›</a:t>
            </a:fld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467544" y="5733256"/>
            <a:ext cx="8352928" cy="1008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endParaRPr lang="en-GB" sz="1600" smtClean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619944" y="5885656"/>
            <a:ext cx="8352928" cy="1008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endParaRPr lang="en-GB" sz="16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884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spcBef>
                <a:spcPct val="20000"/>
              </a:spcBef>
            </a:pP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spcBef>
                <a:spcPct val="20000"/>
              </a:spcBef>
            </a:pPr>
            <a:fld id="{AB233AE4-2632-4952-92A8-5BEF7914B9DA}" type="slidenum">
              <a:rPr lang="en-GB" sz="1600">
                <a:solidFill>
                  <a:srgbClr val="000000"/>
                </a:solidFill>
              </a:rPr>
              <a:pPr>
                <a:spcBef>
                  <a:spcPct val="20000"/>
                </a:spcBef>
              </a:pPr>
              <a:t>‹#›</a:t>
            </a:fld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467544" y="5733256"/>
            <a:ext cx="8352928" cy="1008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endParaRPr lang="en-GB" sz="16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927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2750" y="2205038"/>
            <a:ext cx="4038600" cy="3598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3750" y="2205038"/>
            <a:ext cx="4038600" cy="3598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spcBef>
                <a:spcPct val="20000"/>
              </a:spcBef>
            </a:pP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spcBef>
                <a:spcPct val="20000"/>
              </a:spcBef>
            </a:pPr>
            <a:fld id="{36BE6C91-73EB-4E11-A969-3C2DADE5C048}" type="slidenum">
              <a:rPr lang="en-GB" sz="1600">
                <a:solidFill>
                  <a:srgbClr val="000000"/>
                </a:solidFill>
              </a:rPr>
              <a:pPr>
                <a:spcBef>
                  <a:spcPct val="20000"/>
                </a:spcBef>
              </a:pPr>
              <a:t>‹#›</a:t>
            </a:fld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467544" y="5733256"/>
            <a:ext cx="8352928" cy="1008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endParaRPr lang="en-GB" sz="16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662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spcBef>
                <a:spcPct val="20000"/>
              </a:spcBef>
            </a:pP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spcBef>
                <a:spcPct val="20000"/>
              </a:spcBef>
            </a:pPr>
            <a:fld id="{3AF0FC54-8515-47C3-8F5E-955D1903393A}" type="slidenum">
              <a:rPr lang="en-GB" sz="1600">
                <a:solidFill>
                  <a:srgbClr val="000000"/>
                </a:solidFill>
              </a:rPr>
              <a:pPr>
                <a:spcBef>
                  <a:spcPct val="20000"/>
                </a:spcBef>
              </a:pPr>
              <a:t>‹#›</a:t>
            </a:fld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467544" y="5733256"/>
            <a:ext cx="8352928" cy="1008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endParaRPr lang="en-GB" sz="16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320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spcBef>
                <a:spcPct val="20000"/>
              </a:spcBef>
            </a:pP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spcBef>
                <a:spcPct val="20000"/>
              </a:spcBef>
            </a:pPr>
            <a:fld id="{4E3ACB00-B884-457F-A09A-73A436C51427}" type="slidenum">
              <a:rPr lang="en-GB" sz="1600">
                <a:solidFill>
                  <a:srgbClr val="000000"/>
                </a:solidFill>
              </a:rPr>
              <a:pPr>
                <a:spcBef>
                  <a:spcPct val="20000"/>
                </a:spcBef>
              </a:pPr>
              <a:t>‹#›</a:t>
            </a:fld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467544" y="5733256"/>
            <a:ext cx="8352928" cy="1008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endParaRPr lang="en-GB" sz="16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642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spcBef>
                <a:spcPct val="20000"/>
              </a:spcBef>
            </a:pP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spcBef>
                <a:spcPct val="20000"/>
              </a:spcBef>
            </a:pPr>
            <a:fld id="{38A5BE7D-2501-463C-BCA5-D77333FFB430}" type="slidenum">
              <a:rPr lang="en-GB" sz="1600">
                <a:solidFill>
                  <a:srgbClr val="000000"/>
                </a:solidFill>
              </a:rPr>
              <a:pPr>
                <a:spcBef>
                  <a:spcPct val="20000"/>
                </a:spcBef>
              </a:pPr>
              <a:t>‹#›</a:t>
            </a:fld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467544" y="5733256"/>
            <a:ext cx="8352928" cy="1008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endParaRPr lang="en-GB" sz="16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732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spcBef>
                <a:spcPct val="20000"/>
              </a:spcBef>
            </a:pP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spcBef>
                <a:spcPct val="20000"/>
              </a:spcBef>
            </a:pPr>
            <a:fld id="{76662469-4A49-400E-BEED-091F16991316}" type="slidenum">
              <a:rPr lang="en-GB" sz="1600">
                <a:solidFill>
                  <a:srgbClr val="000000"/>
                </a:solidFill>
              </a:rPr>
              <a:pPr>
                <a:spcBef>
                  <a:spcPct val="20000"/>
                </a:spcBef>
              </a:pPr>
              <a:t>‹#›</a:t>
            </a:fld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467544" y="5733256"/>
            <a:ext cx="8352928" cy="1008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endParaRPr lang="en-GB" sz="16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287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spcBef>
                <a:spcPct val="20000"/>
              </a:spcBef>
            </a:pP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spcBef>
                <a:spcPct val="20000"/>
              </a:spcBef>
            </a:pPr>
            <a:fld id="{D2D43030-713D-4091-A161-DFA1C3F7AD11}" type="slidenum">
              <a:rPr lang="en-GB" sz="1600">
                <a:solidFill>
                  <a:srgbClr val="000000"/>
                </a:solidFill>
              </a:rPr>
              <a:pPr>
                <a:spcBef>
                  <a:spcPct val="20000"/>
                </a:spcBef>
              </a:pPr>
              <a:t>‹#›</a:t>
            </a:fld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467544" y="5733256"/>
            <a:ext cx="8352928" cy="1008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endParaRPr lang="en-GB" sz="16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305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2874" name="Picture 10" descr="pms281 equiv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175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28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58763"/>
            <a:ext cx="8229600" cy="90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92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29287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2750" y="2205038"/>
            <a:ext cx="8229600" cy="3598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292872" name="Picture 8" descr="Inspiring tomorrows profs 400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7863"/>
            <a:ext cx="3598863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0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75130" y="519592"/>
            <a:ext cx="1626750" cy="605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25903" y="5877273"/>
            <a:ext cx="450553" cy="648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58985" y="5906590"/>
            <a:ext cx="625383" cy="62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5" descr="Uni of the year-Full.eps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0329" y="5919141"/>
            <a:ext cx="1225927" cy="608241"/>
          </a:xfrm>
          <a:prstGeom prst="rect">
            <a:avLst/>
          </a:prstGeom>
        </p:spPr>
      </p:pic>
      <p:pic>
        <p:nvPicPr>
          <p:cNvPr id="27" name="Picture 26" descr="QS_Stars_4Star_2014.png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970" y="5877272"/>
            <a:ext cx="1187118" cy="677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425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377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377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00377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00377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1797"/>
            <a:ext cx="647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00808"/>
            <a:ext cx="7772400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pic>
        <p:nvPicPr>
          <p:cNvPr id="7" name="Picture 3" descr="I:\Image Library\Images\Logos\LUMS\Triple accreditation logos\LUMS_awards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9866" y="5925277"/>
            <a:ext cx="2621210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342" y="164638"/>
            <a:ext cx="1164734" cy="954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915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00B2AA"/>
          </a:solidFill>
          <a:latin typeface="Cambria" panose="02040503050406030204" pitchFamily="18" charset="0"/>
          <a:ea typeface="+mj-ea"/>
          <a:cs typeface="Cambria" panose="02040503050406030204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B2AA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­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023904"/>
            <a:ext cx="8424936" cy="1981160"/>
          </a:xfrm>
        </p:spPr>
        <p:txBody>
          <a:bodyPr/>
          <a:lstStyle/>
          <a:p>
            <a:pPr algn="ctr"/>
            <a:r>
              <a:rPr lang="en-GB" sz="2800" dirty="0">
                <a:solidFill>
                  <a:schemeClr val="accent2"/>
                </a:solidFill>
              </a:rPr>
              <a:t>Performance indicators and rankings in higher </a:t>
            </a:r>
            <a:r>
              <a:rPr lang="en-GB" sz="2800" dirty="0" smtClean="0">
                <a:solidFill>
                  <a:schemeClr val="accent2"/>
                </a:solidFill>
              </a:rPr>
              <a:t>education</a:t>
            </a:r>
            <a:r>
              <a:rPr lang="en-GB" sz="1000" dirty="0" smtClean="0">
                <a:solidFill>
                  <a:schemeClr val="accent2"/>
                </a:solidFill>
              </a:rPr>
              <a:t/>
            </a:r>
            <a:br>
              <a:rPr lang="en-GB" sz="1000" dirty="0" smtClean="0">
                <a:solidFill>
                  <a:schemeClr val="accent2"/>
                </a:solidFill>
              </a:rPr>
            </a:br>
            <a:r>
              <a:rPr lang="en-GB" sz="1000" dirty="0" smtClean="0">
                <a:solidFill>
                  <a:schemeClr val="accent2"/>
                </a:solidFill>
              </a:rPr>
              <a:t/>
            </a:r>
            <a:br>
              <a:rPr lang="en-GB" sz="1000" dirty="0" smtClean="0">
                <a:solidFill>
                  <a:schemeClr val="accent2"/>
                </a:solidFill>
              </a:rPr>
            </a:br>
            <a:r>
              <a:rPr lang="en-GB" sz="2400" cap="none" dirty="0" smtClean="0">
                <a:solidFill>
                  <a:schemeClr val="accent2"/>
                </a:solidFill>
              </a:rPr>
              <a:t>Jill Johnes</a:t>
            </a:r>
            <a:br>
              <a:rPr lang="en-GB" sz="2400" cap="none" dirty="0" smtClean="0">
                <a:solidFill>
                  <a:schemeClr val="accent2"/>
                </a:solidFill>
              </a:rPr>
            </a:br>
            <a:r>
              <a:rPr lang="en-GB" sz="2400" cap="none" dirty="0" smtClean="0">
                <a:solidFill>
                  <a:schemeClr val="accent2"/>
                </a:solidFill>
              </a:rPr>
              <a:t>University of Huddersfield</a:t>
            </a:r>
            <a:r>
              <a:rPr lang="en-GB" sz="2800" dirty="0">
                <a:solidFill>
                  <a:schemeClr val="accent2"/>
                </a:solidFill>
              </a:rPr>
              <a:t/>
            </a:r>
            <a:br>
              <a:rPr lang="en-GB" sz="2800" dirty="0">
                <a:solidFill>
                  <a:schemeClr val="accent2"/>
                </a:solidFill>
              </a:rPr>
            </a:br>
            <a:endParaRPr lang="en-GB" sz="2800" dirty="0">
              <a:solidFill>
                <a:schemeClr val="accent2"/>
              </a:solidFill>
            </a:endParaRPr>
          </a:p>
        </p:txBody>
      </p:sp>
      <p:sp>
        <p:nvSpPr>
          <p:cNvPr id="6147" name="Text Placeholder 4"/>
          <p:cNvSpPr>
            <a:spLocks noGrp="1"/>
          </p:cNvSpPr>
          <p:nvPr>
            <p:ph type="body" idx="1"/>
          </p:nvPr>
        </p:nvSpPr>
        <p:spPr>
          <a:xfrm>
            <a:off x="107504" y="476672"/>
            <a:ext cx="6840760" cy="1296144"/>
          </a:xfrm>
        </p:spPr>
        <p:txBody>
          <a:bodyPr/>
          <a:lstStyle/>
          <a:p>
            <a:r>
              <a:rPr lang="en-GB" sz="2400" b="1" dirty="0">
                <a:solidFill>
                  <a:schemeClr val="bg1"/>
                </a:solidFill>
              </a:rPr>
              <a:t>Fourth Lisbon Research Workshop on Economics, Statistics and Econometrics of </a:t>
            </a:r>
            <a:r>
              <a:rPr lang="en-GB" sz="2400" b="1" dirty="0" smtClean="0">
                <a:solidFill>
                  <a:schemeClr val="bg1"/>
                </a:solidFill>
              </a:rPr>
              <a:t>Education</a:t>
            </a:r>
            <a:endParaRPr lang="en-GB" sz="2400" dirty="0">
              <a:solidFill>
                <a:schemeClr val="bg1"/>
              </a:solidFill>
            </a:endParaRPr>
          </a:p>
          <a:p>
            <a:r>
              <a:rPr lang="en-GB" sz="2400" b="1" dirty="0" smtClean="0">
                <a:solidFill>
                  <a:schemeClr val="bg1"/>
                </a:solidFill>
              </a:rPr>
              <a:t>January 26</a:t>
            </a:r>
            <a:r>
              <a:rPr lang="en-GB" sz="2400" b="1" baseline="30000" dirty="0" smtClean="0">
                <a:solidFill>
                  <a:schemeClr val="bg1"/>
                </a:solidFill>
              </a:rPr>
              <a:t>th</a:t>
            </a:r>
            <a:r>
              <a:rPr lang="en-GB" sz="2400" b="1" dirty="0" smtClean="0">
                <a:solidFill>
                  <a:schemeClr val="bg1"/>
                </a:solidFill>
              </a:rPr>
              <a:t> to 26</a:t>
            </a:r>
            <a:r>
              <a:rPr lang="en-GB" sz="2400" b="1" baseline="30000" dirty="0" smtClean="0">
                <a:solidFill>
                  <a:schemeClr val="bg1"/>
                </a:solidFill>
              </a:rPr>
              <a:t>th</a:t>
            </a:r>
            <a:r>
              <a:rPr lang="en-GB" sz="2400" b="1" dirty="0" smtClean="0">
                <a:solidFill>
                  <a:schemeClr val="bg1"/>
                </a:solidFill>
              </a:rPr>
              <a:t> 2017</a:t>
            </a:r>
            <a:endParaRPr lang="en-GB" sz="2400" dirty="0" smtClean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149080"/>
            <a:ext cx="2808000" cy="1872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Composite indicators (CIs) and </a:t>
            </a:r>
            <a:br>
              <a:rPr lang="en-GB" dirty="0"/>
            </a:br>
            <a:r>
              <a:rPr lang="en-GB" dirty="0"/>
              <a:t>university rankings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From individual dimensions to a CI: Weights</a:t>
            </a:r>
          </a:p>
          <a:p>
            <a:r>
              <a:rPr lang="en-GB" dirty="0" smtClean="0"/>
              <a:t>Equal weights?</a:t>
            </a:r>
          </a:p>
          <a:p>
            <a:r>
              <a:rPr lang="en-GB" i="1" dirty="0" smtClean="0"/>
              <a:t>Complete University Guide </a:t>
            </a:r>
            <a:r>
              <a:rPr lang="en-GB" dirty="0" smtClean="0"/>
              <a:t>weights range from 0.5-1.5</a:t>
            </a:r>
          </a:p>
          <a:p>
            <a:r>
              <a:rPr lang="en-GB" dirty="0" smtClean="0"/>
              <a:t>Why these weightings?</a:t>
            </a:r>
          </a:p>
          <a:p>
            <a:r>
              <a:rPr lang="en-GB" dirty="0"/>
              <a:t>Ideally weightings should reflect the preferences of the target </a:t>
            </a:r>
            <a:r>
              <a:rPr lang="en-GB" dirty="0" smtClean="0"/>
              <a:t>audience</a:t>
            </a:r>
          </a:p>
          <a:p>
            <a:r>
              <a:rPr lang="en-GB" dirty="0"/>
              <a:t>Deriving preferences for a group from the preferences of the individuals is difficult. </a:t>
            </a:r>
          </a:p>
        </p:txBody>
      </p:sp>
    </p:spTree>
    <p:extLst>
      <p:ext uri="{BB962C8B-B14F-4D97-AF65-F5344CB8AC3E}">
        <p14:creationId xmlns:p14="http://schemas.microsoft.com/office/powerpoint/2010/main" val="76329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Composite indicators (CIs) and </a:t>
            </a:r>
            <a:br>
              <a:rPr lang="en-GB" dirty="0"/>
            </a:br>
            <a:r>
              <a:rPr lang="en-GB" dirty="0"/>
              <a:t>university rankings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772816"/>
            <a:ext cx="8229600" cy="3670870"/>
          </a:xfrm>
        </p:spPr>
        <p:txBody>
          <a:bodyPr/>
          <a:lstStyle/>
          <a:p>
            <a:pPr marL="0" indent="0">
              <a:buNone/>
            </a:pPr>
            <a:r>
              <a:rPr lang="en-GB" b="1" i="1" dirty="0" smtClean="0"/>
              <a:t>The Complete University Guide</a:t>
            </a:r>
            <a:r>
              <a:rPr lang="en-GB" b="1" dirty="0" smtClean="0"/>
              <a:t>: Weights and correlation with ranking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696154"/>
              </p:ext>
            </p:extLst>
          </p:nvPr>
        </p:nvGraphicFramePr>
        <p:xfrm>
          <a:off x="430412" y="2636912"/>
          <a:ext cx="5863972" cy="4079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89276"/>
                <a:gridCol w="1004253"/>
                <a:gridCol w="2270443"/>
              </a:tblGrid>
              <a:tr h="370840">
                <a:tc>
                  <a:txBody>
                    <a:bodyPr/>
                    <a:lstStyle/>
                    <a:p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Weight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Correlation with ranking</a:t>
                      </a:r>
                      <a:endParaRPr lang="en-GB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u="none" strike="noStrike" kern="1200" baseline="0" dirty="0" smtClean="0"/>
                        <a:t>1. Entry standards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0.91</a:t>
                      </a:r>
                      <a:endParaRPr lang="en-GB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u="none" strike="noStrike" kern="1200" baseline="0" dirty="0" smtClean="0"/>
                        <a:t>2. Student satisfaction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0.35</a:t>
                      </a:r>
                      <a:endParaRPr lang="en-GB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u="none" strike="noStrike" kern="1200" baseline="0" dirty="0" smtClean="0"/>
                        <a:t>3. Research assessment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0.86</a:t>
                      </a:r>
                      <a:endParaRPr lang="en-GB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u="none" strike="noStrike" kern="1200" baseline="0" dirty="0" smtClean="0"/>
                        <a:t>4. Research intensity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0.78</a:t>
                      </a:r>
                      <a:endParaRPr lang="en-GB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u="none" strike="noStrike" kern="1200" baseline="0" dirty="0" smtClean="0"/>
                        <a:t>5. Graduate prospects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0.83</a:t>
                      </a:r>
                      <a:endParaRPr lang="en-GB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none" strike="noStrike" kern="1200" baseline="0" dirty="0" smtClean="0"/>
                        <a:t>6. Staff-student ratio	</a:t>
                      </a:r>
                      <a:endParaRPr lang="en-GB" sz="14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0.82</a:t>
                      </a:r>
                      <a:endParaRPr lang="en-GB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u="none" strike="noStrike" kern="1200" baseline="0" dirty="0" smtClean="0"/>
                        <a:t>7. Academic services spend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0.64</a:t>
                      </a:r>
                      <a:endParaRPr lang="en-GB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none" strike="noStrike" kern="1200" baseline="0" dirty="0" smtClean="0"/>
                        <a:t>8. Facilities spend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0.34</a:t>
                      </a:r>
                      <a:endParaRPr lang="en-GB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u="none" strike="noStrike" kern="1200" baseline="0" dirty="0" smtClean="0"/>
                        <a:t>9. Good honours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0.89</a:t>
                      </a:r>
                      <a:endParaRPr lang="en-GB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none" strike="noStrike" kern="1200" baseline="0" dirty="0" smtClean="0"/>
                        <a:t>10. Degree completion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0.85</a:t>
                      </a:r>
                      <a:endParaRPr lang="en-GB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87824" y="2564904"/>
            <a:ext cx="1080120" cy="42484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Rectangle 7"/>
          <p:cNvSpPr/>
          <p:nvPr/>
        </p:nvSpPr>
        <p:spPr bwMode="auto">
          <a:xfrm>
            <a:off x="4082056" y="5589240"/>
            <a:ext cx="504056" cy="3960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091362" y="3356992"/>
            <a:ext cx="504056" cy="3960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67944" y="2609528"/>
            <a:ext cx="2226440" cy="42484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953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Composite indicators (CIs) and </a:t>
            </a:r>
            <a:br>
              <a:rPr lang="en-GB" dirty="0"/>
            </a:br>
            <a:r>
              <a:rPr lang="en-GB" dirty="0"/>
              <a:t>university rankings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Principal components (PC) analysis: results</a:t>
            </a:r>
          </a:p>
          <a:p>
            <a:r>
              <a:rPr lang="en-GB" dirty="0" smtClean="0"/>
              <a:t>The first two PCs account for nearly 70% of the variation (information) in the data set</a:t>
            </a:r>
          </a:p>
          <a:p>
            <a:pPr marL="0" indent="0">
              <a:buNone/>
            </a:pPr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171595"/>
              </p:ext>
            </p:extLst>
          </p:nvPr>
        </p:nvGraphicFramePr>
        <p:xfrm>
          <a:off x="827584" y="3140968"/>
          <a:ext cx="7704856" cy="3521964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4896894"/>
                <a:gridCol w="1439810"/>
                <a:gridCol w="1368152"/>
              </a:tblGrid>
              <a:tr h="1713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3" marR="60053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Principal components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3" marR="60053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The Complete University Guide dimensions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3" marR="6005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PC1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3" marR="6005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PC2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3" marR="60053" marT="0" marB="0"/>
                </a:tc>
              </a:tr>
              <a:tr h="36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1. Entry standards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3" marR="6005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0.39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3" marR="6005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-0.05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3" marR="60053" marT="0" marB="0"/>
                </a:tc>
              </a:tr>
              <a:tr h="36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2. Student satisfaction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3" marR="6005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0.13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3" marR="6005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0.65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3" marR="60053" marT="0" marB="0"/>
                </a:tc>
              </a:tr>
              <a:tr h="36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3. Research assessment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3" marR="6005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0.35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3" marR="6005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-0.09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3" marR="60053" marT="0" marB="0"/>
                </a:tc>
              </a:tr>
              <a:tr h="36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4. Research intensity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3" marR="6005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0.36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3" marR="6005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0.07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3" marR="60053" marT="0" marB="0"/>
                </a:tc>
              </a:tr>
              <a:tr h="36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5. Graduate prospects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3" marR="6005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0.36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3" marR="6005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0.06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3" marR="60053" marT="0" marB="0"/>
                </a:tc>
              </a:tr>
              <a:tr h="36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6. Staff-student ratio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3" marR="6005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0.35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3" marR="6005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-0.21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3" marR="60053" marT="0" marB="0"/>
                </a:tc>
              </a:tr>
              <a:tr h="36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7. Academic services spend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3" marR="6005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0.27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3" marR="6005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-0.35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3" marR="60053" marT="0" marB="0"/>
                </a:tc>
              </a:tr>
              <a:tr h="36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8. Facilities spend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3" marR="6005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0.07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3" marR="6005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0.61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3" marR="60053" marT="0" marB="0"/>
                </a:tc>
              </a:tr>
              <a:tr h="36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9. Good honours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3" marR="6005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0.38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3" marR="6005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-0.02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3" marR="60053" marT="0" marB="0"/>
                </a:tc>
              </a:tr>
              <a:tr h="36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10. Degree completion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3" marR="6005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0.34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3" marR="6005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0.16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3" marR="60053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827584" y="4005064"/>
            <a:ext cx="7704856" cy="288032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827584" y="5805264"/>
            <a:ext cx="7704856" cy="28800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36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Composite indicators (CIs) and </a:t>
            </a:r>
            <a:br>
              <a:rPr lang="en-GB" dirty="0"/>
            </a:br>
            <a:r>
              <a:rPr lang="en-GB" dirty="0"/>
              <a:t>university rankings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674" y="1844675"/>
            <a:ext cx="4917751" cy="359886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Box 47"/>
          <p:cNvSpPr txBox="1"/>
          <p:nvPr/>
        </p:nvSpPr>
        <p:spPr>
          <a:xfrm>
            <a:off x="1885632" y="1695450"/>
            <a:ext cx="1619885" cy="6762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Good performance on 8 dimensions, poor performance on student satisfaction and facility spend.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 Box 48"/>
          <p:cNvSpPr txBox="1"/>
          <p:nvPr/>
        </p:nvSpPr>
        <p:spPr>
          <a:xfrm>
            <a:off x="5638482" y="1971675"/>
            <a:ext cx="1619885" cy="400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Good performance along all 10 dimensions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 Box 49"/>
          <p:cNvSpPr txBox="1"/>
          <p:nvPr/>
        </p:nvSpPr>
        <p:spPr>
          <a:xfrm>
            <a:off x="1885632" y="4305300"/>
            <a:ext cx="1619885" cy="4095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Poor performance along all 10 dimensions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50"/>
          <p:cNvSpPr txBox="1"/>
          <p:nvPr/>
        </p:nvSpPr>
        <p:spPr>
          <a:xfrm>
            <a:off x="6264483" y="4305300"/>
            <a:ext cx="1619885" cy="8572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Poor performance on 8 dimensions, good performance on student satisfaction and facility spend.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Box 14"/>
          <p:cNvSpPr txBox="1"/>
          <p:nvPr/>
        </p:nvSpPr>
        <p:spPr>
          <a:xfrm>
            <a:off x="5910897" y="2528888"/>
            <a:ext cx="285750" cy="2381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0" name="Text Box 11"/>
          <p:cNvSpPr txBox="1"/>
          <p:nvPr/>
        </p:nvSpPr>
        <p:spPr>
          <a:xfrm>
            <a:off x="6015037" y="2890838"/>
            <a:ext cx="409575" cy="2381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</a:p>
        </p:txBody>
      </p:sp>
      <p:sp>
        <p:nvSpPr>
          <p:cNvPr id="11" name="Text Box 18"/>
          <p:cNvSpPr txBox="1"/>
          <p:nvPr/>
        </p:nvSpPr>
        <p:spPr>
          <a:xfrm>
            <a:off x="4703127" y="2081213"/>
            <a:ext cx="285750" cy="2381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2" name="Text Box 19"/>
          <p:cNvSpPr txBox="1"/>
          <p:nvPr/>
        </p:nvSpPr>
        <p:spPr>
          <a:xfrm>
            <a:off x="4320222" y="1966913"/>
            <a:ext cx="285750" cy="2381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3" name="Text Box 20"/>
          <p:cNvSpPr txBox="1"/>
          <p:nvPr/>
        </p:nvSpPr>
        <p:spPr>
          <a:xfrm>
            <a:off x="5053647" y="1881188"/>
            <a:ext cx="285750" cy="2381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4" name="Text Box 21"/>
          <p:cNvSpPr txBox="1"/>
          <p:nvPr/>
        </p:nvSpPr>
        <p:spPr>
          <a:xfrm>
            <a:off x="6205537" y="4062413"/>
            <a:ext cx="409575" cy="2381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83</a:t>
            </a:r>
          </a:p>
        </p:txBody>
      </p:sp>
      <p:sp>
        <p:nvSpPr>
          <p:cNvPr id="15" name="Text Box 22"/>
          <p:cNvSpPr txBox="1"/>
          <p:nvPr/>
        </p:nvSpPr>
        <p:spPr>
          <a:xfrm>
            <a:off x="5900737" y="3328988"/>
            <a:ext cx="409575" cy="2381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34</a:t>
            </a:r>
          </a:p>
        </p:txBody>
      </p:sp>
      <p:sp>
        <p:nvSpPr>
          <p:cNvPr id="16" name="Text Box 23"/>
          <p:cNvSpPr txBox="1"/>
          <p:nvPr/>
        </p:nvSpPr>
        <p:spPr>
          <a:xfrm>
            <a:off x="5910262" y="4500563"/>
            <a:ext cx="514350" cy="2381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113</a:t>
            </a:r>
          </a:p>
        </p:txBody>
      </p:sp>
      <p:sp>
        <p:nvSpPr>
          <p:cNvPr id="17" name="Text Box 24"/>
          <p:cNvSpPr txBox="1"/>
          <p:nvPr/>
        </p:nvSpPr>
        <p:spPr>
          <a:xfrm>
            <a:off x="4024312" y="4738688"/>
            <a:ext cx="499583" cy="2381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126</a:t>
            </a:r>
          </a:p>
        </p:txBody>
      </p:sp>
      <p:sp>
        <p:nvSpPr>
          <p:cNvPr id="18" name="Text Box 25"/>
          <p:cNvSpPr txBox="1"/>
          <p:nvPr/>
        </p:nvSpPr>
        <p:spPr>
          <a:xfrm>
            <a:off x="3328987" y="3957638"/>
            <a:ext cx="409575" cy="2381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80</a:t>
            </a:r>
          </a:p>
        </p:txBody>
      </p:sp>
      <p:sp>
        <p:nvSpPr>
          <p:cNvPr id="19" name="Text Box 26"/>
          <p:cNvSpPr txBox="1"/>
          <p:nvPr/>
        </p:nvSpPr>
        <p:spPr>
          <a:xfrm>
            <a:off x="3328987" y="3128963"/>
            <a:ext cx="409575" cy="2381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43</a:t>
            </a:r>
          </a:p>
        </p:txBody>
      </p:sp>
      <p:sp>
        <p:nvSpPr>
          <p:cNvPr id="20" name="Text Box 27"/>
          <p:cNvSpPr txBox="1"/>
          <p:nvPr/>
        </p:nvSpPr>
        <p:spPr>
          <a:xfrm>
            <a:off x="2650257" y="2643188"/>
            <a:ext cx="409575" cy="2381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43</a:t>
            </a:r>
          </a:p>
        </p:txBody>
      </p:sp>
      <p:sp>
        <p:nvSpPr>
          <p:cNvPr id="21" name="Text Box 28"/>
          <p:cNvSpPr txBox="1"/>
          <p:nvPr/>
        </p:nvSpPr>
        <p:spPr>
          <a:xfrm>
            <a:off x="3271837" y="2357438"/>
            <a:ext cx="409575" cy="2381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13</a:t>
            </a:r>
          </a:p>
        </p:txBody>
      </p:sp>
      <p:sp>
        <p:nvSpPr>
          <p:cNvPr id="22" name="Text Box 29"/>
          <p:cNvSpPr txBox="1"/>
          <p:nvPr/>
        </p:nvSpPr>
        <p:spPr>
          <a:xfrm>
            <a:off x="3881437" y="2433638"/>
            <a:ext cx="409575" cy="2381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3" name="Text Box 30"/>
          <p:cNvSpPr txBox="1"/>
          <p:nvPr/>
        </p:nvSpPr>
        <p:spPr>
          <a:xfrm>
            <a:off x="3671887" y="2747963"/>
            <a:ext cx="409575" cy="2381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20</a:t>
            </a:r>
          </a:p>
        </p:txBody>
      </p:sp>
      <p:sp>
        <p:nvSpPr>
          <p:cNvPr id="24" name="Text Box 31"/>
          <p:cNvSpPr txBox="1"/>
          <p:nvPr/>
        </p:nvSpPr>
        <p:spPr>
          <a:xfrm>
            <a:off x="4986337" y="2319338"/>
            <a:ext cx="409575" cy="2381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5" name="Text Box 32"/>
          <p:cNvSpPr txBox="1"/>
          <p:nvPr/>
        </p:nvSpPr>
        <p:spPr>
          <a:xfrm>
            <a:off x="5538787" y="2671763"/>
            <a:ext cx="409575" cy="2381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26" name="Text Box 34"/>
          <p:cNvSpPr txBox="1"/>
          <p:nvPr/>
        </p:nvSpPr>
        <p:spPr>
          <a:xfrm>
            <a:off x="4795837" y="4624388"/>
            <a:ext cx="600075" cy="2381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125</a:t>
            </a:r>
          </a:p>
        </p:txBody>
      </p:sp>
      <p:sp>
        <p:nvSpPr>
          <p:cNvPr id="27" name="Text Box 35"/>
          <p:cNvSpPr txBox="1"/>
          <p:nvPr/>
        </p:nvSpPr>
        <p:spPr>
          <a:xfrm>
            <a:off x="5100637" y="4652963"/>
            <a:ext cx="478317" cy="2381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124</a:t>
            </a:r>
          </a:p>
        </p:txBody>
      </p:sp>
    </p:spTree>
    <p:extLst>
      <p:ext uri="{BB962C8B-B14F-4D97-AF65-F5344CB8AC3E}">
        <p14:creationId xmlns:p14="http://schemas.microsoft.com/office/powerpoint/2010/main" val="75456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Composite indicators (CIs) and </a:t>
            </a:r>
            <a:br>
              <a:rPr lang="en-GB" dirty="0"/>
            </a:br>
            <a:r>
              <a:rPr lang="en-GB" dirty="0"/>
              <a:t>university rankings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Advantages of a CI</a:t>
            </a:r>
          </a:p>
          <a:p>
            <a:r>
              <a:rPr lang="en-GB" dirty="0" smtClean="0"/>
              <a:t>Summarises </a:t>
            </a:r>
            <a:r>
              <a:rPr lang="en-GB" dirty="0"/>
              <a:t>information across </a:t>
            </a:r>
            <a:r>
              <a:rPr lang="en-GB" dirty="0" smtClean="0"/>
              <a:t>dimensions</a:t>
            </a:r>
          </a:p>
          <a:p>
            <a:r>
              <a:rPr lang="en-GB" dirty="0" smtClean="0"/>
              <a:t>Easy </a:t>
            </a:r>
            <a:r>
              <a:rPr lang="en-GB" dirty="0"/>
              <a:t>to interpret </a:t>
            </a:r>
            <a:r>
              <a:rPr lang="en-GB" dirty="0" smtClean="0"/>
              <a:t>(</a:t>
            </a:r>
            <a:r>
              <a:rPr lang="en-GB" dirty="0" err="1"/>
              <a:t>Saltelli</a:t>
            </a:r>
            <a:r>
              <a:rPr lang="en-GB" i="1" dirty="0"/>
              <a:t> et al.</a:t>
            </a:r>
            <a:r>
              <a:rPr lang="en-GB" dirty="0"/>
              <a:t>, 2005</a:t>
            </a:r>
            <a:r>
              <a:rPr lang="en-GB" dirty="0" smtClean="0"/>
              <a:t>)</a:t>
            </a:r>
          </a:p>
          <a:p>
            <a:r>
              <a:rPr lang="en-GB" dirty="0" smtClean="0"/>
              <a:t>Everyone can </a:t>
            </a:r>
            <a:r>
              <a:rPr lang="en-GB" dirty="0"/>
              <a:t>use the indicators, from policy-makers to the general public, </a:t>
            </a:r>
            <a:r>
              <a:rPr lang="en-GB" dirty="0" smtClean="0"/>
              <a:t>promoting accountability </a:t>
            </a:r>
          </a:p>
          <a:p>
            <a:r>
              <a:rPr lang="en-GB" dirty="0" smtClean="0"/>
              <a:t>Can make comparisons across HEIs and over time</a:t>
            </a:r>
          </a:p>
          <a:p>
            <a:pPr marL="0" indent="0">
              <a:buNone/>
            </a:pPr>
            <a:r>
              <a:rPr lang="en-GB" b="1" dirty="0"/>
              <a:t>Shortcomings of a CI</a:t>
            </a:r>
          </a:p>
          <a:p>
            <a:r>
              <a:rPr lang="en-GB" dirty="0"/>
              <a:t>It may not adequately represent all dimensions</a:t>
            </a:r>
          </a:p>
          <a:p>
            <a:r>
              <a:rPr lang="en-GB" dirty="0"/>
              <a:t>Inappropriate weightings may be </a:t>
            </a:r>
            <a:r>
              <a:rPr lang="en-GB" dirty="0" smtClean="0"/>
              <a:t>used</a:t>
            </a:r>
            <a:endParaRPr lang="en-GB" dirty="0"/>
          </a:p>
          <a:p>
            <a:r>
              <a:rPr lang="en-GB" dirty="0"/>
              <a:t>The result might be </a:t>
            </a:r>
            <a:r>
              <a:rPr lang="en-GB" dirty="0" err="1"/>
              <a:t>eg</a:t>
            </a:r>
            <a:r>
              <a:rPr lang="en-GB" dirty="0"/>
              <a:t>. inappropriate policy development or unsuitable choice of university by potential </a:t>
            </a:r>
            <a:r>
              <a:rPr lang="en-GB" dirty="0" smtClean="0"/>
              <a:t>students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479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Producing a performance </a:t>
            </a:r>
            <a:r>
              <a:rPr lang="en-GB" dirty="0" smtClean="0"/>
              <a:t>indicator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Efficiency of resource use requires </a:t>
            </a:r>
            <a:r>
              <a:rPr lang="en-GB" dirty="0"/>
              <a:t>a knowledge of both outputs and </a:t>
            </a:r>
            <a:r>
              <a:rPr lang="en-GB" dirty="0" smtClean="0"/>
              <a:t>inputs, and the way in which the inputs are used to produce the outputs</a:t>
            </a:r>
            <a:endParaRPr lang="en-GB" dirty="0" smtClean="0"/>
          </a:p>
          <a:p>
            <a:r>
              <a:rPr lang="en-GB" dirty="0" smtClean="0"/>
              <a:t>A PI should take the multi-dimensional production context into account</a:t>
            </a:r>
          </a:p>
          <a:p>
            <a:r>
              <a:rPr lang="en-GB" dirty="0" smtClean="0"/>
              <a:t>Frontier estimation methods:</a:t>
            </a:r>
            <a:br>
              <a:rPr lang="en-GB" dirty="0" smtClean="0"/>
            </a:br>
            <a:r>
              <a:rPr lang="en-GB" dirty="0" smtClean="0"/>
              <a:t>- data envelopment analysis (DEA)</a:t>
            </a:r>
            <a:br>
              <a:rPr lang="en-GB" dirty="0" smtClean="0"/>
            </a:br>
            <a:r>
              <a:rPr lang="en-GB" dirty="0" smtClean="0"/>
              <a:t>- stochastic frontier analysis (SFA)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80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comparison of PIs </a:t>
            </a:r>
            <a:r>
              <a:rPr lang="en-GB" dirty="0"/>
              <a:t>and </a:t>
            </a:r>
            <a:r>
              <a:rPr lang="en-GB" dirty="0" smtClean="0"/>
              <a:t>CIs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Transparency</a:t>
            </a:r>
          </a:p>
          <a:p>
            <a:r>
              <a:rPr lang="en-GB" dirty="0" smtClean="0"/>
              <a:t>A CI is transparent in terms of the </a:t>
            </a:r>
            <a:r>
              <a:rPr lang="en-GB" dirty="0"/>
              <a:t>method and the data used. </a:t>
            </a:r>
            <a:endParaRPr lang="en-GB" dirty="0" smtClean="0"/>
          </a:p>
          <a:p>
            <a:r>
              <a:rPr lang="en-GB" dirty="0" smtClean="0"/>
              <a:t>A </a:t>
            </a:r>
            <a:r>
              <a:rPr lang="en-GB" dirty="0"/>
              <a:t>HEI </a:t>
            </a:r>
            <a:r>
              <a:rPr lang="en-GB" dirty="0" smtClean="0"/>
              <a:t>can </a:t>
            </a:r>
            <a:r>
              <a:rPr lang="en-GB" dirty="0"/>
              <a:t>see its strengths and weaknesses and alter behaviour </a:t>
            </a:r>
            <a:r>
              <a:rPr lang="en-GB" dirty="0" smtClean="0"/>
              <a:t>accordingly</a:t>
            </a:r>
          </a:p>
          <a:p>
            <a:r>
              <a:rPr lang="en-GB" dirty="0" smtClean="0"/>
              <a:t>The more complex frontier estimation approach is not transparent</a:t>
            </a:r>
          </a:p>
        </p:txBody>
      </p:sp>
    </p:spTree>
    <p:extLst>
      <p:ext uri="{BB962C8B-B14F-4D97-AF65-F5344CB8AC3E}">
        <p14:creationId xmlns:p14="http://schemas.microsoft.com/office/powerpoint/2010/main" val="393318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comparison of PIs and CIs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Gaming</a:t>
            </a:r>
          </a:p>
          <a:p>
            <a:r>
              <a:rPr lang="en-GB" dirty="0"/>
              <a:t>BUT greater transparency can lead to ‘gaming’</a:t>
            </a:r>
          </a:p>
          <a:p>
            <a:r>
              <a:rPr lang="en-GB" dirty="0" smtClean="0"/>
              <a:t>CI </a:t>
            </a:r>
            <a:r>
              <a:rPr lang="en-GB" dirty="0"/>
              <a:t>rankings are </a:t>
            </a:r>
            <a:r>
              <a:rPr lang="en-GB" dirty="0" smtClean="0"/>
              <a:t>potentially open </a:t>
            </a:r>
            <a:r>
              <a:rPr lang="en-GB" dirty="0"/>
              <a:t>to manipulation </a:t>
            </a:r>
          </a:p>
          <a:p>
            <a:r>
              <a:rPr lang="en-GB" dirty="0" smtClean="0"/>
              <a:t>Many </a:t>
            </a:r>
            <a:r>
              <a:rPr lang="en-GB" dirty="0"/>
              <a:t>performance measures </a:t>
            </a:r>
            <a:r>
              <a:rPr lang="en-GB" dirty="0" smtClean="0"/>
              <a:t>underpinning CIs are </a:t>
            </a:r>
            <a:r>
              <a:rPr lang="en-GB" dirty="0"/>
              <a:t>under HEI control</a:t>
            </a:r>
          </a:p>
          <a:p>
            <a:r>
              <a:rPr lang="en-GB" dirty="0"/>
              <a:t>Changing behaviour is a desirable consequence of performance measurement </a:t>
            </a:r>
            <a:r>
              <a:rPr lang="en-GB" i="1" dirty="0"/>
              <a:t>only</a:t>
            </a:r>
            <a:r>
              <a:rPr lang="en-GB" dirty="0"/>
              <a:t> if the changed behaviour genuinely improves </a:t>
            </a:r>
            <a:r>
              <a:rPr lang="en-GB" i="1" dirty="0"/>
              <a:t>performance</a:t>
            </a:r>
            <a:r>
              <a:rPr lang="en-GB" dirty="0"/>
              <a:t> rather than simply </a:t>
            </a:r>
            <a:r>
              <a:rPr lang="en-GB" i="1" dirty="0"/>
              <a:t>rank</a:t>
            </a:r>
            <a:r>
              <a:rPr lang="en-GB" dirty="0" smtClean="0"/>
              <a:t>.</a:t>
            </a:r>
          </a:p>
          <a:p>
            <a:r>
              <a:rPr lang="en-GB" dirty="0"/>
              <a:t>Gaming behaviour by universities is unlikely to achieve the efficiency objective of performance </a:t>
            </a:r>
            <a:r>
              <a:rPr lang="en-GB" dirty="0" smtClean="0"/>
              <a:t>assessment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97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comparison of PIs and CIs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Homogenisation</a:t>
            </a:r>
          </a:p>
          <a:p>
            <a:r>
              <a:rPr lang="en-GB" dirty="0" smtClean="0"/>
              <a:t>By focusing on improvement of the components of CI rankings, HEIs can become homogeneous. </a:t>
            </a:r>
          </a:p>
          <a:p>
            <a:r>
              <a:rPr lang="en-GB" dirty="0" smtClean="0"/>
              <a:t>Highly-ranked </a:t>
            </a:r>
            <a:r>
              <a:rPr lang="en-GB" dirty="0"/>
              <a:t>elite universities become </a:t>
            </a:r>
            <a:r>
              <a:rPr lang="en-GB" dirty="0" smtClean="0"/>
              <a:t>benchmarks </a:t>
            </a:r>
            <a:r>
              <a:rPr lang="en-GB" dirty="0"/>
              <a:t>for </a:t>
            </a:r>
            <a:r>
              <a:rPr lang="en-GB" dirty="0" smtClean="0"/>
              <a:t>lower-ranked </a:t>
            </a:r>
            <a:r>
              <a:rPr lang="en-GB" dirty="0"/>
              <a:t>HEIs to mimic, </a:t>
            </a:r>
            <a:r>
              <a:rPr lang="en-GB" dirty="0" smtClean="0"/>
              <a:t>ensuring reduction </a:t>
            </a:r>
            <a:r>
              <a:rPr lang="en-GB" dirty="0"/>
              <a:t>in diversity between universities 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645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comparison of PIs and CIs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Precision</a:t>
            </a:r>
          </a:p>
          <a:p>
            <a:r>
              <a:rPr lang="en-GB" dirty="0" smtClean="0"/>
              <a:t>CIs: Large differences </a:t>
            </a:r>
            <a:r>
              <a:rPr lang="en-GB" dirty="0"/>
              <a:t>in rankings, </a:t>
            </a:r>
            <a:r>
              <a:rPr lang="en-GB" dirty="0" smtClean="0"/>
              <a:t>may be based on only small </a:t>
            </a:r>
            <a:r>
              <a:rPr lang="en-GB" dirty="0"/>
              <a:t>differences in </a:t>
            </a:r>
            <a:r>
              <a:rPr lang="en-GB" dirty="0" smtClean="0"/>
              <a:t>underlying scores </a:t>
            </a:r>
          </a:p>
          <a:p>
            <a:r>
              <a:rPr lang="en-GB" dirty="0" smtClean="0"/>
              <a:t>PIs: 95% confidence indicators around DEA and SFA rankings reveal large </a:t>
            </a:r>
            <a:r>
              <a:rPr lang="en-GB" dirty="0" smtClean="0"/>
              <a:t>overlap (Johnes 2014)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64651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+mn-lt"/>
              </a:rPr>
              <a:t>Outline of talk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Introduction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Composite indicators (CIs) and university rankings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Producing a performance indicator (PI)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Comparing CIs and PIs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From </a:t>
            </a:r>
            <a:r>
              <a:rPr lang="en-GB" dirty="0"/>
              <a:t>point estimates </a:t>
            </a:r>
            <a:r>
              <a:rPr lang="en-GB" dirty="0" smtClean="0"/>
              <a:t>to groupings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Conclusions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31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comparison of PIs and CIs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0629018"/>
              </p:ext>
            </p:extLst>
          </p:nvPr>
        </p:nvGraphicFramePr>
        <p:xfrm>
          <a:off x="412750" y="1844675"/>
          <a:ext cx="8229600" cy="4680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Oval 2"/>
          <p:cNvSpPr/>
          <p:nvPr/>
        </p:nvSpPr>
        <p:spPr bwMode="auto">
          <a:xfrm rot="-840000">
            <a:off x="1383136" y="1838336"/>
            <a:ext cx="523925" cy="792237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691680" y="2564904"/>
            <a:ext cx="504056" cy="28803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26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From point estimates to groupings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Produce groups rather than individual rankings. How?</a:t>
            </a:r>
          </a:p>
          <a:p>
            <a:r>
              <a:rPr lang="en-GB" dirty="0" smtClean="0"/>
              <a:t>A possibility: ‘peeling the onion’ (Barr</a:t>
            </a:r>
            <a:r>
              <a:rPr lang="en-GB" dirty="0"/>
              <a:t>, </a:t>
            </a:r>
            <a:r>
              <a:rPr lang="en-GB" dirty="0" err="1"/>
              <a:t>Durchholz</a:t>
            </a:r>
            <a:r>
              <a:rPr lang="en-GB" dirty="0"/>
              <a:t> and </a:t>
            </a:r>
            <a:r>
              <a:rPr lang="en-GB" dirty="0" err="1"/>
              <a:t>Seiford</a:t>
            </a:r>
            <a:r>
              <a:rPr lang="en-GB" dirty="0"/>
              <a:t> </a:t>
            </a:r>
            <a:r>
              <a:rPr lang="en-GB" dirty="0" smtClean="0"/>
              <a:t>2000</a:t>
            </a:r>
            <a:r>
              <a:rPr lang="en-GB" dirty="0"/>
              <a:t>) </a:t>
            </a:r>
            <a:endParaRPr lang="en-GB" dirty="0" smtClean="0"/>
          </a:p>
          <a:p>
            <a:r>
              <a:rPr lang="en-GB" dirty="0" smtClean="0"/>
              <a:t>Use </a:t>
            </a:r>
            <a:r>
              <a:rPr lang="en-GB" dirty="0"/>
              <a:t>DEA to produce tiers of universities (known as ‘peeling the DEA onion</a:t>
            </a:r>
            <a:r>
              <a:rPr lang="en-GB" dirty="0" smtClean="0"/>
              <a:t>’) </a:t>
            </a:r>
          </a:p>
          <a:p>
            <a:r>
              <a:rPr lang="en-GB" dirty="0" smtClean="0"/>
              <a:t>Apply DEA to obtain a </a:t>
            </a:r>
            <a:r>
              <a:rPr lang="en-GB" dirty="0"/>
              <a:t>set </a:t>
            </a:r>
            <a:r>
              <a:rPr lang="en-GB" dirty="0" smtClean="0"/>
              <a:t>best-performing universities. Remove to form the top tier.</a:t>
            </a:r>
          </a:p>
          <a:p>
            <a:r>
              <a:rPr lang="en-GB" dirty="0" smtClean="0"/>
              <a:t>Apply DEA to the remaining universities. Remove the best-performing universities to form the second tier.</a:t>
            </a:r>
          </a:p>
          <a:p>
            <a:r>
              <a:rPr lang="en-GB" dirty="0" smtClean="0"/>
              <a:t>Continue </a:t>
            </a:r>
            <a:r>
              <a:rPr lang="en-GB" dirty="0"/>
              <a:t>until all </a:t>
            </a:r>
            <a:r>
              <a:rPr lang="en-GB" dirty="0" smtClean="0"/>
              <a:t>HEIs </a:t>
            </a:r>
            <a:r>
              <a:rPr lang="en-GB" dirty="0"/>
              <a:t>have been assigned to a tier</a:t>
            </a:r>
            <a:r>
              <a:rPr lang="en-GB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651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From point estimates to groupings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844824"/>
            <a:ext cx="8407722" cy="3598862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Application of ‘peeling the onion’ to the data from </a:t>
            </a:r>
            <a:r>
              <a:rPr lang="en-GB" i="1" dirty="0" smtClean="0"/>
              <a:t>The Complete University Guide</a:t>
            </a:r>
            <a:r>
              <a:rPr lang="en-GB" dirty="0" smtClean="0"/>
              <a:t> reveals 4 basic groups</a:t>
            </a:r>
          </a:p>
          <a:p>
            <a:pPr marL="0" indent="0">
              <a:buNone/>
            </a:pPr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356560"/>
              </p:ext>
            </p:extLst>
          </p:nvPr>
        </p:nvGraphicFramePr>
        <p:xfrm>
          <a:off x="467544" y="2636912"/>
          <a:ext cx="8136904" cy="2348105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864096"/>
                <a:gridCol w="1368152"/>
                <a:gridCol w="4392488"/>
                <a:gridCol w="1512168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Tier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Number of HEIs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Mean rank </a:t>
                      </a:r>
                      <a:r>
                        <a:rPr lang="en-GB" sz="2400" dirty="0">
                          <a:effectLst/>
                        </a:rPr>
                        <a:t>from </a:t>
                      </a:r>
                      <a:r>
                        <a:rPr lang="en-GB" sz="2400" i="1" dirty="0">
                          <a:effectLst/>
                        </a:rPr>
                        <a:t>The Complete University Guide</a:t>
                      </a:r>
                      <a:endParaRPr lang="en-GB" sz="2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Range in rank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26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42.15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 to 124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41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54.85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3 to 125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3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40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69.53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20 to 118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4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17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98.71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59 to 126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7092280" y="2636912"/>
            <a:ext cx="1532608" cy="234810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3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CIs commonly used by the media to produce rankings can misrepresent the data and are open to gaming. </a:t>
            </a:r>
          </a:p>
          <a:p>
            <a:r>
              <a:rPr lang="en-GB" dirty="0" smtClean="0"/>
              <a:t>Complex frontier estimation techniques can reduce the opportunity for gaming.</a:t>
            </a:r>
          </a:p>
          <a:p>
            <a:r>
              <a:rPr lang="en-GB" dirty="0" smtClean="0"/>
              <a:t>Differences between HEIs are often not significant.</a:t>
            </a:r>
          </a:p>
          <a:p>
            <a:r>
              <a:rPr lang="en-GB" dirty="0" smtClean="0"/>
              <a:t>A </a:t>
            </a:r>
            <a:r>
              <a:rPr lang="en-GB" dirty="0" smtClean="0"/>
              <a:t>tiered approach might be more satisfactory. But opportunities for gaming at the margins?</a:t>
            </a:r>
          </a:p>
          <a:p>
            <a:r>
              <a:rPr lang="en-GB" dirty="0" smtClean="0"/>
              <a:t>Users of PIs and </a:t>
            </a:r>
            <a:r>
              <a:rPr lang="en-GB" dirty="0"/>
              <a:t>rankings should beware: </a:t>
            </a:r>
            <a:r>
              <a:rPr lang="en-GB" b="1" dirty="0"/>
              <a:t>university rankings should come with a serious health warning and be handled with care. </a:t>
            </a:r>
          </a:p>
        </p:txBody>
      </p:sp>
    </p:spTree>
    <p:extLst>
      <p:ext uri="{BB962C8B-B14F-4D97-AF65-F5344CB8AC3E}">
        <p14:creationId xmlns:p14="http://schemas.microsoft.com/office/powerpoint/2010/main" val="146750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Why do we need performance indicators (PIs)?</a:t>
            </a:r>
          </a:p>
          <a:p>
            <a:r>
              <a:rPr lang="en-GB" dirty="0" smtClean="0"/>
              <a:t>Principal-agent problem:</a:t>
            </a:r>
            <a:br>
              <a:rPr lang="en-GB" dirty="0" smtClean="0"/>
            </a:br>
            <a:r>
              <a:rPr lang="en-GB" dirty="0" smtClean="0"/>
              <a:t>the objectives of the principal and the agent may not be aligned</a:t>
            </a:r>
          </a:p>
          <a:p>
            <a:r>
              <a:rPr lang="en-GB" dirty="0" smtClean="0"/>
              <a:t>In a publicly-funded HE sector, the government (principal) can only imperfectly observe the actions of those running the HEIs (agents)</a:t>
            </a:r>
          </a:p>
          <a:p>
            <a:r>
              <a:rPr lang="en-GB" dirty="0" smtClean="0"/>
              <a:t>Link funding to performance?</a:t>
            </a:r>
          </a:p>
          <a:p>
            <a:r>
              <a:rPr lang="en-GB" dirty="0" smtClean="0"/>
              <a:t>Performance should ideally relate outputs to inputs used</a:t>
            </a:r>
          </a:p>
          <a:p>
            <a:r>
              <a:rPr lang="en-GB" dirty="0" smtClean="0"/>
              <a:t>Customers (prospective students) want to know about ‘performance’ in order to make informed decisions about university choice</a:t>
            </a:r>
          </a:p>
        </p:txBody>
      </p:sp>
    </p:spTree>
    <p:extLst>
      <p:ext uri="{BB962C8B-B14F-4D97-AF65-F5344CB8AC3E}">
        <p14:creationId xmlns:p14="http://schemas.microsoft.com/office/powerpoint/2010/main" val="198775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+mj-lt"/>
              </a:rPr>
              <a:t>Introduction</a:t>
            </a:r>
            <a:endParaRPr lang="en-GB" b="1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latin typeface="+mj-lt"/>
              </a:rPr>
              <a:t>Awarding funding based on performance</a:t>
            </a:r>
          </a:p>
          <a:p>
            <a:r>
              <a:rPr lang="en-GB" dirty="0" smtClean="0">
                <a:latin typeface="+mj-lt"/>
              </a:rPr>
              <a:t>UK – Research Assessment Exercises, Research Excellence Framework </a:t>
            </a:r>
          </a:p>
          <a:p>
            <a:r>
              <a:rPr lang="en-GB" dirty="0" smtClean="0"/>
              <a:t>Australia – performance-based </a:t>
            </a:r>
            <a:r>
              <a:rPr lang="en-GB" dirty="0"/>
              <a:t>schemes for allocating funding for research and research </a:t>
            </a:r>
            <a:r>
              <a:rPr lang="en-GB" dirty="0" smtClean="0"/>
              <a:t>training</a:t>
            </a:r>
          </a:p>
          <a:p>
            <a:r>
              <a:rPr lang="en-GB" dirty="0" smtClean="0"/>
              <a:t>Other countries have also used performance-based research funding systems </a:t>
            </a:r>
            <a:r>
              <a:rPr lang="en-GB" dirty="0" err="1" smtClean="0"/>
              <a:t>eg</a:t>
            </a:r>
            <a:r>
              <a:rPr lang="en-GB" dirty="0" smtClean="0"/>
              <a:t>: Spain, Hong Kong, Poland, Portugal, Italy, New Zealand, Norway, Sweden, Denmark, Finland (Hicks, 2012)</a:t>
            </a:r>
          </a:p>
          <a:p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3921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From PIs to </a:t>
            </a:r>
            <a:r>
              <a:rPr lang="en-GB" b="1" dirty="0"/>
              <a:t>university </a:t>
            </a:r>
            <a:r>
              <a:rPr lang="en-GB" b="1" dirty="0" smtClean="0"/>
              <a:t>rankings and league tables</a:t>
            </a:r>
          </a:p>
          <a:p>
            <a:r>
              <a:rPr lang="en-GB" dirty="0" smtClean="0"/>
              <a:t>PIs are quantitative </a:t>
            </a:r>
            <a:r>
              <a:rPr lang="en-GB" dirty="0"/>
              <a:t>data on the performance of HEIs typically used by </a:t>
            </a:r>
            <a:r>
              <a:rPr lang="en-GB" dirty="0" smtClean="0"/>
              <a:t>policy-makers for resource allocation. </a:t>
            </a:r>
          </a:p>
          <a:p>
            <a:r>
              <a:rPr lang="en-GB" dirty="0" smtClean="0"/>
              <a:t>Rankings are </a:t>
            </a:r>
            <a:r>
              <a:rPr lang="en-GB" dirty="0"/>
              <a:t>lists of </a:t>
            </a:r>
            <a:r>
              <a:rPr lang="en-GB" dirty="0" smtClean="0"/>
              <a:t>HEIs ranked according </a:t>
            </a:r>
            <a:r>
              <a:rPr lang="en-GB" dirty="0"/>
              <a:t>to a set of quantitative data (much like the </a:t>
            </a:r>
            <a:r>
              <a:rPr lang="en-GB" dirty="0" smtClean="0"/>
              <a:t>PIs) combined into a composite index (CI) and </a:t>
            </a:r>
            <a:r>
              <a:rPr lang="en-GB" dirty="0"/>
              <a:t>presented in the format of a league </a:t>
            </a:r>
            <a:r>
              <a:rPr lang="en-GB" dirty="0" smtClean="0"/>
              <a:t>table. </a:t>
            </a:r>
          </a:p>
          <a:p>
            <a:r>
              <a:rPr lang="en-GB" dirty="0" smtClean="0"/>
              <a:t>Rankings draw </a:t>
            </a:r>
            <a:r>
              <a:rPr lang="en-GB" dirty="0"/>
              <a:t>attention to </a:t>
            </a:r>
            <a:r>
              <a:rPr lang="en-GB" i="1" dirty="0"/>
              <a:t>relative</a:t>
            </a:r>
            <a:r>
              <a:rPr lang="en-GB" dirty="0"/>
              <a:t> performance between </a:t>
            </a:r>
            <a:r>
              <a:rPr lang="en-GB" dirty="0" smtClean="0"/>
              <a:t>HEIs</a:t>
            </a:r>
          </a:p>
          <a:p>
            <a:r>
              <a:rPr lang="en-GB" dirty="0" smtClean="0"/>
              <a:t>Rankings are often aimed </a:t>
            </a:r>
            <a:r>
              <a:rPr lang="en-GB" dirty="0"/>
              <a:t>at the general </a:t>
            </a:r>
            <a:r>
              <a:rPr lang="en-GB" dirty="0" smtClean="0"/>
              <a:t>public but are increasingly used by managers and policy-makers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41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+mn-lt"/>
              </a:rPr>
              <a:t>Introduction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44824"/>
            <a:ext cx="8085336" cy="4104456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Some </a:t>
            </a:r>
            <a:r>
              <a:rPr lang="en-GB" dirty="0" smtClean="0"/>
              <a:t>questions:</a:t>
            </a:r>
          </a:p>
          <a:p>
            <a:r>
              <a:rPr lang="en-GB" dirty="0" smtClean="0"/>
              <a:t>Can a composite index of performance adequately reflect university performance for the stakeholders?</a:t>
            </a:r>
          </a:p>
          <a:p>
            <a:r>
              <a:rPr lang="en-GB" dirty="0" smtClean="0"/>
              <a:t>Can we find an alternative methodology?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176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Composite indicators (CIs) and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university </a:t>
            </a:r>
            <a:r>
              <a:rPr lang="en-GB" dirty="0"/>
              <a:t>rankings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Points to address</a:t>
            </a:r>
          </a:p>
          <a:p>
            <a:r>
              <a:rPr lang="en-GB" dirty="0" smtClean="0"/>
              <a:t>Level of analysis: what are the </a:t>
            </a:r>
            <a:r>
              <a:rPr lang="en-GB" b="1" dirty="0" smtClean="0"/>
              <a:t>entities</a:t>
            </a:r>
            <a:r>
              <a:rPr lang="en-GB" dirty="0" smtClean="0"/>
              <a:t> being measured?</a:t>
            </a:r>
          </a:p>
          <a:p>
            <a:r>
              <a:rPr lang="en-GB" dirty="0" smtClean="0"/>
              <a:t>Dimensions: what are the </a:t>
            </a:r>
            <a:r>
              <a:rPr lang="en-GB" b="1" dirty="0" smtClean="0"/>
              <a:t>dimensions</a:t>
            </a:r>
            <a:r>
              <a:rPr lang="en-GB" dirty="0" smtClean="0"/>
              <a:t> along which performance should be measured?</a:t>
            </a:r>
          </a:p>
          <a:p>
            <a:r>
              <a:rPr lang="en-GB" dirty="0" smtClean="0"/>
              <a:t>In producing a CI what </a:t>
            </a:r>
            <a:r>
              <a:rPr lang="en-GB" b="1" dirty="0" smtClean="0"/>
              <a:t>weights</a:t>
            </a:r>
            <a:r>
              <a:rPr lang="en-GB" dirty="0" smtClean="0"/>
              <a:t> should be used?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796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Composite indicators (CIs) and </a:t>
            </a:r>
            <a:br>
              <a:rPr lang="en-GB" dirty="0"/>
            </a:br>
            <a:r>
              <a:rPr lang="en-GB" dirty="0"/>
              <a:t>university rankings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Historical development of rankings</a:t>
            </a:r>
          </a:p>
          <a:p>
            <a:r>
              <a:rPr lang="en-GB" dirty="0" smtClean="0"/>
              <a:t>Bibliographical </a:t>
            </a:r>
            <a:r>
              <a:rPr lang="en-GB" dirty="0"/>
              <a:t>dictionary of American academics </a:t>
            </a:r>
            <a:r>
              <a:rPr lang="en-GB" dirty="0" smtClean="0"/>
              <a:t>(Cattell </a:t>
            </a:r>
            <a:r>
              <a:rPr lang="en-GB" b="1" dirty="0" smtClean="0"/>
              <a:t>1910</a:t>
            </a:r>
            <a:r>
              <a:rPr lang="en-GB" dirty="0"/>
              <a:t>). </a:t>
            </a:r>
            <a:endParaRPr lang="en-GB" dirty="0" smtClean="0"/>
          </a:p>
          <a:p>
            <a:r>
              <a:rPr lang="en-GB" dirty="0" smtClean="0"/>
              <a:t>Graduate </a:t>
            </a:r>
            <a:r>
              <a:rPr lang="en-GB" dirty="0"/>
              <a:t>programs in the </a:t>
            </a:r>
            <a:r>
              <a:rPr lang="en-GB" dirty="0" smtClean="0"/>
              <a:t>USA based </a:t>
            </a:r>
            <a:r>
              <a:rPr lang="en-GB" dirty="0"/>
              <a:t>on a survey of faculty </a:t>
            </a:r>
            <a:r>
              <a:rPr lang="en-GB" dirty="0" smtClean="0"/>
              <a:t>(Hughes </a:t>
            </a:r>
            <a:r>
              <a:rPr lang="en-GB" b="1" dirty="0" smtClean="0"/>
              <a:t>1925</a:t>
            </a:r>
            <a:r>
              <a:rPr lang="en-GB" dirty="0" smtClean="0"/>
              <a:t>).</a:t>
            </a:r>
          </a:p>
          <a:p>
            <a:r>
              <a:rPr lang="en-GB" dirty="0" smtClean="0"/>
              <a:t>The </a:t>
            </a:r>
            <a:r>
              <a:rPr lang="en-GB" dirty="0"/>
              <a:t>first media rankings of universities and colleges (at the institution level) are attributed to </a:t>
            </a:r>
            <a:r>
              <a:rPr lang="en-GB" i="1" dirty="0"/>
              <a:t>US News and World Report</a:t>
            </a:r>
            <a:r>
              <a:rPr lang="en-GB" dirty="0"/>
              <a:t> in </a:t>
            </a:r>
            <a:r>
              <a:rPr lang="en-GB" b="1" dirty="0"/>
              <a:t>1983</a:t>
            </a:r>
            <a:r>
              <a:rPr lang="en-GB" dirty="0"/>
              <a:t> (Dill, 2009).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577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Composite indicators (CIs) and </a:t>
            </a:r>
            <a:br>
              <a:rPr lang="en-GB" dirty="0"/>
            </a:br>
            <a:r>
              <a:rPr lang="en-GB" dirty="0"/>
              <a:t>university rankings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844824"/>
            <a:ext cx="8479730" cy="3598862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What dimensions are used?</a:t>
            </a:r>
          </a:p>
          <a:p>
            <a:r>
              <a:rPr lang="en-GB" dirty="0" smtClean="0"/>
              <a:t>Research – Assessment exercises, Publications, Citations</a:t>
            </a:r>
          </a:p>
          <a:p>
            <a:r>
              <a:rPr lang="en-GB" dirty="0" smtClean="0"/>
              <a:t>Teaching</a:t>
            </a:r>
            <a:br>
              <a:rPr lang="en-GB" dirty="0" smtClean="0"/>
            </a:br>
            <a:r>
              <a:rPr lang="en-GB" dirty="0" smtClean="0"/>
              <a:t>- good honours degrees</a:t>
            </a:r>
            <a:br>
              <a:rPr lang="en-GB" dirty="0" smtClean="0"/>
            </a:br>
            <a:r>
              <a:rPr lang="en-GB" dirty="0" smtClean="0"/>
              <a:t>- non-continuation rates</a:t>
            </a:r>
            <a:br>
              <a:rPr lang="en-GB" dirty="0" smtClean="0"/>
            </a:br>
            <a:r>
              <a:rPr lang="en-GB" dirty="0" smtClean="0"/>
              <a:t>- module </a:t>
            </a:r>
            <a:r>
              <a:rPr lang="en-GB" dirty="0"/>
              <a:t>completion </a:t>
            </a:r>
            <a:r>
              <a:rPr lang="en-GB" dirty="0" smtClean="0"/>
              <a:t>rates</a:t>
            </a:r>
            <a:br>
              <a:rPr lang="en-GB" dirty="0" smtClean="0"/>
            </a:br>
            <a:r>
              <a:rPr lang="en-GB" dirty="0" smtClean="0"/>
              <a:t>- employment </a:t>
            </a:r>
            <a:r>
              <a:rPr lang="en-GB" dirty="0"/>
              <a:t>of </a:t>
            </a:r>
            <a:r>
              <a:rPr lang="en-GB" dirty="0" smtClean="0"/>
              <a:t>graduates</a:t>
            </a:r>
            <a:br>
              <a:rPr lang="en-GB" dirty="0" smtClean="0"/>
            </a:br>
            <a:r>
              <a:rPr lang="en-GB" dirty="0"/>
              <a:t>- widening participation rates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- student feedback</a:t>
            </a:r>
          </a:p>
          <a:p>
            <a:r>
              <a:rPr lang="en-GB" dirty="0" smtClean="0"/>
              <a:t>Environmental impact (‘green’ credentials)</a:t>
            </a:r>
          </a:p>
          <a:p>
            <a:r>
              <a:rPr lang="en-GB" dirty="0" smtClean="0"/>
              <a:t>Squirrels (?!!)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063" y="2892462"/>
            <a:ext cx="3149917" cy="219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36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4_White">
  <a:themeElements>
    <a:clrScheme name="4_Whi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ums template">
  <a:themeElements>
    <a:clrScheme name="">
      <a:dk1>
        <a:srgbClr val="3F3F3F"/>
      </a:dk1>
      <a:lt1>
        <a:srgbClr val="FFFFFF"/>
      </a:lt1>
      <a:dk2>
        <a:srgbClr val="000000"/>
      </a:dk2>
      <a:lt2>
        <a:srgbClr val="9C9C9C"/>
      </a:lt2>
      <a:accent1>
        <a:srgbClr val="C2DED9"/>
      </a:accent1>
      <a:accent2>
        <a:srgbClr val="F19F94"/>
      </a:accent2>
      <a:accent3>
        <a:srgbClr val="FFFFFF"/>
      </a:accent3>
      <a:accent4>
        <a:srgbClr val="343434"/>
      </a:accent4>
      <a:accent5>
        <a:srgbClr val="DDECE9"/>
      </a:accent5>
      <a:accent6>
        <a:srgbClr val="DA9086"/>
      </a:accent6>
      <a:hlink>
        <a:srgbClr val="007E84"/>
      </a:hlink>
      <a:folHlink>
        <a:srgbClr val="AFA2CF"/>
      </a:folHlink>
    </a:clrScheme>
    <a:fontScheme name="lums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lum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ums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ums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ums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ums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ums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ums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ums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ums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ums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ums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ums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ums template 13">
        <a:dk1>
          <a:srgbClr val="3F3F3F"/>
        </a:dk1>
        <a:lt1>
          <a:srgbClr val="FFFFFF"/>
        </a:lt1>
        <a:dk2>
          <a:srgbClr val="000000"/>
        </a:dk2>
        <a:lt2>
          <a:srgbClr val="9C9C9C"/>
        </a:lt2>
        <a:accent1>
          <a:srgbClr val="C2DED9"/>
        </a:accent1>
        <a:accent2>
          <a:srgbClr val="F1B13D"/>
        </a:accent2>
        <a:accent3>
          <a:srgbClr val="FFFFFF"/>
        </a:accent3>
        <a:accent4>
          <a:srgbClr val="343434"/>
        </a:accent4>
        <a:accent5>
          <a:srgbClr val="DDECE9"/>
        </a:accent5>
        <a:accent6>
          <a:srgbClr val="DAA036"/>
        </a:accent6>
        <a:hlink>
          <a:srgbClr val="007E84"/>
        </a:hlink>
        <a:folHlink>
          <a:srgbClr val="79A5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40667</TotalTime>
  <Words>1234</Words>
  <Application>Microsoft Office PowerPoint</Application>
  <PresentationFormat>On-screen Show (4:3)</PresentationFormat>
  <Paragraphs>225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Cambria</vt:lpstr>
      <vt:lpstr>Times New Roman</vt:lpstr>
      <vt:lpstr>4_White</vt:lpstr>
      <vt:lpstr>lums template</vt:lpstr>
      <vt:lpstr>Performance indicators and rankings in higher education  Jill Johnes University of Huddersfield </vt:lpstr>
      <vt:lpstr>Outline of talk</vt:lpstr>
      <vt:lpstr>Introduction</vt:lpstr>
      <vt:lpstr>Introduction</vt:lpstr>
      <vt:lpstr>Introduction</vt:lpstr>
      <vt:lpstr>Introduction</vt:lpstr>
      <vt:lpstr>Composite indicators (CIs) and  university rankings</vt:lpstr>
      <vt:lpstr>Composite indicators (CIs) and  university rankings</vt:lpstr>
      <vt:lpstr>Composite indicators (CIs) and  university rankings</vt:lpstr>
      <vt:lpstr>Composite indicators (CIs) and  university rankings</vt:lpstr>
      <vt:lpstr>Composite indicators (CIs) and  university rankings</vt:lpstr>
      <vt:lpstr>Composite indicators (CIs) and  university rankings</vt:lpstr>
      <vt:lpstr>Composite indicators (CIs) and  university rankings</vt:lpstr>
      <vt:lpstr>Composite indicators (CIs) and  university rankings</vt:lpstr>
      <vt:lpstr>Producing a performance indicator</vt:lpstr>
      <vt:lpstr>A comparison of PIs and CIs</vt:lpstr>
      <vt:lpstr>A comparison of PIs and CIs</vt:lpstr>
      <vt:lpstr>A comparison of PIs and CIs</vt:lpstr>
      <vt:lpstr>A comparison of PIs and CIs</vt:lpstr>
      <vt:lpstr>A comparison of PIs and CIs</vt:lpstr>
      <vt:lpstr>From point estimates to groupings</vt:lpstr>
      <vt:lpstr>From point estimates to groupings</vt:lpstr>
      <vt:lpstr>Conclusions</vt:lpstr>
    </vt:vector>
  </TitlesOfParts>
  <Company>Lancaster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whiterc</dc:creator>
  <cp:lastModifiedBy>Jill Johnes</cp:lastModifiedBy>
  <cp:revision>454</cp:revision>
  <cp:lastPrinted>2016-10-14T14:55:56Z</cp:lastPrinted>
  <dcterms:created xsi:type="dcterms:W3CDTF">2011-01-26T14:43:48Z</dcterms:created>
  <dcterms:modified xsi:type="dcterms:W3CDTF">2017-01-03T11:31:39Z</dcterms:modified>
</cp:coreProperties>
</file>