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handoutMasterIdLst>
    <p:handoutMasterId r:id="rId18"/>
  </p:handoutMasterIdLst>
  <p:sldIdLst>
    <p:sldId id="256" r:id="rId3"/>
    <p:sldId id="263" r:id="rId4"/>
    <p:sldId id="264" r:id="rId5"/>
    <p:sldId id="281" r:id="rId6"/>
    <p:sldId id="278" r:id="rId7"/>
    <p:sldId id="280" r:id="rId8"/>
    <p:sldId id="277" r:id="rId9"/>
    <p:sldId id="265" r:id="rId10"/>
    <p:sldId id="267" r:id="rId11"/>
    <p:sldId id="268" r:id="rId12"/>
    <p:sldId id="269" r:id="rId13"/>
    <p:sldId id="271" r:id="rId14"/>
    <p:sldId id="270" r:id="rId15"/>
    <p:sldId id="276" r:id="rId16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/>
  </p:normalViewPr>
  <p:slideViewPr>
    <p:cSldViewPr>
      <p:cViewPr varScale="1">
        <p:scale>
          <a:sx n="78" d="100"/>
          <a:sy n="78" d="100"/>
        </p:scale>
        <p:origin x="133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350FA-DC73-45F9-B5DD-223B71C60027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08CA4-B1AB-43FE-870C-4FB38B31B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748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D5F31-CDA0-4162-B26F-CE7AF2A3D0A4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4C696-AAD4-4672-9A3D-CA9DD9BDF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374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347140" name="Picture 4" descr="UofH w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93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3FA39-3F24-45F2-8959-97ECAF62AB8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31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3BBF4-E041-41FC-8726-821E0B665D6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52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54577C6-2F7A-48F7-8349-D81E5B4A8AA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5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EA98-43F2-4FE6-9BCE-A1378DCEE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11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9CF06-AC6F-4087-8325-AD30FF13842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7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50189-6EA1-42F1-8806-00E8D4F67B8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20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577C6-2F7A-48F7-8349-D81E5B4A8AA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92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8F39A-A0D9-4F79-9CB3-E768F05B3E2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0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1AB09-6A61-4806-9F25-5948A57864C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8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9E365-7434-4FC4-AD6E-FAE6CEE21B8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9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7F115-C656-4924-8831-D5676D7CCF4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4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6CD79-3A5A-4674-B320-894AA2AEEDA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0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heme" Target="../theme/them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image" Target="../media/image9.emf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46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46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fld id="{4D435654-AD0A-4AD6-A4C5-D25982ECBC39}" type="slidenum">
              <a:rPr lang="en-GB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346119" name="Picture 7" descr="UofH w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87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801" name="Picture 9" descr="pms2725 equi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89799" name="Picture 7" descr="Inspiring tomorrows profs 4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9802" name="Picture 10" descr="UofH w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0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39" y="0"/>
            <a:ext cx="9176539" cy="6858000"/>
          </a:xfrm>
        </p:spPr>
      </p:pic>
      <p:sp>
        <p:nvSpPr>
          <p:cNvPr id="4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7544" y="260648"/>
            <a:ext cx="822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3600" b="1" dirty="0" smtClean="0">
                <a:latin typeface="Calibri" pitchFamily="34" charset="0"/>
              </a:rPr>
              <a:t>Wild Coffee Conservation in SW Ethiopia</a:t>
            </a:r>
            <a:endParaRPr lang="en-GB" sz="3600" b="1" i="1" dirty="0">
              <a:latin typeface="Calibri" pitchFamily="34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781787" y="1196752"/>
            <a:ext cx="77768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/>
            <a:r>
              <a:rPr lang="en-GB" altLang="sk-SK" b="1" dirty="0" smtClean="0">
                <a:latin typeface="Calibri" pitchFamily="34" charset="0"/>
              </a:rPr>
              <a:t>Professor Adrian Wood, Dr Motuma Tolera,  Peter O’Hara and Dr Mulugeta </a:t>
            </a:r>
            <a:r>
              <a:rPr lang="en-GB" altLang="sk-SK" b="1" dirty="0" err="1" smtClean="0">
                <a:latin typeface="Calibri" pitchFamily="34" charset="0"/>
              </a:rPr>
              <a:t>Lemenih</a:t>
            </a:r>
            <a:endParaRPr lang="en-GB" altLang="sk-SK" b="1" dirty="0" smtClean="0">
              <a:latin typeface="Calibri" pitchFamily="34" charset="0"/>
            </a:endParaRPr>
          </a:p>
          <a:p>
            <a:pPr algn="ctr"/>
            <a:r>
              <a:rPr lang="en-GB" altLang="sk-SK" b="1" dirty="0" smtClean="0">
                <a:latin typeface="Calibri" pitchFamily="34" charset="0"/>
              </a:rPr>
              <a:t>Business School, University of Huddersfield, UK </a:t>
            </a:r>
            <a:endParaRPr lang="en-GB" altLang="sk-SK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51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Experiences – </a:t>
            </a:r>
            <a:r>
              <a:rPr lang="en-GB" b="1" dirty="0" err="1" smtClean="0"/>
              <a:t>BioSphere</a:t>
            </a:r>
            <a:r>
              <a:rPr lang="en-GB" b="1" dirty="0" smtClean="0"/>
              <a:t> Reserve</a:t>
            </a:r>
            <a:endParaRPr lang="en-GB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23528" y="1772816"/>
            <a:ext cx="4172272" cy="4353347"/>
          </a:xfrm>
        </p:spPr>
        <p:txBody>
          <a:bodyPr/>
          <a:lstStyle/>
          <a:p>
            <a:r>
              <a:rPr lang="en-GB" dirty="0" smtClean="0"/>
              <a:t>Strengths</a:t>
            </a:r>
          </a:p>
          <a:p>
            <a:pPr lvl="1"/>
            <a:r>
              <a:rPr lang="en-GB" dirty="0" smtClean="0"/>
              <a:t>Legal basis at regional government level through proclamation</a:t>
            </a:r>
          </a:p>
          <a:p>
            <a:pPr lvl="1"/>
            <a:r>
              <a:rPr lang="en-GB" dirty="0" smtClean="0"/>
              <a:t>UNESCO registration gives official recognition which may attract donors to fund both BR costs &amp; development</a:t>
            </a:r>
          </a:p>
          <a:p>
            <a:pPr lvl="1"/>
            <a:r>
              <a:rPr lang="en-GB" dirty="0" smtClean="0"/>
              <a:t>Legal status helps repel investors</a:t>
            </a:r>
          </a:p>
          <a:p>
            <a:pPr lvl="1"/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772817"/>
            <a:ext cx="4495800" cy="4176464"/>
          </a:xfrm>
        </p:spPr>
        <p:txBody>
          <a:bodyPr/>
          <a:lstStyle/>
          <a:p>
            <a:r>
              <a:rPr lang="en-GB" dirty="0" smtClean="0"/>
              <a:t>Weaknesses</a:t>
            </a:r>
          </a:p>
          <a:p>
            <a:pPr lvl="1"/>
            <a:r>
              <a:rPr lang="en-GB" dirty="0" smtClean="0"/>
              <a:t>Core area issue with local communities &amp; </a:t>
            </a:r>
            <a:r>
              <a:rPr lang="en-GB" dirty="0" err="1" smtClean="0"/>
              <a:t>tradnl</a:t>
            </a:r>
            <a:r>
              <a:rPr lang="en-GB" dirty="0" smtClean="0"/>
              <a:t> use</a:t>
            </a:r>
          </a:p>
          <a:p>
            <a:pPr lvl="1"/>
            <a:r>
              <a:rPr lang="en-GB" dirty="0" smtClean="0"/>
              <a:t>“Open access” core areas</a:t>
            </a:r>
          </a:p>
          <a:p>
            <a:pPr lvl="1"/>
            <a:r>
              <a:rPr lang="en-GB" dirty="0" smtClean="0"/>
              <a:t>Externally driven priorities v local ones</a:t>
            </a:r>
          </a:p>
          <a:p>
            <a:pPr lvl="1"/>
            <a:r>
              <a:rPr lang="en-GB" dirty="0" smtClean="0"/>
              <a:t>Dependence on external funds for guards  </a:t>
            </a:r>
          </a:p>
          <a:p>
            <a:pPr lvl="1"/>
            <a:r>
              <a:rPr lang="en-GB" dirty="0" smtClean="0"/>
              <a:t>Trust for PFM areas can be undermined</a:t>
            </a:r>
          </a:p>
          <a:p>
            <a:pPr lvl="1"/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724128" y="314096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88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Experiences – Devolved PFM</a:t>
            </a:r>
            <a:endParaRPr lang="en-GB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0" y="1772816"/>
            <a:ext cx="4495800" cy="4353347"/>
          </a:xfrm>
        </p:spPr>
        <p:txBody>
          <a:bodyPr/>
          <a:lstStyle/>
          <a:p>
            <a:r>
              <a:rPr lang="en-GB" dirty="0" smtClean="0"/>
              <a:t>Strengths</a:t>
            </a:r>
          </a:p>
          <a:p>
            <a:pPr lvl="1"/>
            <a:r>
              <a:rPr lang="en-GB" dirty="0" smtClean="0"/>
              <a:t>Community fully engaged in planning and actions on ground - costs reduced </a:t>
            </a:r>
          </a:p>
          <a:p>
            <a:pPr lvl="1"/>
            <a:r>
              <a:rPr lang="en-GB" dirty="0" smtClean="0"/>
              <a:t>Forest based economic drivers – making forest competitive land use</a:t>
            </a:r>
          </a:p>
          <a:p>
            <a:pPr lvl="1"/>
            <a:r>
              <a:rPr lang="en-GB" dirty="0"/>
              <a:t> </a:t>
            </a:r>
            <a:r>
              <a:rPr lang="en-GB" dirty="0" smtClean="0"/>
              <a:t>Active forest </a:t>
            </a:r>
            <a:r>
              <a:rPr lang="en-GB" dirty="0" err="1" smtClean="0"/>
              <a:t>managt</a:t>
            </a:r>
            <a:r>
              <a:rPr lang="en-GB" dirty="0" smtClean="0"/>
              <a:t> for regeneration </a:t>
            </a:r>
            <a:r>
              <a:rPr lang="en-GB" dirty="0" err="1" smtClean="0"/>
              <a:t>etc</a:t>
            </a:r>
            <a:endParaRPr lang="en-GB" dirty="0" smtClean="0"/>
          </a:p>
          <a:p>
            <a:pPr lvl="1"/>
            <a:r>
              <a:rPr lang="en-GB" dirty="0" smtClean="0"/>
              <a:t>Sustainability from local sources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495800" cy="4353347"/>
          </a:xfrm>
        </p:spPr>
        <p:txBody>
          <a:bodyPr/>
          <a:lstStyle/>
          <a:p>
            <a:r>
              <a:rPr lang="en-GB" dirty="0" smtClean="0"/>
              <a:t>Weaknesses</a:t>
            </a:r>
          </a:p>
          <a:p>
            <a:pPr lvl="1"/>
            <a:r>
              <a:rPr lang="en-GB" dirty="0" smtClean="0"/>
              <a:t>Forest manipulation by communities alter </a:t>
            </a:r>
            <a:r>
              <a:rPr lang="en-GB" dirty="0" err="1" smtClean="0"/>
              <a:t>biodiv</a:t>
            </a:r>
            <a:r>
              <a:rPr lang="en-GB" dirty="0" smtClean="0"/>
              <a:t>, but always dynamics</a:t>
            </a:r>
          </a:p>
          <a:p>
            <a:pPr lvl="1"/>
            <a:r>
              <a:rPr lang="en-GB" dirty="0" smtClean="0"/>
              <a:t>Community engagement and interest groups, elite capture and time needed</a:t>
            </a:r>
          </a:p>
          <a:p>
            <a:pPr lvl="1"/>
            <a:r>
              <a:rPr lang="en-GB" dirty="0" smtClean="0"/>
              <a:t>Inconsistent government responses – regional &amp; local, trust undermined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724128" y="314096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88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Field Data – 3 </a:t>
            </a:r>
            <a:r>
              <a:rPr lang="en-GB" b="1" dirty="0" err="1" smtClean="0"/>
              <a:t>Rs</a:t>
            </a:r>
            <a:r>
              <a:rPr lang="en-GB" b="1" dirty="0" smtClean="0"/>
              <a:t> Exercise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724128" y="314096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10603"/>
            <a:ext cx="8904694" cy="242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34888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Community with land in Core Zone of </a:t>
            </a:r>
            <a:r>
              <a:rPr lang="en-GB" b="1" dirty="0" err="1" smtClean="0"/>
              <a:t>Sheka</a:t>
            </a:r>
            <a:r>
              <a:rPr lang="en-GB" b="1" dirty="0" smtClean="0"/>
              <a:t> BR and PFM Forest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4788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Lessons to learn – consensus?</a:t>
            </a:r>
            <a:endParaRPr lang="en-GB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79512" y="1772816"/>
            <a:ext cx="8784976" cy="4353347"/>
          </a:xfrm>
        </p:spPr>
        <p:txBody>
          <a:bodyPr/>
          <a:lstStyle/>
          <a:p>
            <a:endParaRPr lang="en-GB" sz="2400" dirty="0" smtClean="0"/>
          </a:p>
          <a:p>
            <a:r>
              <a:rPr lang="en-GB" dirty="0"/>
              <a:t>Comparative experience is needed</a:t>
            </a:r>
          </a:p>
          <a:p>
            <a:r>
              <a:rPr lang="en-GB" dirty="0" smtClean="0"/>
              <a:t>Lessons to share and monitoring to be done to identify impacts</a:t>
            </a:r>
          </a:p>
          <a:p>
            <a:r>
              <a:rPr lang="en-GB" dirty="0" smtClean="0"/>
              <a:t>Analysis of reasons for impacts</a:t>
            </a:r>
          </a:p>
          <a:p>
            <a:r>
              <a:rPr lang="en-GB" dirty="0" smtClean="0"/>
              <a:t>Long term sustainability is needed </a:t>
            </a:r>
          </a:p>
          <a:p>
            <a:r>
              <a:rPr lang="en-GB" dirty="0" smtClean="0"/>
              <a:t>Engaging communities – participation not enough</a:t>
            </a:r>
          </a:p>
          <a:p>
            <a:r>
              <a:rPr lang="en-GB" dirty="0" smtClean="0"/>
              <a:t>Economic rationality of communities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724128" y="314096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88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724128" y="314096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0769" t="41026" r="40705" b="36752"/>
          <a:stretch/>
        </p:blipFill>
        <p:spPr bwMode="auto">
          <a:xfrm>
            <a:off x="755576" y="1916832"/>
            <a:ext cx="7704856" cy="3744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788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Wild Coffee &amp; SW Ethiopian Forests </a:t>
            </a:r>
            <a:endParaRPr lang="en-GB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0" y="1700808"/>
            <a:ext cx="3851920" cy="4425355"/>
          </a:xfrm>
        </p:spPr>
        <p:txBody>
          <a:bodyPr/>
          <a:lstStyle/>
          <a:p>
            <a:r>
              <a:rPr lang="en-GB" sz="2400" dirty="0" smtClean="0"/>
              <a:t>Arabica coffee grows wild in forests of SW Ethiopia – 900-1800m</a:t>
            </a:r>
          </a:p>
          <a:p>
            <a:r>
              <a:rPr lang="en-GB" sz="2400" dirty="0" smtClean="0"/>
              <a:t>Global gene pool</a:t>
            </a:r>
          </a:p>
          <a:p>
            <a:r>
              <a:rPr lang="en-GB" sz="2400" dirty="0" smtClean="0"/>
              <a:t>Mostly secondary forest </a:t>
            </a:r>
          </a:p>
          <a:p>
            <a:r>
              <a:rPr lang="en-GB" sz="2400" dirty="0" smtClean="0"/>
              <a:t>60% canopy preference of coffee</a:t>
            </a:r>
          </a:p>
          <a:p>
            <a:r>
              <a:rPr lang="en-GB" sz="2400" dirty="0" smtClean="0"/>
              <a:t>Also transplanted wild plants “coffee forest”</a:t>
            </a:r>
          </a:p>
          <a:p>
            <a:r>
              <a:rPr lang="en-GB" sz="2400" dirty="0" smtClean="0"/>
              <a:t>Two gene pools natural forest &amp; “coffee forest”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724128" y="314096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2817"/>
            <a:ext cx="5220072" cy="40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1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Forest Loss &amp; Threat to Gene Pool</a:t>
            </a:r>
            <a:endParaRPr lang="en-GB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0" y="1792386"/>
            <a:ext cx="4427984" cy="4525963"/>
          </a:xfrm>
        </p:spPr>
        <p:txBody>
          <a:bodyPr/>
          <a:lstStyle/>
          <a:p>
            <a:r>
              <a:rPr lang="en-GB" sz="2400" dirty="0" smtClean="0"/>
              <a:t>Forest fluctuations over time, reduction since 1930s</a:t>
            </a:r>
          </a:p>
          <a:p>
            <a:r>
              <a:rPr lang="en-GB" sz="2400" dirty="0" err="1" smtClean="0"/>
              <a:t>Govt</a:t>
            </a:r>
            <a:r>
              <a:rPr lang="en-GB" sz="2400" dirty="0" smtClean="0"/>
              <a:t> tenure &amp; institutions create “open access”</a:t>
            </a:r>
          </a:p>
          <a:p>
            <a:r>
              <a:rPr lang="en-GB" sz="2400" dirty="0"/>
              <a:t>Lack of value in the forest  &amp; </a:t>
            </a:r>
            <a:r>
              <a:rPr lang="en-GB" sz="2400" dirty="0" smtClean="0"/>
              <a:t>its NTFPs, honey, spices </a:t>
            </a:r>
            <a:r>
              <a:rPr lang="en-GB" sz="2400" dirty="0" err="1" smtClean="0"/>
              <a:t>etc</a:t>
            </a:r>
            <a:endParaRPr lang="en-GB" sz="2400" dirty="0"/>
          </a:p>
          <a:p>
            <a:r>
              <a:rPr lang="en-GB" sz="2400" dirty="0" smtClean="0"/>
              <a:t>Population growth &amp; in-migration</a:t>
            </a:r>
          </a:p>
          <a:p>
            <a:r>
              <a:rPr lang="en-GB" sz="2400" dirty="0" smtClean="0"/>
              <a:t>Investment allocations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724128" y="314096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8938"/>
            <a:ext cx="4644008" cy="380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1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Forest Loss to farmland and estates</a:t>
            </a:r>
            <a:endParaRPr lang="en-GB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20888"/>
            <a:ext cx="4644008" cy="343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486003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11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185443"/>
            <a:ext cx="8208912" cy="7009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883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Maintaining the “in situ” opportunities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772816"/>
            <a:ext cx="3672408" cy="4353347"/>
          </a:xfrm>
        </p:spPr>
        <p:txBody>
          <a:bodyPr/>
          <a:lstStyle/>
          <a:p>
            <a:r>
              <a:rPr lang="en-GB" sz="2400" dirty="0" smtClean="0"/>
              <a:t>Importance of the “coffee forest” gene pool  &lt;90% of plants</a:t>
            </a:r>
          </a:p>
          <a:p>
            <a:r>
              <a:rPr lang="en-GB" sz="2400" dirty="0" smtClean="0"/>
              <a:t>Greater importance of the natural forest coffee stands &gt;10% plants for genetic conservation but </a:t>
            </a:r>
            <a:r>
              <a:rPr lang="en-GB" sz="2400" i="1" dirty="0" smtClean="0"/>
              <a:t>in situ</a:t>
            </a:r>
          </a:p>
          <a:p>
            <a:r>
              <a:rPr lang="en-GB" sz="2400" dirty="0" smtClean="0"/>
              <a:t>Key disease and pest risks in the “coffee forest”</a:t>
            </a:r>
            <a:endParaRPr lang="en-GB" sz="2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88840"/>
            <a:ext cx="529208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7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Approaches followed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844824"/>
            <a:ext cx="8640960" cy="4281339"/>
          </a:xfrm>
        </p:spPr>
        <p:txBody>
          <a:bodyPr/>
          <a:lstStyle/>
          <a:p>
            <a:r>
              <a:rPr lang="en-GB" sz="2400" b="1" dirty="0" smtClean="0"/>
              <a:t>Exclusionary </a:t>
            </a:r>
            <a:r>
              <a:rPr lang="en-GB" sz="2400" dirty="0" smtClean="0"/>
              <a:t>– local government led, EU funded, imposed boundaries of protected area, no access for communities</a:t>
            </a:r>
            <a:endParaRPr lang="en-GB" sz="1000" dirty="0" smtClean="0"/>
          </a:p>
          <a:p>
            <a:pPr marL="0" indent="0">
              <a:buNone/>
            </a:pPr>
            <a:r>
              <a:rPr lang="en-GB" sz="1000" dirty="0" smtClean="0"/>
              <a:t> </a:t>
            </a:r>
          </a:p>
          <a:p>
            <a:r>
              <a:rPr lang="en-GB" sz="2400" b="1" dirty="0" smtClean="0"/>
              <a:t>Biosphere Reserve </a:t>
            </a:r>
            <a:r>
              <a:rPr lang="en-GB" sz="2400" dirty="0" smtClean="0"/>
              <a:t>– core area with no access, buffer zone with limited use, taking the pressure off the forest with development focus in transition zone</a:t>
            </a:r>
          </a:p>
          <a:p>
            <a:endParaRPr lang="en-GB" sz="1000" dirty="0" smtClean="0"/>
          </a:p>
          <a:p>
            <a:r>
              <a:rPr lang="en-GB" sz="2400" b="1" dirty="0" smtClean="0"/>
              <a:t>PFM</a:t>
            </a:r>
            <a:r>
              <a:rPr lang="en-GB" sz="2400" dirty="0" smtClean="0"/>
              <a:t> – increasing value of all forest for the communities with devolved management, use rights and responsibilities, with management plans agreed with </a:t>
            </a:r>
            <a:r>
              <a:rPr lang="en-GB" sz="2400" dirty="0" err="1" smtClean="0"/>
              <a:t>govt</a:t>
            </a:r>
            <a:r>
              <a:rPr lang="en-GB" sz="2400" dirty="0" smtClean="0"/>
              <a:t>, jointly monitoring of sustainable use, overall empowering the communities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0795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BRs &amp; PFM</a:t>
            </a:r>
            <a:endParaRPr lang="en-GB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0" y="1844824"/>
            <a:ext cx="3605049" cy="4281339"/>
          </a:xfrm>
        </p:spPr>
        <p:txBody>
          <a:bodyPr/>
          <a:lstStyle/>
          <a:p>
            <a:r>
              <a:rPr lang="en-GB" sz="2400" dirty="0" smtClean="0"/>
              <a:t>3 Biosphere Res</a:t>
            </a:r>
          </a:p>
          <a:p>
            <a:pPr lvl="1"/>
            <a:r>
              <a:rPr lang="en-GB" dirty="0" err="1" smtClean="0"/>
              <a:t>Yayu</a:t>
            </a:r>
            <a:r>
              <a:rPr lang="en-GB" dirty="0" smtClean="0"/>
              <a:t> - 2010 </a:t>
            </a:r>
          </a:p>
          <a:p>
            <a:pPr lvl="1"/>
            <a:r>
              <a:rPr lang="en-GB" dirty="0" err="1" smtClean="0"/>
              <a:t>Kafa</a:t>
            </a:r>
            <a:r>
              <a:rPr lang="en-GB" dirty="0" smtClean="0"/>
              <a:t> - 2010 </a:t>
            </a:r>
          </a:p>
          <a:p>
            <a:pPr lvl="1"/>
            <a:r>
              <a:rPr lang="en-GB" dirty="0" err="1" smtClean="0"/>
              <a:t>Sheka</a:t>
            </a:r>
            <a:r>
              <a:rPr lang="en-GB" dirty="0" smtClean="0"/>
              <a:t> - 2012</a:t>
            </a:r>
          </a:p>
          <a:p>
            <a:r>
              <a:rPr lang="en-GB" sz="2400" dirty="0" smtClean="0"/>
              <a:t>WCC-PFM Project</a:t>
            </a:r>
          </a:p>
          <a:p>
            <a:pPr lvl="1"/>
            <a:r>
              <a:rPr lang="en-GB" dirty="0" err="1" smtClean="0"/>
              <a:t>Sheko</a:t>
            </a:r>
            <a:r>
              <a:rPr lang="en-GB" dirty="0" smtClean="0"/>
              <a:t> - formerly exclusion approach</a:t>
            </a:r>
          </a:p>
          <a:p>
            <a:r>
              <a:rPr lang="en-GB" sz="2400" dirty="0" smtClean="0"/>
              <a:t>BR area c 1.1m ha</a:t>
            </a:r>
          </a:p>
          <a:p>
            <a:r>
              <a:rPr lang="en-GB" sz="2400" dirty="0" smtClean="0"/>
              <a:t>WCC-PFM c 0.2m ha 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724128" y="314096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049" y="0"/>
            <a:ext cx="55193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1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Experiences - Exclusionary </a:t>
            </a:r>
            <a:endParaRPr lang="en-GB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353347"/>
          </a:xfrm>
        </p:spPr>
        <p:txBody>
          <a:bodyPr/>
          <a:lstStyle/>
          <a:p>
            <a:r>
              <a:rPr lang="en-GB" dirty="0" smtClean="0"/>
              <a:t>Strengths</a:t>
            </a:r>
          </a:p>
          <a:p>
            <a:pPr lvl="1"/>
            <a:r>
              <a:rPr lang="en-GB" dirty="0" smtClean="0"/>
              <a:t>Enforceable action</a:t>
            </a:r>
          </a:p>
          <a:p>
            <a:pPr lvl="1"/>
            <a:r>
              <a:rPr lang="en-GB" dirty="0" smtClean="0"/>
              <a:t>Effective demarcation</a:t>
            </a:r>
          </a:p>
          <a:p>
            <a:pPr lvl="1"/>
            <a:r>
              <a:rPr lang="en-GB" dirty="0" smtClean="0"/>
              <a:t>Quick achievements on the ground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499992" y="1772816"/>
            <a:ext cx="4536504" cy="4353347"/>
          </a:xfrm>
        </p:spPr>
        <p:txBody>
          <a:bodyPr/>
          <a:lstStyle/>
          <a:p>
            <a:r>
              <a:rPr lang="en-GB" dirty="0" smtClean="0"/>
              <a:t>Weaknesses</a:t>
            </a:r>
          </a:p>
          <a:p>
            <a:pPr lvl="1"/>
            <a:r>
              <a:rPr lang="en-GB" dirty="0" smtClean="0"/>
              <a:t>Poor relations with communities – no engagement except as workers</a:t>
            </a:r>
          </a:p>
          <a:p>
            <a:pPr lvl="1"/>
            <a:r>
              <a:rPr lang="en-GB" dirty="0" smtClean="0"/>
              <a:t>Conflicts over traditional uses of forest – honey </a:t>
            </a:r>
            <a:r>
              <a:rPr lang="en-GB" dirty="0" err="1" smtClean="0"/>
              <a:t>etc</a:t>
            </a:r>
            <a:endParaRPr lang="en-GB" dirty="0" smtClean="0"/>
          </a:p>
          <a:p>
            <a:pPr lvl="1"/>
            <a:r>
              <a:rPr lang="en-GB" dirty="0" smtClean="0"/>
              <a:t>Dependence on armed guards</a:t>
            </a:r>
          </a:p>
          <a:p>
            <a:pPr lvl="1"/>
            <a:r>
              <a:rPr lang="en-GB" dirty="0" smtClean="0"/>
              <a:t>People are the problem</a:t>
            </a:r>
          </a:p>
          <a:p>
            <a:pPr lvl="1"/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724128" y="314096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88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1_Pink">
  <a:themeElements>
    <a:clrScheme name="1_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</TotalTime>
  <Words>530</Words>
  <Application>Microsoft Office PowerPoint</Application>
  <PresentationFormat>On-screen Show (4:3)</PresentationFormat>
  <Paragraphs>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Calibri</vt:lpstr>
      <vt:lpstr>1_Pink</vt:lpstr>
      <vt:lpstr>1_White</vt:lpstr>
      <vt:lpstr>Wild Coffee Conservation in SW Ethiopia</vt:lpstr>
      <vt:lpstr>Wild Coffee &amp; SW Ethiopian Forests </vt:lpstr>
      <vt:lpstr>Forest Loss &amp; Threat to Gene Pool</vt:lpstr>
      <vt:lpstr>Forest Loss to farmland and estates</vt:lpstr>
      <vt:lpstr>PowerPoint Presentation</vt:lpstr>
      <vt:lpstr>Maintaining the “in situ” opportunities </vt:lpstr>
      <vt:lpstr>Approaches followed</vt:lpstr>
      <vt:lpstr>BRs &amp; PFM</vt:lpstr>
      <vt:lpstr>Experiences - Exclusionary </vt:lpstr>
      <vt:lpstr>Experiences – BioSphere Reserve</vt:lpstr>
      <vt:lpstr>Experiences – Devolved PFM</vt:lpstr>
      <vt:lpstr>Field Data – 3 Rs Exercise</vt:lpstr>
      <vt:lpstr>Lessons to learn – consensus?</vt:lpstr>
      <vt:lpstr>PowerPoint Presentation</vt:lpstr>
    </vt:vector>
  </TitlesOfParts>
  <Company>University of Huddersfield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Sara Taylor</cp:lastModifiedBy>
  <cp:revision>48</cp:revision>
  <cp:lastPrinted>2015-02-20T16:31:52Z</cp:lastPrinted>
  <dcterms:created xsi:type="dcterms:W3CDTF">2014-06-19T14:37:51Z</dcterms:created>
  <dcterms:modified xsi:type="dcterms:W3CDTF">2016-12-01T17:03:40Z</dcterms:modified>
</cp:coreProperties>
</file>