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26"/>
  </p:notesMasterIdLst>
  <p:sldIdLst>
    <p:sldId id="256" r:id="rId5"/>
    <p:sldId id="296" r:id="rId6"/>
    <p:sldId id="260" r:id="rId7"/>
    <p:sldId id="261" r:id="rId8"/>
    <p:sldId id="266" r:id="rId9"/>
    <p:sldId id="268" r:id="rId10"/>
    <p:sldId id="283" r:id="rId11"/>
    <p:sldId id="285" r:id="rId12"/>
    <p:sldId id="262" r:id="rId13"/>
    <p:sldId id="264" r:id="rId14"/>
    <p:sldId id="297" r:id="rId15"/>
    <p:sldId id="298" r:id="rId16"/>
    <p:sldId id="287" r:id="rId17"/>
    <p:sldId id="289" r:id="rId18"/>
    <p:sldId id="288" r:id="rId19"/>
    <p:sldId id="295" r:id="rId20"/>
    <p:sldId id="290" r:id="rId21"/>
    <p:sldId id="299" r:id="rId22"/>
    <p:sldId id="292" r:id="rId23"/>
    <p:sldId id="263" r:id="rId24"/>
    <p:sldId id="258" r:id="rId25"/>
  </p:sldIdLst>
  <p:sldSz cx="9144000" cy="514826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2" d="100"/>
          <a:sy n="102" d="100"/>
        </p:scale>
        <p:origin x="666" y="108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AE134-4CF5-4E6B-A62D-03B48E1DAB93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9854C-20C6-4F4F-842E-F6E8A4AC3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4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9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5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392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2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991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547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66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33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40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5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8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27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4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2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91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208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1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1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854C-20C6-4F4F-842E-F6E8A4AC3A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6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E44A-7057-4E44-A0E3-B7A65E0EBA9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69C-D19F-5F48-97B9-E0A6CD5E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E44A-7057-4E44-A0E3-B7A65E0EBA9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69C-D19F-5F48-97B9-E0A6CD5E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8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925"/>
            <a:ext cx="2057400" cy="329751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925"/>
            <a:ext cx="6019800" cy="329751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E44A-7057-4E44-A0E3-B7A65E0EBA9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69C-D19F-5F48-97B9-E0A6CD5E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5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DF33-0E02-445A-9E85-8882EB4F4D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69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609D-EB70-44A5-80D9-05B772528E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3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5"/>
            <a:ext cx="7772400" cy="112618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35B0-B23A-4E1F-97A5-0B56644D0E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8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655310"/>
            <a:ext cx="4038600" cy="270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655310"/>
            <a:ext cx="4038600" cy="270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9AEF-38F6-4FA2-B538-4A10D35E97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8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67197-9FDE-481F-A57A-3653FE0D56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05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9ED32-E4F7-48B1-AE51-7E1DF4EB76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3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D2FF-9D84-4FD8-B2E5-B600DF3649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55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980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7325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F1274-A856-49CA-B52D-54ECA22789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5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E44A-7057-4E44-A0E3-B7A65E0EBA9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69C-D19F-5F48-97B9-E0A6CD5E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46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4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D2D21-4040-4AAE-916E-B8987B25CAF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52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01092-78F0-41D3-A4D1-CB324ECDDC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4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9" y="194252"/>
            <a:ext cx="2060575" cy="41627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5" y="194252"/>
            <a:ext cx="6034087" cy="41627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B2250-2510-4AB7-98EF-A1B39C91C2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9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94254"/>
            <a:ext cx="8229600" cy="6757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12750" y="1655310"/>
            <a:ext cx="4038600" cy="2701646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750" y="1655310"/>
            <a:ext cx="4038600" cy="2701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49C4D-2918-4A72-8FDF-17EA3E5674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99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94254"/>
            <a:ext cx="8229600" cy="6757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12750" y="1655310"/>
            <a:ext cx="4038600" cy="2701646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750" y="1655310"/>
            <a:ext cx="4038600" cy="2701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0665-A67F-4DC8-8BAA-8992ED36CD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79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DF33-0E02-445A-9E85-8882EB4F4D9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9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609D-EB70-44A5-80D9-05B772528E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4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5"/>
            <a:ext cx="7772400" cy="112618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35B0-B23A-4E1F-97A5-0B56644D0E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34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655310"/>
            <a:ext cx="4038600" cy="270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655310"/>
            <a:ext cx="4038600" cy="270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9AEF-38F6-4FA2-B538-4A10D35E97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19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67197-9FDE-481F-A57A-3653FE0D56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9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5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E44A-7057-4E44-A0E3-B7A65E0EBA9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69C-D19F-5F48-97B9-E0A6CD5E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9ED32-E4F7-48B1-AE51-7E1DF4EB76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36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D2FF-9D84-4FD8-B2E5-B600DF3649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45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979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7324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F1274-A856-49CA-B52D-54ECA22789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28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3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D2D21-4040-4AAE-916E-B8987B25CAF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33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01092-78F0-41D3-A4D1-CB324ECDDC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8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9" y="194252"/>
            <a:ext cx="2060575" cy="41627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3" y="194252"/>
            <a:ext cx="6034087" cy="41627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B2250-2510-4AB7-98EF-A1B39C91C2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92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94254"/>
            <a:ext cx="8229600" cy="6757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12750" y="1655310"/>
            <a:ext cx="4038600" cy="2701646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750" y="1655310"/>
            <a:ext cx="4038600" cy="2701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49C4D-2918-4A72-8FDF-17EA3E5674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31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94254"/>
            <a:ext cx="8229600" cy="6757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12750" y="1655310"/>
            <a:ext cx="4038600" cy="2701646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750" y="1655310"/>
            <a:ext cx="4038600" cy="2701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0665-A67F-4DC8-8BAA-8992ED36CD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8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8256"/>
            <a:ext cx="2895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EFCC239B-13A4-4245-8DBB-2F24FA518234}" type="slidenum">
              <a:rPr lang="en-GB" sz="1600">
                <a:solidFill>
                  <a:srgbClr val="000000"/>
                </a:solidFill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2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8256"/>
            <a:ext cx="2895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9D5F2576-3869-4EBE-9FED-0C0C832B2B22}" type="slidenum">
              <a:rPr lang="en-GB" sz="1600">
                <a:solidFill>
                  <a:srgbClr val="000000"/>
                </a:solidFill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2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40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40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E44A-7057-4E44-A0E3-B7A65E0EBA9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69C-D19F-5F48-97B9-E0A6CD5E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8256"/>
            <a:ext cx="2895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3CF1F588-8B32-4FCD-A0D5-0BC56F9683EA}" type="slidenum">
              <a:rPr lang="en-GB" sz="1600">
                <a:solidFill>
                  <a:srgbClr val="000000"/>
                </a:solidFill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5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655310"/>
            <a:ext cx="4038600" cy="270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655310"/>
            <a:ext cx="4038600" cy="2701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8256"/>
            <a:ext cx="2895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6BD7B4BB-3F55-4D67-9924-6E3CF0931ED6}" type="slidenum">
              <a:rPr lang="en-GB" sz="1600">
                <a:solidFill>
                  <a:srgbClr val="000000"/>
                </a:solidFill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8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8256"/>
            <a:ext cx="2895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4AC4B482-436A-4C77-950C-23EF12F5EEFD}" type="slidenum">
              <a:rPr lang="en-GB" sz="1600">
                <a:solidFill>
                  <a:srgbClr val="000000"/>
                </a:solidFill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9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8256"/>
            <a:ext cx="2895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0C1E6557-25CD-4888-B344-26CCAB7F6F70}" type="slidenum">
              <a:rPr lang="en-GB" sz="1600">
                <a:solidFill>
                  <a:srgbClr val="000000"/>
                </a:solidFill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5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688256"/>
            <a:ext cx="2895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0ACA0728-FE18-4395-A417-33B8896CEB4A}" type="slidenum">
              <a:rPr lang="en-GB" sz="1600">
                <a:solidFill>
                  <a:srgbClr val="000000"/>
                </a:solidFill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8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8256"/>
            <a:ext cx="2895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108885DA-4C0C-4025-B198-B833C5E70C0D}" type="slidenum">
              <a:rPr lang="en-GB" sz="1600">
                <a:solidFill>
                  <a:srgbClr val="000000"/>
                </a:solidFill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8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8256"/>
            <a:ext cx="2895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2D364960-86AF-4530-B505-CE66AF0889BC}" type="slidenum">
              <a:rPr lang="en-GB" sz="1600">
                <a:solidFill>
                  <a:srgbClr val="000000"/>
                </a:solidFill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2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8256"/>
            <a:ext cx="2895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69DD951B-B877-493A-BCE8-164E082A6E0A}" type="slidenum">
              <a:rPr lang="en-GB" sz="1600">
                <a:solidFill>
                  <a:srgbClr val="000000"/>
                </a:solidFill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0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6" y="194252"/>
            <a:ext cx="2060575" cy="41627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9" y="194252"/>
            <a:ext cx="6034087" cy="41627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8256"/>
            <a:ext cx="2895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8256"/>
            <a:ext cx="2133600" cy="3575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fld id="{0A934F50-9565-402F-A35E-4CF42E519DE5}" type="slidenum">
              <a:rPr lang="en-GB" sz="1600">
                <a:solidFill>
                  <a:srgbClr val="000000"/>
                </a:solidFill>
              </a:rPr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t>‹#›</a:t>
            </a:fld>
            <a:endParaRPr lang="en-GB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3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E44A-7057-4E44-A0E3-B7A65E0EBA9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69C-D19F-5F48-97B9-E0A6CD5E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4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E44A-7057-4E44-A0E3-B7A65E0EBA9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69C-D19F-5F48-97B9-E0A6CD5E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E44A-7057-4E44-A0E3-B7A65E0EBA9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69C-D19F-5F48-97B9-E0A6CD5E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980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7325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E44A-7057-4E44-A0E3-B7A65E0EBA9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69C-D19F-5F48-97B9-E0A6CD5E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5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4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E44A-7057-4E44-A0E3-B7A65E0EBA9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69C-D19F-5F48-97B9-E0A6CD5E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2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81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1E44A-7057-4E44-A0E3-B7A65E0EBA9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81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81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A69C-D19F-5F48-97B9-E0A6CD5E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5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ms2725 equiv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3"/>
            <a:ext cx="9140825" cy="13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94254"/>
            <a:ext cx="8229600" cy="67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8256"/>
            <a:ext cx="213360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8256"/>
            <a:ext cx="289560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8256"/>
            <a:ext cx="213360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22933B45-92B8-47FE-B386-DC654BB6CAB7}" type="slidenum">
              <a:rPr lang="en-GB">
                <a:solidFill>
                  <a:srgbClr val="000000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655310"/>
            <a:ext cx="8229600" cy="270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32" name="Picture 7" descr="Inspiring tomorrows profs 4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4322399"/>
            <a:ext cx="3598863" cy="52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UofH w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69334"/>
            <a:ext cx="1485900" cy="61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6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ms2725 equiv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"/>
            <a:ext cx="9140825" cy="13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94254"/>
            <a:ext cx="8229600" cy="67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8256"/>
            <a:ext cx="213360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8256"/>
            <a:ext cx="289560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8256"/>
            <a:ext cx="213360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22933B45-92B8-47FE-B386-DC654BB6CAB7}" type="slidenum">
              <a:rPr lang="en-GB">
                <a:solidFill>
                  <a:srgbClr val="000000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655310"/>
            <a:ext cx="8229600" cy="270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32" name="Picture 7" descr="Inspiring tomorrows profs 4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4322398"/>
            <a:ext cx="3598863" cy="52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UofH w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69333"/>
            <a:ext cx="1485900" cy="61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1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13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94252"/>
            <a:ext cx="8229600" cy="6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8256"/>
            <a:ext cx="2133600" cy="35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defTabSz="914400" fontAlgn="base"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655310"/>
            <a:ext cx="8229600" cy="270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22396"/>
            <a:ext cx="3598863" cy="52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390055"/>
            <a:ext cx="1626750" cy="4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5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5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7.jpe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8.emf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9.jpg"/><Relationship Id="rId5" Type="http://schemas.openxmlformats.org/officeDocument/2006/relationships/hyperlink" Target="mailto:l.y.monchuk@hud.ac.uk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473_UoH_Research Events_Plasma_Powerpoint_Outlined_Dummy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519"/>
            <a:ext cx="9144000" cy="5206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824" y="719453"/>
            <a:ext cx="5554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Foco"/>
                <a:cs typeface="Foco"/>
              </a:rPr>
              <a:t>Is it just a guessing game? Assessing the application of CPTED </a:t>
            </a:r>
            <a:endParaRPr lang="en-US" sz="4000" dirty="0">
              <a:solidFill>
                <a:schemeClr val="bg1"/>
              </a:solidFill>
              <a:latin typeface="Foco"/>
              <a:cs typeface="Fo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588" y="3057217"/>
            <a:ext cx="5281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92D2"/>
                </a:solidFill>
                <a:latin typeface="Foco"/>
                <a:cs typeface="Foco"/>
              </a:rPr>
              <a:t>Dr</a:t>
            </a:r>
            <a:r>
              <a:rPr lang="en-US" sz="2800" i="1" dirty="0" smtClean="0">
                <a:solidFill>
                  <a:srgbClr val="0092D2"/>
                </a:solidFill>
                <a:latin typeface="Foco"/>
                <a:cs typeface="Foco"/>
              </a:rPr>
              <a:t> Leanne Monchuk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2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Consistency of application?  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709" y="4019550"/>
            <a:ext cx="8849371" cy="1000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4" y="616141"/>
            <a:ext cx="3191522" cy="449404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9980" y="822330"/>
            <a:ext cx="5276849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Foco"/>
              </a:rPr>
              <a:t>Concerns about the </a:t>
            </a:r>
            <a:r>
              <a:rPr lang="en-GB" b="1" dirty="0">
                <a:latin typeface="Foco"/>
              </a:rPr>
              <a:t>application</a:t>
            </a:r>
            <a:r>
              <a:rPr lang="en-GB" dirty="0">
                <a:latin typeface="Foco"/>
              </a:rPr>
              <a:t> of </a:t>
            </a:r>
            <a:r>
              <a:rPr lang="en-GB" dirty="0" smtClean="0">
                <a:latin typeface="Foco"/>
              </a:rPr>
              <a:t>CPTED </a:t>
            </a:r>
            <a:r>
              <a:rPr lang="en-GB" dirty="0">
                <a:latin typeface="Foco"/>
              </a:rPr>
              <a:t>advice by </a:t>
            </a:r>
            <a:r>
              <a:rPr lang="en-GB" dirty="0" smtClean="0">
                <a:latin typeface="Foco"/>
              </a:rPr>
              <a:t>DOCOs </a:t>
            </a:r>
            <a:endParaRPr lang="en-GB" dirty="0">
              <a:latin typeface="Foco"/>
            </a:endParaRPr>
          </a:p>
          <a:p>
            <a:pPr algn="just"/>
            <a:endParaRPr lang="en-GB" sz="1200" dirty="0">
              <a:latin typeface="Foco"/>
            </a:endParaRPr>
          </a:p>
          <a:p>
            <a:pPr algn="just"/>
            <a:endParaRPr lang="en-GB" sz="500" dirty="0" smtClean="0">
              <a:latin typeface="Foco"/>
            </a:endParaRPr>
          </a:p>
          <a:p>
            <a:pPr algn="just"/>
            <a:endParaRPr lang="en-GB" sz="500" dirty="0" smtClean="0">
              <a:latin typeface="Foco"/>
            </a:endParaRPr>
          </a:p>
          <a:p>
            <a:pPr algn="just"/>
            <a:endParaRPr lang="en-GB" sz="500" dirty="0">
              <a:latin typeface="Foco"/>
            </a:endParaRPr>
          </a:p>
          <a:p>
            <a:pPr algn="just"/>
            <a:endParaRPr lang="en-GB" sz="500" dirty="0">
              <a:latin typeface="Foco"/>
            </a:endParaRPr>
          </a:p>
          <a:p>
            <a:pPr algn="just"/>
            <a:endParaRPr lang="en-GB" sz="500" dirty="0">
              <a:latin typeface="Foco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Foco"/>
              </a:rPr>
              <a:t>“</a:t>
            </a:r>
            <a:r>
              <a:rPr lang="en-GB" b="1" dirty="0">
                <a:latin typeface="Foco"/>
              </a:rPr>
              <a:t>Inconsistency </a:t>
            </a:r>
            <a:r>
              <a:rPr lang="en-GB" dirty="0">
                <a:latin typeface="Foco"/>
              </a:rPr>
              <a:t>with which it is </a:t>
            </a:r>
            <a:r>
              <a:rPr lang="en-GB" b="1" dirty="0">
                <a:latin typeface="Foco"/>
              </a:rPr>
              <a:t>applied</a:t>
            </a:r>
            <a:r>
              <a:rPr lang="en-GB" dirty="0">
                <a:latin typeface="Foco"/>
              </a:rPr>
              <a:t>, depending upon the </a:t>
            </a:r>
            <a:r>
              <a:rPr lang="en-GB" dirty="0" smtClean="0">
                <a:latin typeface="Foco"/>
              </a:rPr>
              <a:t>DOCO </a:t>
            </a:r>
            <a:r>
              <a:rPr lang="en-GB" dirty="0">
                <a:latin typeface="Foco"/>
              </a:rPr>
              <a:t>involved (p.17)”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8125" y="31996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+mj-lt"/>
              <a:buAutoNum type="arabicParenR"/>
            </a:pPr>
            <a:r>
              <a:rPr lang="en-GB" dirty="0" smtClean="0">
                <a:latin typeface="Foco"/>
              </a:rPr>
              <a:t>Is there a </a:t>
            </a:r>
            <a:r>
              <a:rPr lang="en-GB" dirty="0">
                <a:latin typeface="Foco"/>
              </a:rPr>
              <a:t>skill? </a:t>
            </a:r>
            <a:endParaRPr lang="en-GB" dirty="0" smtClean="0">
              <a:latin typeface="Foco"/>
            </a:endParaRPr>
          </a:p>
          <a:p>
            <a:pPr marL="342900" indent="-342900" algn="ctr">
              <a:buFont typeface="+mj-lt"/>
              <a:buAutoNum type="arabicParenR"/>
            </a:pPr>
            <a:endParaRPr lang="en-GB" dirty="0">
              <a:latin typeface="Foco"/>
            </a:endParaRPr>
          </a:p>
          <a:p>
            <a:pPr marL="342900" indent="-342900" algn="ctr">
              <a:buFont typeface="+mj-lt"/>
              <a:buAutoNum type="arabicParenR"/>
            </a:pPr>
            <a:r>
              <a:rPr lang="en-GB" dirty="0" smtClean="0">
                <a:latin typeface="Foco"/>
              </a:rPr>
              <a:t>How is the skill applied? </a:t>
            </a:r>
            <a:endParaRPr lang="en-GB" dirty="0">
              <a:latin typeface="Fo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7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CPTED – is it just a guessing game?  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623" y="764651"/>
            <a:ext cx="868166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Foco"/>
              </a:rPr>
              <a:t>In medicine, medical science is no good unless GPs apply it</a:t>
            </a:r>
          </a:p>
          <a:p>
            <a:endParaRPr lang="en-GB" sz="1000" dirty="0">
              <a:latin typeface="Foc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Foco"/>
              </a:rPr>
              <a:t>In crime prevention, the principles of CPTED are no good unless DOCOs apply </a:t>
            </a:r>
            <a:r>
              <a:rPr lang="en-GB" dirty="0" smtClean="0">
                <a:latin typeface="Foco"/>
              </a:rPr>
              <a:t>them</a:t>
            </a:r>
            <a:endParaRPr lang="en-GB" dirty="0">
              <a:latin typeface="Foco"/>
            </a:endParaRPr>
          </a:p>
          <a:p>
            <a:endParaRPr lang="en-GB" sz="1000" dirty="0">
              <a:latin typeface="Foc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Foco"/>
              </a:rPr>
              <a:t>To date, emphasis placed on evaluating initiatives </a:t>
            </a:r>
          </a:p>
          <a:p>
            <a:endParaRPr lang="en-GB" sz="1000" dirty="0">
              <a:latin typeface="Foc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Foco"/>
              </a:rPr>
              <a:t>Gap - how the principles of CPTED are actually applied</a:t>
            </a:r>
          </a:p>
          <a:p>
            <a:pPr algn="just"/>
            <a:endParaRPr lang="en-GB" sz="1000" dirty="0">
              <a:latin typeface="Foc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Foco"/>
              </a:rPr>
              <a:t>Prior to thinking about the delivery of CPTED, need to evidence whether there is a skill </a:t>
            </a:r>
          </a:p>
          <a:p>
            <a:pPr algn="just"/>
            <a:endParaRPr lang="en-GB" sz="1000" dirty="0">
              <a:latin typeface="Foc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Foco"/>
              </a:rPr>
              <a:t>“Need to know whether DOCOs are more like astronomers or astrologers”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4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Developed an exercise  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53088" y="685532"/>
            <a:ext cx="8928992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Foco"/>
              </a:rPr>
              <a:t>The way I chose to do it was to take an already built development that DOCOs didn’t know </a:t>
            </a:r>
          </a:p>
          <a:p>
            <a:pPr marL="0" indent="0" algn="just">
              <a:buNone/>
            </a:pPr>
            <a:endParaRPr lang="en-GB" sz="1000" dirty="0" smtClean="0">
              <a:latin typeface="Foc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Foco"/>
              </a:rPr>
              <a:t>Ask them to predict where crime would have occurred </a:t>
            </a:r>
          </a:p>
          <a:p>
            <a:endParaRPr lang="en-GB" sz="1000" i="1" dirty="0" smtClean="0">
              <a:latin typeface="Foc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Foco"/>
              </a:rPr>
              <a:t>Not perfect - the exercise I did could be improved</a:t>
            </a:r>
          </a:p>
          <a:p>
            <a:pPr algn="just"/>
            <a:endParaRPr lang="en-GB" sz="1000" dirty="0" smtClean="0">
              <a:latin typeface="Foc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Foco"/>
              </a:rPr>
              <a:t>Whatever its imperfections, something of this kind is essential to situational crime reduction</a:t>
            </a:r>
          </a:p>
          <a:p>
            <a:pPr algn="just"/>
            <a:endParaRPr lang="en-GB" sz="1000" dirty="0" smtClean="0">
              <a:latin typeface="Foc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Foco"/>
              </a:rPr>
              <a:t>Giving people a medical education and failing to test what they have learned is unthinkable. So it should be with crime prevention practitioners</a:t>
            </a:r>
            <a:endParaRPr lang="en-GB" sz="1800" dirty="0">
              <a:latin typeface="Fo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0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Assessing the application of CPTED 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509" y="723532"/>
            <a:ext cx="8660443" cy="67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415" indent="-257415" algn="just">
              <a:buFont typeface="Arial" panose="020B0604020202020204" pitchFamily="34" charset="0"/>
              <a:buChar char="•"/>
            </a:pPr>
            <a:r>
              <a:rPr lang="en-GB" sz="1802" dirty="0">
                <a:latin typeface="Foco"/>
              </a:rPr>
              <a:t>28 </a:t>
            </a:r>
            <a:r>
              <a:rPr lang="en-GB" sz="1802" dirty="0" smtClean="0">
                <a:latin typeface="Foco"/>
              </a:rPr>
              <a:t>of the most </a:t>
            </a:r>
            <a:r>
              <a:rPr lang="en-GB" sz="1802" dirty="0">
                <a:latin typeface="Foco"/>
              </a:rPr>
              <a:t>experienced </a:t>
            </a:r>
            <a:r>
              <a:rPr lang="en-GB" sz="1802" dirty="0" smtClean="0">
                <a:latin typeface="Foco"/>
              </a:rPr>
              <a:t>ALOs in England &amp; Wales </a:t>
            </a:r>
            <a:endParaRPr lang="en-GB" sz="1802" dirty="0">
              <a:latin typeface="Foco"/>
            </a:endParaRPr>
          </a:p>
          <a:p>
            <a:pPr algn="just"/>
            <a:endParaRPr lang="en-GB" sz="1000" dirty="0" smtClean="0">
              <a:latin typeface="Foco"/>
            </a:endParaRPr>
          </a:p>
          <a:p>
            <a:pPr algn="just"/>
            <a:endParaRPr lang="en-GB" sz="1000" dirty="0">
              <a:latin typeface="Foc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3" y="1143535"/>
            <a:ext cx="3740102" cy="28671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6" name="Picture 35" descr="boundary of s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29" y="1143535"/>
            <a:ext cx="3740102" cy="2867126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6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Assessing the application of CPTED </a:t>
            </a:r>
            <a:endParaRPr lang="en-US" sz="2800" b="1" dirty="0">
              <a:latin typeface="Foco"/>
              <a:cs typeface="Foc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1" y="637329"/>
            <a:ext cx="4522861" cy="33766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861112" y="948337"/>
            <a:ext cx="4025717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smtClean="0">
                <a:latin typeface="Foco"/>
              </a:rPr>
              <a:t>Property crime: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dirty="0" smtClean="0">
                <a:latin typeface="Foco"/>
              </a:rPr>
              <a:t>Burglary dwelling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dirty="0" smtClean="0">
                <a:latin typeface="Foco"/>
              </a:rPr>
              <a:t>Burglary other </a:t>
            </a:r>
            <a:endParaRPr lang="en-GB" dirty="0">
              <a:latin typeface="Foco"/>
            </a:endParaRPr>
          </a:p>
          <a:p>
            <a:pPr algn="just"/>
            <a:endParaRPr lang="en-GB" sz="1200" dirty="0" smtClean="0">
              <a:latin typeface="Foco"/>
            </a:endParaRPr>
          </a:p>
          <a:p>
            <a:pPr algn="just"/>
            <a:endParaRPr lang="en-GB" sz="1200" dirty="0" smtClean="0">
              <a:latin typeface="Foco"/>
            </a:endParaRPr>
          </a:p>
          <a:p>
            <a:pPr algn="just"/>
            <a:r>
              <a:rPr lang="en-GB" b="1" dirty="0" smtClean="0">
                <a:latin typeface="Foco"/>
              </a:rPr>
              <a:t>Vehicle crime: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dirty="0" smtClean="0">
                <a:latin typeface="Foco"/>
              </a:rPr>
              <a:t>Theft of motor vehicle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dirty="0" smtClean="0">
                <a:latin typeface="Foco"/>
              </a:rPr>
              <a:t>Theft from motor vehicle </a:t>
            </a:r>
            <a:endParaRPr lang="en-GB" dirty="0">
              <a:latin typeface="Fo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2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3 key questions 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493" y="1279234"/>
            <a:ext cx="8619565" cy="175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GB" sz="1802" dirty="0">
                <a:latin typeface="Foco"/>
              </a:rPr>
              <a:t>Do </a:t>
            </a:r>
            <a:r>
              <a:rPr lang="en-GB" sz="1802" dirty="0" smtClean="0">
                <a:latin typeface="Foco"/>
              </a:rPr>
              <a:t>DOCOs identify </a:t>
            </a:r>
            <a:r>
              <a:rPr lang="en-GB" sz="1802" dirty="0">
                <a:latin typeface="Foco"/>
              </a:rPr>
              <a:t>different numbers (and hence </a:t>
            </a:r>
            <a:r>
              <a:rPr lang="en-GB" sz="1802" dirty="0" smtClean="0">
                <a:latin typeface="Foco"/>
              </a:rPr>
              <a:t>proportions) of locations in the </a:t>
            </a:r>
            <a:r>
              <a:rPr lang="en-GB" sz="1802" dirty="0">
                <a:latin typeface="Foco"/>
              </a:rPr>
              <a:t>development as problematic? </a:t>
            </a:r>
          </a:p>
          <a:p>
            <a:pPr marL="386123" indent="-386123" algn="just">
              <a:buFont typeface="+mj-lt"/>
              <a:buAutoNum type="arabicParenR"/>
            </a:pPr>
            <a:endParaRPr lang="en-GB" sz="1802" dirty="0">
              <a:latin typeface="Foco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GB" sz="1802" dirty="0">
                <a:latin typeface="Foco"/>
              </a:rPr>
              <a:t>Was there consensus in the locations chosen? </a:t>
            </a:r>
          </a:p>
          <a:p>
            <a:pPr marL="386123" indent="-386123" algn="just">
              <a:buFont typeface="+mj-lt"/>
              <a:buAutoNum type="arabicParenR"/>
            </a:pPr>
            <a:endParaRPr lang="en-GB" sz="1802" dirty="0">
              <a:latin typeface="Foco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GB" sz="1802" dirty="0">
                <a:latin typeface="Foco"/>
              </a:rPr>
              <a:t>Were the locations chosen actually victimised?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44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Foco"/>
                <a:cs typeface="Foco"/>
              </a:rPr>
              <a:t>WARNING! </a:t>
            </a:r>
            <a:endParaRPr lang="en-US" sz="2800" b="1" dirty="0">
              <a:solidFill>
                <a:srgbClr val="FF0000"/>
              </a:solidFill>
              <a:latin typeface="Foco"/>
              <a:cs typeface="Fo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543" y="1276649"/>
            <a:ext cx="8604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Foco"/>
              </a:rPr>
              <a:t>Place structure is </a:t>
            </a:r>
            <a:r>
              <a:rPr lang="en-GB" b="1" dirty="0">
                <a:latin typeface="Foco"/>
              </a:rPr>
              <a:t>not</a:t>
            </a:r>
            <a:r>
              <a:rPr lang="en-GB" dirty="0">
                <a:latin typeface="Foco"/>
              </a:rPr>
              <a:t> the only determinant of </a:t>
            </a:r>
            <a:r>
              <a:rPr lang="en-GB" dirty="0" smtClean="0">
                <a:latin typeface="Foco"/>
              </a:rPr>
              <a:t>crime</a:t>
            </a:r>
          </a:p>
          <a:p>
            <a:pPr algn="just"/>
            <a:endParaRPr lang="en-GB" sz="1200" dirty="0" smtClean="0">
              <a:latin typeface="Foco"/>
            </a:endParaRPr>
          </a:p>
          <a:p>
            <a:pPr algn="just"/>
            <a:endParaRPr lang="en-GB" sz="1200" dirty="0">
              <a:latin typeface="Foc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Foco"/>
              </a:rPr>
              <a:t>Would </a:t>
            </a:r>
            <a:r>
              <a:rPr lang="en-GB" dirty="0">
                <a:latin typeface="Foco"/>
              </a:rPr>
              <a:t>not expect perfect place identification</a:t>
            </a:r>
          </a:p>
          <a:p>
            <a:pPr algn="just"/>
            <a:endParaRPr lang="en-GB" sz="1200" dirty="0" smtClean="0">
              <a:latin typeface="Foco"/>
            </a:endParaRPr>
          </a:p>
          <a:p>
            <a:pPr algn="just"/>
            <a:endParaRPr lang="en-GB" sz="1200" dirty="0">
              <a:latin typeface="Foc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Foco"/>
              </a:rPr>
              <a:t>However, if place structure is a key factor, performance should be better than chance…</a:t>
            </a:r>
          </a:p>
          <a:p>
            <a:pPr algn="just"/>
            <a:endParaRPr lang="en-GB" sz="1200" dirty="0" smtClean="0">
              <a:latin typeface="Foco"/>
            </a:endParaRPr>
          </a:p>
          <a:p>
            <a:pPr algn="just"/>
            <a:endParaRPr lang="en-GB" sz="1200" dirty="0">
              <a:latin typeface="Fo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0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Property crime 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2709" y="3925531"/>
            <a:ext cx="8849371" cy="1135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644" tIns="34322" rIns="68644" bIns="34322" numCol="1" rtlCol="0" anchor="t" anchorCtr="0" compatLnSpc="1">
            <a:prstTxWarp prst="textNoShape">
              <a:avLst/>
            </a:prstTxWarp>
          </a:bodyPr>
          <a:lstStyle/>
          <a:p>
            <a:pPr defTabSz="686440" fontAlgn="base">
              <a:spcBef>
                <a:spcPct val="20000"/>
              </a:spcBef>
              <a:spcAft>
                <a:spcPct val="0"/>
              </a:spcAft>
            </a:pPr>
            <a:endParaRPr lang="en-GB" sz="1201">
              <a:latin typeface="Arial" charset="0"/>
            </a:endParaRPr>
          </a:p>
        </p:txBody>
      </p:sp>
      <p:pic>
        <p:nvPicPr>
          <p:cNvPr id="1026" name="Chart 5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21" y="902820"/>
            <a:ext cx="5681520" cy="37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7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Property crime 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2709" y="3925531"/>
            <a:ext cx="8849371" cy="1135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644" tIns="34322" rIns="68644" bIns="34322" numCol="1" rtlCol="0" anchor="t" anchorCtr="0" compatLnSpc="1">
            <a:prstTxWarp prst="textNoShape">
              <a:avLst/>
            </a:prstTxWarp>
          </a:bodyPr>
          <a:lstStyle/>
          <a:p>
            <a:pPr defTabSz="686440" fontAlgn="base">
              <a:spcBef>
                <a:spcPct val="20000"/>
              </a:spcBef>
              <a:spcAft>
                <a:spcPct val="0"/>
              </a:spcAft>
            </a:pPr>
            <a:endParaRPr lang="en-GB" sz="1201">
              <a:latin typeface="Arial" charset="0"/>
            </a:endParaRPr>
          </a:p>
        </p:txBody>
      </p:sp>
      <p:pic>
        <p:nvPicPr>
          <p:cNvPr id="2050" name="Picture 51" descr="new burglary all 28th Apr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06" y="672195"/>
            <a:ext cx="5674659" cy="4352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3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Property crime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2709" y="3925531"/>
            <a:ext cx="8849371" cy="1135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68644" tIns="34322" rIns="68644" bIns="34322" numCol="1" rtlCol="0" anchor="t" anchorCtr="0" compatLnSpc="1">
            <a:prstTxWarp prst="textNoShape">
              <a:avLst/>
            </a:prstTxWarp>
          </a:bodyPr>
          <a:lstStyle/>
          <a:p>
            <a:pPr defTabSz="686440" fontAlgn="base">
              <a:spcBef>
                <a:spcPct val="20000"/>
              </a:spcBef>
              <a:spcAft>
                <a:spcPct val="0"/>
              </a:spcAft>
            </a:pPr>
            <a:endParaRPr lang="en-GB" sz="1201">
              <a:latin typeface="Arial" charset="0"/>
            </a:endParaRPr>
          </a:p>
        </p:txBody>
      </p:sp>
      <p:pic>
        <p:nvPicPr>
          <p:cNvPr id="3075" name="Picture 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0" y="854837"/>
            <a:ext cx="7274857" cy="388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2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4" y="45295"/>
            <a:ext cx="6537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Foco"/>
                <a:cs typeface="Foco"/>
              </a:rPr>
              <a:t>CPTED  </a:t>
            </a:r>
            <a:endParaRPr lang="en-US" sz="3000" b="1" dirty="0">
              <a:latin typeface="Foco"/>
              <a:cs typeface="Foc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168" y="1759656"/>
            <a:ext cx="8681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100" dirty="0">
                <a:latin typeface="Foco"/>
              </a:rPr>
              <a:t>“The proper </a:t>
            </a:r>
            <a:r>
              <a:rPr lang="en-GB" sz="2100" b="1" dirty="0">
                <a:latin typeface="Foco"/>
              </a:rPr>
              <a:t>design</a:t>
            </a:r>
            <a:r>
              <a:rPr lang="en-GB" sz="2100" dirty="0">
                <a:latin typeface="Foco"/>
              </a:rPr>
              <a:t> and </a:t>
            </a:r>
            <a:r>
              <a:rPr lang="en-GB" sz="2100" b="1" dirty="0">
                <a:latin typeface="Foco"/>
              </a:rPr>
              <a:t>effective</a:t>
            </a:r>
            <a:r>
              <a:rPr lang="en-GB" sz="2100" dirty="0">
                <a:latin typeface="Foco"/>
              </a:rPr>
              <a:t> </a:t>
            </a:r>
            <a:r>
              <a:rPr lang="en-GB" sz="2100" b="1" dirty="0">
                <a:latin typeface="Foco"/>
              </a:rPr>
              <a:t>use</a:t>
            </a:r>
            <a:r>
              <a:rPr lang="en-GB" sz="2100" dirty="0">
                <a:latin typeface="Foco"/>
              </a:rPr>
              <a:t> of the built environment, that can lead to a </a:t>
            </a:r>
            <a:r>
              <a:rPr lang="en-GB" sz="2100" b="1" dirty="0">
                <a:latin typeface="Foco"/>
              </a:rPr>
              <a:t>reduction</a:t>
            </a:r>
            <a:r>
              <a:rPr lang="en-GB" sz="2100" dirty="0">
                <a:latin typeface="Foco"/>
              </a:rPr>
              <a:t> in the fear or incidence of crime and an </a:t>
            </a:r>
            <a:r>
              <a:rPr lang="en-GB" sz="2100" b="1" dirty="0">
                <a:latin typeface="Foco"/>
              </a:rPr>
              <a:t>improvement</a:t>
            </a:r>
            <a:r>
              <a:rPr lang="en-GB" sz="2100" dirty="0">
                <a:latin typeface="Foco"/>
              </a:rPr>
              <a:t> in the quality of  life</a:t>
            </a:r>
            <a:r>
              <a:rPr lang="en-GB" sz="2100" dirty="0" smtClean="0">
                <a:latin typeface="Foco"/>
              </a:rPr>
              <a:t>”</a:t>
            </a:r>
            <a:r>
              <a:rPr lang="en-GB" sz="2200" dirty="0" smtClean="0">
                <a:latin typeface="Foco"/>
              </a:rPr>
              <a:t> 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  <a:latin typeface="Foco"/>
              </a:rPr>
              <a:t>(Crowe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Foco"/>
              </a:rPr>
              <a:t>, 2000 p. 46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  <a:latin typeface="Foco"/>
              </a:rPr>
              <a:t>)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Fo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5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18402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oco"/>
                <a:cs typeface="Foco"/>
              </a:rPr>
              <a:t>S</a:t>
            </a:r>
            <a:r>
              <a:rPr lang="en-US" sz="2800" b="1" dirty="0" smtClean="0">
                <a:latin typeface="Foco"/>
                <a:cs typeface="Foco"/>
              </a:rPr>
              <a:t>o what?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709" y="629005"/>
            <a:ext cx="884937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4"/>
                </a:solidFill>
              </a:rPr>
              <a:t>Many </a:t>
            </a:r>
            <a:r>
              <a:rPr lang="en-GB" sz="2000" b="1" dirty="0">
                <a:solidFill>
                  <a:schemeClr val="accent4"/>
                </a:solidFill>
              </a:rPr>
              <a:t>factors may determine </a:t>
            </a:r>
            <a:r>
              <a:rPr lang="en-GB" sz="2000" b="1" dirty="0" smtClean="0">
                <a:solidFill>
                  <a:schemeClr val="accent4"/>
                </a:solidFill>
              </a:rPr>
              <a:t>victimisation, but </a:t>
            </a:r>
            <a:r>
              <a:rPr lang="en-GB" sz="2000" b="1" dirty="0">
                <a:solidFill>
                  <a:schemeClr val="accent4"/>
                </a:solidFill>
              </a:rPr>
              <a:t>if </a:t>
            </a:r>
            <a:r>
              <a:rPr lang="en-GB" sz="2000" b="1" dirty="0" smtClean="0">
                <a:solidFill>
                  <a:schemeClr val="accent4"/>
                </a:solidFill>
              </a:rPr>
              <a:t>there </a:t>
            </a:r>
            <a:r>
              <a:rPr lang="en-GB" sz="2000" b="1" i="1" dirty="0">
                <a:solidFill>
                  <a:schemeClr val="accent4"/>
                </a:solidFill>
              </a:rPr>
              <a:t>is</a:t>
            </a:r>
            <a:r>
              <a:rPr lang="en-GB" sz="2000" b="1" dirty="0">
                <a:solidFill>
                  <a:schemeClr val="accent4"/>
                </a:solidFill>
              </a:rPr>
              <a:t> </a:t>
            </a:r>
            <a:r>
              <a:rPr lang="en-GB" sz="2000" b="1" dirty="0" smtClean="0">
                <a:solidFill>
                  <a:schemeClr val="accent4"/>
                </a:solidFill>
              </a:rPr>
              <a:t>a </a:t>
            </a:r>
            <a:r>
              <a:rPr lang="en-GB" sz="2000" b="1" dirty="0">
                <a:solidFill>
                  <a:schemeClr val="accent4"/>
                </a:solidFill>
              </a:rPr>
              <a:t>skill</a:t>
            </a:r>
            <a:r>
              <a:rPr lang="en-GB" sz="2000" b="1" dirty="0" smtClean="0">
                <a:solidFill>
                  <a:schemeClr val="accent4"/>
                </a:solidFill>
              </a:rPr>
              <a:t>, prediction has to be better than chance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989" y="1392589"/>
            <a:ext cx="863836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1700" dirty="0">
                <a:latin typeface="Foco"/>
              </a:rPr>
              <a:t>There is a </a:t>
            </a:r>
            <a:r>
              <a:rPr lang="en-GB" sz="1700" b="1" dirty="0">
                <a:latin typeface="Foco"/>
              </a:rPr>
              <a:t>skill</a:t>
            </a:r>
            <a:r>
              <a:rPr lang="en-GB" sz="1700" dirty="0">
                <a:latin typeface="Foco"/>
              </a:rPr>
              <a:t> (better than chance) BUT </a:t>
            </a:r>
            <a:r>
              <a:rPr lang="en-GB" sz="1700" b="1" dirty="0">
                <a:latin typeface="Foco"/>
              </a:rPr>
              <a:t>variation</a:t>
            </a:r>
            <a:r>
              <a:rPr lang="en-GB" sz="1700" dirty="0">
                <a:latin typeface="Foco"/>
              </a:rPr>
              <a:t> across </a:t>
            </a:r>
            <a:r>
              <a:rPr lang="en-GB" sz="1700" dirty="0" smtClean="0">
                <a:latin typeface="Foco"/>
              </a:rPr>
              <a:t>sample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1000" dirty="0" smtClean="0">
              <a:latin typeface="Foco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1700" dirty="0" smtClean="0">
                <a:latin typeface="Foco"/>
              </a:rPr>
              <a:t>Non-police tended to perform better </a:t>
            </a:r>
          </a:p>
          <a:p>
            <a:pPr algn="just"/>
            <a:endParaRPr lang="en-GB" sz="800" dirty="0" smtClean="0">
              <a:latin typeface="Foco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  <a:latin typeface="Foco"/>
              </a:rPr>
              <a:t>Concerns </a:t>
            </a:r>
            <a:r>
              <a:rPr lang="en-GB" sz="1700" dirty="0">
                <a:solidFill>
                  <a:srgbClr val="000000"/>
                </a:solidFill>
                <a:latin typeface="Foco"/>
              </a:rPr>
              <a:t>regarding </a:t>
            </a:r>
            <a:r>
              <a:rPr lang="en-GB" sz="1700" b="1" dirty="0">
                <a:solidFill>
                  <a:srgbClr val="000000"/>
                </a:solidFill>
                <a:latin typeface="Foco"/>
              </a:rPr>
              <a:t>inconsistent</a:t>
            </a:r>
            <a:r>
              <a:rPr lang="en-GB" sz="1700" dirty="0">
                <a:solidFill>
                  <a:srgbClr val="000000"/>
                </a:solidFill>
                <a:latin typeface="Foco"/>
              </a:rPr>
              <a:t> </a:t>
            </a:r>
            <a:r>
              <a:rPr lang="en-GB" sz="1700" dirty="0" smtClean="0">
                <a:solidFill>
                  <a:srgbClr val="000000"/>
                </a:solidFill>
                <a:latin typeface="Foco"/>
              </a:rPr>
              <a:t>assessment </a:t>
            </a:r>
            <a:r>
              <a:rPr lang="en-GB" sz="1700" dirty="0">
                <a:solidFill>
                  <a:srgbClr val="000000"/>
                </a:solidFill>
                <a:latin typeface="Foco"/>
              </a:rPr>
              <a:t>of vulnerability are </a:t>
            </a:r>
            <a:r>
              <a:rPr lang="en-GB" sz="1700" dirty="0" smtClean="0">
                <a:solidFill>
                  <a:srgbClr val="000000"/>
                </a:solidFill>
                <a:latin typeface="Foco"/>
              </a:rPr>
              <a:t>founded</a:t>
            </a:r>
          </a:p>
          <a:p>
            <a:pPr algn="just"/>
            <a:endParaRPr lang="en-GB" sz="800" dirty="0" smtClean="0">
              <a:solidFill>
                <a:srgbClr val="000000"/>
              </a:solidFill>
              <a:latin typeface="Foco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  <a:latin typeface="Foco"/>
              </a:rPr>
              <a:t>Radical </a:t>
            </a:r>
            <a:r>
              <a:rPr lang="en-GB" sz="1700" b="1" dirty="0">
                <a:solidFill>
                  <a:srgbClr val="000000"/>
                </a:solidFill>
                <a:latin typeface="Foco"/>
              </a:rPr>
              <a:t>overhaul of training </a:t>
            </a:r>
            <a:r>
              <a:rPr lang="en-GB" sz="1700" dirty="0">
                <a:solidFill>
                  <a:srgbClr val="000000"/>
                </a:solidFill>
                <a:latin typeface="Foco"/>
              </a:rPr>
              <a:t>and CPD </a:t>
            </a:r>
            <a:r>
              <a:rPr lang="en-GB" sz="1700" dirty="0" smtClean="0">
                <a:solidFill>
                  <a:srgbClr val="000000"/>
                </a:solidFill>
                <a:latin typeface="Foco"/>
              </a:rPr>
              <a:t>required </a:t>
            </a:r>
            <a:r>
              <a:rPr lang="en-GB" sz="1700" dirty="0">
                <a:solidFill>
                  <a:srgbClr val="000000"/>
                </a:solidFill>
                <a:latin typeface="Foco"/>
              </a:rPr>
              <a:t>to help improve predictive </a:t>
            </a:r>
            <a:r>
              <a:rPr lang="en-GB" sz="1700" dirty="0" smtClean="0">
                <a:solidFill>
                  <a:srgbClr val="000000"/>
                </a:solidFill>
                <a:latin typeface="Foco"/>
              </a:rPr>
              <a:t>skill</a:t>
            </a:r>
          </a:p>
          <a:p>
            <a:pPr algn="just"/>
            <a:endParaRPr lang="en-GB" sz="800" dirty="0" smtClean="0">
              <a:solidFill>
                <a:srgbClr val="000000"/>
              </a:solidFill>
              <a:latin typeface="Foco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1700" b="1" dirty="0" smtClean="0">
                <a:solidFill>
                  <a:srgbClr val="000000"/>
                </a:solidFill>
                <a:latin typeface="Foco"/>
              </a:rPr>
              <a:t>Training</a:t>
            </a:r>
            <a:r>
              <a:rPr lang="en-GB" sz="1700" dirty="0" smtClean="0">
                <a:solidFill>
                  <a:srgbClr val="000000"/>
                </a:solidFill>
                <a:latin typeface="Foco"/>
              </a:rPr>
              <a:t> </a:t>
            </a:r>
            <a:r>
              <a:rPr lang="en-GB" sz="1700" dirty="0">
                <a:solidFill>
                  <a:srgbClr val="000000"/>
                </a:solidFill>
                <a:latin typeface="Foco"/>
              </a:rPr>
              <a:t>based on knowledge and </a:t>
            </a:r>
            <a:r>
              <a:rPr lang="en-GB" sz="1700" dirty="0" smtClean="0">
                <a:solidFill>
                  <a:srgbClr val="000000"/>
                </a:solidFill>
                <a:latin typeface="Foco"/>
              </a:rPr>
              <a:t>results - VR/CAD/case studies</a:t>
            </a:r>
          </a:p>
          <a:p>
            <a:pPr algn="just"/>
            <a:endParaRPr lang="en-GB" sz="800" dirty="0" smtClean="0">
              <a:solidFill>
                <a:srgbClr val="000000"/>
              </a:solidFill>
              <a:latin typeface="Foco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1700" dirty="0" smtClean="0">
                <a:solidFill>
                  <a:srgbClr val="000000"/>
                </a:solidFill>
                <a:latin typeface="Foco"/>
              </a:rPr>
              <a:t>Way forward? </a:t>
            </a:r>
            <a:r>
              <a:rPr lang="en-GB" sz="1700" b="1" dirty="0" smtClean="0">
                <a:solidFill>
                  <a:srgbClr val="000000"/>
                </a:solidFill>
                <a:latin typeface="Foco"/>
              </a:rPr>
              <a:t>GMP</a:t>
            </a:r>
            <a:r>
              <a:rPr lang="en-GB" sz="1700" dirty="0" smtClean="0">
                <a:solidFill>
                  <a:srgbClr val="000000"/>
                </a:solidFill>
                <a:latin typeface="Foco"/>
              </a:rPr>
              <a:t> </a:t>
            </a:r>
            <a:r>
              <a:rPr lang="en-GB" sz="1700" dirty="0">
                <a:solidFill>
                  <a:srgbClr val="000000"/>
                </a:solidFill>
                <a:latin typeface="Foco"/>
              </a:rPr>
              <a:t>- strong case for being a model of </a:t>
            </a:r>
            <a:r>
              <a:rPr lang="en-GB" sz="1700" dirty="0" smtClean="0">
                <a:solidFill>
                  <a:srgbClr val="000000"/>
                </a:solidFill>
                <a:latin typeface="Foco"/>
              </a:rPr>
              <a:t>delivery</a:t>
            </a:r>
          </a:p>
          <a:p>
            <a:pPr algn="just"/>
            <a:endParaRPr lang="en-GB" sz="800" dirty="0" smtClean="0">
              <a:solidFill>
                <a:srgbClr val="000000"/>
              </a:solidFill>
              <a:latin typeface="Foco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1700" dirty="0" smtClean="0">
                <a:latin typeface="Foco"/>
              </a:rPr>
              <a:t>However, income </a:t>
            </a:r>
            <a:r>
              <a:rPr lang="en-GB" sz="1700" dirty="0">
                <a:latin typeface="Foco"/>
              </a:rPr>
              <a:t>generated must remain </a:t>
            </a:r>
            <a:r>
              <a:rPr lang="en-GB" sz="1700" i="1" dirty="0">
                <a:latin typeface="Foco"/>
              </a:rPr>
              <a:t>incidental </a:t>
            </a:r>
            <a:r>
              <a:rPr lang="en-GB" sz="1700" dirty="0">
                <a:latin typeface="Foco"/>
              </a:rPr>
              <a:t>(sustain and improve</a:t>
            </a:r>
            <a:r>
              <a:rPr lang="en-GB" sz="1700" dirty="0" smtClean="0">
                <a:latin typeface="Foco"/>
              </a:rPr>
              <a:t>)</a:t>
            </a:r>
            <a:endParaRPr lang="en-GB" sz="1700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3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02851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latin typeface="Foco"/>
              </a:rPr>
              <a:t>Thank </a:t>
            </a:r>
            <a:r>
              <a:rPr lang="en-GB" sz="3000" b="1" dirty="0" smtClean="0">
                <a:latin typeface="Foco"/>
              </a:rPr>
              <a:t>you</a:t>
            </a:r>
            <a:endParaRPr lang="en-GB" sz="3000" b="1" dirty="0">
              <a:latin typeface="Foco"/>
            </a:endParaRPr>
          </a:p>
          <a:p>
            <a:pPr algn="ctr"/>
            <a:endParaRPr lang="en-GB" sz="2400" dirty="0" smtClean="0">
              <a:latin typeface="Foco"/>
            </a:endParaRPr>
          </a:p>
          <a:p>
            <a:pPr algn="ctr"/>
            <a:r>
              <a:rPr lang="en-GB" sz="2400" dirty="0" smtClean="0">
                <a:latin typeface="Foco"/>
              </a:rPr>
              <a:t>Dr </a:t>
            </a:r>
            <a:r>
              <a:rPr lang="en-GB" sz="2400" dirty="0">
                <a:latin typeface="Foco"/>
              </a:rPr>
              <a:t>Leanne Monchuk </a:t>
            </a:r>
          </a:p>
          <a:p>
            <a:pPr algn="ctr"/>
            <a:r>
              <a:rPr lang="en-GB" sz="2400" dirty="0" smtClean="0">
                <a:latin typeface="Foco"/>
              </a:rPr>
              <a:t>+</a:t>
            </a:r>
            <a:r>
              <a:rPr lang="en-GB" sz="2400" dirty="0">
                <a:latin typeface="Foco"/>
              </a:rPr>
              <a:t>44 (0)1484 472670</a:t>
            </a:r>
          </a:p>
          <a:p>
            <a:pPr algn="ctr"/>
            <a:r>
              <a:rPr lang="en-GB" sz="2400" dirty="0" smtClean="0">
                <a:latin typeface="Foco"/>
                <a:hlinkClick r:id="rId5"/>
              </a:rPr>
              <a:t>l.y.monchuk@hud.ac.uk</a:t>
            </a:r>
            <a:endParaRPr lang="en-GB" sz="2400" dirty="0" smtClean="0">
              <a:latin typeface="Foco"/>
            </a:endParaRPr>
          </a:p>
          <a:p>
            <a:pPr algn="ctr"/>
            <a:endParaRPr lang="en-GB" sz="2400" dirty="0" smtClean="0">
              <a:latin typeface="Foco"/>
            </a:endParaRPr>
          </a:p>
          <a:p>
            <a:pPr algn="ctr"/>
            <a:r>
              <a:rPr lang="en-GB" sz="2400" dirty="0"/>
              <a:t>@</a:t>
            </a:r>
            <a:r>
              <a:rPr lang="en-GB" sz="2400" dirty="0" err="1" smtClean="0"/>
              <a:t>leannemonchuk</a:t>
            </a:r>
            <a:endParaRPr lang="en-GB" sz="2400" dirty="0" smtClean="0">
              <a:latin typeface="Foco"/>
            </a:endParaRPr>
          </a:p>
          <a:p>
            <a:pPr algn="ctr"/>
            <a:r>
              <a:rPr lang="en-GB" sz="2400" dirty="0" smtClean="0">
                <a:latin typeface="Foco"/>
              </a:rPr>
              <a:t>  </a:t>
            </a:r>
            <a:endParaRPr lang="en-GB" sz="2400" dirty="0">
              <a:latin typeface="Foc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56" y="3359650"/>
            <a:ext cx="339957" cy="3399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27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4" y="45296"/>
            <a:ext cx="653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Delivery of CPTED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09" y="4019550"/>
            <a:ext cx="8849371" cy="1000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8" y="608821"/>
            <a:ext cx="3441483" cy="442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0500" y="1119841"/>
            <a:ext cx="49071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Foco"/>
              </a:rPr>
              <a:t>43 </a:t>
            </a:r>
            <a:r>
              <a:rPr lang="en-GB" dirty="0">
                <a:latin typeface="Foco"/>
              </a:rPr>
              <a:t>police </a:t>
            </a:r>
            <a:r>
              <a:rPr lang="en-GB" dirty="0" smtClean="0">
                <a:latin typeface="Foco"/>
              </a:rPr>
              <a:t>forces</a:t>
            </a:r>
          </a:p>
          <a:p>
            <a:pPr algn="just"/>
            <a:endParaRPr lang="en-GB" dirty="0" smtClean="0">
              <a:latin typeface="Foc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Foco"/>
              </a:rPr>
              <a:t>1 </a:t>
            </a:r>
            <a:r>
              <a:rPr lang="en-GB" dirty="0">
                <a:latin typeface="Foco"/>
              </a:rPr>
              <a:t>dedicated officer in each </a:t>
            </a:r>
            <a:r>
              <a:rPr lang="en-GB" dirty="0" smtClean="0">
                <a:latin typeface="Foco"/>
              </a:rPr>
              <a:t>force</a:t>
            </a:r>
          </a:p>
          <a:p>
            <a:pPr algn="just"/>
            <a:endParaRPr lang="en-GB" dirty="0" smtClean="0">
              <a:latin typeface="Foc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Foco"/>
              </a:rPr>
              <a:t>Designing our Crime Officers (DOCOs</a:t>
            </a:r>
            <a:r>
              <a:rPr lang="en-GB" dirty="0">
                <a:latin typeface="Foco"/>
              </a:rPr>
              <a:t>) </a:t>
            </a:r>
            <a:endParaRPr lang="en-GB" dirty="0" smtClean="0">
              <a:latin typeface="Foco"/>
            </a:endParaRPr>
          </a:p>
          <a:p>
            <a:pPr algn="just"/>
            <a:endParaRPr lang="en-GB" dirty="0" smtClean="0">
              <a:latin typeface="Foc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Foco"/>
              </a:rPr>
              <a:t>Work within an </a:t>
            </a:r>
            <a:r>
              <a:rPr lang="en-GB" dirty="0">
                <a:latin typeface="Foco"/>
              </a:rPr>
              <a:t>active police </a:t>
            </a:r>
            <a:r>
              <a:rPr lang="en-GB" dirty="0" smtClean="0">
                <a:latin typeface="Foco"/>
              </a:rPr>
              <a:t>station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>
              <a:latin typeface="Foc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Foco"/>
              </a:rPr>
              <a:t>Serving </a:t>
            </a:r>
            <a:r>
              <a:rPr lang="en-GB" dirty="0">
                <a:latin typeface="Foco"/>
              </a:rPr>
              <a:t>police </a:t>
            </a:r>
            <a:r>
              <a:rPr lang="en-GB" dirty="0" smtClean="0">
                <a:latin typeface="Foco"/>
              </a:rPr>
              <a:t>officers, retired officers or police staff</a:t>
            </a:r>
            <a:endParaRPr lang="en-GB" dirty="0">
              <a:latin typeface="Fo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4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Delivery of CPTED 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709" y="4019550"/>
            <a:ext cx="8849371" cy="1000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1" y="606618"/>
            <a:ext cx="3441483" cy="442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aa_greater_manchester_ma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99" y="981623"/>
            <a:ext cx="50165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-14612" y="68158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>
                <a:latin typeface="Foco"/>
                <a:cs typeface="Calibri" pitchFamily="34" charset="0"/>
              </a:rPr>
              <a:t>Over 300 local </a:t>
            </a:r>
            <a:r>
              <a:rPr lang="en-GB" dirty="0" smtClean="0">
                <a:latin typeface="Foco"/>
                <a:cs typeface="Calibri" pitchFamily="34" charset="0"/>
              </a:rPr>
              <a:t>authorities in </a:t>
            </a:r>
            <a:r>
              <a:rPr lang="en-GB" dirty="0">
                <a:latin typeface="Foco"/>
                <a:cs typeface="Calibri" pitchFamily="34" charset="0"/>
              </a:rPr>
              <a:t>England and Wales 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381125" y="2148650"/>
            <a:ext cx="431800" cy="431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1600"/>
          </a:p>
        </p:txBody>
      </p:sp>
      <p:cxnSp>
        <p:nvCxnSpPr>
          <p:cNvPr id="13" name="Straight Arrow Connector 9"/>
          <p:cNvCxnSpPr>
            <a:cxnSpLocks noChangeShapeType="1"/>
            <a:stCxn id="12" idx="6"/>
          </p:cNvCxnSpPr>
          <p:nvPr/>
        </p:nvCxnSpPr>
        <p:spPr bwMode="auto">
          <a:xfrm>
            <a:off x="1812925" y="2364549"/>
            <a:ext cx="2376488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216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oco"/>
                <a:cs typeface="Foco"/>
              </a:rPr>
              <a:t>Delivery of CPTED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483" y="737759"/>
            <a:ext cx="868166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Foco"/>
              </a:rPr>
              <a:t>National planning policy - crime prevention should be considered in the design and build of new dwellings</a:t>
            </a:r>
          </a:p>
          <a:p>
            <a:pPr algn="just"/>
            <a:endParaRPr lang="en-GB" sz="1000" dirty="0" smtClean="0">
              <a:latin typeface="Foc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Foco"/>
              </a:rPr>
              <a:t>No</a:t>
            </a:r>
            <a:r>
              <a:rPr lang="en-GB" dirty="0" smtClean="0">
                <a:latin typeface="Foco"/>
              </a:rPr>
              <a:t> </a:t>
            </a:r>
            <a:r>
              <a:rPr lang="en-GB" dirty="0">
                <a:latin typeface="Foco"/>
              </a:rPr>
              <a:t>obligation that the police must be involved in the planning </a:t>
            </a:r>
            <a:r>
              <a:rPr lang="en-GB" dirty="0" smtClean="0">
                <a:latin typeface="Foco"/>
              </a:rPr>
              <a:t>process</a:t>
            </a:r>
          </a:p>
          <a:p>
            <a:pPr algn="just"/>
            <a:endParaRPr lang="en-GB" sz="1000" dirty="0">
              <a:latin typeface="Foc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Foco"/>
              </a:rPr>
              <a:t>No</a:t>
            </a:r>
            <a:r>
              <a:rPr lang="en-GB" dirty="0" smtClean="0">
                <a:latin typeface="Foco"/>
              </a:rPr>
              <a:t> </a:t>
            </a:r>
            <a:r>
              <a:rPr lang="en-GB" dirty="0">
                <a:latin typeface="Foco"/>
              </a:rPr>
              <a:t>systematic process </a:t>
            </a:r>
            <a:r>
              <a:rPr lang="en-GB" dirty="0" smtClean="0">
                <a:latin typeface="Foco"/>
              </a:rPr>
              <a:t>to ensure </a:t>
            </a:r>
            <a:r>
              <a:rPr lang="en-GB" dirty="0">
                <a:latin typeface="Foco"/>
              </a:rPr>
              <a:t>that </a:t>
            </a:r>
            <a:r>
              <a:rPr lang="en-GB" dirty="0" smtClean="0">
                <a:latin typeface="Foco"/>
              </a:rPr>
              <a:t>the police </a:t>
            </a:r>
            <a:r>
              <a:rPr lang="en-GB" dirty="0">
                <a:latin typeface="Foco"/>
              </a:rPr>
              <a:t>are involved in </a:t>
            </a:r>
            <a:r>
              <a:rPr lang="en-GB" dirty="0" smtClean="0">
                <a:latin typeface="Foco"/>
              </a:rPr>
              <a:t>the design </a:t>
            </a:r>
            <a:r>
              <a:rPr lang="en-GB" dirty="0">
                <a:latin typeface="Foco"/>
              </a:rPr>
              <a:t>of </a:t>
            </a:r>
            <a:r>
              <a:rPr lang="en-GB" dirty="0" smtClean="0">
                <a:latin typeface="Foco"/>
              </a:rPr>
              <a:t>new developments</a:t>
            </a:r>
          </a:p>
          <a:p>
            <a:pPr algn="just"/>
            <a:endParaRPr lang="en-GB" sz="1000" dirty="0">
              <a:latin typeface="Foc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>
                <a:latin typeface="Foco"/>
              </a:rPr>
              <a:t>This </a:t>
            </a:r>
            <a:r>
              <a:rPr lang="en-GB" dirty="0">
                <a:latin typeface="Foco"/>
              </a:rPr>
              <a:t>applies </a:t>
            </a:r>
            <a:r>
              <a:rPr lang="en-GB" i="1" dirty="0">
                <a:latin typeface="Foco"/>
              </a:rPr>
              <a:t>across</a:t>
            </a:r>
            <a:r>
              <a:rPr lang="en-GB" dirty="0">
                <a:latin typeface="Foco"/>
              </a:rPr>
              <a:t> police forces and </a:t>
            </a:r>
            <a:r>
              <a:rPr lang="en-GB" i="1" dirty="0">
                <a:latin typeface="Foco"/>
              </a:rPr>
              <a:t>within</a:t>
            </a:r>
            <a:r>
              <a:rPr lang="en-GB" dirty="0">
                <a:latin typeface="Foco"/>
              </a:rPr>
              <a:t> the </a:t>
            </a:r>
            <a:r>
              <a:rPr lang="en-GB" dirty="0" smtClean="0">
                <a:latin typeface="Foco"/>
              </a:rPr>
              <a:t>forces:</a:t>
            </a:r>
          </a:p>
          <a:p>
            <a:pPr algn="just"/>
            <a:endParaRPr lang="en-GB" sz="1000" dirty="0" smtClean="0">
              <a:latin typeface="Foco"/>
            </a:endParaRPr>
          </a:p>
          <a:p>
            <a:pPr algn="just"/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co"/>
              </a:rPr>
              <a:t>		There 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Foco"/>
              </a:rPr>
              <a:t>is no force policy. There is no 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co"/>
              </a:rPr>
              <a:t>direction…Whatever </a:t>
            </a:r>
          </a:p>
          <a:p>
            <a:pPr algn="just"/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Foco"/>
              </a:rPr>
              <a:t>	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co"/>
              </a:rPr>
              <a:t>	level of 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Foco"/>
              </a:rPr>
              <a:t>operation we 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co"/>
              </a:rPr>
              <a:t>have is down 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Foco"/>
              </a:rPr>
              <a:t>to individual development </a:t>
            </a:r>
            <a:endParaRPr lang="en-GB" i="1" dirty="0" smtClean="0">
              <a:solidFill>
                <a:schemeClr val="tx1">
                  <a:lumMod val="65000"/>
                  <a:lumOff val="35000"/>
                </a:schemeClr>
              </a:solidFill>
              <a:latin typeface="Foco"/>
            </a:endParaRPr>
          </a:p>
          <a:p>
            <a:pPr algn="just"/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Foco"/>
              </a:rPr>
              <a:t>	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oco"/>
              </a:rPr>
              <a:t>	and partnerships…</a:t>
            </a:r>
            <a:endParaRPr lang="en-GB" dirty="0">
              <a:latin typeface="Fo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1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4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CPTED &amp; the planning process 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95614" y="1606553"/>
            <a:ext cx="1071563" cy="414259"/>
          </a:xfrm>
          <a:prstGeom prst="roundRect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co"/>
                <a:cs typeface="Arial" charset="0"/>
              </a:rPr>
              <a:t>Client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843317" y="1039552"/>
            <a:ext cx="1819275" cy="1532960"/>
          </a:xfrm>
          <a:prstGeom prst="roundRect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co"/>
                <a:cs typeface="Arial" charset="0"/>
              </a:rPr>
              <a:t>Planning Application submitted to Local  Authority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048583" y="1175952"/>
            <a:ext cx="1819275" cy="1230261"/>
          </a:xfrm>
          <a:prstGeom prst="roundRect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co"/>
                <a:cs typeface="Arial" charset="0"/>
              </a:rPr>
              <a:t>Planning Permission Granted or</a:t>
            </a:r>
            <a:r>
              <a:rPr kumimoji="0" lang="en-GB" sz="17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co"/>
                <a:cs typeface="Arial" charset="0"/>
              </a:rPr>
              <a:t> </a:t>
            </a: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co"/>
                <a:cs typeface="Arial" charset="0"/>
              </a:rPr>
              <a:t>Refused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53849" y="1601597"/>
            <a:ext cx="1820862" cy="378969"/>
          </a:xfrm>
          <a:prstGeom prst="roundRect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co"/>
                <a:cs typeface="Arial" charset="0"/>
              </a:rPr>
              <a:t>Development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069392" y="1020619"/>
            <a:ext cx="1657350" cy="1639219"/>
          </a:xfrm>
          <a:prstGeom prst="ellipse">
            <a:avLst/>
          </a:prstGeom>
          <a:noFill/>
          <a:ln w="31750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340170" y="1135802"/>
            <a:ext cx="1657350" cy="1639219"/>
          </a:xfrm>
          <a:prstGeom prst="ellipse">
            <a:avLst/>
          </a:prstGeom>
          <a:noFill/>
          <a:ln w="31750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50825" y="3211288"/>
            <a:ext cx="86423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 fontAlgn="base"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…a lot of developments will bypass us at the pre-planning stage and we won’t see them until it gets to the planning application – which is 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far too late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down the line...</a:t>
            </a:r>
          </a:p>
          <a:p>
            <a:pPr lvl="2" algn="just" defTabSz="914400" fontAlgn="base">
              <a:spcAft>
                <a:spcPct val="0"/>
              </a:spcAft>
              <a:defRPr/>
            </a:pPr>
            <a:r>
              <a:rPr lang="en-GB" dirty="0">
                <a:solidFill>
                  <a:srgbClr val="808080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							</a:t>
            </a:r>
            <a:r>
              <a:rPr lang="en-GB" sz="1200" dirty="0">
                <a:solidFill>
                  <a:srgbClr val="808080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[Police Force]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7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5" grpId="0" animBg="1"/>
      <p:bldP spid="1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Greater Manchester Police (GMP) </a:t>
            </a:r>
            <a:endParaRPr lang="en-US" sz="2800" b="1" dirty="0">
              <a:latin typeface="Foco"/>
              <a:cs typeface="Foco"/>
            </a:endParaRPr>
          </a:p>
        </p:txBody>
      </p:sp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4294" y="913489"/>
            <a:ext cx="4241275" cy="9361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8941" y="2041161"/>
            <a:ext cx="876020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Foco"/>
              </a:rPr>
              <a:t>Design-led consultancy</a:t>
            </a:r>
          </a:p>
          <a:p>
            <a:endParaRPr lang="en-GB" sz="1000" dirty="0" smtClean="0">
              <a:latin typeface="Foco"/>
            </a:endParaRPr>
          </a:p>
          <a:p>
            <a:endParaRPr lang="en-GB" sz="1000" dirty="0">
              <a:latin typeface="Foco"/>
            </a:endParaRPr>
          </a:p>
          <a:p>
            <a:endParaRPr lang="en-GB" sz="300" dirty="0">
              <a:latin typeface="Foco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Foco"/>
              </a:rPr>
              <a:t>Design </a:t>
            </a:r>
            <a:r>
              <a:rPr lang="en-GB" dirty="0">
                <a:solidFill>
                  <a:srgbClr val="000000"/>
                </a:solidFill>
                <a:latin typeface="Foco"/>
              </a:rPr>
              <a:t>stage/pre-planning application </a:t>
            </a:r>
            <a:r>
              <a:rPr lang="en-GB" dirty="0" smtClean="0">
                <a:solidFill>
                  <a:srgbClr val="000000"/>
                </a:solidFill>
                <a:latin typeface="Foco"/>
              </a:rPr>
              <a:t>stage</a:t>
            </a:r>
          </a:p>
          <a:p>
            <a:endParaRPr lang="en-GB" sz="1000" dirty="0" smtClean="0">
              <a:solidFill>
                <a:srgbClr val="000000"/>
              </a:solidFill>
              <a:latin typeface="Foco"/>
            </a:endParaRPr>
          </a:p>
          <a:p>
            <a:endParaRPr lang="en-GB" sz="1000" dirty="0" smtClean="0">
              <a:solidFill>
                <a:srgbClr val="000000"/>
              </a:solidFill>
              <a:latin typeface="Foco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Foco"/>
              </a:rPr>
              <a:t>Crime Impact Statement (CIS) process – charge a fee </a:t>
            </a:r>
          </a:p>
          <a:p>
            <a:endParaRPr lang="en-GB" sz="1000" dirty="0" smtClean="0">
              <a:solidFill>
                <a:srgbClr val="000000"/>
              </a:solidFill>
              <a:latin typeface="Fo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0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4" y="0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CPTED &amp; the CIS process 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3005" y="1990575"/>
            <a:ext cx="1071563" cy="414259"/>
          </a:xfrm>
          <a:prstGeom prst="roundRect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co"/>
                <a:cs typeface="Arial" charset="0"/>
              </a:rPr>
              <a:t>Client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468042" y="1512103"/>
            <a:ext cx="1819275" cy="1532960"/>
          </a:xfrm>
          <a:prstGeom prst="roundRect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co"/>
                <a:cs typeface="Arial" charset="0"/>
              </a:rPr>
              <a:t>Planning Application submitted to Local  Authority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54641" y="1663452"/>
            <a:ext cx="1819275" cy="1230261"/>
          </a:xfrm>
          <a:prstGeom prst="roundRect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co"/>
                <a:cs typeface="Arial" charset="0"/>
              </a:rPr>
              <a:t>Planning Permission Granted or</a:t>
            </a:r>
            <a:r>
              <a:rPr kumimoji="0" lang="en-GB" sz="17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co"/>
                <a:cs typeface="Arial" charset="0"/>
              </a:rPr>
              <a:t> </a:t>
            </a: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co"/>
                <a:cs typeface="Arial" charset="0"/>
              </a:rPr>
              <a:t>Refused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235177" y="2089099"/>
            <a:ext cx="1820862" cy="378969"/>
          </a:xfrm>
          <a:prstGeom prst="roundRect">
            <a:avLst/>
          </a:prstGeom>
          <a:solidFill>
            <a:srgbClr val="808080">
              <a:lumMod val="60000"/>
              <a:lumOff val="40000"/>
            </a:srgbClr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co"/>
                <a:cs typeface="Arial" charset="0"/>
              </a:rPr>
              <a:t>Development</a:t>
            </a:r>
          </a:p>
        </p:txBody>
      </p:sp>
      <p:cxnSp>
        <p:nvCxnSpPr>
          <p:cNvPr id="13" name="Straight Connector 24"/>
          <p:cNvCxnSpPr>
            <a:cxnSpLocks noChangeShapeType="1"/>
          </p:cNvCxnSpPr>
          <p:nvPr/>
        </p:nvCxnSpPr>
        <p:spPr bwMode="auto">
          <a:xfrm>
            <a:off x="3358223" y="581840"/>
            <a:ext cx="0" cy="3511102"/>
          </a:xfrm>
          <a:prstGeom prst="line">
            <a:avLst/>
          </a:prstGeom>
          <a:noFill/>
          <a:ln w="1270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Line 23"/>
          <p:cNvSpPr>
            <a:spLocks noChangeShapeType="1"/>
          </p:cNvSpPr>
          <p:nvPr/>
        </p:nvSpPr>
        <p:spPr bwMode="auto">
          <a:xfrm flipH="1" flipV="1">
            <a:off x="495730" y="825984"/>
            <a:ext cx="2808288" cy="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3420096" y="825984"/>
            <a:ext cx="5635943" cy="0"/>
          </a:xfrm>
          <a:prstGeom prst="line">
            <a:avLst/>
          </a:prstGeom>
          <a:noFill/>
          <a:ln w="1397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58787" y="2861166"/>
            <a:ext cx="2482763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 smtClean="0">
                <a:latin typeface="Foco"/>
              </a:rPr>
              <a:t>All 10 planning authorities </a:t>
            </a:r>
            <a:r>
              <a:rPr lang="en-GB" sz="1400" dirty="0">
                <a:latin typeface="Foco"/>
              </a:rPr>
              <a:t>in </a:t>
            </a:r>
            <a:r>
              <a:rPr lang="en-GB" sz="1400" dirty="0" smtClean="0">
                <a:latin typeface="Foco"/>
              </a:rPr>
              <a:t>Manchester </a:t>
            </a:r>
            <a:r>
              <a:rPr lang="en-GB" sz="1400" dirty="0">
                <a:latin typeface="Foco"/>
              </a:rPr>
              <a:t>stipulate that </a:t>
            </a:r>
            <a:r>
              <a:rPr lang="en-GB" sz="1400" dirty="0" smtClean="0">
                <a:latin typeface="Foco"/>
              </a:rPr>
              <a:t>major </a:t>
            </a:r>
            <a:r>
              <a:rPr lang="en-GB" sz="1400" dirty="0">
                <a:latin typeface="Foco"/>
              </a:rPr>
              <a:t>planning applications must include a Crime Impact Statement</a:t>
            </a:r>
          </a:p>
        </p:txBody>
      </p:sp>
      <p:pic>
        <p:nvPicPr>
          <p:cNvPr id="22" name="Picture 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3879" y="1976141"/>
            <a:ext cx="1815905" cy="4132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3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73_UoH_Research Events_Plasma_Powerpoint_Outlined_Dummy_2ndpage_15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6"/>
            <a:ext cx="9144000" cy="51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9" y="45296"/>
            <a:ext cx="884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oco"/>
                <a:cs typeface="Foco"/>
              </a:rPr>
              <a:t>Key questions! </a:t>
            </a:r>
            <a:endParaRPr lang="en-US" sz="2800" b="1" dirty="0">
              <a:latin typeface="Foco"/>
              <a:cs typeface="Foc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9" y="695325"/>
            <a:ext cx="864645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dirty="0" smtClean="0">
                <a:latin typeface="Foco"/>
              </a:rPr>
              <a:t>Before </a:t>
            </a:r>
            <a:r>
              <a:rPr lang="en-GB" dirty="0">
                <a:latin typeface="Foco"/>
              </a:rPr>
              <a:t>thinking about </a:t>
            </a:r>
            <a:r>
              <a:rPr lang="en-GB" b="1" i="1" dirty="0">
                <a:latin typeface="Foco"/>
              </a:rPr>
              <a:t>how</a:t>
            </a:r>
            <a:r>
              <a:rPr lang="en-GB" dirty="0">
                <a:latin typeface="Foco"/>
              </a:rPr>
              <a:t> </a:t>
            </a:r>
            <a:r>
              <a:rPr lang="en-GB" dirty="0" smtClean="0">
                <a:latin typeface="Foco"/>
              </a:rPr>
              <a:t>DOCOs </a:t>
            </a:r>
            <a:r>
              <a:rPr lang="en-GB" dirty="0">
                <a:latin typeface="Foco"/>
              </a:rPr>
              <a:t>deliver crime prevention advice, need to </a:t>
            </a:r>
            <a:r>
              <a:rPr lang="en-GB" dirty="0" smtClean="0">
                <a:latin typeface="Foco"/>
              </a:rPr>
              <a:t>ask two key questions: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dirty="0" smtClean="0">
              <a:latin typeface="Foco"/>
            </a:endParaRPr>
          </a:p>
          <a:p>
            <a:pPr algn="ctr"/>
            <a:endParaRPr lang="en-GB" sz="1000" dirty="0" smtClean="0">
              <a:latin typeface="Foco"/>
            </a:endParaRPr>
          </a:p>
          <a:p>
            <a:pPr marL="342900" indent="-342900" algn="ctr">
              <a:buAutoNum type="arabicParenR"/>
            </a:pPr>
            <a:r>
              <a:rPr lang="en-GB" dirty="0">
                <a:latin typeface="Foco"/>
              </a:rPr>
              <a:t>I</a:t>
            </a:r>
            <a:r>
              <a:rPr lang="en-GB" dirty="0" smtClean="0">
                <a:latin typeface="Foco"/>
              </a:rPr>
              <a:t>s </a:t>
            </a:r>
            <a:r>
              <a:rPr lang="en-GB" dirty="0">
                <a:latin typeface="Foco"/>
              </a:rPr>
              <a:t>there a skill</a:t>
            </a:r>
            <a:r>
              <a:rPr lang="en-GB" dirty="0" smtClean="0">
                <a:latin typeface="Foco"/>
              </a:rPr>
              <a:t>?</a:t>
            </a:r>
          </a:p>
          <a:p>
            <a:pPr marL="342900" indent="-342900" algn="ctr">
              <a:buAutoNum type="arabicParenR"/>
            </a:pPr>
            <a:endParaRPr lang="en-GB" dirty="0" smtClean="0">
              <a:latin typeface="Foco"/>
            </a:endParaRPr>
          </a:p>
          <a:p>
            <a:pPr marL="342900" indent="-342900" algn="ctr">
              <a:buAutoNum type="arabicParenR"/>
            </a:pPr>
            <a:r>
              <a:rPr lang="en-GB" dirty="0" smtClean="0">
                <a:latin typeface="Foco"/>
              </a:rPr>
              <a:t>How is the skill applied? </a:t>
            </a:r>
          </a:p>
          <a:p>
            <a:pPr algn="just"/>
            <a:endParaRPr lang="en-GB" dirty="0">
              <a:latin typeface="Foco"/>
            </a:endParaRPr>
          </a:p>
          <a:p>
            <a:pPr algn="just"/>
            <a:endParaRPr lang="en-GB" sz="1000" dirty="0" smtClean="0">
              <a:latin typeface="Foco"/>
            </a:endParaRPr>
          </a:p>
          <a:p>
            <a:pPr algn="just"/>
            <a:endParaRPr lang="en-GB" sz="1000" dirty="0" smtClean="0">
              <a:latin typeface="Foco"/>
            </a:endParaRPr>
          </a:p>
          <a:p>
            <a:pPr algn="just"/>
            <a:endParaRPr lang="en-GB" sz="1000" dirty="0">
              <a:latin typeface="Foco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dirty="0">
                <a:latin typeface="Foco"/>
              </a:rPr>
              <a:t>Evaluations of SBD up to now overlook this basic question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99" y="2617808"/>
            <a:ext cx="1783940" cy="12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10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0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758</Words>
  <Application>Microsoft Office PowerPoint</Application>
  <PresentationFormat>Custom</PresentationFormat>
  <Paragraphs>168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Foco</vt:lpstr>
      <vt:lpstr>Office Theme</vt:lpstr>
      <vt:lpstr>10_White</vt:lpstr>
      <vt:lpstr>11_White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 Stefaniuk</dc:creator>
  <cp:lastModifiedBy>Sara Taylor</cp:lastModifiedBy>
  <cp:revision>53</cp:revision>
  <cp:lastPrinted>2016-04-18T14:21:19Z</cp:lastPrinted>
  <dcterms:created xsi:type="dcterms:W3CDTF">2015-05-20T09:32:15Z</dcterms:created>
  <dcterms:modified xsi:type="dcterms:W3CDTF">2016-12-01T16:23:22Z</dcterms:modified>
</cp:coreProperties>
</file>