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tags/tag19.xml" ContentType="application/vnd.openxmlformats-officedocument.presentationml.tags+xml"/>
  <Override PartName="/ppt/notesSlides/notesSlide21.xml" ContentType="application/vnd.openxmlformats-officedocument.presentationml.notesSlide+xml"/>
  <Override PartName="/ppt/tags/tag20.xml" ContentType="application/vnd.openxmlformats-officedocument.presentationml.tags+xml"/>
  <Override PartName="/ppt/notesSlides/notesSlide22.xml" ContentType="application/vnd.openxmlformats-officedocument.presentationml.notesSlide+xml"/>
  <Override PartName="/ppt/tags/tag21.xml" ContentType="application/vnd.openxmlformats-officedocument.presentationml.tags+xml"/>
  <Override PartName="/ppt/notesSlides/notesSlide23.xml" ContentType="application/vnd.openxmlformats-officedocument.presentationml.notesSlide+xml"/>
  <Override PartName="/ppt/tags/tag22.xml" ContentType="application/vnd.openxmlformats-officedocument.presentationml.tags+xml"/>
  <Override PartName="/ppt/notesSlides/notesSlide24.xml" ContentType="application/vnd.openxmlformats-officedocument.presentationml.notesSlide+xml"/>
  <Override PartName="/ppt/tags/tag23.xml" ContentType="application/vnd.openxmlformats-officedocument.presentationml.tags+xml"/>
  <Override PartName="/ppt/notesSlides/notesSlide25.xml" ContentType="application/vnd.openxmlformats-officedocument.presentationml.notesSlide+xml"/>
  <Override PartName="/ppt/tags/tag24.xml" ContentType="application/vnd.openxmlformats-officedocument.presentationml.tags+xml"/>
  <Override PartName="/ppt/notesSlides/notesSlide26.xml" ContentType="application/vnd.openxmlformats-officedocument.presentationml.notesSlide+xml"/>
  <Override PartName="/ppt/tags/tag25.xml" ContentType="application/vnd.openxmlformats-officedocument.presentationml.tags+xml"/>
  <Override PartName="/ppt/notesSlides/notesSlide27.xml" ContentType="application/vnd.openxmlformats-officedocument.presentationml.notesSlide+xml"/>
  <Override PartName="/ppt/tags/tag26.xml" ContentType="application/vnd.openxmlformats-officedocument.presentationml.tags+xml"/>
  <Override PartName="/ppt/notesSlides/notesSlide28.xml" ContentType="application/vnd.openxmlformats-officedocument.presentationml.notesSlide+xml"/>
  <Override PartName="/ppt/tags/tag27.xml" ContentType="application/vnd.openxmlformats-officedocument.presentationml.tags+xml"/>
  <Override PartName="/ppt/notesSlides/notesSlide29.xml" ContentType="application/vnd.openxmlformats-officedocument.presentationml.notesSlide+xml"/>
  <Override PartName="/ppt/tags/tag28.xml" ContentType="application/vnd.openxmlformats-officedocument.presentationml.tags+xml"/>
  <Override PartName="/ppt/notesSlides/notesSlide30.xml" ContentType="application/vnd.openxmlformats-officedocument.presentationml.notesSlide+xml"/>
  <Override PartName="/ppt/tags/tag29.xml" ContentType="application/vnd.openxmlformats-officedocument.presentationml.tags+xml"/>
  <Override PartName="/ppt/notesSlides/notesSlide31.xml" ContentType="application/vnd.openxmlformats-officedocument.presentationml.notesSlide+xml"/>
  <Override PartName="/ppt/tags/tag30.xml" ContentType="application/vnd.openxmlformats-officedocument.presentationml.tags+xml"/>
  <Override PartName="/ppt/notesSlides/notesSlide32.xml" ContentType="application/vnd.openxmlformats-officedocument.presentationml.notesSlide+xml"/>
  <Override PartName="/ppt/tags/tag31.xml" ContentType="application/vnd.openxmlformats-officedocument.presentationml.tags+xml"/>
  <Override PartName="/ppt/notesSlides/notesSlide33.xml" ContentType="application/vnd.openxmlformats-officedocument.presentationml.notesSlide+xml"/>
  <Override PartName="/ppt/tags/tag32.xml" ContentType="application/vnd.openxmlformats-officedocument.presentationml.tags+xml"/>
  <Override PartName="/ppt/notesSlides/notesSlide34.xml" ContentType="application/vnd.openxmlformats-officedocument.presentationml.notesSlide+xml"/>
  <Override PartName="/ppt/tags/tag33.xml" ContentType="application/vnd.openxmlformats-officedocument.presentationml.tags+xml"/>
  <Override PartName="/ppt/notesSlides/notesSlide35.xml" ContentType="application/vnd.openxmlformats-officedocument.presentationml.notesSlide+xml"/>
  <Override PartName="/ppt/tags/tag34.xml" ContentType="application/vnd.openxmlformats-officedocument.presentationml.tags+xml"/>
  <Override PartName="/ppt/notesSlides/notesSlide36.xml" ContentType="application/vnd.openxmlformats-officedocument.presentationml.notesSlide+xml"/>
  <Override PartName="/ppt/tags/tag35.xml" ContentType="application/vnd.openxmlformats-officedocument.presentationml.tags+xml"/>
  <Override PartName="/ppt/notesSlides/notesSlide37.xml" ContentType="application/vnd.openxmlformats-officedocument.presentationml.notesSlide+xml"/>
  <Override PartName="/ppt/tags/tag36.xml" ContentType="application/vnd.openxmlformats-officedocument.presentationml.tags+xml"/>
  <Override PartName="/ppt/notesSlides/notesSlide38.xml" ContentType="application/vnd.openxmlformats-officedocument.presentationml.notesSlide+xml"/>
  <Override PartName="/ppt/tags/tag37.xml" ContentType="application/vnd.openxmlformats-officedocument.presentationml.tags+xml"/>
  <Override PartName="/ppt/notesSlides/notesSlide39.xml" ContentType="application/vnd.openxmlformats-officedocument.presentationml.notesSlide+xml"/>
  <Override PartName="/ppt/tags/tag38.xml" ContentType="application/vnd.openxmlformats-officedocument.presentationml.tags+xml"/>
  <Override PartName="/ppt/notesSlides/notesSlide40.xml" ContentType="application/vnd.openxmlformats-officedocument.presentationml.notesSlide+xml"/>
  <Override PartName="/ppt/tags/tag39.xml" ContentType="application/vnd.openxmlformats-officedocument.presentationml.tags+xml"/>
  <Override PartName="/ppt/notesSlides/notesSlide41.xml" ContentType="application/vnd.openxmlformats-officedocument.presentationml.notesSlide+xml"/>
  <Override PartName="/ppt/tags/tag40.xml" ContentType="application/vnd.openxmlformats-officedocument.presentationml.tags+xml"/>
  <Override PartName="/ppt/notesSlides/notesSlide42.xml" ContentType="application/vnd.openxmlformats-officedocument.presentationml.notesSlide+xml"/>
  <Override PartName="/ppt/tags/tag41.xml" ContentType="application/vnd.openxmlformats-officedocument.presentationml.tags+xml"/>
  <Override PartName="/ppt/notesSlides/notesSlide43.xml" ContentType="application/vnd.openxmlformats-officedocument.presentationml.notesSlide+xml"/>
  <Override PartName="/ppt/tags/tag42.xml" ContentType="application/vnd.openxmlformats-officedocument.presentationml.tags+xml"/>
  <Override PartName="/ppt/notesSlides/notesSlide44.xml" ContentType="application/vnd.openxmlformats-officedocument.presentationml.notesSlide+xml"/>
  <Override PartName="/ppt/tags/tag43.xml" ContentType="application/vnd.openxmlformats-officedocument.presentationml.tags+xml"/>
  <Override PartName="/ppt/notesSlides/notesSlide45.xml" ContentType="application/vnd.openxmlformats-officedocument.presentationml.notesSlide+xml"/>
  <Override PartName="/ppt/tags/tag44.xml" ContentType="application/vnd.openxmlformats-officedocument.presentationml.tags+xml"/>
  <Override PartName="/ppt/notesSlides/notesSlide46.xml" ContentType="application/vnd.openxmlformats-officedocument.presentationml.notesSlide+xml"/>
  <Override PartName="/ppt/tags/tag45.xml" ContentType="application/vnd.openxmlformats-officedocument.presentationml.tags+xml"/>
  <Override PartName="/ppt/notesSlides/notesSlide47.xml" ContentType="application/vnd.openxmlformats-officedocument.presentationml.notesSlide+xml"/>
  <Override PartName="/ppt/tags/tag46.xml" ContentType="application/vnd.openxmlformats-officedocument.presentationml.tags+xml"/>
  <Override PartName="/ppt/notesSlides/notesSlide48.xml" ContentType="application/vnd.openxmlformats-officedocument.presentationml.notesSlide+xml"/>
  <Override PartName="/ppt/tags/tag47.xml" ContentType="application/vnd.openxmlformats-officedocument.presentationml.tags+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4" r:id="rId3"/>
    <p:sldMasterId id="2147483688" r:id="rId4"/>
  </p:sldMasterIdLst>
  <p:notesMasterIdLst>
    <p:notesMasterId r:id="rId54"/>
  </p:notesMasterIdLst>
  <p:sldIdLst>
    <p:sldId id="256" r:id="rId5"/>
    <p:sldId id="259" r:id="rId6"/>
    <p:sldId id="278" r:id="rId7"/>
    <p:sldId id="279" r:id="rId8"/>
    <p:sldId id="280" r:id="rId9"/>
    <p:sldId id="321" r:id="rId10"/>
    <p:sldId id="284" r:id="rId11"/>
    <p:sldId id="283" r:id="rId12"/>
    <p:sldId id="286" r:id="rId13"/>
    <p:sldId id="287" r:id="rId14"/>
    <p:sldId id="285" r:id="rId15"/>
    <p:sldId id="273" r:id="rId16"/>
    <p:sldId id="271" r:id="rId17"/>
    <p:sldId id="316" r:id="rId18"/>
    <p:sldId id="317" r:id="rId19"/>
    <p:sldId id="267" r:id="rId20"/>
    <p:sldId id="289" r:id="rId21"/>
    <p:sldId id="288" r:id="rId22"/>
    <p:sldId id="302" r:id="rId23"/>
    <p:sldId id="303" r:id="rId24"/>
    <p:sldId id="275" r:id="rId25"/>
    <p:sldId id="290" r:id="rId26"/>
    <p:sldId id="291" r:id="rId27"/>
    <p:sldId id="292" r:id="rId28"/>
    <p:sldId id="293" r:id="rId29"/>
    <p:sldId id="299" r:id="rId30"/>
    <p:sldId id="295" r:id="rId31"/>
    <p:sldId id="294" r:id="rId32"/>
    <p:sldId id="296" r:id="rId33"/>
    <p:sldId id="300" r:id="rId34"/>
    <p:sldId id="297" r:id="rId35"/>
    <p:sldId id="301" r:id="rId36"/>
    <p:sldId id="298" r:id="rId37"/>
    <p:sldId id="304" r:id="rId38"/>
    <p:sldId id="305" r:id="rId39"/>
    <p:sldId id="306" r:id="rId40"/>
    <p:sldId id="307" r:id="rId41"/>
    <p:sldId id="308" r:id="rId42"/>
    <p:sldId id="309" r:id="rId43"/>
    <p:sldId id="320" r:id="rId44"/>
    <p:sldId id="310" r:id="rId45"/>
    <p:sldId id="311" r:id="rId46"/>
    <p:sldId id="312" r:id="rId47"/>
    <p:sldId id="313" r:id="rId48"/>
    <p:sldId id="314" r:id="rId49"/>
    <p:sldId id="318" r:id="rId50"/>
    <p:sldId id="315" r:id="rId51"/>
    <p:sldId id="319" r:id="rId52"/>
    <p:sldId id="258" r:id="rId53"/>
  </p:sldIdLst>
  <p:sldSz cx="9144000" cy="514826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D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7281" autoAdjust="0"/>
    <p:restoredTop sz="94631" autoAdjust="0"/>
  </p:normalViewPr>
  <p:slideViewPr>
    <p:cSldViewPr snapToGrid="0" snapToObjects="1">
      <p:cViewPr varScale="1">
        <p:scale>
          <a:sx n="100" d="100"/>
          <a:sy n="100" d="100"/>
        </p:scale>
        <p:origin x="90" y="222"/>
      </p:cViewPr>
      <p:guideLst>
        <p:guide orient="horz" pos="162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8F0AE134-4CF5-4E6B-A62D-03B48E1DAB93}" type="datetimeFigureOut">
              <a:rPr lang="en-GB" smtClean="0"/>
              <a:t>01/12/2016</a:t>
            </a:fld>
            <a:endParaRPr lang="en-GB"/>
          </a:p>
        </p:txBody>
      </p:sp>
      <p:sp>
        <p:nvSpPr>
          <p:cNvPr id="4" name="Slide Image Placeholder 3"/>
          <p:cNvSpPr>
            <a:spLocks noGrp="1" noRot="1" noChangeAspect="1"/>
          </p:cNvSpPr>
          <p:nvPr>
            <p:ph type="sldImg" idx="2"/>
          </p:nvPr>
        </p:nvSpPr>
        <p:spPr>
          <a:xfrm>
            <a:off x="425450" y="1241425"/>
            <a:ext cx="594677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8B09854C-20C6-4F4F-842E-F6E8A4AC3AAA}" type="slidenum">
              <a:rPr lang="en-GB" smtClean="0"/>
              <a:t>‹#›</a:t>
            </a:fld>
            <a:endParaRPr lang="en-GB"/>
          </a:p>
        </p:txBody>
      </p:sp>
    </p:spTree>
    <p:extLst>
      <p:ext uri="{BB962C8B-B14F-4D97-AF65-F5344CB8AC3E}">
        <p14:creationId xmlns:p14="http://schemas.microsoft.com/office/powerpoint/2010/main" val="1663649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09854C-20C6-4F4F-842E-F6E8A4AC3AAA}" type="slidenum">
              <a:rPr lang="en-GB" smtClean="0"/>
              <a:t>1</a:t>
            </a:fld>
            <a:endParaRPr lang="en-GB"/>
          </a:p>
        </p:txBody>
      </p:sp>
    </p:spTree>
    <p:extLst>
      <p:ext uri="{BB962C8B-B14F-4D97-AF65-F5344CB8AC3E}">
        <p14:creationId xmlns:p14="http://schemas.microsoft.com/office/powerpoint/2010/main" val="999093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09854C-20C6-4F4F-842E-F6E8A4AC3AAA}" type="slidenum">
              <a:rPr lang="en-GB" smtClean="0"/>
              <a:t>10</a:t>
            </a:fld>
            <a:endParaRPr lang="en-GB"/>
          </a:p>
        </p:txBody>
      </p:sp>
    </p:spTree>
    <p:extLst>
      <p:ext uri="{BB962C8B-B14F-4D97-AF65-F5344CB8AC3E}">
        <p14:creationId xmlns:p14="http://schemas.microsoft.com/office/powerpoint/2010/main" val="3683722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09854C-20C6-4F4F-842E-F6E8A4AC3AAA}" type="slidenum">
              <a:rPr lang="en-GB" smtClean="0"/>
              <a:t>11</a:t>
            </a:fld>
            <a:endParaRPr lang="en-GB"/>
          </a:p>
        </p:txBody>
      </p:sp>
    </p:spTree>
    <p:extLst>
      <p:ext uri="{BB962C8B-B14F-4D97-AF65-F5344CB8AC3E}">
        <p14:creationId xmlns:p14="http://schemas.microsoft.com/office/powerpoint/2010/main" val="1110498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09854C-20C6-4F4F-842E-F6E8A4AC3AAA}" type="slidenum">
              <a:rPr lang="en-GB" smtClean="0"/>
              <a:t>12</a:t>
            </a:fld>
            <a:endParaRPr lang="en-GB"/>
          </a:p>
        </p:txBody>
      </p:sp>
    </p:spTree>
    <p:extLst>
      <p:ext uri="{BB962C8B-B14F-4D97-AF65-F5344CB8AC3E}">
        <p14:creationId xmlns:p14="http://schemas.microsoft.com/office/powerpoint/2010/main" val="233148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09854C-20C6-4F4F-842E-F6E8A4AC3AAA}" type="slidenum">
              <a:rPr lang="en-GB" smtClean="0"/>
              <a:t>13</a:t>
            </a:fld>
            <a:endParaRPr lang="en-GB"/>
          </a:p>
        </p:txBody>
      </p:sp>
    </p:spTree>
    <p:extLst>
      <p:ext uri="{BB962C8B-B14F-4D97-AF65-F5344CB8AC3E}">
        <p14:creationId xmlns:p14="http://schemas.microsoft.com/office/powerpoint/2010/main" val="3304210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09854C-20C6-4F4F-842E-F6E8A4AC3AAA}"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2841825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09854C-20C6-4F4F-842E-F6E8A4AC3AAA}" type="slidenum">
              <a:rPr lang="en-GB" smtClean="0"/>
              <a:t>15</a:t>
            </a:fld>
            <a:endParaRPr lang="en-GB"/>
          </a:p>
        </p:txBody>
      </p:sp>
    </p:spTree>
    <p:extLst>
      <p:ext uri="{BB962C8B-B14F-4D97-AF65-F5344CB8AC3E}">
        <p14:creationId xmlns:p14="http://schemas.microsoft.com/office/powerpoint/2010/main" val="3663152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1" u="sng"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16</a:t>
            </a:fld>
            <a:endParaRPr lang="en-GB" dirty="0"/>
          </a:p>
        </p:txBody>
      </p:sp>
    </p:spTree>
    <p:extLst>
      <p:ext uri="{BB962C8B-B14F-4D97-AF65-F5344CB8AC3E}">
        <p14:creationId xmlns:p14="http://schemas.microsoft.com/office/powerpoint/2010/main" val="3265024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1" u="sng"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17</a:t>
            </a:fld>
            <a:endParaRPr lang="en-GB" dirty="0"/>
          </a:p>
        </p:txBody>
      </p:sp>
    </p:spTree>
    <p:extLst>
      <p:ext uri="{BB962C8B-B14F-4D97-AF65-F5344CB8AC3E}">
        <p14:creationId xmlns:p14="http://schemas.microsoft.com/office/powerpoint/2010/main" val="149982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09854C-20C6-4F4F-842E-F6E8A4AC3AAA}" type="slidenum">
              <a:rPr lang="en-GB" smtClean="0"/>
              <a:t>18</a:t>
            </a:fld>
            <a:endParaRPr lang="en-GB"/>
          </a:p>
        </p:txBody>
      </p:sp>
    </p:spTree>
    <p:extLst>
      <p:ext uri="{BB962C8B-B14F-4D97-AF65-F5344CB8AC3E}">
        <p14:creationId xmlns:p14="http://schemas.microsoft.com/office/powerpoint/2010/main" val="19575913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09854C-20C6-4F4F-842E-F6E8A4AC3AAA}" type="slidenum">
              <a:rPr lang="en-GB" smtClean="0"/>
              <a:t>19</a:t>
            </a:fld>
            <a:endParaRPr lang="en-GB"/>
          </a:p>
        </p:txBody>
      </p:sp>
    </p:spTree>
    <p:extLst>
      <p:ext uri="{BB962C8B-B14F-4D97-AF65-F5344CB8AC3E}">
        <p14:creationId xmlns:p14="http://schemas.microsoft.com/office/powerpoint/2010/main" val="4065659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09854C-20C6-4F4F-842E-F6E8A4AC3AAA}" type="slidenum">
              <a:rPr lang="en-GB" smtClean="0"/>
              <a:t>2</a:t>
            </a:fld>
            <a:endParaRPr lang="en-GB"/>
          </a:p>
        </p:txBody>
      </p:sp>
    </p:spTree>
    <p:extLst>
      <p:ext uri="{BB962C8B-B14F-4D97-AF65-F5344CB8AC3E}">
        <p14:creationId xmlns:p14="http://schemas.microsoft.com/office/powerpoint/2010/main" val="299058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09854C-20C6-4F4F-842E-F6E8A4AC3AAA}" type="slidenum">
              <a:rPr lang="en-GB" smtClean="0"/>
              <a:t>20</a:t>
            </a:fld>
            <a:endParaRPr lang="en-GB"/>
          </a:p>
        </p:txBody>
      </p:sp>
    </p:spTree>
    <p:extLst>
      <p:ext uri="{BB962C8B-B14F-4D97-AF65-F5344CB8AC3E}">
        <p14:creationId xmlns:p14="http://schemas.microsoft.com/office/powerpoint/2010/main" val="20520734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09854C-20C6-4F4F-842E-F6E8A4AC3AAA}" type="slidenum">
              <a:rPr lang="en-GB" smtClean="0"/>
              <a:t>21</a:t>
            </a:fld>
            <a:endParaRPr lang="en-GB"/>
          </a:p>
        </p:txBody>
      </p:sp>
    </p:spTree>
    <p:extLst>
      <p:ext uri="{BB962C8B-B14F-4D97-AF65-F5344CB8AC3E}">
        <p14:creationId xmlns:p14="http://schemas.microsoft.com/office/powerpoint/2010/main" val="37072258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09854C-20C6-4F4F-842E-F6E8A4AC3AAA}" type="slidenum">
              <a:rPr lang="en-GB" smtClean="0"/>
              <a:t>22</a:t>
            </a:fld>
            <a:endParaRPr lang="en-GB"/>
          </a:p>
        </p:txBody>
      </p:sp>
    </p:spTree>
    <p:extLst>
      <p:ext uri="{BB962C8B-B14F-4D97-AF65-F5344CB8AC3E}">
        <p14:creationId xmlns:p14="http://schemas.microsoft.com/office/powerpoint/2010/main" val="12637132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09854C-20C6-4F4F-842E-F6E8A4AC3AAA}" type="slidenum">
              <a:rPr lang="en-GB" smtClean="0"/>
              <a:t>23</a:t>
            </a:fld>
            <a:endParaRPr lang="en-GB"/>
          </a:p>
        </p:txBody>
      </p:sp>
    </p:spTree>
    <p:extLst>
      <p:ext uri="{BB962C8B-B14F-4D97-AF65-F5344CB8AC3E}">
        <p14:creationId xmlns:p14="http://schemas.microsoft.com/office/powerpoint/2010/main" val="710695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09854C-20C6-4F4F-842E-F6E8A4AC3AAA}" type="slidenum">
              <a:rPr lang="en-GB" smtClean="0"/>
              <a:t>24</a:t>
            </a:fld>
            <a:endParaRPr lang="en-GB"/>
          </a:p>
        </p:txBody>
      </p:sp>
    </p:spTree>
    <p:extLst>
      <p:ext uri="{BB962C8B-B14F-4D97-AF65-F5344CB8AC3E}">
        <p14:creationId xmlns:p14="http://schemas.microsoft.com/office/powerpoint/2010/main" val="98786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09854C-20C6-4F4F-842E-F6E8A4AC3AAA}" type="slidenum">
              <a:rPr lang="en-GB" smtClean="0"/>
              <a:t>25</a:t>
            </a:fld>
            <a:endParaRPr lang="en-GB"/>
          </a:p>
        </p:txBody>
      </p:sp>
    </p:spTree>
    <p:extLst>
      <p:ext uri="{BB962C8B-B14F-4D97-AF65-F5344CB8AC3E}">
        <p14:creationId xmlns:p14="http://schemas.microsoft.com/office/powerpoint/2010/main" val="30464842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09854C-20C6-4F4F-842E-F6E8A4AC3AAA}" type="slidenum">
              <a:rPr lang="en-GB" smtClean="0"/>
              <a:t>26</a:t>
            </a:fld>
            <a:endParaRPr lang="en-GB"/>
          </a:p>
        </p:txBody>
      </p:sp>
    </p:spTree>
    <p:extLst>
      <p:ext uri="{BB962C8B-B14F-4D97-AF65-F5344CB8AC3E}">
        <p14:creationId xmlns:p14="http://schemas.microsoft.com/office/powerpoint/2010/main" val="33388148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09854C-20C6-4F4F-842E-F6E8A4AC3AAA}" type="slidenum">
              <a:rPr lang="en-GB" smtClean="0"/>
              <a:t>27</a:t>
            </a:fld>
            <a:endParaRPr lang="en-GB"/>
          </a:p>
        </p:txBody>
      </p:sp>
    </p:spTree>
    <p:extLst>
      <p:ext uri="{BB962C8B-B14F-4D97-AF65-F5344CB8AC3E}">
        <p14:creationId xmlns:p14="http://schemas.microsoft.com/office/powerpoint/2010/main" val="22017335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09854C-20C6-4F4F-842E-F6E8A4AC3AAA}" type="slidenum">
              <a:rPr lang="en-GB" smtClean="0"/>
              <a:t>28</a:t>
            </a:fld>
            <a:endParaRPr lang="en-GB"/>
          </a:p>
        </p:txBody>
      </p:sp>
    </p:spTree>
    <p:extLst>
      <p:ext uri="{BB962C8B-B14F-4D97-AF65-F5344CB8AC3E}">
        <p14:creationId xmlns:p14="http://schemas.microsoft.com/office/powerpoint/2010/main" val="24912066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09854C-20C6-4F4F-842E-F6E8A4AC3AAA}" type="slidenum">
              <a:rPr lang="en-GB" smtClean="0"/>
              <a:t>29</a:t>
            </a:fld>
            <a:endParaRPr lang="en-GB"/>
          </a:p>
        </p:txBody>
      </p:sp>
    </p:spTree>
    <p:extLst>
      <p:ext uri="{BB962C8B-B14F-4D97-AF65-F5344CB8AC3E}">
        <p14:creationId xmlns:p14="http://schemas.microsoft.com/office/powerpoint/2010/main" val="980492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09854C-20C6-4F4F-842E-F6E8A4AC3AAA}" type="slidenum">
              <a:rPr lang="en-GB" smtClean="0"/>
              <a:t>3</a:t>
            </a:fld>
            <a:endParaRPr lang="en-GB"/>
          </a:p>
        </p:txBody>
      </p:sp>
    </p:spTree>
    <p:extLst>
      <p:ext uri="{BB962C8B-B14F-4D97-AF65-F5344CB8AC3E}">
        <p14:creationId xmlns:p14="http://schemas.microsoft.com/office/powerpoint/2010/main" val="2375718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09854C-20C6-4F4F-842E-F6E8A4AC3AAA}" type="slidenum">
              <a:rPr lang="en-GB" smtClean="0"/>
              <a:t>30</a:t>
            </a:fld>
            <a:endParaRPr lang="en-GB"/>
          </a:p>
        </p:txBody>
      </p:sp>
    </p:spTree>
    <p:extLst>
      <p:ext uri="{BB962C8B-B14F-4D97-AF65-F5344CB8AC3E}">
        <p14:creationId xmlns:p14="http://schemas.microsoft.com/office/powerpoint/2010/main" val="11278892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09854C-20C6-4F4F-842E-F6E8A4AC3AAA}" type="slidenum">
              <a:rPr lang="en-GB" smtClean="0"/>
              <a:t>31</a:t>
            </a:fld>
            <a:endParaRPr lang="en-GB"/>
          </a:p>
        </p:txBody>
      </p:sp>
    </p:spTree>
    <p:extLst>
      <p:ext uri="{BB962C8B-B14F-4D97-AF65-F5344CB8AC3E}">
        <p14:creationId xmlns:p14="http://schemas.microsoft.com/office/powerpoint/2010/main" val="9421343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09854C-20C6-4F4F-842E-F6E8A4AC3AAA}" type="slidenum">
              <a:rPr lang="en-GB" smtClean="0"/>
              <a:t>32</a:t>
            </a:fld>
            <a:endParaRPr lang="en-GB"/>
          </a:p>
        </p:txBody>
      </p:sp>
    </p:spTree>
    <p:extLst>
      <p:ext uri="{BB962C8B-B14F-4D97-AF65-F5344CB8AC3E}">
        <p14:creationId xmlns:p14="http://schemas.microsoft.com/office/powerpoint/2010/main" val="29438383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09854C-20C6-4F4F-842E-F6E8A4AC3AAA}" type="slidenum">
              <a:rPr lang="en-GB" smtClean="0"/>
              <a:t>33</a:t>
            </a:fld>
            <a:endParaRPr lang="en-GB"/>
          </a:p>
        </p:txBody>
      </p:sp>
    </p:spTree>
    <p:extLst>
      <p:ext uri="{BB962C8B-B14F-4D97-AF65-F5344CB8AC3E}">
        <p14:creationId xmlns:p14="http://schemas.microsoft.com/office/powerpoint/2010/main" val="7761785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09854C-20C6-4F4F-842E-F6E8A4AC3AAA}" type="slidenum">
              <a:rPr lang="en-GB" smtClean="0"/>
              <a:t>34</a:t>
            </a:fld>
            <a:endParaRPr lang="en-GB"/>
          </a:p>
        </p:txBody>
      </p:sp>
    </p:spTree>
    <p:extLst>
      <p:ext uri="{BB962C8B-B14F-4D97-AF65-F5344CB8AC3E}">
        <p14:creationId xmlns:p14="http://schemas.microsoft.com/office/powerpoint/2010/main" val="13901109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09854C-20C6-4F4F-842E-F6E8A4AC3AAA}" type="slidenum">
              <a:rPr lang="en-GB" smtClean="0"/>
              <a:t>35</a:t>
            </a:fld>
            <a:endParaRPr lang="en-GB"/>
          </a:p>
        </p:txBody>
      </p:sp>
    </p:spTree>
    <p:extLst>
      <p:ext uri="{BB962C8B-B14F-4D97-AF65-F5344CB8AC3E}">
        <p14:creationId xmlns:p14="http://schemas.microsoft.com/office/powerpoint/2010/main" val="13433156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09854C-20C6-4F4F-842E-F6E8A4AC3AAA}" type="slidenum">
              <a:rPr lang="en-GB" smtClean="0"/>
              <a:t>36</a:t>
            </a:fld>
            <a:endParaRPr lang="en-GB"/>
          </a:p>
        </p:txBody>
      </p:sp>
    </p:spTree>
    <p:extLst>
      <p:ext uri="{BB962C8B-B14F-4D97-AF65-F5344CB8AC3E}">
        <p14:creationId xmlns:p14="http://schemas.microsoft.com/office/powerpoint/2010/main" val="4693391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09854C-20C6-4F4F-842E-F6E8A4AC3AAA}" type="slidenum">
              <a:rPr lang="en-GB" smtClean="0"/>
              <a:t>37</a:t>
            </a:fld>
            <a:endParaRPr lang="en-GB"/>
          </a:p>
        </p:txBody>
      </p:sp>
    </p:spTree>
    <p:extLst>
      <p:ext uri="{BB962C8B-B14F-4D97-AF65-F5344CB8AC3E}">
        <p14:creationId xmlns:p14="http://schemas.microsoft.com/office/powerpoint/2010/main" val="22750258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09854C-20C6-4F4F-842E-F6E8A4AC3AAA}" type="slidenum">
              <a:rPr lang="en-GB" smtClean="0"/>
              <a:t>38</a:t>
            </a:fld>
            <a:endParaRPr lang="en-GB"/>
          </a:p>
        </p:txBody>
      </p:sp>
    </p:spTree>
    <p:extLst>
      <p:ext uri="{BB962C8B-B14F-4D97-AF65-F5344CB8AC3E}">
        <p14:creationId xmlns:p14="http://schemas.microsoft.com/office/powerpoint/2010/main" val="4957179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09854C-20C6-4F4F-842E-F6E8A4AC3AAA}" type="slidenum">
              <a:rPr lang="en-GB" smtClean="0"/>
              <a:t>39</a:t>
            </a:fld>
            <a:endParaRPr lang="en-GB"/>
          </a:p>
        </p:txBody>
      </p:sp>
    </p:spTree>
    <p:extLst>
      <p:ext uri="{BB962C8B-B14F-4D97-AF65-F5344CB8AC3E}">
        <p14:creationId xmlns:p14="http://schemas.microsoft.com/office/powerpoint/2010/main" val="1240339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GB" dirty="0" smtClean="0"/>
              <a:t>Opportunity – Removing or designing out</a:t>
            </a:r>
            <a:r>
              <a:rPr lang="en-GB" baseline="0" dirty="0" smtClean="0"/>
              <a:t> opportunities for criminals to offend, offline and online. </a:t>
            </a:r>
          </a:p>
          <a:p>
            <a:pPr marL="228600" indent="-228600">
              <a:buAutoNum type="arabicParenR"/>
            </a:pPr>
            <a:r>
              <a:rPr lang="en-GB" baseline="0" dirty="0" smtClean="0"/>
              <a:t>Character – Intervening early with those exposed to factors that might lead to a high propensity to commit crime. </a:t>
            </a:r>
          </a:p>
          <a:p>
            <a:pPr marL="228600" indent="-228600">
              <a:buAutoNum type="arabicParenR"/>
            </a:pPr>
            <a:r>
              <a:rPr lang="en-GB" baseline="0" dirty="0" smtClean="0"/>
              <a:t>Effectiveness of the CJS – Ensuring that the CJS acts as a powerful deterrent to would-be offenders. </a:t>
            </a:r>
          </a:p>
          <a:p>
            <a:pPr marL="228600" indent="-228600">
              <a:buAutoNum type="arabicParenR"/>
            </a:pPr>
            <a:r>
              <a:rPr lang="en-GB" baseline="0" dirty="0" smtClean="0"/>
              <a:t>Profit – Making it harder for criminals to benefit financially from their crimes </a:t>
            </a:r>
          </a:p>
          <a:p>
            <a:pPr marL="228600" indent="-228600">
              <a:buAutoNum type="arabicParenR"/>
            </a:pPr>
            <a:r>
              <a:rPr lang="en-GB" baseline="0" dirty="0" smtClean="0"/>
              <a:t>Drugs – Restricting the supply of drugs and tackle the organised crime behind the drugs trade, prevent drug misuse, support people dependent on drugs.</a:t>
            </a:r>
          </a:p>
          <a:p>
            <a:pPr marL="228600" indent="-228600">
              <a:buAutoNum type="arabicParenR"/>
            </a:pPr>
            <a:r>
              <a:rPr lang="en-GB" baseline="0" dirty="0" smtClean="0"/>
              <a:t>Alcohol – making the night time economy safe so that people can consume alcohol safely without fear of becoming a victim.  </a:t>
            </a:r>
            <a:endParaRPr lang="en-GB" dirty="0"/>
          </a:p>
        </p:txBody>
      </p:sp>
      <p:sp>
        <p:nvSpPr>
          <p:cNvPr id="4" name="Slide Number Placeholder 3"/>
          <p:cNvSpPr>
            <a:spLocks noGrp="1"/>
          </p:cNvSpPr>
          <p:nvPr>
            <p:ph type="sldNum" sz="quarter" idx="10"/>
          </p:nvPr>
        </p:nvSpPr>
        <p:spPr/>
        <p:txBody>
          <a:bodyPr/>
          <a:lstStyle/>
          <a:p>
            <a:fld id="{8B09854C-20C6-4F4F-842E-F6E8A4AC3AAA}" type="slidenum">
              <a:rPr lang="en-GB" smtClean="0"/>
              <a:t>4</a:t>
            </a:fld>
            <a:endParaRPr lang="en-GB"/>
          </a:p>
        </p:txBody>
      </p:sp>
    </p:spTree>
    <p:extLst>
      <p:ext uri="{BB962C8B-B14F-4D97-AF65-F5344CB8AC3E}">
        <p14:creationId xmlns:p14="http://schemas.microsoft.com/office/powerpoint/2010/main" val="7054161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09854C-20C6-4F4F-842E-F6E8A4AC3AAA}" type="slidenum">
              <a:rPr lang="en-GB" smtClean="0"/>
              <a:t>40</a:t>
            </a:fld>
            <a:endParaRPr lang="en-GB"/>
          </a:p>
        </p:txBody>
      </p:sp>
    </p:spTree>
    <p:extLst>
      <p:ext uri="{BB962C8B-B14F-4D97-AF65-F5344CB8AC3E}">
        <p14:creationId xmlns:p14="http://schemas.microsoft.com/office/powerpoint/2010/main" val="39392000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09854C-20C6-4F4F-842E-F6E8A4AC3AAA}" type="slidenum">
              <a:rPr lang="en-GB" smtClean="0"/>
              <a:t>41</a:t>
            </a:fld>
            <a:endParaRPr lang="en-GB"/>
          </a:p>
        </p:txBody>
      </p:sp>
    </p:spTree>
    <p:extLst>
      <p:ext uri="{BB962C8B-B14F-4D97-AF65-F5344CB8AC3E}">
        <p14:creationId xmlns:p14="http://schemas.microsoft.com/office/powerpoint/2010/main" val="19219874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09854C-20C6-4F4F-842E-F6E8A4AC3AAA}" type="slidenum">
              <a:rPr lang="en-GB" smtClean="0"/>
              <a:t>42</a:t>
            </a:fld>
            <a:endParaRPr lang="en-GB"/>
          </a:p>
        </p:txBody>
      </p:sp>
    </p:spTree>
    <p:extLst>
      <p:ext uri="{BB962C8B-B14F-4D97-AF65-F5344CB8AC3E}">
        <p14:creationId xmlns:p14="http://schemas.microsoft.com/office/powerpoint/2010/main" val="19536316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09854C-20C6-4F4F-842E-F6E8A4AC3AAA}" type="slidenum">
              <a:rPr lang="en-GB" smtClean="0"/>
              <a:t>43</a:t>
            </a:fld>
            <a:endParaRPr lang="en-GB"/>
          </a:p>
        </p:txBody>
      </p:sp>
    </p:spTree>
    <p:extLst>
      <p:ext uri="{BB962C8B-B14F-4D97-AF65-F5344CB8AC3E}">
        <p14:creationId xmlns:p14="http://schemas.microsoft.com/office/powerpoint/2010/main" val="13167273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09854C-20C6-4F4F-842E-F6E8A4AC3AAA}" type="slidenum">
              <a:rPr lang="en-GB" smtClean="0"/>
              <a:t>44</a:t>
            </a:fld>
            <a:endParaRPr lang="en-GB"/>
          </a:p>
        </p:txBody>
      </p:sp>
    </p:spTree>
    <p:extLst>
      <p:ext uri="{BB962C8B-B14F-4D97-AF65-F5344CB8AC3E}">
        <p14:creationId xmlns:p14="http://schemas.microsoft.com/office/powerpoint/2010/main" val="2473503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09854C-20C6-4F4F-842E-F6E8A4AC3AAA}" type="slidenum">
              <a:rPr lang="en-GB" smtClean="0"/>
              <a:t>45</a:t>
            </a:fld>
            <a:endParaRPr lang="en-GB"/>
          </a:p>
        </p:txBody>
      </p:sp>
    </p:spTree>
    <p:extLst>
      <p:ext uri="{BB962C8B-B14F-4D97-AF65-F5344CB8AC3E}">
        <p14:creationId xmlns:p14="http://schemas.microsoft.com/office/powerpoint/2010/main" val="35432130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09854C-20C6-4F4F-842E-F6E8A4AC3AAA}" type="slidenum">
              <a:rPr lang="en-GB" smtClean="0"/>
              <a:t>46</a:t>
            </a:fld>
            <a:endParaRPr lang="en-GB"/>
          </a:p>
        </p:txBody>
      </p:sp>
    </p:spTree>
    <p:extLst>
      <p:ext uri="{BB962C8B-B14F-4D97-AF65-F5344CB8AC3E}">
        <p14:creationId xmlns:p14="http://schemas.microsoft.com/office/powerpoint/2010/main" val="26327154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09854C-20C6-4F4F-842E-F6E8A4AC3AAA}" type="slidenum">
              <a:rPr lang="en-GB" smtClean="0"/>
              <a:t>47</a:t>
            </a:fld>
            <a:endParaRPr lang="en-GB"/>
          </a:p>
        </p:txBody>
      </p:sp>
    </p:spTree>
    <p:extLst>
      <p:ext uri="{BB962C8B-B14F-4D97-AF65-F5344CB8AC3E}">
        <p14:creationId xmlns:p14="http://schemas.microsoft.com/office/powerpoint/2010/main" val="1806316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09854C-20C6-4F4F-842E-F6E8A4AC3AAA}" type="slidenum">
              <a:rPr lang="en-GB" smtClean="0"/>
              <a:t>48</a:t>
            </a:fld>
            <a:endParaRPr lang="en-GB"/>
          </a:p>
        </p:txBody>
      </p:sp>
    </p:spTree>
    <p:extLst>
      <p:ext uri="{BB962C8B-B14F-4D97-AF65-F5344CB8AC3E}">
        <p14:creationId xmlns:p14="http://schemas.microsoft.com/office/powerpoint/2010/main" val="9678540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09854C-20C6-4F4F-842E-F6E8A4AC3AAA}" type="slidenum">
              <a:rPr lang="en-GB" smtClean="0"/>
              <a:t>49</a:t>
            </a:fld>
            <a:endParaRPr lang="en-GB"/>
          </a:p>
        </p:txBody>
      </p:sp>
    </p:spTree>
    <p:extLst>
      <p:ext uri="{BB962C8B-B14F-4D97-AF65-F5344CB8AC3E}">
        <p14:creationId xmlns:p14="http://schemas.microsoft.com/office/powerpoint/2010/main" val="1085248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09854C-20C6-4F4F-842E-F6E8A4AC3AAA}" type="slidenum">
              <a:rPr lang="en-GB" smtClean="0"/>
              <a:t>5</a:t>
            </a:fld>
            <a:endParaRPr lang="en-GB"/>
          </a:p>
        </p:txBody>
      </p:sp>
    </p:spTree>
    <p:extLst>
      <p:ext uri="{BB962C8B-B14F-4D97-AF65-F5344CB8AC3E}">
        <p14:creationId xmlns:p14="http://schemas.microsoft.com/office/powerpoint/2010/main" val="1287654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09854C-20C6-4F4F-842E-F6E8A4AC3AAA}" type="slidenum">
              <a:rPr lang="en-GB" smtClean="0"/>
              <a:t>6</a:t>
            </a:fld>
            <a:endParaRPr lang="en-GB"/>
          </a:p>
        </p:txBody>
      </p:sp>
    </p:spTree>
    <p:extLst>
      <p:ext uri="{BB962C8B-B14F-4D97-AF65-F5344CB8AC3E}">
        <p14:creationId xmlns:p14="http://schemas.microsoft.com/office/powerpoint/2010/main" val="3000236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09854C-20C6-4F4F-842E-F6E8A4AC3AAA}" type="slidenum">
              <a:rPr lang="en-GB" smtClean="0"/>
              <a:t>7</a:t>
            </a:fld>
            <a:endParaRPr lang="en-GB"/>
          </a:p>
        </p:txBody>
      </p:sp>
    </p:spTree>
    <p:extLst>
      <p:ext uri="{BB962C8B-B14F-4D97-AF65-F5344CB8AC3E}">
        <p14:creationId xmlns:p14="http://schemas.microsoft.com/office/powerpoint/2010/main" val="739752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09854C-20C6-4F4F-842E-F6E8A4AC3AAA}" type="slidenum">
              <a:rPr lang="en-GB" smtClean="0"/>
              <a:t>8</a:t>
            </a:fld>
            <a:endParaRPr lang="en-GB"/>
          </a:p>
        </p:txBody>
      </p:sp>
    </p:spTree>
    <p:extLst>
      <p:ext uri="{BB962C8B-B14F-4D97-AF65-F5344CB8AC3E}">
        <p14:creationId xmlns:p14="http://schemas.microsoft.com/office/powerpoint/2010/main" val="1273765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09854C-20C6-4F4F-842E-F6E8A4AC3AAA}" type="slidenum">
              <a:rPr lang="en-GB" smtClean="0"/>
              <a:t>9</a:t>
            </a:fld>
            <a:endParaRPr lang="en-GB"/>
          </a:p>
        </p:txBody>
      </p:sp>
    </p:spTree>
    <p:extLst>
      <p:ext uri="{BB962C8B-B14F-4D97-AF65-F5344CB8AC3E}">
        <p14:creationId xmlns:p14="http://schemas.microsoft.com/office/powerpoint/2010/main" val="2790634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9299"/>
            <a:ext cx="7772400" cy="1103540"/>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2917349"/>
            <a:ext cx="6400800" cy="131566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1681E44A-7057-4E44-A0E3-B7A65E0EBA9E}"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A0A69C-D19F-5F48-97B9-E0A6CD5EE565}" type="slidenum">
              <a:rPr lang="en-US" smtClean="0"/>
              <a:t>‹#›</a:t>
            </a:fld>
            <a:endParaRPr lang="en-US"/>
          </a:p>
        </p:txBody>
      </p:sp>
    </p:spTree>
    <p:extLst>
      <p:ext uri="{BB962C8B-B14F-4D97-AF65-F5344CB8AC3E}">
        <p14:creationId xmlns:p14="http://schemas.microsoft.com/office/powerpoint/2010/main" val="2198000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681E44A-7057-4E44-A0E3-B7A65E0EBA9E}"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A0A69C-D19F-5F48-97B9-E0A6CD5EE565}" type="slidenum">
              <a:rPr lang="en-US" smtClean="0"/>
              <a:t>‹#›</a:t>
            </a:fld>
            <a:endParaRPr lang="en-US"/>
          </a:p>
        </p:txBody>
      </p:sp>
    </p:spTree>
    <p:extLst>
      <p:ext uri="{BB962C8B-B14F-4D97-AF65-F5344CB8AC3E}">
        <p14:creationId xmlns:p14="http://schemas.microsoft.com/office/powerpoint/2010/main" val="1287288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925"/>
            <a:ext cx="2057400" cy="329751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54925"/>
            <a:ext cx="6019800" cy="329751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681E44A-7057-4E44-A0E3-B7A65E0EBA9E}"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A0A69C-D19F-5F48-97B9-E0A6CD5EE565}" type="slidenum">
              <a:rPr lang="en-US" smtClean="0"/>
              <a:t>‹#›</a:t>
            </a:fld>
            <a:endParaRPr lang="en-US"/>
          </a:p>
        </p:txBody>
      </p:sp>
    </p:spTree>
    <p:extLst>
      <p:ext uri="{BB962C8B-B14F-4D97-AF65-F5344CB8AC3E}">
        <p14:creationId xmlns:p14="http://schemas.microsoft.com/office/powerpoint/2010/main" val="794056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9299"/>
            <a:ext cx="7772400" cy="1103540"/>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7349"/>
            <a:ext cx="6400800" cy="131566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3"/>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3439DF33-0E02-445A-9E85-8882EB4F4D9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590569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7F8A609D-EB70-44A5-80D9-05B772528EB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03663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8236"/>
            <a:ext cx="7772400" cy="1022502"/>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2055"/>
            <a:ext cx="7772400" cy="112618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395535B0-B23A-4E1F-97A5-0B56644D0E5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665489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1655310"/>
            <a:ext cx="4038600" cy="27016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1655310"/>
            <a:ext cx="4038600" cy="27016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E4E39AEF-38F6-4FA2-B538-4A10D35E975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656186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169"/>
            <a:ext cx="8229600" cy="858044"/>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2401"/>
            <a:ext cx="4040188"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2667"/>
            <a:ext cx="4040188"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2" y="1152401"/>
            <a:ext cx="4041775"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1632667"/>
            <a:ext cx="4041775"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5"/>
          <p:cNvSpPr>
            <a:spLocks noGrp="1" noChangeArrowheads="1"/>
          </p:cNvSpPr>
          <p:nvPr>
            <p:ph type="sldNum" sz="quarter" idx="12"/>
          </p:nvPr>
        </p:nvSpPr>
        <p:spPr>
          <a:ln/>
        </p:spPr>
        <p:txBody>
          <a:bodyPr/>
          <a:lstStyle>
            <a:lvl1pPr>
              <a:defRPr/>
            </a:lvl1pPr>
          </a:lstStyle>
          <a:p>
            <a:pPr>
              <a:defRPr/>
            </a:pPr>
            <a:fld id="{5B467197-9FDE-481F-A57A-3653FE0D561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42805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sldNum" sz="quarter" idx="12"/>
          </p:nvPr>
        </p:nvSpPr>
        <p:spPr>
          <a:ln/>
        </p:spPr>
        <p:txBody>
          <a:bodyPr/>
          <a:lstStyle>
            <a:lvl1pPr>
              <a:defRPr/>
            </a:lvl1pPr>
          </a:lstStyle>
          <a:p>
            <a:pPr>
              <a:defRPr/>
            </a:pPr>
            <a:fld id="{8AF9ED32-E4F7-48B1-AE51-7E1DF4EB766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73643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sldNum" sz="quarter" idx="12"/>
          </p:nvPr>
        </p:nvSpPr>
        <p:spPr>
          <a:ln/>
        </p:spPr>
        <p:txBody>
          <a:bodyPr/>
          <a:lstStyle>
            <a:lvl1pPr>
              <a:defRPr/>
            </a:lvl1pPr>
          </a:lstStyle>
          <a:p>
            <a:pPr>
              <a:defRPr/>
            </a:pPr>
            <a:fld id="{FBBAD2FF-9D84-4FD8-B2E5-B600DF36490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871255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04980"/>
            <a:ext cx="3008313" cy="872345"/>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977"/>
            <a:ext cx="5111750"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7" y="1077325"/>
            <a:ext cx="3008313"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D80F1274-A856-49CA-B52D-54ECA227894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287159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681E44A-7057-4E44-A0E3-B7A65E0EBA9E}"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A0A69C-D19F-5F48-97B9-E0A6CD5EE565}" type="slidenum">
              <a:rPr lang="en-US" smtClean="0"/>
              <a:t>‹#›</a:t>
            </a:fld>
            <a:endParaRPr lang="en-US"/>
          </a:p>
        </p:txBody>
      </p:sp>
    </p:spTree>
    <p:extLst>
      <p:ext uri="{BB962C8B-B14F-4D97-AF65-F5344CB8AC3E}">
        <p14:creationId xmlns:p14="http://schemas.microsoft.com/office/powerpoint/2010/main" val="2944746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3784"/>
            <a:ext cx="5486400" cy="425447"/>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60007"/>
            <a:ext cx="54864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4029234"/>
            <a:ext cx="5486400" cy="6042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7D8D2D21-4040-4AAE-916E-B8987B25CAF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737752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78F01092-78F0-41D3-A4D1-CB324ECDDCE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01384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9" y="194252"/>
            <a:ext cx="2060575" cy="416270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95" y="194252"/>
            <a:ext cx="6034087" cy="41627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8C1B2250-2510-4AB7-98EF-A1B39C91C28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91292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395288" y="194254"/>
            <a:ext cx="8229600" cy="675709"/>
          </a:xfrm>
        </p:spPr>
        <p:txBody>
          <a:bodyPr/>
          <a:lstStyle/>
          <a:p>
            <a:r>
              <a:rPr lang="en-US" smtClean="0"/>
              <a:t>Click to edit Master title style</a:t>
            </a:r>
            <a:endParaRPr lang="en-GB"/>
          </a:p>
        </p:txBody>
      </p:sp>
      <p:sp>
        <p:nvSpPr>
          <p:cNvPr id="3" name="Media Placeholder 2"/>
          <p:cNvSpPr>
            <a:spLocks noGrp="1"/>
          </p:cNvSpPr>
          <p:nvPr>
            <p:ph type="media" sz="half" idx="1"/>
          </p:nvPr>
        </p:nvSpPr>
        <p:spPr>
          <a:xfrm>
            <a:off x="412750" y="1655310"/>
            <a:ext cx="4038600" cy="2701646"/>
          </a:xfrm>
        </p:spPr>
        <p:txBody>
          <a:bodyPr/>
          <a:lstStyle/>
          <a:p>
            <a:pPr lvl="0"/>
            <a:endParaRPr lang="en-GB" noProof="0"/>
          </a:p>
        </p:txBody>
      </p:sp>
      <p:sp>
        <p:nvSpPr>
          <p:cNvPr id="4" name="Text Placeholder 3"/>
          <p:cNvSpPr>
            <a:spLocks noGrp="1"/>
          </p:cNvSpPr>
          <p:nvPr>
            <p:ph type="body" sz="half" idx="2"/>
          </p:nvPr>
        </p:nvSpPr>
        <p:spPr>
          <a:xfrm>
            <a:off x="4603750" y="1655310"/>
            <a:ext cx="4038600" cy="27016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DA749C4D-2918-4A72-8FDF-17EA3E56745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531099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95288" y="194254"/>
            <a:ext cx="8229600" cy="675709"/>
          </a:xfrm>
        </p:spPr>
        <p:txBody>
          <a:bodyPr/>
          <a:lstStyle/>
          <a:p>
            <a:r>
              <a:rPr lang="en-US" smtClean="0"/>
              <a:t>Click to edit Master title style</a:t>
            </a:r>
            <a:endParaRPr lang="en-GB"/>
          </a:p>
        </p:txBody>
      </p:sp>
      <p:sp>
        <p:nvSpPr>
          <p:cNvPr id="3" name="Chart Placeholder 2"/>
          <p:cNvSpPr>
            <a:spLocks noGrp="1"/>
          </p:cNvSpPr>
          <p:nvPr>
            <p:ph type="chart" sz="half" idx="1"/>
          </p:nvPr>
        </p:nvSpPr>
        <p:spPr>
          <a:xfrm>
            <a:off x="412750" y="1655310"/>
            <a:ext cx="4038600" cy="2701646"/>
          </a:xfrm>
        </p:spPr>
        <p:txBody>
          <a:bodyPr/>
          <a:lstStyle/>
          <a:p>
            <a:pPr lvl="0"/>
            <a:endParaRPr lang="en-GB" noProof="0"/>
          </a:p>
        </p:txBody>
      </p:sp>
      <p:sp>
        <p:nvSpPr>
          <p:cNvPr id="4" name="Text Placeholder 3"/>
          <p:cNvSpPr>
            <a:spLocks noGrp="1"/>
          </p:cNvSpPr>
          <p:nvPr>
            <p:ph type="body" sz="half" idx="2"/>
          </p:nvPr>
        </p:nvSpPr>
        <p:spPr>
          <a:xfrm>
            <a:off x="4603750" y="1655310"/>
            <a:ext cx="4038600" cy="27016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5A550665-A67F-4DC8-8BAA-8992ED36CD4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869079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9299"/>
            <a:ext cx="7772400" cy="1103540"/>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7349"/>
            <a:ext cx="6400800" cy="131566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3"/>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3439DF33-0E02-445A-9E85-8882EB4F4D9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94959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7F8A609D-EB70-44A5-80D9-05B772528EB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45264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8236"/>
            <a:ext cx="7772400" cy="1022502"/>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2055"/>
            <a:ext cx="7772400" cy="112618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395535B0-B23A-4E1F-97A5-0B56644D0E5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382134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1655310"/>
            <a:ext cx="4038600" cy="27016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1655310"/>
            <a:ext cx="4038600" cy="27016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E4E39AEF-38F6-4FA2-B538-4A10D35E975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19419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169"/>
            <a:ext cx="8229600" cy="858044"/>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2401"/>
            <a:ext cx="4040188"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2667"/>
            <a:ext cx="4040188"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0" y="1152401"/>
            <a:ext cx="4041775"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2667"/>
            <a:ext cx="4041775"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5"/>
          <p:cNvSpPr>
            <a:spLocks noGrp="1" noChangeArrowheads="1"/>
          </p:cNvSpPr>
          <p:nvPr>
            <p:ph type="sldNum" sz="quarter" idx="12"/>
          </p:nvPr>
        </p:nvSpPr>
        <p:spPr>
          <a:ln/>
        </p:spPr>
        <p:txBody>
          <a:bodyPr/>
          <a:lstStyle>
            <a:lvl1pPr>
              <a:defRPr/>
            </a:lvl1pPr>
          </a:lstStyle>
          <a:p>
            <a:pPr>
              <a:defRPr/>
            </a:pPr>
            <a:fld id="{5B467197-9FDE-481F-A57A-3653FE0D561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987098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8236"/>
            <a:ext cx="7772400" cy="1022502"/>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182055"/>
            <a:ext cx="7772400" cy="112618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1681E44A-7057-4E44-A0E3-B7A65E0EBA9E}"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A0A69C-D19F-5F48-97B9-E0A6CD5EE565}" type="slidenum">
              <a:rPr lang="en-US" smtClean="0"/>
              <a:t>‹#›</a:t>
            </a:fld>
            <a:endParaRPr lang="en-US"/>
          </a:p>
        </p:txBody>
      </p:sp>
    </p:spTree>
    <p:extLst>
      <p:ext uri="{BB962C8B-B14F-4D97-AF65-F5344CB8AC3E}">
        <p14:creationId xmlns:p14="http://schemas.microsoft.com/office/powerpoint/2010/main" val="22785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sldNum" sz="quarter" idx="12"/>
          </p:nvPr>
        </p:nvSpPr>
        <p:spPr>
          <a:ln/>
        </p:spPr>
        <p:txBody>
          <a:bodyPr/>
          <a:lstStyle>
            <a:lvl1pPr>
              <a:defRPr/>
            </a:lvl1pPr>
          </a:lstStyle>
          <a:p>
            <a:pPr>
              <a:defRPr/>
            </a:pPr>
            <a:fld id="{8AF9ED32-E4F7-48B1-AE51-7E1DF4EB766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076536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sldNum" sz="quarter" idx="12"/>
          </p:nvPr>
        </p:nvSpPr>
        <p:spPr>
          <a:ln/>
        </p:spPr>
        <p:txBody>
          <a:bodyPr/>
          <a:lstStyle>
            <a:lvl1pPr>
              <a:defRPr/>
            </a:lvl1pPr>
          </a:lstStyle>
          <a:p>
            <a:pPr>
              <a:defRPr/>
            </a:pPr>
            <a:fld id="{FBBAD2FF-9D84-4FD8-B2E5-B600DF36490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666545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979"/>
            <a:ext cx="3008313" cy="872345"/>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977"/>
            <a:ext cx="5111750"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5" y="1077324"/>
            <a:ext cx="3008313"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D80F1274-A856-49CA-B52D-54ECA227894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27328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3784"/>
            <a:ext cx="5486400" cy="425447"/>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60007"/>
            <a:ext cx="54864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4029233"/>
            <a:ext cx="5486400" cy="6042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7D8D2D21-4040-4AAE-916E-B8987B25CAF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374733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78F01092-78F0-41D3-A4D1-CB324ECDDCE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69528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9" y="194252"/>
            <a:ext cx="2060575" cy="416270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93" y="194252"/>
            <a:ext cx="6034087" cy="41627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8C1B2250-2510-4AB7-98EF-A1B39C91C28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133192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395288" y="194254"/>
            <a:ext cx="8229600" cy="675709"/>
          </a:xfrm>
        </p:spPr>
        <p:txBody>
          <a:bodyPr/>
          <a:lstStyle/>
          <a:p>
            <a:r>
              <a:rPr lang="en-US" smtClean="0"/>
              <a:t>Click to edit Master title style</a:t>
            </a:r>
            <a:endParaRPr lang="en-GB"/>
          </a:p>
        </p:txBody>
      </p:sp>
      <p:sp>
        <p:nvSpPr>
          <p:cNvPr id="3" name="Media Placeholder 2"/>
          <p:cNvSpPr>
            <a:spLocks noGrp="1"/>
          </p:cNvSpPr>
          <p:nvPr>
            <p:ph type="media" sz="half" idx="1"/>
          </p:nvPr>
        </p:nvSpPr>
        <p:spPr>
          <a:xfrm>
            <a:off x="412750" y="1655310"/>
            <a:ext cx="4038600" cy="2701646"/>
          </a:xfrm>
        </p:spPr>
        <p:txBody>
          <a:bodyPr/>
          <a:lstStyle/>
          <a:p>
            <a:pPr lvl="0"/>
            <a:endParaRPr lang="en-GB" noProof="0"/>
          </a:p>
        </p:txBody>
      </p:sp>
      <p:sp>
        <p:nvSpPr>
          <p:cNvPr id="4" name="Text Placeholder 3"/>
          <p:cNvSpPr>
            <a:spLocks noGrp="1"/>
          </p:cNvSpPr>
          <p:nvPr>
            <p:ph type="body" sz="half" idx="2"/>
          </p:nvPr>
        </p:nvSpPr>
        <p:spPr>
          <a:xfrm>
            <a:off x="4603750" y="1655310"/>
            <a:ext cx="4038600" cy="27016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DA749C4D-2918-4A72-8FDF-17EA3E56745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458931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95288" y="194254"/>
            <a:ext cx="8229600" cy="675709"/>
          </a:xfrm>
        </p:spPr>
        <p:txBody>
          <a:bodyPr/>
          <a:lstStyle/>
          <a:p>
            <a:r>
              <a:rPr lang="en-US" smtClean="0"/>
              <a:t>Click to edit Master title style</a:t>
            </a:r>
            <a:endParaRPr lang="en-GB"/>
          </a:p>
        </p:txBody>
      </p:sp>
      <p:sp>
        <p:nvSpPr>
          <p:cNvPr id="3" name="Chart Placeholder 2"/>
          <p:cNvSpPr>
            <a:spLocks noGrp="1"/>
          </p:cNvSpPr>
          <p:nvPr>
            <p:ph type="chart" sz="half" idx="1"/>
          </p:nvPr>
        </p:nvSpPr>
        <p:spPr>
          <a:xfrm>
            <a:off x="412750" y="1655310"/>
            <a:ext cx="4038600" cy="2701646"/>
          </a:xfrm>
        </p:spPr>
        <p:txBody>
          <a:bodyPr/>
          <a:lstStyle/>
          <a:p>
            <a:pPr lvl="0"/>
            <a:endParaRPr lang="en-GB" noProof="0"/>
          </a:p>
        </p:txBody>
      </p:sp>
      <p:sp>
        <p:nvSpPr>
          <p:cNvPr id="4" name="Text Placeholder 3"/>
          <p:cNvSpPr>
            <a:spLocks noGrp="1"/>
          </p:cNvSpPr>
          <p:nvPr>
            <p:ph type="body" sz="half" idx="2"/>
          </p:nvPr>
        </p:nvSpPr>
        <p:spPr>
          <a:xfrm>
            <a:off x="4603750" y="1655310"/>
            <a:ext cx="4038600" cy="27016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5A550665-A67F-4DC8-8BAA-8992ED36CD4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10748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9299"/>
            <a:ext cx="7772400" cy="1103540"/>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7349"/>
            <a:ext cx="6400800" cy="131566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a:xfrm>
            <a:off x="3124200" y="4688256"/>
            <a:ext cx="2895600" cy="357518"/>
          </a:xfrm>
          <a:prstGeom prst="rect">
            <a:avLst/>
          </a:prstGeom>
        </p:spPr>
        <p:txBody>
          <a:bodyPr/>
          <a:lstStyle>
            <a:lvl1pPr>
              <a:defRPr/>
            </a:lvl1pPr>
          </a:lstStyle>
          <a:p>
            <a:pPr defTabSz="914400" fontAlgn="base">
              <a:spcBef>
                <a:spcPct val="20000"/>
              </a:spcBef>
              <a:spcAft>
                <a:spcPct val="0"/>
              </a:spcAft>
            </a:pPr>
            <a:endParaRPr lang="en-GB" sz="1600">
              <a:solidFill>
                <a:srgbClr val="000000"/>
              </a:solidFill>
            </a:endParaRPr>
          </a:p>
        </p:txBody>
      </p:sp>
      <p:sp>
        <p:nvSpPr>
          <p:cNvPr id="6" name="Slide Number Placeholder 5"/>
          <p:cNvSpPr>
            <a:spLocks noGrp="1"/>
          </p:cNvSpPr>
          <p:nvPr>
            <p:ph type="sldNum" sz="quarter" idx="12"/>
          </p:nvPr>
        </p:nvSpPr>
        <p:spPr>
          <a:xfrm>
            <a:off x="6553200" y="4688256"/>
            <a:ext cx="2133600" cy="357518"/>
          </a:xfrm>
          <a:prstGeom prst="rect">
            <a:avLst/>
          </a:prstGeom>
        </p:spPr>
        <p:txBody>
          <a:bodyPr/>
          <a:lstStyle>
            <a:lvl1pPr>
              <a:defRPr/>
            </a:lvl1pPr>
          </a:lstStyle>
          <a:p>
            <a:pPr defTabSz="914400" fontAlgn="base">
              <a:spcBef>
                <a:spcPct val="20000"/>
              </a:spcBef>
              <a:spcAft>
                <a:spcPct val="0"/>
              </a:spcAft>
            </a:pPr>
            <a:fld id="{EFCC239B-13A4-4245-8DBB-2F24FA518234}" type="slidenum">
              <a:rPr lang="en-GB" sz="1600">
                <a:solidFill>
                  <a:srgbClr val="000000"/>
                </a:solidFill>
              </a:rPr>
              <a:pPr defTabSz="914400"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1305724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a:xfrm>
            <a:off x="3124200" y="4688256"/>
            <a:ext cx="2895600" cy="357518"/>
          </a:xfrm>
          <a:prstGeom prst="rect">
            <a:avLst/>
          </a:prstGeom>
        </p:spPr>
        <p:txBody>
          <a:bodyPr/>
          <a:lstStyle>
            <a:lvl1pPr>
              <a:defRPr/>
            </a:lvl1pPr>
          </a:lstStyle>
          <a:p>
            <a:pPr defTabSz="914400" fontAlgn="base">
              <a:spcBef>
                <a:spcPct val="20000"/>
              </a:spcBef>
              <a:spcAft>
                <a:spcPct val="0"/>
              </a:spcAft>
            </a:pPr>
            <a:endParaRPr lang="en-GB" sz="1600">
              <a:solidFill>
                <a:srgbClr val="000000"/>
              </a:solidFill>
            </a:endParaRPr>
          </a:p>
        </p:txBody>
      </p:sp>
      <p:sp>
        <p:nvSpPr>
          <p:cNvPr id="6" name="Slide Number Placeholder 5"/>
          <p:cNvSpPr>
            <a:spLocks noGrp="1"/>
          </p:cNvSpPr>
          <p:nvPr>
            <p:ph type="sldNum" sz="quarter" idx="12"/>
          </p:nvPr>
        </p:nvSpPr>
        <p:spPr>
          <a:xfrm>
            <a:off x="6553200" y="4688256"/>
            <a:ext cx="2133600" cy="357518"/>
          </a:xfrm>
          <a:prstGeom prst="rect">
            <a:avLst/>
          </a:prstGeom>
        </p:spPr>
        <p:txBody>
          <a:bodyPr/>
          <a:lstStyle>
            <a:lvl1pPr>
              <a:defRPr/>
            </a:lvl1pPr>
          </a:lstStyle>
          <a:p>
            <a:pPr defTabSz="914400" fontAlgn="base">
              <a:spcBef>
                <a:spcPct val="20000"/>
              </a:spcBef>
              <a:spcAft>
                <a:spcPct val="0"/>
              </a:spcAft>
            </a:pPr>
            <a:fld id="{9D5F2576-3869-4EBE-9FED-0C0C832B2B22}" type="slidenum">
              <a:rPr lang="en-GB" sz="1600">
                <a:solidFill>
                  <a:srgbClr val="000000"/>
                </a:solidFill>
              </a:rPr>
              <a:pPr defTabSz="914400"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3995026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902140"/>
            <a:ext cx="4038600" cy="25502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902140"/>
            <a:ext cx="4038600" cy="25502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1681E44A-7057-4E44-A0E3-B7A65E0EBA9E}"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A0A69C-D19F-5F48-97B9-E0A6CD5EE565}" type="slidenum">
              <a:rPr lang="en-US" smtClean="0"/>
              <a:t>‹#›</a:t>
            </a:fld>
            <a:endParaRPr lang="en-US"/>
          </a:p>
        </p:txBody>
      </p:sp>
    </p:spTree>
    <p:extLst>
      <p:ext uri="{BB962C8B-B14F-4D97-AF65-F5344CB8AC3E}">
        <p14:creationId xmlns:p14="http://schemas.microsoft.com/office/powerpoint/2010/main" val="89822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8236"/>
            <a:ext cx="7772400" cy="1022502"/>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2054"/>
            <a:ext cx="7772400" cy="112618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a:xfrm>
            <a:off x="3124200" y="4688256"/>
            <a:ext cx="2895600" cy="357518"/>
          </a:xfrm>
          <a:prstGeom prst="rect">
            <a:avLst/>
          </a:prstGeom>
        </p:spPr>
        <p:txBody>
          <a:bodyPr/>
          <a:lstStyle>
            <a:lvl1pPr>
              <a:defRPr/>
            </a:lvl1pPr>
          </a:lstStyle>
          <a:p>
            <a:pPr defTabSz="914400" fontAlgn="base">
              <a:spcBef>
                <a:spcPct val="20000"/>
              </a:spcBef>
              <a:spcAft>
                <a:spcPct val="0"/>
              </a:spcAft>
            </a:pPr>
            <a:endParaRPr lang="en-GB" sz="1600">
              <a:solidFill>
                <a:srgbClr val="000000"/>
              </a:solidFill>
            </a:endParaRPr>
          </a:p>
        </p:txBody>
      </p:sp>
      <p:sp>
        <p:nvSpPr>
          <p:cNvPr id="6" name="Slide Number Placeholder 5"/>
          <p:cNvSpPr>
            <a:spLocks noGrp="1"/>
          </p:cNvSpPr>
          <p:nvPr>
            <p:ph type="sldNum" sz="quarter" idx="12"/>
          </p:nvPr>
        </p:nvSpPr>
        <p:spPr>
          <a:xfrm>
            <a:off x="6553200" y="4688256"/>
            <a:ext cx="2133600" cy="357518"/>
          </a:xfrm>
          <a:prstGeom prst="rect">
            <a:avLst/>
          </a:prstGeom>
        </p:spPr>
        <p:txBody>
          <a:bodyPr/>
          <a:lstStyle>
            <a:lvl1pPr>
              <a:defRPr/>
            </a:lvl1pPr>
          </a:lstStyle>
          <a:p>
            <a:pPr defTabSz="914400" fontAlgn="base">
              <a:spcBef>
                <a:spcPct val="20000"/>
              </a:spcBef>
              <a:spcAft>
                <a:spcPct val="0"/>
              </a:spcAft>
            </a:pPr>
            <a:fld id="{3CF1F588-8B32-4FCD-A0D5-0BC56F9683EA}" type="slidenum">
              <a:rPr lang="en-GB" sz="1600">
                <a:solidFill>
                  <a:srgbClr val="000000"/>
                </a:solidFill>
              </a:rPr>
              <a:pPr defTabSz="914400"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919250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1655310"/>
            <a:ext cx="4038600" cy="27016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1655310"/>
            <a:ext cx="4038600" cy="27016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a:xfrm>
            <a:off x="3124200" y="4688256"/>
            <a:ext cx="2895600" cy="357518"/>
          </a:xfrm>
          <a:prstGeom prst="rect">
            <a:avLst/>
          </a:prstGeom>
        </p:spPr>
        <p:txBody>
          <a:bodyPr/>
          <a:lstStyle>
            <a:lvl1pPr>
              <a:defRPr/>
            </a:lvl1pPr>
          </a:lstStyle>
          <a:p>
            <a:pPr defTabSz="914400" fontAlgn="base">
              <a:spcBef>
                <a:spcPct val="20000"/>
              </a:spcBef>
              <a:spcAft>
                <a:spcPct val="0"/>
              </a:spcAft>
            </a:pPr>
            <a:endParaRPr lang="en-GB" sz="1600">
              <a:solidFill>
                <a:srgbClr val="000000"/>
              </a:solidFill>
            </a:endParaRPr>
          </a:p>
        </p:txBody>
      </p:sp>
      <p:sp>
        <p:nvSpPr>
          <p:cNvPr id="7" name="Slide Number Placeholder 6"/>
          <p:cNvSpPr>
            <a:spLocks noGrp="1"/>
          </p:cNvSpPr>
          <p:nvPr>
            <p:ph type="sldNum" sz="quarter" idx="12"/>
          </p:nvPr>
        </p:nvSpPr>
        <p:spPr>
          <a:xfrm>
            <a:off x="6553200" y="4688256"/>
            <a:ext cx="2133600" cy="357518"/>
          </a:xfrm>
          <a:prstGeom prst="rect">
            <a:avLst/>
          </a:prstGeom>
        </p:spPr>
        <p:txBody>
          <a:bodyPr/>
          <a:lstStyle>
            <a:lvl1pPr>
              <a:defRPr/>
            </a:lvl1pPr>
          </a:lstStyle>
          <a:p>
            <a:pPr defTabSz="914400" fontAlgn="base">
              <a:spcBef>
                <a:spcPct val="20000"/>
              </a:spcBef>
              <a:spcAft>
                <a:spcPct val="0"/>
              </a:spcAft>
            </a:pPr>
            <a:fld id="{6BD7B4BB-3F55-4D67-9924-6E3CF0931ED6}" type="slidenum">
              <a:rPr lang="en-GB" sz="1600">
                <a:solidFill>
                  <a:srgbClr val="000000"/>
                </a:solidFill>
              </a:rPr>
              <a:pPr defTabSz="914400"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3695682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169"/>
            <a:ext cx="8229600" cy="858044"/>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2401"/>
            <a:ext cx="4040188"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2667"/>
            <a:ext cx="4040188"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2401"/>
            <a:ext cx="4041775"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2667"/>
            <a:ext cx="4041775"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a:xfrm>
            <a:off x="3124200" y="4688256"/>
            <a:ext cx="2895600" cy="357518"/>
          </a:xfrm>
          <a:prstGeom prst="rect">
            <a:avLst/>
          </a:prstGeom>
        </p:spPr>
        <p:txBody>
          <a:bodyPr/>
          <a:lstStyle>
            <a:lvl1pPr>
              <a:defRPr/>
            </a:lvl1pPr>
          </a:lstStyle>
          <a:p>
            <a:pPr defTabSz="914400" fontAlgn="base">
              <a:spcBef>
                <a:spcPct val="20000"/>
              </a:spcBef>
              <a:spcAft>
                <a:spcPct val="0"/>
              </a:spcAft>
            </a:pPr>
            <a:endParaRPr lang="en-GB" sz="1600">
              <a:solidFill>
                <a:srgbClr val="000000"/>
              </a:solidFill>
            </a:endParaRPr>
          </a:p>
        </p:txBody>
      </p:sp>
      <p:sp>
        <p:nvSpPr>
          <p:cNvPr id="9" name="Slide Number Placeholder 8"/>
          <p:cNvSpPr>
            <a:spLocks noGrp="1"/>
          </p:cNvSpPr>
          <p:nvPr>
            <p:ph type="sldNum" sz="quarter" idx="12"/>
          </p:nvPr>
        </p:nvSpPr>
        <p:spPr>
          <a:xfrm>
            <a:off x="6553200" y="4688256"/>
            <a:ext cx="2133600" cy="357518"/>
          </a:xfrm>
          <a:prstGeom prst="rect">
            <a:avLst/>
          </a:prstGeom>
        </p:spPr>
        <p:txBody>
          <a:bodyPr/>
          <a:lstStyle>
            <a:lvl1pPr>
              <a:defRPr/>
            </a:lvl1pPr>
          </a:lstStyle>
          <a:p>
            <a:pPr defTabSz="914400" fontAlgn="base">
              <a:spcBef>
                <a:spcPct val="20000"/>
              </a:spcBef>
              <a:spcAft>
                <a:spcPct val="0"/>
              </a:spcAft>
            </a:pPr>
            <a:fld id="{4AC4B482-436A-4C77-950C-23EF12F5EEFD}" type="slidenum">
              <a:rPr lang="en-GB" sz="1600">
                <a:solidFill>
                  <a:srgbClr val="000000"/>
                </a:solidFill>
              </a:rPr>
              <a:pPr defTabSz="914400"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1252097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a:xfrm>
            <a:off x="3124200" y="4688256"/>
            <a:ext cx="2895600" cy="357518"/>
          </a:xfrm>
          <a:prstGeom prst="rect">
            <a:avLst/>
          </a:prstGeom>
        </p:spPr>
        <p:txBody>
          <a:bodyPr/>
          <a:lstStyle>
            <a:lvl1pPr>
              <a:defRPr/>
            </a:lvl1pPr>
          </a:lstStyle>
          <a:p>
            <a:pPr defTabSz="914400" fontAlgn="base">
              <a:spcBef>
                <a:spcPct val="20000"/>
              </a:spcBef>
              <a:spcAft>
                <a:spcPct val="0"/>
              </a:spcAft>
            </a:pPr>
            <a:endParaRPr lang="en-GB" sz="1600">
              <a:solidFill>
                <a:srgbClr val="000000"/>
              </a:solidFill>
            </a:endParaRPr>
          </a:p>
        </p:txBody>
      </p:sp>
      <p:sp>
        <p:nvSpPr>
          <p:cNvPr id="5" name="Slide Number Placeholder 4"/>
          <p:cNvSpPr>
            <a:spLocks noGrp="1"/>
          </p:cNvSpPr>
          <p:nvPr>
            <p:ph type="sldNum" sz="quarter" idx="12"/>
          </p:nvPr>
        </p:nvSpPr>
        <p:spPr>
          <a:xfrm>
            <a:off x="6553200" y="4688256"/>
            <a:ext cx="2133600" cy="357518"/>
          </a:xfrm>
          <a:prstGeom prst="rect">
            <a:avLst/>
          </a:prstGeom>
        </p:spPr>
        <p:txBody>
          <a:bodyPr/>
          <a:lstStyle>
            <a:lvl1pPr>
              <a:defRPr/>
            </a:lvl1pPr>
          </a:lstStyle>
          <a:p>
            <a:pPr defTabSz="914400" fontAlgn="base">
              <a:spcBef>
                <a:spcPct val="20000"/>
              </a:spcBef>
              <a:spcAft>
                <a:spcPct val="0"/>
              </a:spcAft>
            </a:pPr>
            <a:fld id="{0C1E6557-25CD-4888-B344-26CCAB7F6F70}" type="slidenum">
              <a:rPr lang="en-GB" sz="1600">
                <a:solidFill>
                  <a:srgbClr val="000000"/>
                </a:solidFill>
              </a:rPr>
              <a:pPr defTabSz="914400"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3609358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a:xfrm>
            <a:off x="3124200" y="4688256"/>
            <a:ext cx="2895600" cy="357518"/>
          </a:xfrm>
          <a:prstGeom prst="rect">
            <a:avLst/>
          </a:prstGeom>
        </p:spPr>
        <p:txBody>
          <a:bodyPr/>
          <a:lstStyle>
            <a:lvl1pPr>
              <a:defRPr/>
            </a:lvl1pPr>
          </a:lstStyle>
          <a:p>
            <a:pPr defTabSz="914400" fontAlgn="base">
              <a:spcBef>
                <a:spcPct val="20000"/>
              </a:spcBef>
              <a:spcAft>
                <a:spcPct val="0"/>
              </a:spcAft>
            </a:pPr>
            <a:endParaRPr lang="en-GB" sz="1600">
              <a:solidFill>
                <a:srgbClr val="000000"/>
              </a:solidFill>
            </a:endParaRPr>
          </a:p>
        </p:txBody>
      </p:sp>
      <p:sp>
        <p:nvSpPr>
          <p:cNvPr id="4" name="Slide Number Placeholder 3"/>
          <p:cNvSpPr>
            <a:spLocks noGrp="1"/>
          </p:cNvSpPr>
          <p:nvPr>
            <p:ph type="sldNum" sz="quarter" idx="12"/>
          </p:nvPr>
        </p:nvSpPr>
        <p:spPr>
          <a:xfrm>
            <a:off x="6553200" y="4688256"/>
            <a:ext cx="2133600" cy="357518"/>
          </a:xfrm>
          <a:prstGeom prst="rect">
            <a:avLst/>
          </a:prstGeom>
        </p:spPr>
        <p:txBody>
          <a:bodyPr/>
          <a:lstStyle>
            <a:lvl1pPr>
              <a:defRPr/>
            </a:lvl1pPr>
          </a:lstStyle>
          <a:p>
            <a:pPr defTabSz="914400" fontAlgn="base">
              <a:spcBef>
                <a:spcPct val="20000"/>
              </a:spcBef>
              <a:spcAft>
                <a:spcPct val="0"/>
              </a:spcAft>
            </a:pPr>
            <a:fld id="{0ACA0728-FE18-4395-A417-33B8896CEB4A}" type="slidenum">
              <a:rPr lang="en-GB" sz="1600">
                <a:solidFill>
                  <a:srgbClr val="000000"/>
                </a:solidFill>
              </a:rPr>
              <a:pPr defTabSz="914400"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1128089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977"/>
            <a:ext cx="3008313" cy="872345"/>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977"/>
            <a:ext cx="5111750"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7322"/>
            <a:ext cx="3008313"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a:xfrm>
            <a:off x="3124200" y="4688256"/>
            <a:ext cx="2895600" cy="357518"/>
          </a:xfrm>
          <a:prstGeom prst="rect">
            <a:avLst/>
          </a:prstGeom>
        </p:spPr>
        <p:txBody>
          <a:bodyPr/>
          <a:lstStyle>
            <a:lvl1pPr>
              <a:defRPr/>
            </a:lvl1pPr>
          </a:lstStyle>
          <a:p>
            <a:pPr defTabSz="914400" fontAlgn="base">
              <a:spcBef>
                <a:spcPct val="20000"/>
              </a:spcBef>
              <a:spcAft>
                <a:spcPct val="0"/>
              </a:spcAft>
            </a:pPr>
            <a:endParaRPr lang="en-GB" sz="1600">
              <a:solidFill>
                <a:srgbClr val="000000"/>
              </a:solidFill>
            </a:endParaRPr>
          </a:p>
        </p:txBody>
      </p:sp>
      <p:sp>
        <p:nvSpPr>
          <p:cNvPr id="7" name="Slide Number Placeholder 6"/>
          <p:cNvSpPr>
            <a:spLocks noGrp="1"/>
          </p:cNvSpPr>
          <p:nvPr>
            <p:ph type="sldNum" sz="quarter" idx="12"/>
          </p:nvPr>
        </p:nvSpPr>
        <p:spPr>
          <a:xfrm>
            <a:off x="6553200" y="4688256"/>
            <a:ext cx="2133600" cy="357518"/>
          </a:xfrm>
          <a:prstGeom prst="rect">
            <a:avLst/>
          </a:prstGeom>
        </p:spPr>
        <p:txBody>
          <a:bodyPr/>
          <a:lstStyle>
            <a:lvl1pPr>
              <a:defRPr/>
            </a:lvl1pPr>
          </a:lstStyle>
          <a:p>
            <a:pPr defTabSz="914400" fontAlgn="base">
              <a:spcBef>
                <a:spcPct val="20000"/>
              </a:spcBef>
              <a:spcAft>
                <a:spcPct val="0"/>
              </a:spcAft>
            </a:pPr>
            <a:fld id="{108885DA-4C0C-4025-B198-B833C5E70C0D}" type="slidenum">
              <a:rPr lang="en-GB" sz="1600">
                <a:solidFill>
                  <a:srgbClr val="000000"/>
                </a:solidFill>
              </a:rPr>
              <a:pPr defTabSz="914400"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1800685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3784"/>
            <a:ext cx="5486400" cy="425447"/>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60007"/>
            <a:ext cx="54864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9231"/>
            <a:ext cx="5486400" cy="6042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a:xfrm>
            <a:off x="3124200" y="4688256"/>
            <a:ext cx="2895600" cy="357518"/>
          </a:xfrm>
          <a:prstGeom prst="rect">
            <a:avLst/>
          </a:prstGeom>
        </p:spPr>
        <p:txBody>
          <a:bodyPr/>
          <a:lstStyle>
            <a:lvl1pPr>
              <a:defRPr/>
            </a:lvl1pPr>
          </a:lstStyle>
          <a:p>
            <a:pPr defTabSz="914400" fontAlgn="base">
              <a:spcBef>
                <a:spcPct val="20000"/>
              </a:spcBef>
              <a:spcAft>
                <a:spcPct val="0"/>
              </a:spcAft>
            </a:pPr>
            <a:endParaRPr lang="en-GB" sz="1600">
              <a:solidFill>
                <a:srgbClr val="000000"/>
              </a:solidFill>
            </a:endParaRPr>
          </a:p>
        </p:txBody>
      </p:sp>
      <p:sp>
        <p:nvSpPr>
          <p:cNvPr id="7" name="Slide Number Placeholder 6"/>
          <p:cNvSpPr>
            <a:spLocks noGrp="1"/>
          </p:cNvSpPr>
          <p:nvPr>
            <p:ph type="sldNum" sz="quarter" idx="12"/>
          </p:nvPr>
        </p:nvSpPr>
        <p:spPr>
          <a:xfrm>
            <a:off x="6553200" y="4688256"/>
            <a:ext cx="2133600" cy="357518"/>
          </a:xfrm>
          <a:prstGeom prst="rect">
            <a:avLst/>
          </a:prstGeom>
        </p:spPr>
        <p:txBody>
          <a:bodyPr/>
          <a:lstStyle>
            <a:lvl1pPr>
              <a:defRPr/>
            </a:lvl1pPr>
          </a:lstStyle>
          <a:p>
            <a:pPr defTabSz="914400" fontAlgn="base">
              <a:spcBef>
                <a:spcPct val="20000"/>
              </a:spcBef>
              <a:spcAft>
                <a:spcPct val="0"/>
              </a:spcAft>
            </a:pPr>
            <a:fld id="{2D364960-86AF-4530-B505-CE66AF0889BC}" type="slidenum">
              <a:rPr lang="en-GB" sz="1600">
                <a:solidFill>
                  <a:srgbClr val="000000"/>
                </a:solidFill>
              </a:rPr>
              <a:pPr defTabSz="914400"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2490423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a:xfrm>
            <a:off x="3124200" y="4688256"/>
            <a:ext cx="2895600" cy="357518"/>
          </a:xfrm>
          <a:prstGeom prst="rect">
            <a:avLst/>
          </a:prstGeom>
        </p:spPr>
        <p:txBody>
          <a:bodyPr/>
          <a:lstStyle>
            <a:lvl1pPr>
              <a:defRPr/>
            </a:lvl1pPr>
          </a:lstStyle>
          <a:p>
            <a:pPr defTabSz="914400" fontAlgn="base">
              <a:spcBef>
                <a:spcPct val="20000"/>
              </a:spcBef>
              <a:spcAft>
                <a:spcPct val="0"/>
              </a:spcAft>
            </a:pPr>
            <a:endParaRPr lang="en-GB" sz="1600">
              <a:solidFill>
                <a:srgbClr val="000000"/>
              </a:solidFill>
            </a:endParaRPr>
          </a:p>
        </p:txBody>
      </p:sp>
      <p:sp>
        <p:nvSpPr>
          <p:cNvPr id="6" name="Slide Number Placeholder 5"/>
          <p:cNvSpPr>
            <a:spLocks noGrp="1"/>
          </p:cNvSpPr>
          <p:nvPr>
            <p:ph type="sldNum" sz="quarter" idx="12"/>
          </p:nvPr>
        </p:nvSpPr>
        <p:spPr>
          <a:xfrm>
            <a:off x="6553200" y="4688256"/>
            <a:ext cx="2133600" cy="357518"/>
          </a:xfrm>
          <a:prstGeom prst="rect">
            <a:avLst/>
          </a:prstGeom>
        </p:spPr>
        <p:txBody>
          <a:bodyPr/>
          <a:lstStyle>
            <a:lvl1pPr>
              <a:defRPr/>
            </a:lvl1pPr>
          </a:lstStyle>
          <a:p>
            <a:pPr defTabSz="914400" fontAlgn="base">
              <a:spcBef>
                <a:spcPct val="20000"/>
              </a:spcBef>
              <a:spcAft>
                <a:spcPct val="0"/>
              </a:spcAft>
            </a:pPr>
            <a:fld id="{69DD951B-B877-493A-BCE8-164E082A6E0A}" type="slidenum">
              <a:rPr lang="en-GB" sz="1600">
                <a:solidFill>
                  <a:srgbClr val="000000"/>
                </a:solidFill>
              </a:rPr>
              <a:pPr defTabSz="914400"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4132506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6" y="194252"/>
            <a:ext cx="2060575" cy="416270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9" y="194252"/>
            <a:ext cx="6034087" cy="41627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a:xfrm>
            <a:off x="3124200" y="4688256"/>
            <a:ext cx="2895600" cy="357518"/>
          </a:xfrm>
          <a:prstGeom prst="rect">
            <a:avLst/>
          </a:prstGeom>
        </p:spPr>
        <p:txBody>
          <a:bodyPr/>
          <a:lstStyle>
            <a:lvl1pPr>
              <a:defRPr/>
            </a:lvl1pPr>
          </a:lstStyle>
          <a:p>
            <a:pPr defTabSz="914400" fontAlgn="base">
              <a:spcBef>
                <a:spcPct val="20000"/>
              </a:spcBef>
              <a:spcAft>
                <a:spcPct val="0"/>
              </a:spcAft>
            </a:pPr>
            <a:endParaRPr lang="en-GB" sz="1600">
              <a:solidFill>
                <a:srgbClr val="000000"/>
              </a:solidFill>
            </a:endParaRPr>
          </a:p>
        </p:txBody>
      </p:sp>
      <p:sp>
        <p:nvSpPr>
          <p:cNvPr id="6" name="Slide Number Placeholder 5"/>
          <p:cNvSpPr>
            <a:spLocks noGrp="1"/>
          </p:cNvSpPr>
          <p:nvPr>
            <p:ph type="sldNum" sz="quarter" idx="12"/>
          </p:nvPr>
        </p:nvSpPr>
        <p:spPr>
          <a:xfrm>
            <a:off x="6553200" y="4688256"/>
            <a:ext cx="2133600" cy="357518"/>
          </a:xfrm>
          <a:prstGeom prst="rect">
            <a:avLst/>
          </a:prstGeom>
        </p:spPr>
        <p:txBody>
          <a:bodyPr/>
          <a:lstStyle>
            <a:lvl1pPr>
              <a:defRPr/>
            </a:lvl1pPr>
          </a:lstStyle>
          <a:p>
            <a:pPr defTabSz="914400" fontAlgn="base">
              <a:spcBef>
                <a:spcPct val="20000"/>
              </a:spcBef>
              <a:spcAft>
                <a:spcPct val="0"/>
              </a:spcAft>
            </a:pPr>
            <a:fld id="{0A934F50-9565-402F-A35E-4CF42E519DE5}" type="slidenum">
              <a:rPr lang="en-GB" sz="1600">
                <a:solidFill>
                  <a:srgbClr val="000000"/>
                </a:solidFill>
              </a:rPr>
              <a:pPr defTabSz="914400"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2578938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169"/>
            <a:ext cx="8229600" cy="858044"/>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152401"/>
            <a:ext cx="4040188"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1632667"/>
            <a:ext cx="4040188"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32" y="1152401"/>
            <a:ext cx="4041775"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32" y="1632667"/>
            <a:ext cx="4041775"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1681E44A-7057-4E44-A0E3-B7A65E0EBA9E}" type="datetimeFigureOut">
              <a:rPr lang="en-US" smtClean="0"/>
              <a:t>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A0A69C-D19F-5F48-97B9-E0A6CD5EE565}" type="slidenum">
              <a:rPr lang="en-US" smtClean="0"/>
              <a:t>‹#›</a:t>
            </a:fld>
            <a:endParaRPr lang="en-US"/>
          </a:p>
        </p:txBody>
      </p:sp>
    </p:spTree>
    <p:extLst>
      <p:ext uri="{BB962C8B-B14F-4D97-AF65-F5344CB8AC3E}">
        <p14:creationId xmlns:p14="http://schemas.microsoft.com/office/powerpoint/2010/main" val="4258045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1681E44A-7057-4E44-A0E3-B7A65E0EBA9E}" type="datetimeFigureOut">
              <a:rPr lang="en-US" smtClean="0"/>
              <a:t>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A0A69C-D19F-5F48-97B9-E0A6CD5EE565}" type="slidenum">
              <a:rPr lang="en-US" smtClean="0"/>
              <a:t>‹#›</a:t>
            </a:fld>
            <a:endParaRPr lang="en-US"/>
          </a:p>
        </p:txBody>
      </p:sp>
    </p:spTree>
    <p:extLst>
      <p:ext uri="{BB962C8B-B14F-4D97-AF65-F5344CB8AC3E}">
        <p14:creationId xmlns:p14="http://schemas.microsoft.com/office/powerpoint/2010/main" val="753150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81E44A-7057-4E44-A0E3-B7A65E0EBA9E}" type="datetimeFigureOut">
              <a:rPr lang="en-US" smtClean="0"/>
              <a:t>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A0A69C-D19F-5F48-97B9-E0A6CD5EE565}" type="slidenum">
              <a:rPr lang="en-US" smtClean="0"/>
              <a:t>‹#›</a:t>
            </a:fld>
            <a:endParaRPr lang="en-US"/>
          </a:p>
        </p:txBody>
      </p:sp>
    </p:spTree>
    <p:extLst>
      <p:ext uri="{BB962C8B-B14F-4D97-AF65-F5344CB8AC3E}">
        <p14:creationId xmlns:p14="http://schemas.microsoft.com/office/powerpoint/2010/main" val="2890430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04980"/>
            <a:ext cx="3008313" cy="872345"/>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04977"/>
            <a:ext cx="5111750"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7" y="1077325"/>
            <a:ext cx="3008313"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681E44A-7057-4E44-A0E3-B7A65E0EBA9E}"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A0A69C-D19F-5F48-97B9-E0A6CD5EE565}" type="slidenum">
              <a:rPr lang="en-US" smtClean="0"/>
              <a:t>‹#›</a:t>
            </a:fld>
            <a:endParaRPr lang="en-US"/>
          </a:p>
        </p:txBody>
      </p:sp>
    </p:spTree>
    <p:extLst>
      <p:ext uri="{BB962C8B-B14F-4D97-AF65-F5344CB8AC3E}">
        <p14:creationId xmlns:p14="http://schemas.microsoft.com/office/powerpoint/2010/main" val="1217152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3784"/>
            <a:ext cx="5486400" cy="425447"/>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460007"/>
            <a:ext cx="54864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9234"/>
            <a:ext cx="5486400" cy="6042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681E44A-7057-4E44-A0E3-B7A65E0EBA9E}"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A0A69C-D19F-5F48-97B9-E0A6CD5EE565}" type="slidenum">
              <a:rPr lang="en-US" smtClean="0"/>
              <a:t>‹#›</a:t>
            </a:fld>
            <a:endParaRPr lang="en-US"/>
          </a:p>
        </p:txBody>
      </p:sp>
    </p:spTree>
    <p:extLst>
      <p:ext uri="{BB962C8B-B14F-4D97-AF65-F5344CB8AC3E}">
        <p14:creationId xmlns:p14="http://schemas.microsoft.com/office/powerpoint/2010/main" val="2839322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3.png"/><Relationship Id="rId2" Type="http://schemas.openxmlformats.org/officeDocument/2006/relationships/slideLayout" Target="../slideLayouts/slideLayout26.xml"/><Relationship Id="rId16" Type="http://schemas.openxmlformats.org/officeDocument/2006/relationships/image" Target="../media/image2.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4.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5.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169"/>
            <a:ext cx="8229600" cy="858044"/>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201262"/>
            <a:ext cx="8229600" cy="3397616"/>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4771681"/>
            <a:ext cx="2133600" cy="274097"/>
          </a:xfrm>
          <a:prstGeom prst="rect">
            <a:avLst/>
          </a:prstGeom>
        </p:spPr>
        <p:txBody>
          <a:bodyPr vert="horz" lIns="91440" tIns="45720" rIns="91440" bIns="45720" rtlCol="0" anchor="ctr"/>
          <a:lstStyle>
            <a:lvl1pPr algn="l">
              <a:defRPr sz="1200">
                <a:solidFill>
                  <a:schemeClr val="tx1">
                    <a:tint val="75000"/>
                  </a:schemeClr>
                </a:solidFill>
              </a:defRPr>
            </a:lvl1pPr>
          </a:lstStyle>
          <a:p>
            <a:fld id="{1681E44A-7057-4E44-A0E3-B7A65E0EBA9E}" type="datetimeFigureOut">
              <a:rPr lang="en-US" smtClean="0"/>
              <a:t>12/1/2016</a:t>
            </a:fld>
            <a:endParaRPr lang="en-US"/>
          </a:p>
        </p:txBody>
      </p:sp>
      <p:sp>
        <p:nvSpPr>
          <p:cNvPr id="5" name="Footer Placeholder 4"/>
          <p:cNvSpPr>
            <a:spLocks noGrp="1"/>
          </p:cNvSpPr>
          <p:nvPr>
            <p:ph type="ftr" sz="quarter" idx="3"/>
          </p:nvPr>
        </p:nvSpPr>
        <p:spPr>
          <a:xfrm>
            <a:off x="3124200" y="4771681"/>
            <a:ext cx="2895600" cy="27409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71681"/>
            <a:ext cx="2133600" cy="274097"/>
          </a:xfrm>
          <a:prstGeom prst="rect">
            <a:avLst/>
          </a:prstGeom>
        </p:spPr>
        <p:txBody>
          <a:bodyPr vert="horz" lIns="91440" tIns="45720" rIns="91440" bIns="45720" rtlCol="0" anchor="ctr"/>
          <a:lstStyle>
            <a:lvl1pPr algn="r">
              <a:defRPr sz="1200">
                <a:solidFill>
                  <a:schemeClr val="tx1">
                    <a:tint val="75000"/>
                  </a:schemeClr>
                </a:solidFill>
              </a:defRPr>
            </a:lvl1pPr>
          </a:lstStyle>
          <a:p>
            <a:fld id="{8FA0A69C-D19F-5F48-97B9-E0A6CD5EE565}" type="slidenum">
              <a:rPr lang="en-US" smtClean="0"/>
              <a:t>‹#›</a:t>
            </a:fld>
            <a:endParaRPr lang="en-US"/>
          </a:p>
        </p:txBody>
      </p:sp>
    </p:spTree>
    <p:extLst>
      <p:ext uri="{BB962C8B-B14F-4D97-AF65-F5344CB8AC3E}">
        <p14:creationId xmlns:p14="http://schemas.microsoft.com/office/powerpoint/2010/main" val="3152457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pms2725 equiv"/>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 y="3"/>
            <a:ext cx="9140825" cy="1318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95288" y="194254"/>
            <a:ext cx="8229600" cy="675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89795" name="Rectangle 3"/>
          <p:cNvSpPr>
            <a:spLocks noGrp="1" noChangeArrowheads="1"/>
          </p:cNvSpPr>
          <p:nvPr>
            <p:ph type="dt" sz="half" idx="2"/>
          </p:nvPr>
        </p:nvSpPr>
        <p:spPr bwMode="auto">
          <a:xfrm>
            <a:off x="457200" y="4688256"/>
            <a:ext cx="2133600" cy="3575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cs typeface="+mn-cs"/>
              </a:defRPr>
            </a:lvl1pPr>
          </a:lstStyle>
          <a:p>
            <a:pPr defTabSz="914400" fontAlgn="base">
              <a:spcAft>
                <a:spcPct val="0"/>
              </a:spcAft>
              <a:defRPr/>
            </a:pPr>
            <a:endParaRPr lang="en-GB">
              <a:solidFill>
                <a:srgbClr val="000000"/>
              </a:solidFill>
            </a:endParaRPr>
          </a:p>
        </p:txBody>
      </p:sp>
      <p:sp>
        <p:nvSpPr>
          <p:cNvPr id="289796" name="Rectangle 4"/>
          <p:cNvSpPr>
            <a:spLocks noGrp="1" noChangeArrowheads="1"/>
          </p:cNvSpPr>
          <p:nvPr>
            <p:ph type="ftr" sz="quarter" idx="3"/>
          </p:nvPr>
        </p:nvSpPr>
        <p:spPr bwMode="auto">
          <a:xfrm>
            <a:off x="3124200" y="4688256"/>
            <a:ext cx="2895600" cy="3575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cs typeface="+mn-cs"/>
              </a:defRPr>
            </a:lvl1pPr>
          </a:lstStyle>
          <a:p>
            <a:pPr defTabSz="914400" fontAlgn="base">
              <a:spcAft>
                <a:spcPct val="0"/>
              </a:spcAft>
              <a:defRPr/>
            </a:pPr>
            <a:endParaRPr lang="en-GB">
              <a:solidFill>
                <a:srgbClr val="000000"/>
              </a:solidFill>
            </a:endParaRPr>
          </a:p>
        </p:txBody>
      </p:sp>
      <p:sp>
        <p:nvSpPr>
          <p:cNvPr id="289797" name="Rectangle 5"/>
          <p:cNvSpPr>
            <a:spLocks noGrp="1" noChangeArrowheads="1"/>
          </p:cNvSpPr>
          <p:nvPr>
            <p:ph type="sldNum" sz="quarter" idx="4"/>
          </p:nvPr>
        </p:nvSpPr>
        <p:spPr bwMode="auto">
          <a:xfrm>
            <a:off x="6553200" y="4688256"/>
            <a:ext cx="2133600" cy="3575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cs typeface="+mn-cs"/>
              </a:defRPr>
            </a:lvl1pPr>
          </a:lstStyle>
          <a:p>
            <a:pPr defTabSz="914400" fontAlgn="base">
              <a:spcAft>
                <a:spcPct val="0"/>
              </a:spcAft>
              <a:defRPr/>
            </a:pPr>
            <a:fld id="{22933B45-92B8-47FE-B386-DC654BB6CAB7}" type="slidenum">
              <a:rPr lang="en-GB">
                <a:solidFill>
                  <a:srgbClr val="000000"/>
                </a:solidFill>
              </a:rPr>
              <a:pPr defTabSz="914400" fontAlgn="base">
                <a:spcAft>
                  <a:spcPct val="0"/>
                </a:spcAft>
                <a:defRPr/>
              </a:pPr>
              <a:t>‹#›</a:t>
            </a:fld>
            <a:endParaRPr lang="en-GB">
              <a:solidFill>
                <a:srgbClr val="000000"/>
              </a:solidFill>
            </a:endParaRPr>
          </a:p>
        </p:txBody>
      </p:sp>
      <p:sp>
        <p:nvSpPr>
          <p:cNvPr id="1031" name="Rectangle 6"/>
          <p:cNvSpPr>
            <a:spLocks noGrp="1" noChangeArrowheads="1"/>
          </p:cNvSpPr>
          <p:nvPr>
            <p:ph type="body" idx="1"/>
          </p:nvPr>
        </p:nvSpPr>
        <p:spPr bwMode="auto">
          <a:xfrm>
            <a:off x="412750" y="1655310"/>
            <a:ext cx="8229600" cy="270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pic>
        <p:nvPicPr>
          <p:cNvPr id="1032" name="Picture 7" descr="Inspiring tomorrows profs 40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 y="4322399"/>
            <a:ext cx="3598863" cy="521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UofH wo"/>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197725" y="269334"/>
            <a:ext cx="1485900" cy="618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28617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rtl="0" eaLnBrk="0" fontAlgn="base" hangingPunct="0">
        <a:spcBef>
          <a:spcPct val="0"/>
        </a:spcBef>
        <a:spcAft>
          <a:spcPct val="0"/>
        </a:spcAft>
        <a:defRPr sz="3100">
          <a:solidFill>
            <a:schemeClr val="bg1"/>
          </a:solidFill>
          <a:latin typeface="+mj-lt"/>
          <a:ea typeface="+mj-ea"/>
          <a:cs typeface="+mj-cs"/>
        </a:defRPr>
      </a:lvl1pPr>
      <a:lvl2pPr algn="l" rtl="0" eaLnBrk="0" fontAlgn="base" hangingPunct="0">
        <a:spcBef>
          <a:spcPct val="0"/>
        </a:spcBef>
        <a:spcAft>
          <a:spcPct val="0"/>
        </a:spcAft>
        <a:defRPr sz="3100">
          <a:solidFill>
            <a:schemeClr val="bg1"/>
          </a:solidFill>
          <a:latin typeface="Arial" charset="0"/>
        </a:defRPr>
      </a:lvl2pPr>
      <a:lvl3pPr algn="l" rtl="0" eaLnBrk="0" fontAlgn="base" hangingPunct="0">
        <a:spcBef>
          <a:spcPct val="0"/>
        </a:spcBef>
        <a:spcAft>
          <a:spcPct val="0"/>
        </a:spcAft>
        <a:defRPr sz="3100">
          <a:solidFill>
            <a:schemeClr val="bg1"/>
          </a:solidFill>
          <a:latin typeface="Arial" charset="0"/>
        </a:defRPr>
      </a:lvl3pPr>
      <a:lvl4pPr algn="l" rtl="0" eaLnBrk="0" fontAlgn="base" hangingPunct="0">
        <a:spcBef>
          <a:spcPct val="0"/>
        </a:spcBef>
        <a:spcAft>
          <a:spcPct val="0"/>
        </a:spcAft>
        <a:defRPr sz="3100">
          <a:solidFill>
            <a:schemeClr val="bg1"/>
          </a:solidFill>
          <a:latin typeface="Arial" charset="0"/>
        </a:defRPr>
      </a:lvl4pPr>
      <a:lvl5pPr algn="l" rtl="0" eaLnBrk="0" fontAlgn="base" hangingPunct="0">
        <a:spcBef>
          <a:spcPct val="0"/>
        </a:spcBef>
        <a:spcAft>
          <a:spcPct val="0"/>
        </a:spcAft>
        <a:defRPr sz="3100">
          <a:solidFill>
            <a:schemeClr val="bg1"/>
          </a:solidFill>
          <a:latin typeface="Arial" charset="0"/>
        </a:defRPr>
      </a:lvl5pPr>
      <a:lvl6pPr marL="457200" algn="l" rtl="0" eaLnBrk="1" fontAlgn="base" hangingPunct="1">
        <a:spcBef>
          <a:spcPct val="0"/>
        </a:spcBef>
        <a:spcAft>
          <a:spcPct val="0"/>
        </a:spcAft>
        <a:defRPr sz="3100">
          <a:solidFill>
            <a:schemeClr val="bg1"/>
          </a:solidFill>
          <a:latin typeface="Arial" charset="0"/>
        </a:defRPr>
      </a:lvl6pPr>
      <a:lvl7pPr marL="914400" algn="l" rtl="0" eaLnBrk="1" fontAlgn="base" hangingPunct="1">
        <a:spcBef>
          <a:spcPct val="0"/>
        </a:spcBef>
        <a:spcAft>
          <a:spcPct val="0"/>
        </a:spcAft>
        <a:defRPr sz="3100">
          <a:solidFill>
            <a:schemeClr val="bg1"/>
          </a:solidFill>
          <a:latin typeface="Arial" charset="0"/>
        </a:defRPr>
      </a:lvl7pPr>
      <a:lvl8pPr marL="1371600" algn="l" rtl="0" eaLnBrk="1" fontAlgn="base" hangingPunct="1">
        <a:spcBef>
          <a:spcPct val="0"/>
        </a:spcBef>
        <a:spcAft>
          <a:spcPct val="0"/>
        </a:spcAft>
        <a:defRPr sz="3100">
          <a:solidFill>
            <a:schemeClr val="bg1"/>
          </a:solidFill>
          <a:latin typeface="Arial" charset="0"/>
        </a:defRPr>
      </a:lvl8pPr>
      <a:lvl9pPr marL="1828800" algn="l" rtl="0" eaLnBrk="1" fontAlgn="base" hangingPunct="1">
        <a:spcBef>
          <a:spcPct val="0"/>
        </a:spcBef>
        <a:spcAft>
          <a:spcPct val="0"/>
        </a:spcAft>
        <a:defRPr sz="3100">
          <a:solidFill>
            <a:schemeClr val="bg1"/>
          </a:solidFill>
          <a:latin typeface="Arial" charset="0"/>
        </a:defRPr>
      </a:lvl9pPr>
    </p:titleStyle>
    <p:bodyStyle>
      <a:lvl1pPr marL="342900" indent="-342900" algn="l" rtl="0" eaLnBrk="0" fontAlgn="base" hangingPunct="0">
        <a:spcBef>
          <a:spcPct val="20000"/>
        </a:spcBef>
        <a:spcAft>
          <a:spcPct val="0"/>
        </a:spcAft>
        <a:buChar char="•"/>
        <a:defRPr sz="2400">
          <a:solidFill>
            <a:srgbClr val="003772"/>
          </a:solidFill>
          <a:latin typeface="+mn-lt"/>
          <a:ea typeface="+mn-ea"/>
          <a:cs typeface="+mn-cs"/>
        </a:defRPr>
      </a:lvl1pPr>
      <a:lvl2pPr marL="742950" indent="-285750" algn="l" rtl="0" eaLnBrk="0" fontAlgn="base" hangingPunct="0">
        <a:spcBef>
          <a:spcPct val="20000"/>
        </a:spcBef>
        <a:spcAft>
          <a:spcPct val="0"/>
        </a:spcAft>
        <a:buChar char="–"/>
        <a:defRPr sz="2000">
          <a:solidFill>
            <a:srgbClr val="003772"/>
          </a:solidFill>
          <a:latin typeface="+mn-lt"/>
        </a:defRPr>
      </a:lvl2pPr>
      <a:lvl3pPr marL="1143000" indent="-228600" algn="l" rtl="0" eaLnBrk="0" fontAlgn="base" hangingPunct="0">
        <a:spcBef>
          <a:spcPct val="20000"/>
        </a:spcBef>
        <a:spcAft>
          <a:spcPct val="0"/>
        </a:spcAft>
        <a:buChar char="•"/>
        <a:defRPr>
          <a:solidFill>
            <a:srgbClr val="003772"/>
          </a:solidFill>
          <a:latin typeface="+mn-lt"/>
        </a:defRPr>
      </a:lvl3pPr>
      <a:lvl4pPr marL="1600200" indent="-228600" algn="l" rtl="0" eaLnBrk="0" fontAlgn="base" hangingPunct="0">
        <a:spcBef>
          <a:spcPct val="20000"/>
        </a:spcBef>
        <a:spcAft>
          <a:spcPct val="0"/>
        </a:spcAft>
        <a:buChar char="–"/>
        <a:defRPr sz="1600">
          <a:solidFill>
            <a:srgbClr val="003772"/>
          </a:solidFill>
          <a:latin typeface="+mn-lt"/>
        </a:defRPr>
      </a:lvl4pPr>
      <a:lvl5pPr marL="2057400" indent="-228600" algn="l" rtl="0" eaLnBrk="0" fontAlgn="base" hangingPunct="0">
        <a:spcBef>
          <a:spcPct val="20000"/>
        </a:spcBef>
        <a:spcAft>
          <a:spcPct val="0"/>
        </a:spcAft>
        <a:buChar char="»"/>
        <a:defRPr sz="1400">
          <a:solidFill>
            <a:srgbClr val="003772"/>
          </a:solidFill>
          <a:latin typeface="+mn-lt"/>
        </a:defRPr>
      </a:lvl5pPr>
      <a:lvl6pPr marL="2514600" indent="-228600" algn="l" rtl="0" eaLnBrk="1" fontAlgn="base" hangingPunct="1">
        <a:spcBef>
          <a:spcPct val="20000"/>
        </a:spcBef>
        <a:spcAft>
          <a:spcPct val="0"/>
        </a:spcAft>
        <a:buChar char="»"/>
        <a:defRPr sz="1400">
          <a:solidFill>
            <a:srgbClr val="003772"/>
          </a:solidFill>
          <a:latin typeface="+mn-lt"/>
        </a:defRPr>
      </a:lvl6pPr>
      <a:lvl7pPr marL="2971800" indent="-228600" algn="l" rtl="0" eaLnBrk="1" fontAlgn="base" hangingPunct="1">
        <a:spcBef>
          <a:spcPct val="20000"/>
        </a:spcBef>
        <a:spcAft>
          <a:spcPct val="0"/>
        </a:spcAft>
        <a:buChar char="»"/>
        <a:defRPr sz="1400">
          <a:solidFill>
            <a:srgbClr val="003772"/>
          </a:solidFill>
          <a:latin typeface="+mn-lt"/>
        </a:defRPr>
      </a:lvl7pPr>
      <a:lvl8pPr marL="3429000" indent="-228600" algn="l" rtl="0" eaLnBrk="1" fontAlgn="base" hangingPunct="1">
        <a:spcBef>
          <a:spcPct val="20000"/>
        </a:spcBef>
        <a:spcAft>
          <a:spcPct val="0"/>
        </a:spcAft>
        <a:buChar char="»"/>
        <a:defRPr sz="1400">
          <a:solidFill>
            <a:srgbClr val="003772"/>
          </a:solidFill>
          <a:latin typeface="+mn-lt"/>
        </a:defRPr>
      </a:lvl8pPr>
      <a:lvl9pPr marL="3886200" indent="-228600" algn="l" rtl="0" eaLnBrk="1" fontAlgn="base" hangingPunct="1">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pms2725 equiv"/>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 y="2"/>
            <a:ext cx="9140825" cy="1318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95288" y="194254"/>
            <a:ext cx="8229600" cy="675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89795" name="Rectangle 3"/>
          <p:cNvSpPr>
            <a:spLocks noGrp="1" noChangeArrowheads="1"/>
          </p:cNvSpPr>
          <p:nvPr>
            <p:ph type="dt" sz="half" idx="2"/>
          </p:nvPr>
        </p:nvSpPr>
        <p:spPr bwMode="auto">
          <a:xfrm>
            <a:off x="457200" y="4688256"/>
            <a:ext cx="2133600" cy="3575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cs typeface="+mn-cs"/>
              </a:defRPr>
            </a:lvl1pPr>
          </a:lstStyle>
          <a:p>
            <a:pPr defTabSz="914400" fontAlgn="base">
              <a:spcAft>
                <a:spcPct val="0"/>
              </a:spcAft>
              <a:defRPr/>
            </a:pPr>
            <a:endParaRPr lang="en-GB">
              <a:solidFill>
                <a:srgbClr val="000000"/>
              </a:solidFill>
            </a:endParaRPr>
          </a:p>
        </p:txBody>
      </p:sp>
      <p:sp>
        <p:nvSpPr>
          <p:cNvPr id="289796" name="Rectangle 4"/>
          <p:cNvSpPr>
            <a:spLocks noGrp="1" noChangeArrowheads="1"/>
          </p:cNvSpPr>
          <p:nvPr>
            <p:ph type="ftr" sz="quarter" idx="3"/>
          </p:nvPr>
        </p:nvSpPr>
        <p:spPr bwMode="auto">
          <a:xfrm>
            <a:off x="3124200" y="4688256"/>
            <a:ext cx="2895600" cy="3575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cs typeface="+mn-cs"/>
              </a:defRPr>
            </a:lvl1pPr>
          </a:lstStyle>
          <a:p>
            <a:pPr defTabSz="914400" fontAlgn="base">
              <a:spcAft>
                <a:spcPct val="0"/>
              </a:spcAft>
              <a:defRPr/>
            </a:pPr>
            <a:endParaRPr lang="en-GB">
              <a:solidFill>
                <a:srgbClr val="000000"/>
              </a:solidFill>
            </a:endParaRPr>
          </a:p>
        </p:txBody>
      </p:sp>
      <p:sp>
        <p:nvSpPr>
          <p:cNvPr id="289797" name="Rectangle 5"/>
          <p:cNvSpPr>
            <a:spLocks noGrp="1" noChangeArrowheads="1"/>
          </p:cNvSpPr>
          <p:nvPr>
            <p:ph type="sldNum" sz="quarter" idx="4"/>
          </p:nvPr>
        </p:nvSpPr>
        <p:spPr bwMode="auto">
          <a:xfrm>
            <a:off x="6553200" y="4688256"/>
            <a:ext cx="2133600" cy="3575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cs typeface="+mn-cs"/>
              </a:defRPr>
            </a:lvl1pPr>
          </a:lstStyle>
          <a:p>
            <a:pPr defTabSz="914400" fontAlgn="base">
              <a:spcAft>
                <a:spcPct val="0"/>
              </a:spcAft>
              <a:defRPr/>
            </a:pPr>
            <a:fld id="{22933B45-92B8-47FE-B386-DC654BB6CAB7}" type="slidenum">
              <a:rPr lang="en-GB">
                <a:solidFill>
                  <a:srgbClr val="000000"/>
                </a:solidFill>
              </a:rPr>
              <a:pPr defTabSz="914400" fontAlgn="base">
                <a:spcAft>
                  <a:spcPct val="0"/>
                </a:spcAft>
                <a:defRPr/>
              </a:pPr>
              <a:t>‹#›</a:t>
            </a:fld>
            <a:endParaRPr lang="en-GB">
              <a:solidFill>
                <a:srgbClr val="000000"/>
              </a:solidFill>
            </a:endParaRPr>
          </a:p>
        </p:txBody>
      </p:sp>
      <p:sp>
        <p:nvSpPr>
          <p:cNvPr id="1031" name="Rectangle 6"/>
          <p:cNvSpPr>
            <a:spLocks noGrp="1" noChangeArrowheads="1"/>
          </p:cNvSpPr>
          <p:nvPr>
            <p:ph type="body" idx="1"/>
          </p:nvPr>
        </p:nvSpPr>
        <p:spPr bwMode="auto">
          <a:xfrm>
            <a:off x="412750" y="1655310"/>
            <a:ext cx="8229600" cy="270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pic>
        <p:nvPicPr>
          <p:cNvPr id="1032" name="Picture 7" descr="Inspiring tomorrows profs 40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 y="4322398"/>
            <a:ext cx="3598863" cy="521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UofH wo"/>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197725" y="269333"/>
            <a:ext cx="1485900" cy="618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119761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rtl="0" eaLnBrk="0" fontAlgn="base" hangingPunct="0">
        <a:spcBef>
          <a:spcPct val="0"/>
        </a:spcBef>
        <a:spcAft>
          <a:spcPct val="0"/>
        </a:spcAft>
        <a:defRPr sz="3100">
          <a:solidFill>
            <a:schemeClr val="bg1"/>
          </a:solidFill>
          <a:latin typeface="+mj-lt"/>
          <a:ea typeface="+mj-ea"/>
          <a:cs typeface="+mj-cs"/>
        </a:defRPr>
      </a:lvl1pPr>
      <a:lvl2pPr algn="l" rtl="0" eaLnBrk="0" fontAlgn="base" hangingPunct="0">
        <a:spcBef>
          <a:spcPct val="0"/>
        </a:spcBef>
        <a:spcAft>
          <a:spcPct val="0"/>
        </a:spcAft>
        <a:defRPr sz="3100">
          <a:solidFill>
            <a:schemeClr val="bg1"/>
          </a:solidFill>
          <a:latin typeface="Arial" charset="0"/>
        </a:defRPr>
      </a:lvl2pPr>
      <a:lvl3pPr algn="l" rtl="0" eaLnBrk="0" fontAlgn="base" hangingPunct="0">
        <a:spcBef>
          <a:spcPct val="0"/>
        </a:spcBef>
        <a:spcAft>
          <a:spcPct val="0"/>
        </a:spcAft>
        <a:defRPr sz="3100">
          <a:solidFill>
            <a:schemeClr val="bg1"/>
          </a:solidFill>
          <a:latin typeface="Arial" charset="0"/>
        </a:defRPr>
      </a:lvl3pPr>
      <a:lvl4pPr algn="l" rtl="0" eaLnBrk="0" fontAlgn="base" hangingPunct="0">
        <a:spcBef>
          <a:spcPct val="0"/>
        </a:spcBef>
        <a:spcAft>
          <a:spcPct val="0"/>
        </a:spcAft>
        <a:defRPr sz="3100">
          <a:solidFill>
            <a:schemeClr val="bg1"/>
          </a:solidFill>
          <a:latin typeface="Arial" charset="0"/>
        </a:defRPr>
      </a:lvl4pPr>
      <a:lvl5pPr algn="l" rtl="0" eaLnBrk="0" fontAlgn="base" hangingPunct="0">
        <a:spcBef>
          <a:spcPct val="0"/>
        </a:spcBef>
        <a:spcAft>
          <a:spcPct val="0"/>
        </a:spcAft>
        <a:defRPr sz="3100">
          <a:solidFill>
            <a:schemeClr val="bg1"/>
          </a:solidFill>
          <a:latin typeface="Arial" charset="0"/>
        </a:defRPr>
      </a:lvl5pPr>
      <a:lvl6pPr marL="457200" algn="l" rtl="0" eaLnBrk="1" fontAlgn="base" hangingPunct="1">
        <a:spcBef>
          <a:spcPct val="0"/>
        </a:spcBef>
        <a:spcAft>
          <a:spcPct val="0"/>
        </a:spcAft>
        <a:defRPr sz="3100">
          <a:solidFill>
            <a:schemeClr val="bg1"/>
          </a:solidFill>
          <a:latin typeface="Arial" charset="0"/>
        </a:defRPr>
      </a:lvl6pPr>
      <a:lvl7pPr marL="914400" algn="l" rtl="0" eaLnBrk="1" fontAlgn="base" hangingPunct="1">
        <a:spcBef>
          <a:spcPct val="0"/>
        </a:spcBef>
        <a:spcAft>
          <a:spcPct val="0"/>
        </a:spcAft>
        <a:defRPr sz="3100">
          <a:solidFill>
            <a:schemeClr val="bg1"/>
          </a:solidFill>
          <a:latin typeface="Arial" charset="0"/>
        </a:defRPr>
      </a:lvl7pPr>
      <a:lvl8pPr marL="1371600" algn="l" rtl="0" eaLnBrk="1" fontAlgn="base" hangingPunct="1">
        <a:spcBef>
          <a:spcPct val="0"/>
        </a:spcBef>
        <a:spcAft>
          <a:spcPct val="0"/>
        </a:spcAft>
        <a:defRPr sz="3100">
          <a:solidFill>
            <a:schemeClr val="bg1"/>
          </a:solidFill>
          <a:latin typeface="Arial" charset="0"/>
        </a:defRPr>
      </a:lvl8pPr>
      <a:lvl9pPr marL="1828800" algn="l" rtl="0" eaLnBrk="1" fontAlgn="base" hangingPunct="1">
        <a:spcBef>
          <a:spcPct val="0"/>
        </a:spcBef>
        <a:spcAft>
          <a:spcPct val="0"/>
        </a:spcAft>
        <a:defRPr sz="3100">
          <a:solidFill>
            <a:schemeClr val="bg1"/>
          </a:solidFill>
          <a:latin typeface="Arial" charset="0"/>
        </a:defRPr>
      </a:lvl9pPr>
    </p:titleStyle>
    <p:bodyStyle>
      <a:lvl1pPr marL="342900" indent="-342900" algn="l" rtl="0" eaLnBrk="0" fontAlgn="base" hangingPunct="0">
        <a:spcBef>
          <a:spcPct val="20000"/>
        </a:spcBef>
        <a:spcAft>
          <a:spcPct val="0"/>
        </a:spcAft>
        <a:buChar char="•"/>
        <a:defRPr sz="2400">
          <a:solidFill>
            <a:srgbClr val="003772"/>
          </a:solidFill>
          <a:latin typeface="+mn-lt"/>
          <a:ea typeface="+mn-ea"/>
          <a:cs typeface="+mn-cs"/>
        </a:defRPr>
      </a:lvl1pPr>
      <a:lvl2pPr marL="742950" indent="-285750" algn="l" rtl="0" eaLnBrk="0" fontAlgn="base" hangingPunct="0">
        <a:spcBef>
          <a:spcPct val="20000"/>
        </a:spcBef>
        <a:spcAft>
          <a:spcPct val="0"/>
        </a:spcAft>
        <a:buChar char="–"/>
        <a:defRPr sz="2000">
          <a:solidFill>
            <a:srgbClr val="003772"/>
          </a:solidFill>
          <a:latin typeface="+mn-lt"/>
        </a:defRPr>
      </a:lvl2pPr>
      <a:lvl3pPr marL="1143000" indent="-228600" algn="l" rtl="0" eaLnBrk="0" fontAlgn="base" hangingPunct="0">
        <a:spcBef>
          <a:spcPct val="20000"/>
        </a:spcBef>
        <a:spcAft>
          <a:spcPct val="0"/>
        </a:spcAft>
        <a:buChar char="•"/>
        <a:defRPr>
          <a:solidFill>
            <a:srgbClr val="003772"/>
          </a:solidFill>
          <a:latin typeface="+mn-lt"/>
        </a:defRPr>
      </a:lvl3pPr>
      <a:lvl4pPr marL="1600200" indent="-228600" algn="l" rtl="0" eaLnBrk="0" fontAlgn="base" hangingPunct="0">
        <a:spcBef>
          <a:spcPct val="20000"/>
        </a:spcBef>
        <a:spcAft>
          <a:spcPct val="0"/>
        </a:spcAft>
        <a:buChar char="–"/>
        <a:defRPr sz="1600">
          <a:solidFill>
            <a:srgbClr val="003772"/>
          </a:solidFill>
          <a:latin typeface="+mn-lt"/>
        </a:defRPr>
      </a:lvl4pPr>
      <a:lvl5pPr marL="2057400" indent="-228600" algn="l" rtl="0" eaLnBrk="0" fontAlgn="base" hangingPunct="0">
        <a:spcBef>
          <a:spcPct val="20000"/>
        </a:spcBef>
        <a:spcAft>
          <a:spcPct val="0"/>
        </a:spcAft>
        <a:buChar char="»"/>
        <a:defRPr sz="1400">
          <a:solidFill>
            <a:srgbClr val="003772"/>
          </a:solidFill>
          <a:latin typeface="+mn-lt"/>
        </a:defRPr>
      </a:lvl5pPr>
      <a:lvl6pPr marL="2514600" indent="-228600" algn="l" rtl="0" eaLnBrk="1" fontAlgn="base" hangingPunct="1">
        <a:spcBef>
          <a:spcPct val="20000"/>
        </a:spcBef>
        <a:spcAft>
          <a:spcPct val="0"/>
        </a:spcAft>
        <a:buChar char="»"/>
        <a:defRPr sz="1400">
          <a:solidFill>
            <a:srgbClr val="003772"/>
          </a:solidFill>
          <a:latin typeface="+mn-lt"/>
        </a:defRPr>
      </a:lvl6pPr>
      <a:lvl7pPr marL="2971800" indent="-228600" algn="l" rtl="0" eaLnBrk="1" fontAlgn="base" hangingPunct="1">
        <a:spcBef>
          <a:spcPct val="20000"/>
        </a:spcBef>
        <a:spcAft>
          <a:spcPct val="0"/>
        </a:spcAft>
        <a:buChar char="»"/>
        <a:defRPr sz="1400">
          <a:solidFill>
            <a:srgbClr val="003772"/>
          </a:solidFill>
          <a:latin typeface="+mn-lt"/>
        </a:defRPr>
      </a:lvl7pPr>
      <a:lvl8pPr marL="3429000" indent="-228600" algn="l" rtl="0" eaLnBrk="1" fontAlgn="base" hangingPunct="1">
        <a:spcBef>
          <a:spcPct val="20000"/>
        </a:spcBef>
        <a:spcAft>
          <a:spcPct val="0"/>
        </a:spcAft>
        <a:buChar char="»"/>
        <a:defRPr sz="1400">
          <a:solidFill>
            <a:srgbClr val="003772"/>
          </a:solidFill>
          <a:latin typeface="+mn-lt"/>
        </a:defRPr>
      </a:lvl8pPr>
      <a:lvl9pPr marL="3886200" indent="-228600" algn="l" rtl="0" eaLnBrk="1" fontAlgn="base" hangingPunct="1">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9801" name="Picture 9" descr="pms2725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0"/>
            <a:ext cx="9140825" cy="1318051"/>
          </a:xfrm>
          <a:prstGeom prst="rect">
            <a:avLst/>
          </a:prstGeom>
          <a:noFill/>
          <a:extLst>
            <a:ext uri="{909E8E84-426E-40DD-AFC4-6F175D3DCCD1}">
              <a14:hiddenFill xmlns:a14="http://schemas.microsoft.com/office/drawing/2010/main">
                <a:solidFill>
                  <a:srgbClr val="FFFFFF"/>
                </a:solidFill>
              </a14:hiddenFill>
            </a:ext>
          </a:extLst>
        </p:spPr>
      </p:pic>
      <p:sp>
        <p:nvSpPr>
          <p:cNvPr id="289794" name="Rectangle 2"/>
          <p:cNvSpPr>
            <a:spLocks noGrp="1" noChangeArrowheads="1"/>
          </p:cNvSpPr>
          <p:nvPr>
            <p:ph type="title"/>
          </p:nvPr>
        </p:nvSpPr>
        <p:spPr bwMode="auto">
          <a:xfrm>
            <a:off x="395288" y="194252"/>
            <a:ext cx="8229600" cy="675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89795" name="Rectangle 3"/>
          <p:cNvSpPr>
            <a:spLocks noGrp="1" noChangeArrowheads="1"/>
          </p:cNvSpPr>
          <p:nvPr>
            <p:ph type="dt" sz="half" idx="2"/>
          </p:nvPr>
        </p:nvSpPr>
        <p:spPr bwMode="auto">
          <a:xfrm>
            <a:off x="457200" y="4688256"/>
            <a:ext cx="2133600" cy="357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pPr defTabSz="914400" fontAlgn="base">
              <a:spcAft>
                <a:spcPct val="0"/>
              </a:spcAft>
            </a:pPr>
            <a:endParaRPr lang="en-GB">
              <a:solidFill>
                <a:srgbClr val="000000"/>
              </a:solidFill>
            </a:endParaRPr>
          </a:p>
        </p:txBody>
      </p:sp>
      <p:sp>
        <p:nvSpPr>
          <p:cNvPr id="289798" name="Rectangle 6"/>
          <p:cNvSpPr>
            <a:spLocks noGrp="1" noChangeArrowheads="1"/>
          </p:cNvSpPr>
          <p:nvPr>
            <p:ph type="body" idx="1"/>
          </p:nvPr>
        </p:nvSpPr>
        <p:spPr bwMode="auto">
          <a:xfrm>
            <a:off x="412750" y="1655310"/>
            <a:ext cx="8229600" cy="2701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89799" name="Picture 7"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 y="4322396"/>
            <a:ext cx="3598863" cy="5219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390055"/>
            <a:ext cx="1626750" cy="454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35936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9.jp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10.png"/><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7.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7.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7.jp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27.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7.jp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7.jpg"/></Relationships>
</file>

<file path=ppt/slides/_rels/slide2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29.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7.jp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7.jp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7.jp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7.jp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7.jp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13.pn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7.jp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5.xml"/><Relationship Id="rId5" Type="http://schemas.openxmlformats.org/officeDocument/2006/relationships/image" Target="../media/image13.pn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3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7.jp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38.xml"/><Relationship Id="rId5" Type="http://schemas.openxmlformats.org/officeDocument/2006/relationships/image" Target="../media/image15.png"/><Relationship Id="rId4" Type="http://schemas.openxmlformats.org/officeDocument/2006/relationships/image" Target="../media/image7.jp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0.xml"/><Relationship Id="rId5" Type="http://schemas.openxmlformats.org/officeDocument/2006/relationships/image" Target="../media/image15.pn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image" Target="../media/image7.jp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2.xml"/><Relationship Id="rId5" Type="http://schemas.openxmlformats.org/officeDocument/2006/relationships/image" Target="../media/image13.png"/><Relationship Id="rId4" Type="http://schemas.openxmlformats.org/officeDocument/2006/relationships/image" Target="../media/image7.jp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image" Target="../media/image7.jp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44.xml"/><Relationship Id="rId4" Type="http://schemas.openxmlformats.org/officeDocument/2006/relationships/image" Target="../media/image7.jp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image" Target="../media/image7.jp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46.xml"/><Relationship Id="rId4" Type="http://schemas.openxmlformats.org/officeDocument/2006/relationships/image" Target="../media/image7.jp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47.xml"/><Relationship Id="rId6" Type="http://schemas.openxmlformats.org/officeDocument/2006/relationships/image" Target="../media/image17.jpg"/><Relationship Id="rId5" Type="http://schemas.openxmlformats.org/officeDocument/2006/relationships/hyperlink" Target="mailto:l.y.monchuk@hud.ac.uk" TargetMode="Externa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8.pn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4473_UoH_Research Events_Plasma_Powerpoint_Outlined_Dummy_150dp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519"/>
            <a:ext cx="9144000" cy="5206785"/>
          </a:xfrm>
          <a:prstGeom prst="rect">
            <a:avLst/>
          </a:prstGeom>
        </p:spPr>
      </p:pic>
      <p:sp>
        <p:nvSpPr>
          <p:cNvPr id="5" name="TextBox 4"/>
          <p:cNvSpPr txBox="1"/>
          <p:nvPr/>
        </p:nvSpPr>
        <p:spPr>
          <a:xfrm>
            <a:off x="209824" y="611576"/>
            <a:ext cx="5554554" cy="2369880"/>
          </a:xfrm>
          <a:prstGeom prst="rect">
            <a:avLst/>
          </a:prstGeom>
          <a:noFill/>
        </p:spPr>
        <p:txBody>
          <a:bodyPr wrap="square" rtlCol="0">
            <a:spAutoFit/>
          </a:bodyPr>
          <a:lstStyle/>
          <a:p>
            <a:r>
              <a:rPr lang="en-US" sz="3800" b="1" dirty="0" smtClean="0">
                <a:solidFill>
                  <a:schemeClr val="bg1"/>
                </a:solidFill>
                <a:latin typeface="Foco"/>
                <a:cs typeface="Foco"/>
              </a:rPr>
              <a:t>What is CPTED? </a:t>
            </a:r>
          </a:p>
          <a:p>
            <a:r>
              <a:rPr lang="en-US" sz="3600" dirty="0" smtClean="0">
                <a:solidFill>
                  <a:schemeClr val="bg1"/>
                </a:solidFill>
                <a:latin typeface="Foco"/>
                <a:cs typeface="Foco"/>
              </a:rPr>
              <a:t>Reconnecting theory with application in the words of users and abusers  </a:t>
            </a:r>
            <a:endParaRPr lang="en-US" sz="3600" dirty="0">
              <a:solidFill>
                <a:schemeClr val="bg1"/>
              </a:solidFill>
              <a:latin typeface="Foco"/>
              <a:cs typeface="Foco"/>
            </a:endParaRPr>
          </a:p>
        </p:txBody>
      </p:sp>
      <p:sp>
        <p:nvSpPr>
          <p:cNvPr id="6" name="TextBox 5"/>
          <p:cNvSpPr txBox="1"/>
          <p:nvPr/>
        </p:nvSpPr>
        <p:spPr>
          <a:xfrm>
            <a:off x="209824" y="3161023"/>
            <a:ext cx="5281576" cy="523220"/>
          </a:xfrm>
          <a:prstGeom prst="rect">
            <a:avLst/>
          </a:prstGeom>
          <a:noFill/>
        </p:spPr>
        <p:txBody>
          <a:bodyPr wrap="square" rtlCol="0">
            <a:spAutoFit/>
          </a:bodyPr>
          <a:lstStyle/>
          <a:p>
            <a:r>
              <a:rPr lang="en-US" sz="2800" i="1" dirty="0" err="1" smtClean="0">
                <a:solidFill>
                  <a:srgbClr val="0092D2"/>
                </a:solidFill>
                <a:latin typeface="Foco"/>
                <a:cs typeface="Foco"/>
              </a:rPr>
              <a:t>Dr</a:t>
            </a:r>
            <a:r>
              <a:rPr lang="en-US" sz="2800" i="1" dirty="0" smtClean="0">
                <a:solidFill>
                  <a:srgbClr val="0092D2"/>
                </a:solidFill>
                <a:latin typeface="Foco"/>
                <a:cs typeface="Foco"/>
              </a:rPr>
              <a:t> Leanne Monchuk</a:t>
            </a:r>
          </a:p>
        </p:txBody>
      </p:sp>
    </p:spTree>
    <p:custDataLst>
      <p:tags r:id="rId1"/>
    </p:custDataLst>
    <p:extLst>
      <p:ext uri="{BB962C8B-B14F-4D97-AF65-F5344CB8AC3E}">
        <p14:creationId xmlns:p14="http://schemas.microsoft.com/office/powerpoint/2010/main" val="1449256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473_UoH_Research Events_Plasma_Powerpoint_Outlined_Dummy_2ndpage_150dp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5" name="TextBox 4"/>
          <p:cNvSpPr txBox="1"/>
          <p:nvPr/>
        </p:nvSpPr>
        <p:spPr>
          <a:xfrm>
            <a:off x="132704" y="45295"/>
            <a:ext cx="6537428" cy="553998"/>
          </a:xfrm>
          <a:prstGeom prst="rect">
            <a:avLst/>
          </a:prstGeom>
          <a:noFill/>
        </p:spPr>
        <p:txBody>
          <a:bodyPr wrap="square" rtlCol="0">
            <a:spAutoFit/>
          </a:bodyPr>
          <a:lstStyle/>
          <a:p>
            <a:r>
              <a:rPr lang="en-US" sz="3000" b="1" dirty="0" smtClean="0">
                <a:latin typeface="Foco"/>
                <a:cs typeface="Foco"/>
              </a:rPr>
              <a:t>Research</a:t>
            </a:r>
            <a:endParaRPr lang="en-US" sz="3000" b="1" dirty="0">
              <a:latin typeface="Foco"/>
              <a:cs typeface="Foco"/>
            </a:endParaRPr>
          </a:p>
        </p:txBody>
      </p:sp>
      <p:sp>
        <p:nvSpPr>
          <p:cNvPr id="2" name="TextBox 1"/>
          <p:cNvSpPr txBox="1"/>
          <p:nvPr/>
        </p:nvSpPr>
        <p:spPr>
          <a:xfrm>
            <a:off x="176600" y="819924"/>
            <a:ext cx="8656608" cy="3046988"/>
          </a:xfrm>
          <a:prstGeom prst="rect">
            <a:avLst/>
          </a:prstGeom>
          <a:noFill/>
        </p:spPr>
        <p:txBody>
          <a:bodyPr wrap="square" rtlCol="0">
            <a:spAutoFit/>
          </a:bodyPr>
          <a:lstStyle/>
          <a:p>
            <a:pPr marL="342900" indent="-342900" algn="just">
              <a:buFont typeface="Arial" panose="020B0604020202020204" pitchFamily="34" charset="0"/>
              <a:buChar char="•"/>
            </a:pPr>
            <a:r>
              <a:rPr lang="en-GB" sz="2400" dirty="0" smtClean="0">
                <a:latin typeface="Foco"/>
              </a:rPr>
              <a:t>Brings together two research projects</a:t>
            </a:r>
          </a:p>
          <a:p>
            <a:pPr marL="342900" indent="-342900" algn="just">
              <a:buFont typeface="Arial" panose="020B0604020202020204" pitchFamily="34" charset="0"/>
              <a:buChar char="•"/>
            </a:pPr>
            <a:endParaRPr lang="en-GB" sz="2400" dirty="0">
              <a:latin typeface="Foco"/>
            </a:endParaRPr>
          </a:p>
          <a:p>
            <a:pPr algn="just"/>
            <a:r>
              <a:rPr lang="en-GB" sz="2400" dirty="0" smtClean="0">
                <a:latin typeface="Foco"/>
              </a:rPr>
              <a:t>1.	</a:t>
            </a:r>
            <a:r>
              <a:rPr lang="en-GB" sz="2400" dirty="0" err="1" smtClean="0">
                <a:latin typeface="Foco"/>
              </a:rPr>
              <a:t>Monchuk</a:t>
            </a:r>
            <a:r>
              <a:rPr lang="en-GB" sz="2400" dirty="0" smtClean="0">
                <a:latin typeface="Foco"/>
              </a:rPr>
              <a:t> (2016) </a:t>
            </a:r>
            <a:r>
              <a:rPr lang="en-GB" sz="2400" i="1" dirty="0" smtClean="0">
                <a:latin typeface="Foco"/>
              </a:rPr>
              <a:t>Investigating the application and delivery 	of CPTED across England and Wales </a:t>
            </a:r>
            <a:endParaRPr lang="en-GB" sz="2400" dirty="0" smtClean="0">
              <a:latin typeface="Foco"/>
            </a:endParaRPr>
          </a:p>
          <a:p>
            <a:pPr marL="457200" indent="-457200" algn="just">
              <a:buAutoNum type="arabicParenR"/>
            </a:pPr>
            <a:endParaRPr lang="en-GB" sz="2400" dirty="0" smtClean="0">
              <a:latin typeface="Foco"/>
            </a:endParaRPr>
          </a:p>
          <a:p>
            <a:pPr algn="just"/>
            <a:r>
              <a:rPr lang="en-GB" sz="2400" dirty="0" smtClean="0">
                <a:latin typeface="Foco"/>
              </a:rPr>
              <a:t>2.	Armitage and Joyce (2016) </a:t>
            </a:r>
            <a:r>
              <a:rPr lang="en-GB" sz="2400" i="1" dirty="0" smtClean="0">
                <a:latin typeface="Foco"/>
              </a:rPr>
              <a:t>Why my house? Exploring 	offender perspectives on risk and protective factors in 	residential housing design</a:t>
            </a:r>
            <a:r>
              <a:rPr lang="en-GB" sz="2400" dirty="0" smtClean="0">
                <a:latin typeface="Foco"/>
              </a:rPr>
              <a:t> </a:t>
            </a:r>
          </a:p>
        </p:txBody>
      </p:sp>
    </p:spTree>
    <p:custDataLst>
      <p:tags r:id="rId1"/>
    </p:custDataLst>
    <p:extLst>
      <p:ext uri="{BB962C8B-B14F-4D97-AF65-F5344CB8AC3E}">
        <p14:creationId xmlns:p14="http://schemas.microsoft.com/office/powerpoint/2010/main" val="1676952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473_UoH_Research Events_Plasma_Powerpoint_Outlined_Dummy_2ndpage_150dp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5" name="TextBox 4"/>
          <p:cNvSpPr txBox="1"/>
          <p:nvPr/>
        </p:nvSpPr>
        <p:spPr>
          <a:xfrm>
            <a:off x="132704" y="45295"/>
            <a:ext cx="6537428" cy="553998"/>
          </a:xfrm>
          <a:prstGeom prst="rect">
            <a:avLst/>
          </a:prstGeom>
          <a:noFill/>
        </p:spPr>
        <p:txBody>
          <a:bodyPr wrap="square" rtlCol="0">
            <a:spAutoFit/>
          </a:bodyPr>
          <a:lstStyle/>
          <a:p>
            <a:r>
              <a:rPr lang="en-US" sz="3000" b="1" dirty="0" err="1" smtClean="0">
                <a:latin typeface="Foco"/>
                <a:cs typeface="Foco"/>
              </a:rPr>
              <a:t>Monchuk</a:t>
            </a:r>
            <a:r>
              <a:rPr lang="en-US" sz="3000" b="1" dirty="0" smtClean="0">
                <a:latin typeface="Foco"/>
                <a:cs typeface="Foco"/>
              </a:rPr>
              <a:t> (2016) </a:t>
            </a:r>
            <a:endParaRPr lang="en-US" sz="3000" b="1" dirty="0">
              <a:latin typeface="Foco"/>
              <a:cs typeface="Foco"/>
            </a:endParaRPr>
          </a:p>
        </p:txBody>
      </p:sp>
      <p:sp>
        <p:nvSpPr>
          <p:cNvPr id="2" name="TextBox 1"/>
          <p:cNvSpPr txBox="1"/>
          <p:nvPr/>
        </p:nvSpPr>
        <p:spPr>
          <a:xfrm>
            <a:off x="176600" y="686360"/>
            <a:ext cx="8656608" cy="3016210"/>
          </a:xfrm>
          <a:prstGeom prst="rect">
            <a:avLst/>
          </a:prstGeom>
          <a:noFill/>
        </p:spPr>
        <p:txBody>
          <a:bodyPr wrap="square" rtlCol="0">
            <a:spAutoFit/>
          </a:bodyPr>
          <a:lstStyle/>
          <a:p>
            <a:pPr algn="just"/>
            <a:endParaRPr lang="en-GB" sz="1000" dirty="0" smtClean="0">
              <a:latin typeface="Foco"/>
            </a:endParaRPr>
          </a:p>
          <a:p>
            <a:pPr marL="342900" indent="-342900" algn="just">
              <a:buFontTx/>
              <a:buChar char="-"/>
            </a:pPr>
            <a:r>
              <a:rPr lang="en-GB" sz="2400" dirty="0" smtClean="0">
                <a:latin typeface="Foco"/>
              </a:rPr>
              <a:t>Testing the </a:t>
            </a:r>
            <a:r>
              <a:rPr lang="en-GB" sz="2400" b="1" dirty="0" smtClean="0">
                <a:latin typeface="Foco"/>
              </a:rPr>
              <a:t>application</a:t>
            </a:r>
            <a:r>
              <a:rPr lang="en-GB" sz="2400" dirty="0" smtClean="0">
                <a:latin typeface="Foco"/>
              </a:rPr>
              <a:t> of CPTED</a:t>
            </a:r>
          </a:p>
          <a:p>
            <a:pPr algn="just"/>
            <a:endParaRPr lang="en-GB" sz="1000" dirty="0" smtClean="0">
              <a:latin typeface="Foco"/>
            </a:endParaRPr>
          </a:p>
          <a:p>
            <a:pPr algn="just"/>
            <a:endParaRPr lang="en-GB" sz="1000" dirty="0">
              <a:latin typeface="Foco"/>
            </a:endParaRPr>
          </a:p>
          <a:p>
            <a:pPr marL="342900" indent="-342900" algn="just">
              <a:buFontTx/>
              <a:buChar char="-"/>
            </a:pPr>
            <a:r>
              <a:rPr lang="en-GB" sz="2400" dirty="0" smtClean="0">
                <a:latin typeface="Foco"/>
              </a:rPr>
              <a:t>Semi-structured interviews with 28 </a:t>
            </a:r>
            <a:r>
              <a:rPr lang="en-GB" sz="2400" b="1" dirty="0" smtClean="0">
                <a:latin typeface="Foco"/>
              </a:rPr>
              <a:t>experienced</a:t>
            </a:r>
            <a:r>
              <a:rPr lang="en-GB" sz="2400" dirty="0" smtClean="0">
                <a:latin typeface="Foco"/>
              </a:rPr>
              <a:t> Designing Out Crime Officers across England &amp; Wales</a:t>
            </a:r>
          </a:p>
          <a:p>
            <a:pPr algn="just"/>
            <a:endParaRPr lang="en-GB" sz="1000" dirty="0" smtClean="0">
              <a:latin typeface="Foco"/>
            </a:endParaRPr>
          </a:p>
          <a:p>
            <a:pPr algn="just"/>
            <a:endParaRPr lang="en-GB" sz="1000" dirty="0" smtClean="0">
              <a:latin typeface="Foco"/>
            </a:endParaRPr>
          </a:p>
          <a:p>
            <a:pPr marL="342900" indent="-342900" algn="just">
              <a:buFontTx/>
              <a:buChar char="-"/>
            </a:pPr>
            <a:r>
              <a:rPr lang="en-GB" sz="2400" dirty="0" smtClean="0">
                <a:latin typeface="Foco"/>
              </a:rPr>
              <a:t>Serving police officers, retired police &amp; police staff</a:t>
            </a:r>
          </a:p>
          <a:p>
            <a:pPr algn="just"/>
            <a:endParaRPr lang="en-GB" sz="1000" dirty="0" smtClean="0">
              <a:latin typeface="Foco"/>
            </a:endParaRPr>
          </a:p>
          <a:p>
            <a:pPr algn="just"/>
            <a:endParaRPr lang="en-GB" sz="1000" dirty="0" smtClean="0">
              <a:latin typeface="Foco"/>
            </a:endParaRPr>
          </a:p>
          <a:p>
            <a:pPr marL="342900" indent="-342900" algn="just">
              <a:buFontTx/>
              <a:buChar char="-"/>
            </a:pPr>
            <a:r>
              <a:rPr lang="en-GB" sz="2400" dirty="0" smtClean="0">
                <a:latin typeface="Foco"/>
              </a:rPr>
              <a:t>Asked to review a site plan </a:t>
            </a:r>
          </a:p>
        </p:txBody>
      </p:sp>
    </p:spTree>
    <p:custDataLst>
      <p:tags r:id="rId1"/>
    </p:custDataLst>
    <p:extLst>
      <p:ext uri="{BB962C8B-B14F-4D97-AF65-F5344CB8AC3E}">
        <p14:creationId xmlns:p14="http://schemas.microsoft.com/office/powerpoint/2010/main" val="226246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fade">
                                      <p:cBhvr>
                                        <p:cTn id="17" dur="500"/>
                                        <p:tgtEl>
                                          <p:spTgt spid="2">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10" end="10"/>
                                            </p:txEl>
                                          </p:spTgt>
                                        </p:tgtEl>
                                        <p:attrNameLst>
                                          <p:attrName>style.visibility</p:attrName>
                                        </p:attrNameLst>
                                      </p:cBhvr>
                                      <p:to>
                                        <p:strVal val="visible"/>
                                      </p:to>
                                    </p:set>
                                    <p:animEffect transition="in" filter="fade">
                                      <p:cBhvr>
                                        <p:cTn id="2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473_UoH_Research Events_Plasma_Powerpoint_Outlined_Dummy_2ndpage_150dp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5" name="TextBox 4"/>
          <p:cNvSpPr txBox="1"/>
          <p:nvPr/>
        </p:nvSpPr>
        <p:spPr>
          <a:xfrm>
            <a:off x="132704" y="45295"/>
            <a:ext cx="6537428" cy="553998"/>
          </a:xfrm>
          <a:prstGeom prst="rect">
            <a:avLst/>
          </a:prstGeom>
          <a:noFill/>
        </p:spPr>
        <p:txBody>
          <a:bodyPr wrap="square" rtlCol="0">
            <a:spAutoFit/>
          </a:bodyPr>
          <a:lstStyle/>
          <a:p>
            <a:r>
              <a:rPr lang="en-US" sz="3000" b="1" dirty="0" err="1" smtClean="0">
                <a:latin typeface="Foco"/>
                <a:cs typeface="Foco"/>
              </a:rPr>
              <a:t>Monchuk</a:t>
            </a:r>
            <a:r>
              <a:rPr lang="en-US" sz="3000" b="1" dirty="0" smtClean="0">
                <a:latin typeface="Foco"/>
                <a:cs typeface="Foco"/>
              </a:rPr>
              <a:t> (2016) </a:t>
            </a:r>
            <a:endParaRPr lang="en-US" sz="3000" b="1" dirty="0">
              <a:latin typeface="Foco"/>
              <a:cs typeface="Foco"/>
            </a:endParaRPr>
          </a:p>
        </p:txBody>
      </p:sp>
      <p:sp>
        <p:nvSpPr>
          <p:cNvPr id="3" name="Rectangle 2"/>
          <p:cNvSpPr/>
          <p:nvPr/>
        </p:nvSpPr>
        <p:spPr>
          <a:xfrm>
            <a:off x="132704" y="4037744"/>
            <a:ext cx="8888006" cy="98631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bg1"/>
              </a:solidFill>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8417" y="725664"/>
            <a:ext cx="5607165" cy="4298399"/>
          </a:xfrm>
          <a:prstGeom prst="rect">
            <a:avLst/>
          </a:prstGeom>
        </p:spPr>
      </p:pic>
    </p:spTree>
    <p:custDataLst>
      <p:tags r:id="rId1"/>
    </p:custDataLst>
    <p:extLst>
      <p:ext uri="{BB962C8B-B14F-4D97-AF65-F5344CB8AC3E}">
        <p14:creationId xmlns:p14="http://schemas.microsoft.com/office/powerpoint/2010/main" val="148890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473_UoH_Research Events_Plasma_Powerpoint_Outlined_Dummy_2ndpage_150dp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5" name="TextBox 4"/>
          <p:cNvSpPr txBox="1"/>
          <p:nvPr/>
        </p:nvSpPr>
        <p:spPr>
          <a:xfrm>
            <a:off x="132704" y="45295"/>
            <a:ext cx="7860590" cy="553998"/>
          </a:xfrm>
          <a:prstGeom prst="rect">
            <a:avLst/>
          </a:prstGeom>
          <a:noFill/>
        </p:spPr>
        <p:txBody>
          <a:bodyPr wrap="square" rtlCol="0">
            <a:spAutoFit/>
          </a:bodyPr>
          <a:lstStyle/>
          <a:p>
            <a:r>
              <a:rPr lang="en-US" sz="3000" b="1" dirty="0" err="1" smtClean="0">
                <a:latin typeface="Foco"/>
                <a:cs typeface="Foco"/>
              </a:rPr>
              <a:t>Monchuk</a:t>
            </a:r>
            <a:r>
              <a:rPr lang="en-US" sz="3000" b="1" dirty="0" smtClean="0">
                <a:latin typeface="Foco"/>
                <a:cs typeface="Foco"/>
              </a:rPr>
              <a:t> (2016)</a:t>
            </a:r>
            <a:endParaRPr lang="en-US" sz="3000" b="1" dirty="0">
              <a:latin typeface="Foco"/>
              <a:cs typeface="Foco"/>
            </a:endParaRPr>
          </a:p>
        </p:txBody>
      </p:sp>
      <p:sp>
        <p:nvSpPr>
          <p:cNvPr id="2" name="TextBox 1"/>
          <p:cNvSpPr txBox="1"/>
          <p:nvPr/>
        </p:nvSpPr>
        <p:spPr>
          <a:xfrm>
            <a:off x="176600" y="1230891"/>
            <a:ext cx="8656608" cy="2308324"/>
          </a:xfrm>
          <a:prstGeom prst="rect">
            <a:avLst/>
          </a:prstGeom>
          <a:noFill/>
        </p:spPr>
        <p:txBody>
          <a:bodyPr wrap="square" rtlCol="0">
            <a:spAutoFit/>
          </a:bodyPr>
          <a:lstStyle/>
          <a:p>
            <a:pPr marL="457200" indent="-457200" algn="just">
              <a:buFont typeface="+mj-lt"/>
              <a:buAutoNum type="arabicPeriod"/>
            </a:pPr>
            <a:r>
              <a:rPr lang="en-GB" sz="2400" dirty="0" smtClean="0">
                <a:latin typeface="Foco"/>
              </a:rPr>
              <a:t>From looking at the site plan, what initially </a:t>
            </a:r>
            <a:r>
              <a:rPr lang="en-GB" sz="2400" b="1" u="sng" dirty="0" smtClean="0">
                <a:latin typeface="Foco"/>
              </a:rPr>
              <a:t>do you like</a:t>
            </a:r>
            <a:r>
              <a:rPr lang="en-GB" sz="2400" dirty="0" smtClean="0">
                <a:latin typeface="Foco"/>
              </a:rPr>
              <a:t> from a crime prevention perspective and why? </a:t>
            </a:r>
          </a:p>
          <a:p>
            <a:pPr marL="457200" indent="-457200" algn="just">
              <a:buAutoNum type="arabicParenR"/>
            </a:pPr>
            <a:endParaRPr lang="en-GB" sz="2400" dirty="0" smtClean="0">
              <a:latin typeface="Foco"/>
            </a:endParaRPr>
          </a:p>
          <a:p>
            <a:pPr marL="457200" indent="-457200" algn="just">
              <a:buAutoNum type="arabicParenR"/>
            </a:pPr>
            <a:endParaRPr lang="en-GB" sz="2400" dirty="0">
              <a:latin typeface="Foco"/>
            </a:endParaRPr>
          </a:p>
          <a:p>
            <a:pPr algn="just"/>
            <a:r>
              <a:rPr lang="en-GB" sz="2400" dirty="0" smtClean="0">
                <a:latin typeface="Foco"/>
              </a:rPr>
              <a:t>2.	From </a:t>
            </a:r>
            <a:r>
              <a:rPr lang="en-GB" sz="2400" dirty="0">
                <a:latin typeface="Foco"/>
              </a:rPr>
              <a:t>looking at the site plan, </a:t>
            </a:r>
            <a:r>
              <a:rPr lang="en-GB" sz="2400" dirty="0" smtClean="0">
                <a:latin typeface="Foco"/>
              </a:rPr>
              <a:t>what </a:t>
            </a:r>
            <a:r>
              <a:rPr lang="en-GB" sz="2400" b="1" u="sng" dirty="0" smtClean="0">
                <a:latin typeface="Foco"/>
              </a:rPr>
              <a:t>don’t you like</a:t>
            </a:r>
            <a:r>
              <a:rPr lang="en-GB" sz="2400" dirty="0" smtClean="0">
                <a:latin typeface="Foco"/>
              </a:rPr>
              <a:t> about 	from a crime 	prevention perspective and why? </a:t>
            </a:r>
          </a:p>
        </p:txBody>
      </p:sp>
    </p:spTree>
    <p:custDataLst>
      <p:tags r:id="rId1"/>
    </p:custDataLst>
    <p:extLst>
      <p:ext uri="{BB962C8B-B14F-4D97-AF65-F5344CB8AC3E}">
        <p14:creationId xmlns:p14="http://schemas.microsoft.com/office/powerpoint/2010/main" val="791883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473_UoH_Research Events_Plasma_Powerpoint_Outlined_Dummy_2ndpage_150dp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5" name="TextBox 4"/>
          <p:cNvSpPr txBox="1"/>
          <p:nvPr/>
        </p:nvSpPr>
        <p:spPr>
          <a:xfrm>
            <a:off x="132709" y="45296"/>
            <a:ext cx="8849371" cy="523220"/>
          </a:xfrm>
          <a:prstGeom prst="rect">
            <a:avLst/>
          </a:prstGeom>
          <a:noFill/>
        </p:spPr>
        <p:txBody>
          <a:bodyPr wrap="square" rtlCol="0">
            <a:spAutoFit/>
          </a:bodyPr>
          <a:lstStyle/>
          <a:p>
            <a:r>
              <a:rPr lang="en-US" sz="2800" b="1" dirty="0" smtClean="0">
                <a:solidFill>
                  <a:prstClr val="black"/>
                </a:solidFill>
                <a:latin typeface="Foco"/>
                <a:cs typeface="Foco"/>
              </a:rPr>
              <a:t>Consistency of application?  </a:t>
            </a:r>
            <a:endParaRPr lang="en-US" sz="2800" b="1" dirty="0">
              <a:solidFill>
                <a:prstClr val="black"/>
              </a:solidFill>
              <a:latin typeface="Foco"/>
              <a:cs typeface="Foco"/>
            </a:endParaRPr>
          </a:p>
        </p:txBody>
      </p:sp>
      <p:sp>
        <p:nvSpPr>
          <p:cNvPr id="2" name="Rectangle 1"/>
          <p:cNvSpPr/>
          <p:nvPr/>
        </p:nvSpPr>
        <p:spPr>
          <a:xfrm>
            <a:off x="132709" y="4019550"/>
            <a:ext cx="8849371" cy="1000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954" y="616141"/>
            <a:ext cx="3191522" cy="4494045"/>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643313" y="1972347"/>
            <a:ext cx="5276849" cy="1200329"/>
          </a:xfrm>
          <a:prstGeom prst="rect">
            <a:avLst/>
          </a:prstGeom>
        </p:spPr>
        <p:txBody>
          <a:bodyPr wrap="square">
            <a:spAutoFit/>
          </a:bodyPr>
          <a:lstStyle/>
          <a:p>
            <a:pPr algn="just"/>
            <a:r>
              <a:rPr lang="en-GB" sz="2400" dirty="0" smtClean="0">
                <a:solidFill>
                  <a:prstClr val="black"/>
                </a:solidFill>
                <a:latin typeface="Foco"/>
              </a:rPr>
              <a:t>“</a:t>
            </a:r>
            <a:r>
              <a:rPr lang="en-GB" sz="2400" b="1" dirty="0">
                <a:solidFill>
                  <a:prstClr val="black"/>
                </a:solidFill>
                <a:latin typeface="Foco"/>
              </a:rPr>
              <a:t>Inconsistency </a:t>
            </a:r>
            <a:r>
              <a:rPr lang="en-GB" sz="2400" dirty="0">
                <a:solidFill>
                  <a:prstClr val="black"/>
                </a:solidFill>
                <a:latin typeface="Foco"/>
              </a:rPr>
              <a:t>with which </a:t>
            </a:r>
            <a:r>
              <a:rPr lang="en-GB" sz="2400" dirty="0" smtClean="0">
                <a:solidFill>
                  <a:prstClr val="black"/>
                </a:solidFill>
                <a:latin typeface="Foco"/>
              </a:rPr>
              <a:t>CPTED is </a:t>
            </a:r>
            <a:r>
              <a:rPr lang="en-GB" sz="2400" b="1" dirty="0">
                <a:solidFill>
                  <a:prstClr val="black"/>
                </a:solidFill>
                <a:latin typeface="Foco"/>
              </a:rPr>
              <a:t>applied</a:t>
            </a:r>
            <a:r>
              <a:rPr lang="en-GB" sz="2400" dirty="0">
                <a:solidFill>
                  <a:prstClr val="black"/>
                </a:solidFill>
                <a:latin typeface="Foco"/>
              </a:rPr>
              <a:t>, depending upon </a:t>
            </a:r>
            <a:r>
              <a:rPr lang="en-GB" sz="2400" dirty="0" smtClean="0">
                <a:solidFill>
                  <a:prstClr val="black"/>
                </a:solidFill>
                <a:latin typeface="Foco"/>
              </a:rPr>
              <a:t>the officer involved </a:t>
            </a:r>
            <a:r>
              <a:rPr lang="en-GB" sz="2400" dirty="0">
                <a:solidFill>
                  <a:prstClr val="black"/>
                </a:solidFill>
                <a:latin typeface="Foco"/>
              </a:rPr>
              <a:t>(p.17)”</a:t>
            </a:r>
          </a:p>
        </p:txBody>
      </p:sp>
    </p:spTree>
    <p:custDataLst>
      <p:tags r:id="rId1"/>
    </p:custDataLst>
    <p:extLst>
      <p:ext uri="{BB962C8B-B14F-4D97-AF65-F5344CB8AC3E}">
        <p14:creationId xmlns:p14="http://schemas.microsoft.com/office/powerpoint/2010/main" val="1631036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473_UoH_Research Events_Plasma_Powerpoint_Outlined_Dummy_2ndpage_150dp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5" name="TextBox 4"/>
          <p:cNvSpPr txBox="1"/>
          <p:nvPr/>
        </p:nvSpPr>
        <p:spPr>
          <a:xfrm>
            <a:off x="132704" y="45295"/>
            <a:ext cx="7860590" cy="553998"/>
          </a:xfrm>
          <a:prstGeom prst="rect">
            <a:avLst/>
          </a:prstGeom>
          <a:noFill/>
        </p:spPr>
        <p:txBody>
          <a:bodyPr wrap="square" rtlCol="0">
            <a:spAutoFit/>
          </a:bodyPr>
          <a:lstStyle/>
          <a:p>
            <a:r>
              <a:rPr lang="en-US" sz="3000" b="1" dirty="0" smtClean="0">
                <a:latin typeface="Foco"/>
                <a:cs typeface="Foco"/>
              </a:rPr>
              <a:t>Armitage &amp; Joyce (2016) </a:t>
            </a:r>
            <a:endParaRPr lang="en-US" sz="3000" b="1" dirty="0">
              <a:latin typeface="Foco"/>
              <a:cs typeface="Foco"/>
            </a:endParaRPr>
          </a:p>
        </p:txBody>
      </p:sp>
      <p:sp>
        <p:nvSpPr>
          <p:cNvPr id="2" name="TextBox 1"/>
          <p:cNvSpPr txBox="1"/>
          <p:nvPr/>
        </p:nvSpPr>
        <p:spPr>
          <a:xfrm>
            <a:off x="199056" y="891843"/>
            <a:ext cx="8656608" cy="2862322"/>
          </a:xfrm>
          <a:prstGeom prst="rect">
            <a:avLst/>
          </a:prstGeom>
          <a:noFill/>
        </p:spPr>
        <p:txBody>
          <a:bodyPr wrap="square" rtlCol="0">
            <a:spAutoFit/>
          </a:bodyPr>
          <a:lstStyle/>
          <a:p>
            <a:pPr marL="342900" indent="-342900" algn="just">
              <a:buFontTx/>
              <a:buChar char="-"/>
            </a:pPr>
            <a:r>
              <a:rPr lang="en-GB" sz="2400" dirty="0" smtClean="0">
                <a:latin typeface="Foco"/>
              </a:rPr>
              <a:t>Interviews with incarcerated adult males convicted of burglary</a:t>
            </a:r>
          </a:p>
          <a:p>
            <a:pPr marL="342900" indent="-342900" algn="just">
              <a:buFontTx/>
              <a:buChar char="-"/>
            </a:pPr>
            <a:endParaRPr lang="en-GB" sz="1000" dirty="0" smtClean="0">
              <a:latin typeface="Foco"/>
            </a:endParaRPr>
          </a:p>
          <a:p>
            <a:pPr marL="342900" indent="-342900" algn="just">
              <a:buFontTx/>
              <a:buChar char="-"/>
            </a:pPr>
            <a:endParaRPr lang="en-GB" sz="1000" dirty="0" smtClean="0">
              <a:latin typeface="Foco"/>
            </a:endParaRPr>
          </a:p>
          <a:p>
            <a:pPr marL="342900" indent="-342900" algn="just">
              <a:buFontTx/>
              <a:buChar char="-"/>
            </a:pPr>
            <a:endParaRPr lang="en-GB" sz="1000" dirty="0">
              <a:latin typeface="Foco"/>
            </a:endParaRPr>
          </a:p>
          <a:p>
            <a:pPr marL="342900" indent="-342900" algn="just">
              <a:buFontTx/>
              <a:buChar char="-"/>
            </a:pPr>
            <a:r>
              <a:rPr lang="en-GB" sz="2400" dirty="0" smtClean="0">
                <a:latin typeface="Foco"/>
              </a:rPr>
              <a:t>Identified by the prison’s Integrated Offender Management Team to be prolific</a:t>
            </a:r>
          </a:p>
          <a:p>
            <a:pPr marL="342900" indent="-342900" algn="just">
              <a:buFontTx/>
              <a:buChar char="-"/>
            </a:pPr>
            <a:endParaRPr lang="en-GB" sz="1000" dirty="0" smtClean="0">
              <a:latin typeface="Foco"/>
            </a:endParaRPr>
          </a:p>
          <a:p>
            <a:pPr marL="342900" indent="-342900" algn="just">
              <a:buFontTx/>
              <a:buChar char="-"/>
            </a:pPr>
            <a:endParaRPr lang="en-GB" sz="1000" dirty="0">
              <a:latin typeface="Foco"/>
            </a:endParaRPr>
          </a:p>
          <a:p>
            <a:pPr marL="342900" indent="-342900" algn="just">
              <a:buFontTx/>
              <a:buChar char="-"/>
            </a:pPr>
            <a:endParaRPr lang="en-GB" sz="1000" dirty="0">
              <a:latin typeface="Foco"/>
            </a:endParaRPr>
          </a:p>
          <a:p>
            <a:pPr marL="342900" indent="-342900" algn="just">
              <a:buFontTx/>
              <a:buChar char="-"/>
            </a:pPr>
            <a:r>
              <a:rPr lang="en-GB" sz="2400" dirty="0" smtClean="0">
                <a:latin typeface="Foco"/>
              </a:rPr>
              <a:t>Asked to look at a series of 16 images of residential housing </a:t>
            </a:r>
          </a:p>
        </p:txBody>
      </p:sp>
    </p:spTree>
    <p:custDataLst>
      <p:tags r:id="rId1"/>
    </p:custDataLst>
    <p:extLst>
      <p:ext uri="{BB962C8B-B14F-4D97-AF65-F5344CB8AC3E}">
        <p14:creationId xmlns:p14="http://schemas.microsoft.com/office/powerpoint/2010/main" val="1055369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animEffect transition="in" filter="fade">
                                      <p:cBhvr>
                                        <p:cTn id="1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74" y="192666"/>
            <a:ext cx="8828175" cy="4800574"/>
          </a:xfrm>
          <a:prstGeom prst="rect">
            <a:avLst/>
          </a:prstGeom>
        </p:spPr>
      </p:pic>
    </p:spTree>
    <p:extLst>
      <p:ext uri="{BB962C8B-B14F-4D97-AF65-F5344CB8AC3E}">
        <p14:creationId xmlns:p14="http://schemas.microsoft.com/office/powerpoint/2010/main" val="1753608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736" y="626723"/>
            <a:ext cx="8510505" cy="3777547"/>
          </a:xfrm>
          <a:prstGeom prst="rect">
            <a:avLst/>
          </a:prstGeom>
        </p:spPr>
      </p:pic>
    </p:spTree>
    <p:extLst>
      <p:ext uri="{BB962C8B-B14F-4D97-AF65-F5344CB8AC3E}">
        <p14:creationId xmlns:p14="http://schemas.microsoft.com/office/powerpoint/2010/main" val="597127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473_UoH_Research Events_Plasma_Powerpoint_Outlined_Dummy_2ndpage_150dp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5" name="TextBox 4"/>
          <p:cNvSpPr txBox="1"/>
          <p:nvPr/>
        </p:nvSpPr>
        <p:spPr>
          <a:xfrm>
            <a:off x="132704" y="45295"/>
            <a:ext cx="7860590" cy="553998"/>
          </a:xfrm>
          <a:prstGeom prst="rect">
            <a:avLst/>
          </a:prstGeom>
          <a:noFill/>
        </p:spPr>
        <p:txBody>
          <a:bodyPr wrap="square" rtlCol="0">
            <a:spAutoFit/>
          </a:bodyPr>
          <a:lstStyle/>
          <a:p>
            <a:r>
              <a:rPr lang="en-US" sz="3000" b="1" dirty="0" smtClean="0">
                <a:latin typeface="Foco"/>
                <a:cs typeface="Foco"/>
              </a:rPr>
              <a:t>Armitage &amp; Joyce (2016) </a:t>
            </a:r>
            <a:endParaRPr lang="en-US" sz="3000" b="1" dirty="0">
              <a:latin typeface="Foco"/>
              <a:cs typeface="Foco"/>
            </a:endParaRPr>
          </a:p>
        </p:txBody>
      </p:sp>
      <p:sp>
        <p:nvSpPr>
          <p:cNvPr id="2" name="TextBox 1"/>
          <p:cNvSpPr txBox="1"/>
          <p:nvPr/>
        </p:nvSpPr>
        <p:spPr>
          <a:xfrm>
            <a:off x="199056" y="891843"/>
            <a:ext cx="8656608" cy="3046988"/>
          </a:xfrm>
          <a:prstGeom prst="rect">
            <a:avLst/>
          </a:prstGeom>
          <a:noFill/>
        </p:spPr>
        <p:txBody>
          <a:bodyPr wrap="square" rtlCol="0">
            <a:spAutoFit/>
          </a:bodyPr>
          <a:lstStyle/>
          <a:p>
            <a:pPr marL="457200" indent="-457200">
              <a:buFont typeface="+mj-lt"/>
              <a:buAutoNum type="arabicPeriod"/>
            </a:pPr>
            <a:r>
              <a:rPr lang="en-GB" sz="2400" dirty="0" smtClean="0">
                <a:latin typeface="Foco"/>
              </a:rPr>
              <a:t>From </a:t>
            </a:r>
            <a:r>
              <a:rPr lang="en-GB" sz="2400" dirty="0">
                <a:latin typeface="Foco"/>
              </a:rPr>
              <a:t>what you can see from the photo, </a:t>
            </a:r>
            <a:r>
              <a:rPr lang="en-GB" sz="2400" dirty="0" smtClean="0">
                <a:latin typeface="Foco"/>
              </a:rPr>
              <a:t>can </a:t>
            </a:r>
            <a:r>
              <a:rPr lang="en-GB" sz="2400" dirty="0">
                <a:latin typeface="Foco"/>
              </a:rPr>
              <a:t>you describe </a:t>
            </a:r>
            <a:r>
              <a:rPr lang="en-GB" sz="2400" u="sng" dirty="0">
                <a:latin typeface="Foco"/>
              </a:rPr>
              <a:t>what would </a:t>
            </a:r>
            <a:r>
              <a:rPr lang="en-GB" sz="2400" b="1" u="sng" dirty="0">
                <a:latin typeface="Foco"/>
              </a:rPr>
              <a:t>attract</a:t>
            </a:r>
            <a:r>
              <a:rPr lang="en-GB" sz="2400" u="sng" dirty="0">
                <a:latin typeface="Foco"/>
              </a:rPr>
              <a:t> you</a:t>
            </a:r>
            <a:r>
              <a:rPr lang="en-GB" sz="2400" dirty="0">
                <a:latin typeface="Foco"/>
              </a:rPr>
              <a:t> to this property when selecting a target for </a:t>
            </a:r>
            <a:r>
              <a:rPr lang="en-GB" sz="2400" dirty="0" smtClean="0">
                <a:latin typeface="Foco"/>
              </a:rPr>
              <a:t>burglary</a:t>
            </a:r>
          </a:p>
          <a:p>
            <a:endParaRPr lang="en-GB" sz="2400" dirty="0" smtClean="0">
              <a:latin typeface="Foco"/>
            </a:endParaRPr>
          </a:p>
          <a:p>
            <a:r>
              <a:rPr lang="en-GB" sz="2400" dirty="0" smtClean="0">
                <a:latin typeface="Foco"/>
              </a:rPr>
              <a:t>2.	From </a:t>
            </a:r>
            <a:r>
              <a:rPr lang="en-GB" sz="2400" dirty="0">
                <a:latin typeface="Foco"/>
              </a:rPr>
              <a:t>what you can see from the photo, </a:t>
            </a:r>
            <a:r>
              <a:rPr lang="en-GB" sz="2400" dirty="0" smtClean="0">
                <a:latin typeface="Foco"/>
              </a:rPr>
              <a:t>can </a:t>
            </a:r>
            <a:r>
              <a:rPr lang="en-GB" sz="2400" dirty="0">
                <a:latin typeface="Foco"/>
              </a:rPr>
              <a:t>you describe </a:t>
            </a:r>
            <a:r>
              <a:rPr lang="en-GB" sz="2400" dirty="0" smtClean="0">
                <a:latin typeface="Foco"/>
              </a:rPr>
              <a:t>	</a:t>
            </a:r>
            <a:r>
              <a:rPr lang="en-GB" sz="2400" u="sng" dirty="0" smtClean="0">
                <a:latin typeface="Foco"/>
              </a:rPr>
              <a:t>what </a:t>
            </a:r>
            <a:r>
              <a:rPr lang="en-GB" sz="2400" u="sng" dirty="0">
                <a:latin typeface="Foco"/>
              </a:rPr>
              <a:t>would </a:t>
            </a:r>
            <a:r>
              <a:rPr lang="en-GB" sz="2400" b="1" u="sng" dirty="0">
                <a:latin typeface="Foco"/>
              </a:rPr>
              <a:t>deter</a:t>
            </a:r>
            <a:r>
              <a:rPr lang="en-GB" sz="2400" u="sng" dirty="0">
                <a:latin typeface="Foco"/>
              </a:rPr>
              <a:t> you</a:t>
            </a:r>
            <a:r>
              <a:rPr lang="en-GB" sz="2400" dirty="0">
                <a:latin typeface="Foco"/>
              </a:rPr>
              <a:t> (put you off) from selecting this </a:t>
            </a:r>
            <a:r>
              <a:rPr lang="en-GB" sz="2400" dirty="0" smtClean="0">
                <a:latin typeface="Foco"/>
              </a:rPr>
              <a:t>	property </a:t>
            </a:r>
            <a:r>
              <a:rPr lang="en-GB" sz="2400" dirty="0">
                <a:latin typeface="Foco"/>
              </a:rPr>
              <a:t>as a target for </a:t>
            </a:r>
            <a:r>
              <a:rPr lang="en-GB" sz="2400" dirty="0" smtClean="0">
                <a:latin typeface="Foco"/>
              </a:rPr>
              <a:t>burglary</a:t>
            </a:r>
            <a:endParaRPr lang="en-GB" sz="2400" dirty="0">
              <a:latin typeface="Foco"/>
            </a:endParaRPr>
          </a:p>
          <a:p>
            <a:endParaRPr lang="en-US" sz="2400" dirty="0"/>
          </a:p>
        </p:txBody>
      </p:sp>
    </p:spTree>
    <p:custDataLst>
      <p:tags r:id="rId1"/>
    </p:custDataLst>
    <p:extLst>
      <p:ext uri="{BB962C8B-B14F-4D97-AF65-F5344CB8AC3E}">
        <p14:creationId xmlns:p14="http://schemas.microsoft.com/office/powerpoint/2010/main" val="1449180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473_UoH_Research Events_Plasma_Powerpoint_Outlined_Dummy_2ndpage_150dp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5" name="TextBox 4"/>
          <p:cNvSpPr txBox="1"/>
          <p:nvPr/>
        </p:nvSpPr>
        <p:spPr>
          <a:xfrm>
            <a:off x="132704" y="45295"/>
            <a:ext cx="7860590" cy="553998"/>
          </a:xfrm>
          <a:prstGeom prst="rect">
            <a:avLst/>
          </a:prstGeom>
          <a:noFill/>
        </p:spPr>
        <p:txBody>
          <a:bodyPr wrap="square" rtlCol="0">
            <a:spAutoFit/>
          </a:bodyPr>
          <a:lstStyle/>
          <a:p>
            <a:r>
              <a:rPr lang="en-US" sz="3000" b="1" dirty="0" smtClean="0">
                <a:latin typeface="Foco"/>
                <a:cs typeface="Foco"/>
              </a:rPr>
              <a:t>Research questions  </a:t>
            </a:r>
            <a:endParaRPr lang="en-US" sz="3000" b="1" dirty="0">
              <a:latin typeface="Foco"/>
              <a:cs typeface="Foco"/>
            </a:endParaRPr>
          </a:p>
        </p:txBody>
      </p:sp>
      <p:graphicFrame>
        <p:nvGraphicFramePr>
          <p:cNvPr id="3" name="Table 2"/>
          <p:cNvGraphicFramePr>
            <a:graphicFrameLocks noGrp="1"/>
          </p:cNvGraphicFramePr>
          <p:nvPr>
            <p:extLst>
              <p:ext uri="{D42A27DB-BD31-4B8C-83A1-F6EECF244321}">
                <p14:modId xmlns:p14="http://schemas.microsoft.com/office/powerpoint/2010/main" val="645425019"/>
              </p:ext>
            </p:extLst>
          </p:nvPr>
        </p:nvGraphicFramePr>
        <p:xfrm>
          <a:off x="295806" y="660338"/>
          <a:ext cx="8616594" cy="1188720"/>
        </p:xfrm>
        <a:graphic>
          <a:graphicData uri="http://schemas.openxmlformats.org/drawingml/2006/table">
            <a:tbl>
              <a:tblPr firstRow="1" bandRow="1">
                <a:tableStyleId>{5940675A-B579-460E-94D1-54222C63F5DA}</a:tableStyleId>
              </a:tblPr>
              <a:tblGrid>
                <a:gridCol w="4308297"/>
                <a:gridCol w="4308297"/>
              </a:tblGrid>
              <a:tr h="370840">
                <a:tc>
                  <a:txBody>
                    <a:bodyPr/>
                    <a:lstStyle/>
                    <a:p>
                      <a:pPr algn="just"/>
                      <a:r>
                        <a:rPr lang="en-GB" dirty="0" smtClean="0"/>
                        <a:t>1. When describing the features of housing</a:t>
                      </a:r>
                      <a:r>
                        <a:rPr lang="en-GB" baseline="0" dirty="0" smtClean="0"/>
                        <a:t> design that influence their decision making, do burglars </a:t>
                      </a:r>
                      <a:r>
                        <a:rPr lang="en-GB" u="sng" baseline="0" dirty="0" smtClean="0"/>
                        <a:t>refer to some features more regularly</a:t>
                      </a:r>
                      <a:r>
                        <a:rPr lang="en-GB" baseline="0" dirty="0" smtClean="0"/>
                        <a:t> than others? </a:t>
                      </a:r>
                      <a:endParaRPr lang="en-GB" b="0" dirty="0">
                        <a:latin typeface="Foco"/>
                      </a:endParaRPr>
                    </a:p>
                  </a:txBody>
                  <a:tcPr/>
                </a:tc>
                <a:tc>
                  <a:txBody>
                    <a:bodyPr/>
                    <a:lstStyle/>
                    <a:p>
                      <a:pPr algn="just"/>
                      <a:r>
                        <a:rPr lang="en-GB" dirty="0" smtClean="0"/>
                        <a:t>When describing the features of housing</a:t>
                      </a:r>
                      <a:r>
                        <a:rPr lang="en-GB" baseline="0" dirty="0" smtClean="0"/>
                        <a:t> design that they believe will influence crime risk, do police refer to </a:t>
                      </a:r>
                      <a:r>
                        <a:rPr lang="en-GB" u="sng" baseline="0" dirty="0" smtClean="0"/>
                        <a:t>some features more regularly</a:t>
                      </a:r>
                      <a:r>
                        <a:rPr lang="en-GB" baseline="0" dirty="0" smtClean="0"/>
                        <a:t> than others? </a:t>
                      </a:r>
                      <a:endParaRPr lang="en-GB" b="0" dirty="0">
                        <a:latin typeface="Foco"/>
                      </a:endParaRPr>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726301414"/>
              </p:ext>
            </p:extLst>
          </p:nvPr>
        </p:nvGraphicFramePr>
        <p:xfrm>
          <a:off x="295806" y="2177091"/>
          <a:ext cx="8616594" cy="1463040"/>
        </p:xfrm>
        <a:graphic>
          <a:graphicData uri="http://schemas.openxmlformats.org/drawingml/2006/table">
            <a:tbl>
              <a:tblPr firstRow="1" bandRow="1">
                <a:tableStyleId>{5940675A-B579-460E-94D1-54222C63F5DA}</a:tableStyleId>
              </a:tblPr>
              <a:tblGrid>
                <a:gridCol w="4308297"/>
                <a:gridCol w="4308297"/>
              </a:tblGrid>
              <a:tr h="370840">
                <a:tc>
                  <a:txBody>
                    <a:bodyPr/>
                    <a:lstStyle/>
                    <a:p>
                      <a:pPr algn="just"/>
                      <a:r>
                        <a:rPr lang="en-GB" dirty="0" smtClean="0"/>
                        <a:t>2. When describing the features of housing</a:t>
                      </a:r>
                      <a:r>
                        <a:rPr lang="en-GB" baseline="0" dirty="0" smtClean="0"/>
                        <a:t> design that influence their decision making, do burglars reference the </a:t>
                      </a:r>
                      <a:r>
                        <a:rPr lang="en-GB" u="sng" baseline="0" dirty="0" smtClean="0"/>
                        <a:t>same concepts/principles that are presented in existing CPTED literature/theory? </a:t>
                      </a:r>
                      <a:endParaRPr lang="en-GB" b="0" u="sng" dirty="0">
                        <a:latin typeface="Foco"/>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GB" dirty="0" smtClean="0"/>
                        <a:t>When describing the features of housing</a:t>
                      </a:r>
                      <a:r>
                        <a:rPr lang="en-GB" baseline="0" dirty="0" smtClean="0"/>
                        <a:t> design that they believe influence crime risk, do police reference the </a:t>
                      </a:r>
                      <a:r>
                        <a:rPr lang="en-GB" u="sng" baseline="0" dirty="0" smtClean="0"/>
                        <a:t>same concepts/principles that are presented in existing CPTED literature/theory? </a:t>
                      </a:r>
                      <a:endParaRPr lang="en-GB" b="0" u="sng" dirty="0" smtClean="0">
                        <a:latin typeface="Foco"/>
                      </a:endParaRPr>
                    </a:p>
                  </a:txBody>
                  <a:tcPr/>
                </a:tc>
              </a:tr>
            </a:tbl>
          </a:graphicData>
        </a:graphic>
      </p:graphicFrame>
    </p:spTree>
    <p:custDataLst>
      <p:tags r:id="rId1"/>
    </p:custDataLst>
    <p:extLst>
      <p:ext uri="{BB962C8B-B14F-4D97-AF65-F5344CB8AC3E}">
        <p14:creationId xmlns:p14="http://schemas.microsoft.com/office/powerpoint/2010/main" val="1841895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473_UoH_Research Events_Plasma_Powerpoint_Outlined_Dummy_2ndpage_150dp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5" name="TextBox 4"/>
          <p:cNvSpPr txBox="1"/>
          <p:nvPr/>
        </p:nvSpPr>
        <p:spPr>
          <a:xfrm>
            <a:off x="132704" y="45295"/>
            <a:ext cx="6537428" cy="553998"/>
          </a:xfrm>
          <a:prstGeom prst="rect">
            <a:avLst/>
          </a:prstGeom>
          <a:noFill/>
        </p:spPr>
        <p:txBody>
          <a:bodyPr wrap="square" rtlCol="0">
            <a:spAutoFit/>
          </a:bodyPr>
          <a:lstStyle/>
          <a:p>
            <a:r>
              <a:rPr lang="en-US" sz="3000" b="1" dirty="0" smtClean="0">
                <a:latin typeface="Foco"/>
                <a:cs typeface="Foco"/>
              </a:rPr>
              <a:t>Content of presentation </a:t>
            </a:r>
            <a:endParaRPr lang="en-US" sz="3000" b="1" dirty="0">
              <a:latin typeface="Foco"/>
              <a:cs typeface="Foco"/>
            </a:endParaRPr>
          </a:p>
        </p:txBody>
      </p:sp>
      <p:sp>
        <p:nvSpPr>
          <p:cNvPr id="2" name="TextBox 1"/>
          <p:cNvSpPr txBox="1"/>
          <p:nvPr/>
        </p:nvSpPr>
        <p:spPr>
          <a:xfrm>
            <a:off x="176600" y="679686"/>
            <a:ext cx="8656608" cy="3785652"/>
          </a:xfrm>
          <a:prstGeom prst="rect">
            <a:avLst/>
          </a:prstGeom>
          <a:noFill/>
        </p:spPr>
        <p:txBody>
          <a:bodyPr wrap="square" rtlCol="0">
            <a:spAutoFit/>
          </a:bodyPr>
          <a:lstStyle/>
          <a:p>
            <a:pPr marL="457200" indent="-457200" algn="just">
              <a:buFont typeface="+mj-lt"/>
              <a:buAutoNum type="arabicPeriod"/>
            </a:pPr>
            <a:r>
              <a:rPr lang="en-GB" sz="2400" dirty="0" smtClean="0">
                <a:latin typeface="Foco"/>
              </a:rPr>
              <a:t>The importance of CPTED </a:t>
            </a:r>
          </a:p>
          <a:p>
            <a:pPr algn="just"/>
            <a:endParaRPr lang="en-GB" sz="2400" dirty="0" smtClean="0">
              <a:latin typeface="Foco"/>
            </a:endParaRPr>
          </a:p>
          <a:p>
            <a:pPr algn="just"/>
            <a:r>
              <a:rPr lang="en-GB" sz="2400" dirty="0" smtClean="0">
                <a:latin typeface="Foco"/>
              </a:rPr>
              <a:t>2.	Re-considering CPTED </a:t>
            </a:r>
          </a:p>
          <a:p>
            <a:pPr algn="just"/>
            <a:endParaRPr lang="en-GB" sz="2400" dirty="0">
              <a:latin typeface="Foco"/>
            </a:endParaRPr>
          </a:p>
          <a:p>
            <a:pPr algn="just"/>
            <a:r>
              <a:rPr lang="en-GB" sz="2400" dirty="0" smtClean="0">
                <a:latin typeface="Foco"/>
              </a:rPr>
              <a:t>3.	Methodology – burglars and police</a:t>
            </a:r>
          </a:p>
          <a:p>
            <a:pPr algn="just"/>
            <a:endParaRPr lang="en-GB" sz="2400" dirty="0">
              <a:latin typeface="Foco"/>
            </a:endParaRPr>
          </a:p>
          <a:p>
            <a:pPr marL="457200" indent="-457200" algn="just">
              <a:buAutoNum type="arabicPeriod" startAt="4"/>
            </a:pPr>
            <a:r>
              <a:rPr lang="en-GB" sz="2400" dirty="0" smtClean="0">
                <a:latin typeface="Foco"/>
              </a:rPr>
              <a:t>Key findings</a:t>
            </a:r>
          </a:p>
          <a:p>
            <a:pPr marL="457200" indent="-457200" algn="just">
              <a:buAutoNum type="arabicPeriod" startAt="4"/>
            </a:pPr>
            <a:endParaRPr lang="en-GB" sz="2400" dirty="0" smtClean="0">
              <a:latin typeface="Foco"/>
            </a:endParaRPr>
          </a:p>
          <a:p>
            <a:pPr marL="457200" indent="-457200" algn="just">
              <a:buAutoNum type="arabicPeriod" startAt="4"/>
            </a:pPr>
            <a:r>
              <a:rPr lang="en-GB" sz="2400" dirty="0" smtClean="0">
                <a:latin typeface="Foco"/>
              </a:rPr>
              <a:t>Moving forward</a:t>
            </a:r>
          </a:p>
          <a:p>
            <a:pPr marL="457200" indent="-457200" algn="just">
              <a:buAutoNum type="arabicPeriod" startAt="4"/>
            </a:pPr>
            <a:endParaRPr lang="en-GB" sz="2400" dirty="0" smtClean="0">
              <a:latin typeface="Foco"/>
            </a:endParaRPr>
          </a:p>
        </p:txBody>
      </p:sp>
    </p:spTree>
    <p:custDataLst>
      <p:tags r:id="rId1"/>
    </p:custDataLst>
    <p:extLst>
      <p:ext uri="{BB962C8B-B14F-4D97-AF65-F5344CB8AC3E}">
        <p14:creationId xmlns:p14="http://schemas.microsoft.com/office/powerpoint/2010/main" val="3061333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473_UoH_Research Events_Plasma_Powerpoint_Outlined_Dummy_2ndpage_150dp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5" name="TextBox 4"/>
          <p:cNvSpPr txBox="1"/>
          <p:nvPr/>
        </p:nvSpPr>
        <p:spPr>
          <a:xfrm>
            <a:off x="132704" y="45295"/>
            <a:ext cx="7860590" cy="553998"/>
          </a:xfrm>
          <a:prstGeom prst="rect">
            <a:avLst/>
          </a:prstGeom>
          <a:noFill/>
        </p:spPr>
        <p:txBody>
          <a:bodyPr wrap="square" rtlCol="0">
            <a:spAutoFit/>
          </a:bodyPr>
          <a:lstStyle/>
          <a:p>
            <a:r>
              <a:rPr lang="en-US" sz="3000" b="1" dirty="0" smtClean="0">
                <a:latin typeface="Foco"/>
                <a:cs typeface="Foco"/>
              </a:rPr>
              <a:t>Research questions  </a:t>
            </a:r>
            <a:endParaRPr lang="en-US" sz="3000" b="1" dirty="0">
              <a:latin typeface="Foco"/>
              <a:cs typeface="Foco"/>
            </a:endParaRPr>
          </a:p>
        </p:txBody>
      </p:sp>
      <p:graphicFrame>
        <p:nvGraphicFramePr>
          <p:cNvPr id="3" name="Table 2"/>
          <p:cNvGraphicFramePr>
            <a:graphicFrameLocks noGrp="1"/>
          </p:cNvGraphicFramePr>
          <p:nvPr>
            <p:extLst>
              <p:ext uri="{D42A27DB-BD31-4B8C-83A1-F6EECF244321}">
                <p14:modId xmlns:p14="http://schemas.microsoft.com/office/powerpoint/2010/main" val="483156090"/>
              </p:ext>
            </p:extLst>
          </p:nvPr>
        </p:nvGraphicFramePr>
        <p:xfrm>
          <a:off x="295806" y="660338"/>
          <a:ext cx="8616594" cy="1463040"/>
        </p:xfrm>
        <a:graphic>
          <a:graphicData uri="http://schemas.openxmlformats.org/drawingml/2006/table">
            <a:tbl>
              <a:tblPr firstRow="1" bandRow="1">
                <a:tableStyleId>{5940675A-B579-460E-94D1-54222C63F5DA}</a:tableStyleId>
              </a:tblPr>
              <a:tblGrid>
                <a:gridCol w="4308297"/>
                <a:gridCol w="4308297"/>
              </a:tblGrid>
              <a:tr h="370840">
                <a:tc>
                  <a:txBody>
                    <a:bodyPr/>
                    <a:lstStyle/>
                    <a:p>
                      <a:pPr algn="just"/>
                      <a:r>
                        <a:rPr lang="en-GB" dirty="0" smtClean="0"/>
                        <a:t>3. Is there </a:t>
                      </a:r>
                      <a:r>
                        <a:rPr lang="en-GB" u="sng" dirty="0" smtClean="0"/>
                        <a:t>consistency</a:t>
                      </a:r>
                      <a:r>
                        <a:rPr lang="en-GB" baseline="0" dirty="0" smtClean="0"/>
                        <a:t> between burglars in the terminology used to describe the concepts/principles of design that are associated with heightened crime risk? </a:t>
                      </a:r>
                      <a:endParaRPr lang="en-GB" b="0" dirty="0">
                        <a:latin typeface="Foco"/>
                      </a:endParaRPr>
                    </a:p>
                  </a:txBody>
                  <a:tcPr/>
                </a:tc>
                <a:tc>
                  <a:txBody>
                    <a:bodyPr/>
                    <a:lstStyle/>
                    <a:p>
                      <a:pPr algn="just"/>
                      <a:r>
                        <a:rPr lang="en-GB" dirty="0" smtClean="0"/>
                        <a:t>Is there </a:t>
                      </a:r>
                      <a:r>
                        <a:rPr lang="en-GB" u="sng" dirty="0" smtClean="0"/>
                        <a:t>consistency</a:t>
                      </a:r>
                      <a:r>
                        <a:rPr lang="en-GB" baseline="0" dirty="0" smtClean="0"/>
                        <a:t> between police in the terminology used to describe the concepts/principles of design that they think are associated with heightened crime risk? </a:t>
                      </a:r>
                      <a:endParaRPr lang="en-GB" b="0" dirty="0">
                        <a:latin typeface="Foco"/>
                      </a:endParaRPr>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728867826"/>
              </p:ext>
            </p:extLst>
          </p:nvPr>
        </p:nvGraphicFramePr>
        <p:xfrm>
          <a:off x="295806" y="2527442"/>
          <a:ext cx="8616594" cy="640080"/>
        </p:xfrm>
        <a:graphic>
          <a:graphicData uri="http://schemas.openxmlformats.org/drawingml/2006/table">
            <a:tbl>
              <a:tblPr firstRow="1" bandRow="1">
                <a:tableStyleId>{5940675A-B579-460E-94D1-54222C63F5DA}</a:tableStyleId>
              </a:tblPr>
              <a:tblGrid>
                <a:gridCol w="8616594"/>
              </a:tblGrid>
              <a:tr h="474663">
                <a:tc>
                  <a:txBody>
                    <a:bodyPr/>
                    <a:lstStyle/>
                    <a:p>
                      <a:pPr algn="ctr"/>
                      <a:r>
                        <a:rPr lang="en-GB" dirty="0" smtClean="0"/>
                        <a:t>4. Is </a:t>
                      </a:r>
                      <a:r>
                        <a:rPr lang="en-GB" u="sng" dirty="0" smtClean="0"/>
                        <a:t>there consistency between police</a:t>
                      </a:r>
                      <a:r>
                        <a:rPr lang="en-GB" u="sng" baseline="0" dirty="0" smtClean="0"/>
                        <a:t> and offenders </a:t>
                      </a:r>
                      <a:r>
                        <a:rPr lang="en-GB" baseline="0" dirty="0" smtClean="0"/>
                        <a:t>when describing the principles/concepts of design that influence crime risk?  </a:t>
                      </a:r>
                      <a:endParaRPr lang="en-GB" b="0" dirty="0">
                        <a:latin typeface="Foco"/>
                      </a:endParaRPr>
                    </a:p>
                  </a:txBody>
                  <a:tcPr/>
                </a:tc>
              </a:tr>
            </a:tbl>
          </a:graphicData>
        </a:graphic>
      </p:graphicFrame>
    </p:spTree>
    <p:custDataLst>
      <p:tags r:id="rId1"/>
    </p:custDataLst>
    <p:extLst>
      <p:ext uri="{BB962C8B-B14F-4D97-AF65-F5344CB8AC3E}">
        <p14:creationId xmlns:p14="http://schemas.microsoft.com/office/powerpoint/2010/main" val="752606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473_UoH_Research Events_Plasma_Powerpoint_Outlined_Dummy_2ndpage_150dp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5" name="TextBox 4"/>
          <p:cNvSpPr txBox="1"/>
          <p:nvPr/>
        </p:nvSpPr>
        <p:spPr>
          <a:xfrm>
            <a:off x="132704" y="45295"/>
            <a:ext cx="7860590" cy="553998"/>
          </a:xfrm>
          <a:prstGeom prst="rect">
            <a:avLst/>
          </a:prstGeom>
          <a:noFill/>
        </p:spPr>
        <p:txBody>
          <a:bodyPr wrap="square" rtlCol="0">
            <a:spAutoFit/>
          </a:bodyPr>
          <a:lstStyle/>
          <a:p>
            <a:r>
              <a:rPr lang="en-US" sz="3000" b="1" dirty="0" smtClean="0">
                <a:latin typeface="Foco"/>
                <a:cs typeface="Foco"/>
              </a:rPr>
              <a:t>This paper…</a:t>
            </a:r>
            <a:endParaRPr lang="en-US" sz="3000" b="1" dirty="0">
              <a:latin typeface="Foco"/>
              <a:cs typeface="Foco"/>
            </a:endParaRPr>
          </a:p>
        </p:txBody>
      </p:sp>
      <p:sp>
        <p:nvSpPr>
          <p:cNvPr id="6" name="TextBox 5"/>
          <p:cNvSpPr txBox="1"/>
          <p:nvPr/>
        </p:nvSpPr>
        <p:spPr>
          <a:xfrm>
            <a:off x="176599" y="614442"/>
            <a:ext cx="8751643" cy="3416320"/>
          </a:xfrm>
          <a:prstGeom prst="rect">
            <a:avLst/>
          </a:prstGeom>
          <a:noFill/>
        </p:spPr>
        <p:txBody>
          <a:bodyPr wrap="square" rtlCol="0">
            <a:spAutoFit/>
          </a:bodyPr>
          <a:lstStyle/>
          <a:p>
            <a:pPr marL="342900" indent="-342900" algn="just">
              <a:buFontTx/>
              <a:buChar char="-"/>
            </a:pPr>
            <a:r>
              <a:rPr lang="en-GB" sz="2400" dirty="0" smtClean="0">
                <a:latin typeface="Foco"/>
              </a:rPr>
              <a:t>Exploratory and inductive! </a:t>
            </a:r>
          </a:p>
          <a:p>
            <a:pPr algn="just"/>
            <a:endParaRPr lang="en-GB" sz="2400" dirty="0">
              <a:latin typeface="Foco"/>
            </a:endParaRPr>
          </a:p>
          <a:p>
            <a:pPr marL="342900" indent="-342900" algn="just">
              <a:buFontTx/>
              <a:buChar char="-"/>
            </a:pPr>
            <a:r>
              <a:rPr lang="en-GB" sz="2400" dirty="0" smtClean="0">
                <a:latin typeface="Foco"/>
              </a:rPr>
              <a:t>20 participants (police and burglars) encouraged to express their perceptions of housing design features and burglary risk</a:t>
            </a:r>
            <a:r>
              <a:rPr lang="en-GB" sz="2400" dirty="0">
                <a:latin typeface="Foco"/>
              </a:rPr>
              <a:t> </a:t>
            </a:r>
            <a:endParaRPr lang="en-GB" sz="2400" dirty="0" smtClean="0">
              <a:latin typeface="Foco"/>
            </a:endParaRPr>
          </a:p>
          <a:p>
            <a:pPr algn="just"/>
            <a:endParaRPr lang="en-GB" sz="2400" dirty="0" smtClean="0">
              <a:latin typeface="Foco"/>
            </a:endParaRPr>
          </a:p>
          <a:p>
            <a:pPr marL="342900" indent="-342900" algn="just">
              <a:buFontTx/>
              <a:buChar char="-"/>
            </a:pPr>
            <a:r>
              <a:rPr lang="en-GB" sz="2400" dirty="0" smtClean="0">
                <a:latin typeface="Foco"/>
              </a:rPr>
              <a:t>2 separate studies </a:t>
            </a:r>
          </a:p>
          <a:p>
            <a:pPr algn="just"/>
            <a:endParaRPr lang="en-GB" sz="2400" dirty="0">
              <a:latin typeface="Foco"/>
            </a:endParaRPr>
          </a:p>
          <a:p>
            <a:pPr marL="342900" indent="-342900" algn="just">
              <a:buFontTx/>
              <a:buChar char="-"/>
            </a:pPr>
            <a:r>
              <a:rPr lang="en-GB" sz="2400" dirty="0" smtClean="0">
                <a:latin typeface="Foco"/>
              </a:rPr>
              <a:t>Plans? Photographs?</a:t>
            </a:r>
            <a:endParaRPr lang="en-GB" sz="2400" dirty="0">
              <a:latin typeface="Foco"/>
            </a:endParaRPr>
          </a:p>
        </p:txBody>
      </p:sp>
    </p:spTree>
    <p:custDataLst>
      <p:tags r:id="rId1"/>
    </p:custDataLst>
    <p:extLst>
      <p:ext uri="{BB962C8B-B14F-4D97-AF65-F5344CB8AC3E}">
        <p14:creationId xmlns:p14="http://schemas.microsoft.com/office/powerpoint/2010/main" val="1511469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473_UoH_Research Events_Plasma_Powerpoint_Outlined_Dummy_2ndpage_150dp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5" name="TextBox 4"/>
          <p:cNvSpPr txBox="1"/>
          <p:nvPr/>
        </p:nvSpPr>
        <p:spPr>
          <a:xfrm>
            <a:off x="132704" y="45295"/>
            <a:ext cx="7860590" cy="553998"/>
          </a:xfrm>
          <a:prstGeom prst="rect">
            <a:avLst/>
          </a:prstGeom>
          <a:noFill/>
        </p:spPr>
        <p:txBody>
          <a:bodyPr wrap="square" rtlCol="0">
            <a:spAutoFit/>
          </a:bodyPr>
          <a:lstStyle/>
          <a:p>
            <a:r>
              <a:rPr lang="en-US" sz="3000" b="1" dirty="0" smtClean="0">
                <a:latin typeface="Foco"/>
                <a:cs typeface="Foco"/>
              </a:rPr>
              <a:t>Key findings</a:t>
            </a:r>
            <a:endParaRPr lang="en-US" sz="3000" b="1" dirty="0">
              <a:latin typeface="Foco"/>
              <a:cs typeface="Foco"/>
            </a:endParaRPr>
          </a:p>
        </p:txBody>
      </p:sp>
      <p:graphicFrame>
        <p:nvGraphicFramePr>
          <p:cNvPr id="2" name="Table 1"/>
          <p:cNvGraphicFramePr>
            <a:graphicFrameLocks noGrp="1"/>
          </p:cNvGraphicFramePr>
          <p:nvPr>
            <p:extLst>
              <p:ext uri="{D42A27DB-BD31-4B8C-83A1-F6EECF244321}">
                <p14:modId xmlns:p14="http://schemas.microsoft.com/office/powerpoint/2010/main" val="1925012952"/>
              </p:ext>
            </p:extLst>
          </p:nvPr>
        </p:nvGraphicFramePr>
        <p:xfrm>
          <a:off x="239730" y="1094537"/>
          <a:ext cx="8076565" cy="2377440"/>
        </p:xfrm>
        <a:graphic>
          <a:graphicData uri="http://schemas.openxmlformats.org/drawingml/2006/table">
            <a:tbl>
              <a:tblPr firstRow="1" bandRow="1">
                <a:tableStyleId>{5C22544A-7EE6-4342-B048-85BDC9FD1C3A}</a:tableStyleId>
              </a:tblPr>
              <a:tblGrid>
                <a:gridCol w="3737293"/>
                <a:gridCol w="2324417"/>
                <a:gridCol w="2014855"/>
              </a:tblGrid>
              <a:tr h="370840">
                <a:tc>
                  <a:txBody>
                    <a:bodyPr/>
                    <a:lstStyle/>
                    <a:p>
                      <a:pPr algn="l"/>
                      <a:r>
                        <a:rPr lang="en-GB" sz="2000" dirty="0" smtClean="0">
                          <a:latin typeface="Foco"/>
                        </a:rPr>
                        <a:t>CPTED</a:t>
                      </a:r>
                      <a:r>
                        <a:rPr lang="en-GB" sz="2000" baseline="0" dirty="0" smtClean="0">
                          <a:latin typeface="Foco"/>
                        </a:rPr>
                        <a:t> principle </a:t>
                      </a:r>
                      <a:endParaRPr lang="en-GB" sz="2000" dirty="0">
                        <a:latin typeface="Foco"/>
                      </a:endParaRPr>
                    </a:p>
                  </a:txBody>
                  <a:tcPr/>
                </a:tc>
                <a:tc>
                  <a:txBody>
                    <a:bodyPr/>
                    <a:lstStyle/>
                    <a:p>
                      <a:pPr algn="ctr"/>
                      <a:r>
                        <a:rPr lang="en-GB" sz="2000" dirty="0" smtClean="0">
                          <a:latin typeface="Foco"/>
                        </a:rPr>
                        <a:t>Offender</a:t>
                      </a:r>
                      <a:r>
                        <a:rPr lang="en-GB" sz="2000" baseline="0" dirty="0" smtClean="0">
                          <a:latin typeface="Foco"/>
                        </a:rPr>
                        <a:t> sample </a:t>
                      </a:r>
                      <a:endParaRPr lang="en-GB" sz="2000" dirty="0">
                        <a:latin typeface="Foco"/>
                      </a:endParaRPr>
                    </a:p>
                  </a:txBody>
                  <a:tcPr/>
                </a:tc>
                <a:tc>
                  <a:txBody>
                    <a:bodyPr/>
                    <a:lstStyle/>
                    <a:p>
                      <a:pPr algn="ctr"/>
                      <a:r>
                        <a:rPr lang="en-GB" sz="2000" dirty="0" smtClean="0">
                          <a:latin typeface="Foco"/>
                        </a:rPr>
                        <a:t>Police sample </a:t>
                      </a:r>
                      <a:endParaRPr lang="en-GB" sz="2000" dirty="0">
                        <a:latin typeface="Foco"/>
                      </a:endParaRPr>
                    </a:p>
                  </a:txBody>
                  <a:tcPr/>
                </a:tc>
              </a:tr>
              <a:tr h="370840">
                <a:tc>
                  <a:txBody>
                    <a:bodyPr/>
                    <a:lstStyle/>
                    <a:p>
                      <a:r>
                        <a:rPr lang="en-GB" sz="2000" b="1" dirty="0" smtClean="0">
                          <a:latin typeface="Foco"/>
                        </a:rPr>
                        <a:t>Surveillance </a:t>
                      </a:r>
                      <a:endParaRPr lang="en-GB" sz="2000" b="1" dirty="0">
                        <a:latin typeface="Foco"/>
                      </a:endParaRPr>
                    </a:p>
                  </a:txBody>
                  <a:tcPr/>
                </a:tc>
                <a:tc>
                  <a:txBody>
                    <a:bodyPr/>
                    <a:lstStyle/>
                    <a:p>
                      <a:pPr algn="ctr"/>
                      <a:r>
                        <a:rPr lang="en-GB" sz="2000" dirty="0" smtClean="0">
                          <a:latin typeface="Foco"/>
                        </a:rPr>
                        <a:t>0%</a:t>
                      </a:r>
                      <a:endParaRPr lang="en-GB" sz="2000" dirty="0">
                        <a:latin typeface="Foco"/>
                      </a:endParaRPr>
                    </a:p>
                  </a:txBody>
                  <a:tcPr/>
                </a:tc>
                <a:tc>
                  <a:txBody>
                    <a:bodyPr/>
                    <a:lstStyle/>
                    <a:p>
                      <a:pPr algn="ctr"/>
                      <a:r>
                        <a:rPr lang="en-GB" sz="2000" dirty="0" smtClean="0">
                          <a:latin typeface="Foco"/>
                        </a:rPr>
                        <a:t>90%</a:t>
                      </a:r>
                      <a:endParaRPr lang="en-GB" sz="2000" dirty="0">
                        <a:latin typeface="Foco"/>
                      </a:endParaRPr>
                    </a:p>
                  </a:txBody>
                  <a:tcPr/>
                </a:tc>
              </a:tr>
              <a:tr h="370840">
                <a:tc>
                  <a:txBody>
                    <a:bodyPr/>
                    <a:lstStyle/>
                    <a:p>
                      <a:r>
                        <a:rPr lang="en-GB" sz="2000" b="1" dirty="0" smtClean="0">
                          <a:latin typeface="Foco"/>
                        </a:rPr>
                        <a:t>Movement control</a:t>
                      </a:r>
                      <a:endParaRPr lang="en-GB" sz="2000" b="1" dirty="0">
                        <a:latin typeface="Foco"/>
                      </a:endParaRPr>
                    </a:p>
                  </a:txBody>
                  <a:tcPr/>
                </a:tc>
                <a:tc>
                  <a:txBody>
                    <a:bodyPr/>
                    <a:lstStyle/>
                    <a:p>
                      <a:pPr algn="ctr"/>
                      <a:r>
                        <a:rPr lang="en-GB" sz="2000" dirty="0" smtClean="0">
                          <a:latin typeface="Foco"/>
                        </a:rPr>
                        <a:t>0%</a:t>
                      </a:r>
                      <a:endParaRPr lang="en-GB" sz="2000" dirty="0">
                        <a:latin typeface="Foco"/>
                      </a:endParaRPr>
                    </a:p>
                  </a:txBody>
                  <a:tcPr/>
                </a:tc>
                <a:tc>
                  <a:txBody>
                    <a:bodyPr/>
                    <a:lstStyle/>
                    <a:p>
                      <a:pPr algn="ctr"/>
                      <a:r>
                        <a:rPr lang="en-GB" sz="2000" dirty="0" smtClean="0">
                          <a:latin typeface="Foco"/>
                        </a:rPr>
                        <a:t>0%</a:t>
                      </a:r>
                      <a:endParaRPr lang="en-GB" sz="2000" dirty="0">
                        <a:latin typeface="Foco"/>
                      </a:endParaRPr>
                    </a:p>
                  </a:txBody>
                  <a:tcPr/>
                </a:tc>
              </a:tr>
              <a:tr h="370840">
                <a:tc>
                  <a:txBody>
                    <a:bodyPr/>
                    <a:lstStyle/>
                    <a:p>
                      <a:r>
                        <a:rPr lang="en-GB" sz="2000" b="1" dirty="0" smtClean="0">
                          <a:latin typeface="Foco"/>
                        </a:rPr>
                        <a:t>Physical</a:t>
                      </a:r>
                      <a:r>
                        <a:rPr lang="en-GB" sz="2000" b="1" baseline="0" dirty="0" smtClean="0">
                          <a:latin typeface="Foco"/>
                        </a:rPr>
                        <a:t> security</a:t>
                      </a:r>
                      <a:endParaRPr lang="en-GB" sz="2000" b="1" dirty="0">
                        <a:latin typeface="Foco"/>
                      </a:endParaRPr>
                    </a:p>
                  </a:txBody>
                  <a:tcPr/>
                </a:tc>
                <a:tc>
                  <a:txBody>
                    <a:bodyPr/>
                    <a:lstStyle/>
                    <a:p>
                      <a:pPr algn="ctr"/>
                      <a:r>
                        <a:rPr lang="en-GB" sz="2000" dirty="0" smtClean="0">
                          <a:latin typeface="Foco"/>
                        </a:rPr>
                        <a:t>0%</a:t>
                      </a:r>
                      <a:endParaRPr lang="en-GB" sz="2000" dirty="0">
                        <a:latin typeface="Foco"/>
                      </a:endParaRPr>
                    </a:p>
                  </a:txBody>
                  <a:tcPr/>
                </a:tc>
                <a:tc>
                  <a:txBody>
                    <a:bodyPr/>
                    <a:lstStyle/>
                    <a:p>
                      <a:pPr algn="ctr"/>
                      <a:r>
                        <a:rPr lang="en-GB" sz="2000" dirty="0" smtClean="0">
                          <a:latin typeface="Foco"/>
                        </a:rPr>
                        <a:t>10%</a:t>
                      </a:r>
                      <a:endParaRPr lang="en-GB" sz="2000" dirty="0">
                        <a:latin typeface="Foco"/>
                      </a:endParaRPr>
                    </a:p>
                  </a:txBody>
                  <a:tcPr/>
                </a:tc>
              </a:tr>
              <a:tr h="370840">
                <a:tc>
                  <a:txBody>
                    <a:bodyPr/>
                    <a:lstStyle/>
                    <a:p>
                      <a:r>
                        <a:rPr lang="en-GB" sz="2000" b="1" dirty="0" smtClean="0">
                          <a:latin typeface="Foco"/>
                        </a:rPr>
                        <a:t>Management &amp;</a:t>
                      </a:r>
                      <a:r>
                        <a:rPr lang="en-GB" sz="2000" b="1" baseline="0" dirty="0" smtClean="0">
                          <a:latin typeface="Foco"/>
                        </a:rPr>
                        <a:t> Maintenance </a:t>
                      </a:r>
                      <a:endParaRPr lang="en-GB" sz="2000" b="1" dirty="0">
                        <a:latin typeface="Foco"/>
                      </a:endParaRPr>
                    </a:p>
                  </a:txBody>
                  <a:tcPr/>
                </a:tc>
                <a:tc>
                  <a:txBody>
                    <a:bodyPr/>
                    <a:lstStyle/>
                    <a:p>
                      <a:pPr algn="ctr"/>
                      <a:r>
                        <a:rPr lang="en-GB" sz="2000" dirty="0" smtClean="0">
                          <a:latin typeface="Foco"/>
                        </a:rPr>
                        <a:t>10%</a:t>
                      </a:r>
                      <a:endParaRPr lang="en-GB" sz="2000" dirty="0">
                        <a:latin typeface="Foco"/>
                      </a:endParaRPr>
                    </a:p>
                  </a:txBody>
                  <a:tcPr/>
                </a:tc>
                <a:tc>
                  <a:txBody>
                    <a:bodyPr/>
                    <a:lstStyle/>
                    <a:p>
                      <a:pPr algn="ctr"/>
                      <a:r>
                        <a:rPr lang="en-GB" sz="2000" dirty="0" smtClean="0">
                          <a:latin typeface="Foco"/>
                        </a:rPr>
                        <a:t>10%</a:t>
                      </a:r>
                      <a:endParaRPr lang="en-GB" sz="2000" dirty="0">
                        <a:latin typeface="Foco"/>
                      </a:endParaRPr>
                    </a:p>
                  </a:txBody>
                  <a:tcPr/>
                </a:tc>
              </a:tr>
              <a:tr h="370840">
                <a:tc>
                  <a:txBody>
                    <a:bodyPr/>
                    <a:lstStyle/>
                    <a:p>
                      <a:r>
                        <a:rPr lang="en-GB" sz="2000" b="1" dirty="0" smtClean="0">
                          <a:latin typeface="Foco"/>
                        </a:rPr>
                        <a:t>Defensible space </a:t>
                      </a:r>
                      <a:endParaRPr lang="en-GB" sz="2000" b="1" dirty="0">
                        <a:latin typeface="Foco"/>
                      </a:endParaRPr>
                    </a:p>
                  </a:txBody>
                  <a:tcPr/>
                </a:tc>
                <a:tc>
                  <a:txBody>
                    <a:bodyPr/>
                    <a:lstStyle/>
                    <a:p>
                      <a:pPr algn="ctr"/>
                      <a:r>
                        <a:rPr lang="en-GB" sz="2000" dirty="0" smtClean="0">
                          <a:latin typeface="Foco"/>
                        </a:rPr>
                        <a:t>0%</a:t>
                      </a:r>
                      <a:endParaRPr lang="en-GB" sz="2000" dirty="0">
                        <a:latin typeface="Foco"/>
                      </a:endParaRPr>
                    </a:p>
                  </a:txBody>
                  <a:tcPr/>
                </a:tc>
                <a:tc>
                  <a:txBody>
                    <a:bodyPr/>
                    <a:lstStyle/>
                    <a:p>
                      <a:pPr algn="ctr"/>
                      <a:r>
                        <a:rPr lang="en-GB" sz="2000" dirty="0" smtClean="0">
                          <a:latin typeface="Foco"/>
                        </a:rPr>
                        <a:t>30%</a:t>
                      </a:r>
                      <a:endParaRPr lang="en-GB" sz="2000" dirty="0">
                        <a:latin typeface="Foco"/>
                      </a:endParaRPr>
                    </a:p>
                  </a:txBody>
                  <a:tcPr/>
                </a:tc>
              </a:tr>
            </a:tbl>
          </a:graphicData>
        </a:graphic>
      </p:graphicFrame>
    </p:spTree>
    <p:custDataLst>
      <p:tags r:id="rId1"/>
    </p:custDataLst>
    <p:extLst>
      <p:ext uri="{BB962C8B-B14F-4D97-AF65-F5344CB8AC3E}">
        <p14:creationId xmlns:p14="http://schemas.microsoft.com/office/powerpoint/2010/main" val="3651124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473_UoH_Research Events_Plasma_Powerpoint_Outlined_Dummy_2ndpage_150dp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5" name="TextBox 4"/>
          <p:cNvSpPr txBox="1"/>
          <p:nvPr/>
        </p:nvSpPr>
        <p:spPr>
          <a:xfrm>
            <a:off x="132704" y="45295"/>
            <a:ext cx="7860590" cy="553998"/>
          </a:xfrm>
          <a:prstGeom prst="rect">
            <a:avLst/>
          </a:prstGeom>
          <a:noFill/>
        </p:spPr>
        <p:txBody>
          <a:bodyPr wrap="square" rtlCol="0">
            <a:spAutoFit/>
          </a:bodyPr>
          <a:lstStyle/>
          <a:p>
            <a:r>
              <a:rPr lang="en-US" sz="3000" b="1" dirty="0" smtClean="0">
                <a:latin typeface="Foco"/>
                <a:cs typeface="Foco"/>
              </a:rPr>
              <a:t>Key findings</a:t>
            </a:r>
            <a:endParaRPr lang="en-US" sz="3000" b="1" dirty="0">
              <a:latin typeface="Foco"/>
              <a:cs typeface="Foco"/>
            </a:endParaRPr>
          </a:p>
        </p:txBody>
      </p:sp>
      <p:graphicFrame>
        <p:nvGraphicFramePr>
          <p:cNvPr id="2" name="Table 1"/>
          <p:cNvGraphicFramePr>
            <a:graphicFrameLocks noGrp="1"/>
          </p:cNvGraphicFramePr>
          <p:nvPr>
            <p:extLst>
              <p:ext uri="{D42A27DB-BD31-4B8C-83A1-F6EECF244321}">
                <p14:modId xmlns:p14="http://schemas.microsoft.com/office/powerpoint/2010/main" val="3994204733"/>
              </p:ext>
            </p:extLst>
          </p:nvPr>
        </p:nvGraphicFramePr>
        <p:xfrm>
          <a:off x="239730" y="1094537"/>
          <a:ext cx="8076565" cy="2377440"/>
        </p:xfrm>
        <a:graphic>
          <a:graphicData uri="http://schemas.openxmlformats.org/drawingml/2006/table">
            <a:tbl>
              <a:tblPr firstRow="1" bandRow="1">
                <a:tableStyleId>{5C22544A-7EE6-4342-B048-85BDC9FD1C3A}</a:tableStyleId>
              </a:tblPr>
              <a:tblGrid>
                <a:gridCol w="3737293"/>
                <a:gridCol w="2324417"/>
                <a:gridCol w="2014855"/>
              </a:tblGrid>
              <a:tr h="370840">
                <a:tc>
                  <a:txBody>
                    <a:bodyPr/>
                    <a:lstStyle/>
                    <a:p>
                      <a:pPr algn="l"/>
                      <a:r>
                        <a:rPr lang="en-GB" sz="2000" dirty="0" smtClean="0">
                          <a:latin typeface="Foco"/>
                        </a:rPr>
                        <a:t>CPTED</a:t>
                      </a:r>
                      <a:r>
                        <a:rPr lang="en-GB" sz="2000" baseline="0" dirty="0" smtClean="0">
                          <a:latin typeface="Foco"/>
                        </a:rPr>
                        <a:t> ‘concept’</a:t>
                      </a:r>
                      <a:endParaRPr lang="en-GB" sz="2000" dirty="0">
                        <a:latin typeface="Foco"/>
                      </a:endParaRPr>
                    </a:p>
                  </a:txBody>
                  <a:tcPr/>
                </a:tc>
                <a:tc>
                  <a:txBody>
                    <a:bodyPr/>
                    <a:lstStyle/>
                    <a:p>
                      <a:pPr algn="ctr"/>
                      <a:r>
                        <a:rPr lang="en-GB" sz="2000" dirty="0" smtClean="0">
                          <a:latin typeface="Foco"/>
                        </a:rPr>
                        <a:t>Offender</a:t>
                      </a:r>
                      <a:r>
                        <a:rPr lang="en-GB" sz="2000" baseline="0" dirty="0" smtClean="0">
                          <a:latin typeface="Foco"/>
                        </a:rPr>
                        <a:t> sample </a:t>
                      </a:r>
                      <a:endParaRPr lang="en-GB" sz="2000" dirty="0">
                        <a:latin typeface="Foco"/>
                      </a:endParaRPr>
                    </a:p>
                  </a:txBody>
                  <a:tcPr/>
                </a:tc>
                <a:tc>
                  <a:txBody>
                    <a:bodyPr/>
                    <a:lstStyle/>
                    <a:p>
                      <a:pPr algn="ctr"/>
                      <a:r>
                        <a:rPr lang="en-GB" sz="2000" dirty="0" smtClean="0">
                          <a:latin typeface="Foco"/>
                        </a:rPr>
                        <a:t>Police sample </a:t>
                      </a:r>
                      <a:endParaRPr lang="en-GB" sz="2000" dirty="0">
                        <a:latin typeface="Foco"/>
                      </a:endParaRPr>
                    </a:p>
                  </a:txBody>
                  <a:tcPr/>
                </a:tc>
              </a:tr>
              <a:tr h="370840">
                <a:tc>
                  <a:txBody>
                    <a:bodyPr/>
                    <a:lstStyle/>
                    <a:p>
                      <a:r>
                        <a:rPr lang="en-GB" sz="2000" b="1" dirty="0" smtClean="0">
                          <a:latin typeface="Foco"/>
                        </a:rPr>
                        <a:t>Surveillance </a:t>
                      </a:r>
                      <a:endParaRPr lang="en-GB" sz="2000" b="1" dirty="0">
                        <a:latin typeface="Foco"/>
                      </a:endParaRPr>
                    </a:p>
                  </a:txBody>
                  <a:tcPr/>
                </a:tc>
                <a:tc>
                  <a:txBody>
                    <a:bodyPr/>
                    <a:lstStyle/>
                    <a:p>
                      <a:pPr algn="ctr"/>
                      <a:r>
                        <a:rPr lang="en-GB" sz="2000" dirty="0" smtClean="0">
                          <a:latin typeface="Foco"/>
                        </a:rPr>
                        <a:t>100%</a:t>
                      </a:r>
                      <a:endParaRPr lang="en-GB" sz="2000" dirty="0">
                        <a:latin typeface="Foco"/>
                      </a:endParaRPr>
                    </a:p>
                  </a:txBody>
                  <a:tcPr/>
                </a:tc>
                <a:tc>
                  <a:txBody>
                    <a:bodyPr/>
                    <a:lstStyle/>
                    <a:p>
                      <a:pPr algn="ctr"/>
                      <a:r>
                        <a:rPr lang="en-GB" sz="2000" dirty="0" smtClean="0">
                          <a:latin typeface="Foco"/>
                        </a:rPr>
                        <a:t>100%</a:t>
                      </a:r>
                      <a:endParaRPr lang="en-GB" sz="2000" dirty="0">
                        <a:latin typeface="Foco"/>
                      </a:endParaRPr>
                    </a:p>
                  </a:txBody>
                  <a:tcPr/>
                </a:tc>
              </a:tr>
              <a:tr h="370840">
                <a:tc>
                  <a:txBody>
                    <a:bodyPr/>
                    <a:lstStyle/>
                    <a:p>
                      <a:r>
                        <a:rPr lang="en-GB" sz="2000" b="1" dirty="0" smtClean="0">
                          <a:latin typeface="Foco"/>
                        </a:rPr>
                        <a:t>Movement control</a:t>
                      </a:r>
                      <a:endParaRPr lang="en-GB" sz="2000" b="1" dirty="0">
                        <a:latin typeface="Foco"/>
                      </a:endParaRPr>
                    </a:p>
                  </a:txBody>
                  <a:tcPr/>
                </a:tc>
                <a:tc>
                  <a:txBody>
                    <a:bodyPr/>
                    <a:lstStyle/>
                    <a:p>
                      <a:pPr algn="ctr"/>
                      <a:r>
                        <a:rPr lang="en-GB" sz="2000" dirty="0" smtClean="0">
                          <a:latin typeface="Foco"/>
                        </a:rPr>
                        <a:t>100%</a:t>
                      </a:r>
                      <a:endParaRPr lang="en-GB" sz="2000" dirty="0">
                        <a:latin typeface="Foco"/>
                      </a:endParaRPr>
                    </a:p>
                  </a:txBody>
                  <a:tcPr/>
                </a:tc>
                <a:tc>
                  <a:txBody>
                    <a:bodyPr/>
                    <a:lstStyle/>
                    <a:p>
                      <a:pPr algn="ctr"/>
                      <a:r>
                        <a:rPr lang="en-GB" sz="2000" dirty="0" smtClean="0">
                          <a:latin typeface="Foco"/>
                        </a:rPr>
                        <a:t>100%</a:t>
                      </a:r>
                      <a:endParaRPr lang="en-GB" sz="2000" dirty="0">
                        <a:latin typeface="Foco"/>
                      </a:endParaRPr>
                    </a:p>
                  </a:txBody>
                  <a:tcPr/>
                </a:tc>
              </a:tr>
              <a:tr h="370840">
                <a:tc>
                  <a:txBody>
                    <a:bodyPr/>
                    <a:lstStyle/>
                    <a:p>
                      <a:r>
                        <a:rPr lang="en-GB" sz="2000" b="1" dirty="0" smtClean="0">
                          <a:latin typeface="Foco"/>
                        </a:rPr>
                        <a:t>Physical</a:t>
                      </a:r>
                      <a:r>
                        <a:rPr lang="en-GB" sz="2000" b="1" baseline="0" dirty="0" smtClean="0">
                          <a:latin typeface="Foco"/>
                        </a:rPr>
                        <a:t> security</a:t>
                      </a:r>
                      <a:endParaRPr lang="en-GB" sz="2000" b="1" dirty="0">
                        <a:latin typeface="Foco"/>
                      </a:endParaRPr>
                    </a:p>
                  </a:txBody>
                  <a:tcPr/>
                </a:tc>
                <a:tc>
                  <a:txBody>
                    <a:bodyPr/>
                    <a:lstStyle/>
                    <a:p>
                      <a:pPr algn="ctr"/>
                      <a:r>
                        <a:rPr lang="en-GB" sz="2000" dirty="0" smtClean="0">
                          <a:latin typeface="Foco"/>
                        </a:rPr>
                        <a:t>100%</a:t>
                      </a:r>
                      <a:endParaRPr lang="en-GB" sz="2000" dirty="0">
                        <a:latin typeface="Foco"/>
                      </a:endParaRPr>
                    </a:p>
                  </a:txBody>
                  <a:tcPr/>
                </a:tc>
                <a:tc>
                  <a:txBody>
                    <a:bodyPr/>
                    <a:lstStyle/>
                    <a:p>
                      <a:pPr algn="ctr"/>
                      <a:r>
                        <a:rPr lang="en-GB" sz="2000" dirty="0" smtClean="0">
                          <a:latin typeface="Foco"/>
                        </a:rPr>
                        <a:t>70%</a:t>
                      </a:r>
                      <a:endParaRPr lang="en-GB" sz="2000" dirty="0">
                        <a:latin typeface="Foco"/>
                      </a:endParaRPr>
                    </a:p>
                  </a:txBody>
                  <a:tcPr/>
                </a:tc>
              </a:tr>
              <a:tr h="370840">
                <a:tc>
                  <a:txBody>
                    <a:bodyPr/>
                    <a:lstStyle/>
                    <a:p>
                      <a:r>
                        <a:rPr lang="en-GB" sz="2000" b="1" dirty="0" smtClean="0">
                          <a:latin typeface="Foco"/>
                        </a:rPr>
                        <a:t>Management &amp;</a:t>
                      </a:r>
                      <a:r>
                        <a:rPr lang="en-GB" sz="2000" b="1" baseline="0" dirty="0" smtClean="0">
                          <a:latin typeface="Foco"/>
                        </a:rPr>
                        <a:t> Maintenance </a:t>
                      </a:r>
                      <a:endParaRPr lang="en-GB" sz="2000" b="1" dirty="0">
                        <a:latin typeface="Foco"/>
                      </a:endParaRPr>
                    </a:p>
                  </a:txBody>
                  <a:tcPr/>
                </a:tc>
                <a:tc>
                  <a:txBody>
                    <a:bodyPr/>
                    <a:lstStyle/>
                    <a:p>
                      <a:pPr algn="ctr"/>
                      <a:r>
                        <a:rPr lang="en-GB" sz="2000" dirty="0" smtClean="0">
                          <a:latin typeface="Foco"/>
                        </a:rPr>
                        <a:t>80%</a:t>
                      </a:r>
                      <a:endParaRPr lang="en-GB" sz="2000" dirty="0">
                        <a:latin typeface="Foco"/>
                      </a:endParaRPr>
                    </a:p>
                  </a:txBody>
                  <a:tcPr/>
                </a:tc>
                <a:tc>
                  <a:txBody>
                    <a:bodyPr/>
                    <a:lstStyle/>
                    <a:p>
                      <a:pPr algn="ctr"/>
                      <a:r>
                        <a:rPr lang="en-GB" sz="2000" dirty="0" smtClean="0">
                          <a:latin typeface="Foco"/>
                        </a:rPr>
                        <a:t>30%</a:t>
                      </a:r>
                      <a:endParaRPr lang="en-GB" sz="2000" dirty="0">
                        <a:latin typeface="Foco"/>
                      </a:endParaRPr>
                    </a:p>
                  </a:txBody>
                  <a:tcPr/>
                </a:tc>
              </a:tr>
              <a:tr h="370840">
                <a:tc>
                  <a:txBody>
                    <a:bodyPr/>
                    <a:lstStyle/>
                    <a:p>
                      <a:r>
                        <a:rPr lang="en-GB" sz="2000" b="1" dirty="0" smtClean="0">
                          <a:latin typeface="Foco"/>
                        </a:rPr>
                        <a:t>Defensible space </a:t>
                      </a:r>
                      <a:endParaRPr lang="en-GB" sz="2000" b="1" dirty="0">
                        <a:latin typeface="Foco"/>
                      </a:endParaRPr>
                    </a:p>
                  </a:txBody>
                  <a:tcPr/>
                </a:tc>
                <a:tc>
                  <a:txBody>
                    <a:bodyPr/>
                    <a:lstStyle/>
                    <a:p>
                      <a:pPr algn="ctr"/>
                      <a:r>
                        <a:rPr lang="en-GB" sz="2000" dirty="0" smtClean="0">
                          <a:latin typeface="Foco"/>
                        </a:rPr>
                        <a:t>40%</a:t>
                      </a:r>
                      <a:endParaRPr lang="en-GB" sz="2000" dirty="0">
                        <a:latin typeface="Foco"/>
                      </a:endParaRPr>
                    </a:p>
                  </a:txBody>
                  <a:tcPr/>
                </a:tc>
                <a:tc>
                  <a:txBody>
                    <a:bodyPr/>
                    <a:lstStyle/>
                    <a:p>
                      <a:pPr algn="ctr"/>
                      <a:r>
                        <a:rPr lang="en-GB" sz="2000" dirty="0" smtClean="0">
                          <a:latin typeface="Foco"/>
                        </a:rPr>
                        <a:t>100%</a:t>
                      </a:r>
                      <a:endParaRPr lang="en-GB" sz="2000" dirty="0">
                        <a:latin typeface="Foco"/>
                      </a:endParaRPr>
                    </a:p>
                  </a:txBody>
                  <a:tcPr/>
                </a:tc>
              </a:tr>
            </a:tbl>
          </a:graphicData>
        </a:graphic>
      </p:graphicFrame>
    </p:spTree>
    <p:custDataLst>
      <p:tags r:id="rId1"/>
    </p:custDataLst>
    <p:extLst>
      <p:ext uri="{BB962C8B-B14F-4D97-AF65-F5344CB8AC3E}">
        <p14:creationId xmlns:p14="http://schemas.microsoft.com/office/powerpoint/2010/main" val="4224308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473_UoH_Research Events_Plasma_Powerpoint_Outlined_Dummy_2ndpage_150dp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5" name="TextBox 4"/>
          <p:cNvSpPr txBox="1"/>
          <p:nvPr/>
        </p:nvSpPr>
        <p:spPr>
          <a:xfrm>
            <a:off x="132704" y="45295"/>
            <a:ext cx="7860590" cy="553998"/>
          </a:xfrm>
          <a:prstGeom prst="rect">
            <a:avLst/>
          </a:prstGeom>
          <a:noFill/>
        </p:spPr>
        <p:txBody>
          <a:bodyPr wrap="square" rtlCol="0">
            <a:spAutoFit/>
          </a:bodyPr>
          <a:lstStyle/>
          <a:p>
            <a:r>
              <a:rPr lang="en-US" sz="3000" b="1" dirty="0" smtClean="0">
                <a:latin typeface="Foco"/>
                <a:cs typeface="Foco"/>
              </a:rPr>
              <a:t>Key findings</a:t>
            </a:r>
            <a:endParaRPr lang="en-US" sz="3000" b="1" dirty="0">
              <a:latin typeface="Foco"/>
              <a:cs typeface="Foco"/>
            </a:endParaRPr>
          </a:p>
        </p:txBody>
      </p:sp>
      <p:graphicFrame>
        <p:nvGraphicFramePr>
          <p:cNvPr id="2" name="Table 1"/>
          <p:cNvGraphicFramePr>
            <a:graphicFrameLocks noGrp="1"/>
          </p:cNvGraphicFramePr>
          <p:nvPr>
            <p:extLst>
              <p:ext uri="{D42A27DB-BD31-4B8C-83A1-F6EECF244321}">
                <p14:modId xmlns:p14="http://schemas.microsoft.com/office/powerpoint/2010/main" val="2966218900"/>
              </p:ext>
            </p:extLst>
          </p:nvPr>
        </p:nvGraphicFramePr>
        <p:xfrm>
          <a:off x="537680" y="1043167"/>
          <a:ext cx="7818871" cy="2682240"/>
        </p:xfrm>
        <a:graphic>
          <a:graphicData uri="http://schemas.openxmlformats.org/drawingml/2006/table">
            <a:tbl>
              <a:tblPr firstRow="1" bandRow="1">
                <a:tableStyleId>{5C22544A-7EE6-4342-B048-85BDC9FD1C3A}</a:tableStyleId>
              </a:tblPr>
              <a:tblGrid>
                <a:gridCol w="3737293"/>
                <a:gridCol w="1266754"/>
                <a:gridCol w="1407412"/>
                <a:gridCol w="1407412"/>
              </a:tblGrid>
              <a:tr h="370840">
                <a:tc>
                  <a:txBody>
                    <a:bodyPr/>
                    <a:lstStyle/>
                    <a:p>
                      <a:pPr algn="l"/>
                      <a:r>
                        <a:rPr lang="en-GB" sz="2000" dirty="0" smtClean="0">
                          <a:latin typeface="Foco"/>
                        </a:rPr>
                        <a:t>CPTED</a:t>
                      </a:r>
                      <a:r>
                        <a:rPr lang="en-GB" sz="2000" baseline="0" dirty="0" smtClean="0">
                          <a:latin typeface="Foco"/>
                        </a:rPr>
                        <a:t> principle</a:t>
                      </a:r>
                      <a:endParaRPr lang="en-GB" sz="2000" dirty="0">
                        <a:latin typeface="Foco"/>
                      </a:endParaRPr>
                    </a:p>
                  </a:txBody>
                  <a:tcPr/>
                </a:tc>
                <a:tc>
                  <a:txBody>
                    <a:bodyPr/>
                    <a:lstStyle/>
                    <a:p>
                      <a:pPr algn="ctr"/>
                      <a:r>
                        <a:rPr lang="en-GB" sz="2000" dirty="0" smtClean="0">
                          <a:latin typeface="Foco"/>
                        </a:rPr>
                        <a:t>Offender</a:t>
                      </a:r>
                      <a:r>
                        <a:rPr lang="en-GB" sz="2000" baseline="0" dirty="0" smtClean="0">
                          <a:latin typeface="Foco"/>
                        </a:rPr>
                        <a:t> sample </a:t>
                      </a:r>
                      <a:endParaRPr lang="en-GB" sz="2000" dirty="0">
                        <a:latin typeface="Foco"/>
                      </a:endParaRPr>
                    </a:p>
                  </a:txBody>
                  <a:tcPr/>
                </a:tc>
                <a:tc>
                  <a:txBody>
                    <a:bodyPr/>
                    <a:lstStyle/>
                    <a:p>
                      <a:pPr algn="ctr"/>
                      <a:r>
                        <a:rPr lang="en-GB" sz="2000" dirty="0" smtClean="0">
                          <a:latin typeface="Foco"/>
                        </a:rPr>
                        <a:t>Police sample </a:t>
                      </a:r>
                      <a:endParaRPr lang="en-GB" sz="2000" dirty="0">
                        <a:latin typeface="Foco"/>
                      </a:endParaRPr>
                    </a:p>
                  </a:txBody>
                  <a:tcPr/>
                </a:tc>
                <a:tc>
                  <a:txBody>
                    <a:bodyPr/>
                    <a:lstStyle/>
                    <a:p>
                      <a:pPr algn="ctr"/>
                      <a:r>
                        <a:rPr lang="en-GB" sz="2000" dirty="0" smtClean="0">
                          <a:latin typeface="Foco"/>
                        </a:rPr>
                        <a:t>Total</a:t>
                      </a:r>
                      <a:endParaRPr lang="en-GB" sz="2000" dirty="0">
                        <a:latin typeface="Foco"/>
                      </a:endParaRPr>
                    </a:p>
                  </a:txBody>
                  <a:tcPr/>
                </a:tc>
              </a:tr>
              <a:tr h="370840">
                <a:tc>
                  <a:txBody>
                    <a:bodyPr/>
                    <a:lstStyle/>
                    <a:p>
                      <a:r>
                        <a:rPr lang="en-GB" sz="2000" b="1" dirty="0" smtClean="0">
                          <a:latin typeface="Foco"/>
                        </a:rPr>
                        <a:t>Surveillance </a:t>
                      </a:r>
                      <a:endParaRPr lang="en-GB" sz="2000" b="1" dirty="0">
                        <a:latin typeface="Foco"/>
                      </a:endParaRPr>
                    </a:p>
                  </a:txBody>
                  <a:tcPr/>
                </a:tc>
                <a:tc>
                  <a:txBody>
                    <a:bodyPr/>
                    <a:lstStyle/>
                    <a:p>
                      <a:pPr algn="ctr"/>
                      <a:r>
                        <a:rPr lang="en-GB" sz="2000" dirty="0" smtClean="0">
                          <a:latin typeface="Foco"/>
                        </a:rPr>
                        <a:t>0</a:t>
                      </a:r>
                      <a:endParaRPr lang="en-GB" sz="2000" dirty="0">
                        <a:latin typeface="Foco"/>
                      </a:endParaRPr>
                    </a:p>
                  </a:txBody>
                  <a:tcPr/>
                </a:tc>
                <a:tc>
                  <a:txBody>
                    <a:bodyPr/>
                    <a:lstStyle/>
                    <a:p>
                      <a:pPr algn="ctr"/>
                      <a:r>
                        <a:rPr lang="en-GB" sz="2000" dirty="0" smtClean="0">
                          <a:latin typeface="Foco"/>
                        </a:rPr>
                        <a:t>55</a:t>
                      </a:r>
                      <a:endParaRPr lang="en-GB" sz="2000" dirty="0">
                        <a:latin typeface="Foco"/>
                      </a:endParaRPr>
                    </a:p>
                  </a:txBody>
                  <a:tcPr/>
                </a:tc>
                <a:tc>
                  <a:txBody>
                    <a:bodyPr/>
                    <a:lstStyle/>
                    <a:p>
                      <a:pPr algn="ctr"/>
                      <a:r>
                        <a:rPr lang="en-GB" sz="2000" dirty="0" smtClean="0">
                          <a:latin typeface="Foco"/>
                        </a:rPr>
                        <a:t>55</a:t>
                      </a:r>
                      <a:endParaRPr lang="en-GB" sz="2000" dirty="0">
                        <a:latin typeface="Foco"/>
                      </a:endParaRPr>
                    </a:p>
                  </a:txBody>
                  <a:tcPr/>
                </a:tc>
              </a:tr>
              <a:tr h="370840">
                <a:tc>
                  <a:txBody>
                    <a:bodyPr/>
                    <a:lstStyle/>
                    <a:p>
                      <a:r>
                        <a:rPr lang="en-GB" sz="2000" b="1" dirty="0" smtClean="0">
                          <a:latin typeface="Foco"/>
                        </a:rPr>
                        <a:t>Movement control</a:t>
                      </a:r>
                      <a:endParaRPr lang="en-GB" sz="2000" b="1" dirty="0">
                        <a:latin typeface="Foco"/>
                      </a:endParaRPr>
                    </a:p>
                  </a:txBody>
                  <a:tcPr/>
                </a:tc>
                <a:tc>
                  <a:txBody>
                    <a:bodyPr/>
                    <a:lstStyle/>
                    <a:p>
                      <a:pPr algn="ctr"/>
                      <a:r>
                        <a:rPr lang="en-GB" sz="2000" dirty="0" smtClean="0">
                          <a:latin typeface="Foco"/>
                        </a:rPr>
                        <a:t>0</a:t>
                      </a:r>
                      <a:endParaRPr lang="en-GB" sz="2000" dirty="0">
                        <a:latin typeface="Foco"/>
                      </a:endParaRPr>
                    </a:p>
                  </a:txBody>
                  <a:tcPr/>
                </a:tc>
                <a:tc>
                  <a:txBody>
                    <a:bodyPr/>
                    <a:lstStyle/>
                    <a:p>
                      <a:pPr algn="ctr"/>
                      <a:r>
                        <a:rPr lang="en-GB" sz="2000" dirty="0" smtClean="0">
                          <a:latin typeface="Foco"/>
                        </a:rPr>
                        <a:t>0</a:t>
                      </a:r>
                      <a:endParaRPr lang="en-GB" sz="2000" dirty="0">
                        <a:latin typeface="Foco"/>
                      </a:endParaRPr>
                    </a:p>
                  </a:txBody>
                  <a:tcPr/>
                </a:tc>
                <a:tc>
                  <a:txBody>
                    <a:bodyPr/>
                    <a:lstStyle/>
                    <a:p>
                      <a:pPr algn="ctr"/>
                      <a:r>
                        <a:rPr lang="en-GB" sz="2000" dirty="0" smtClean="0">
                          <a:latin typeface="Foco"/>
                        </a:rPr>
                        <a:t>0</a:t>
                      </a:r>
                      <a:endParaRPr lang="en-GB" sz="2000" dirty="0">
                        <a:latin typeface="Foco"/>
                      </a:endParaRPr>
                    </a:p>
                  </a:txBody>
                  <a:tcPr/>
                </a:tc>
              </a:tr>
              <a:tr h="370840">
                <a:tc>
                  <a:txBody>
                    <a:bodyPr/>
                    <a:lstStyle/>
                    <a:p>
                      <a:r>
                        <a:rPr lang="en-GB" sz="2000" b="1" dirty="0" smtClean="0">
                          <a:latin typeface="Foco"/>
                        </a:rPr>
                        <a:t>Physical</a:t>
                      </a:r>
                      <a:r>
                        <a:rPr lang="en-GB" sz="2000" b="1" baseline="0" dirty="0" smtClean="0">
                          <a:latin typeface="Foco"/>
                        </a:rPr>
                        <a:t> security</a:t>
                      </a:r>
                      <a:endParaRPr lang="en-GB" sz="2000" b="1" dirty="0">
                        <a:latin typeface="Foco"/>
                      </a:endParaRPr>
                    </a:p>
                  </a:txBody>
                  <a:tcPr/>
                </a:tc>
                <a:tc>
                  <a:txBody>
                    <a:bodyPr/>
                    <a:lstStyle/>
                    <a:p>
                      <a:pPr algn="ctr"/>
                      <a:r>
                        <a:rPr lang="en-GB" sz="2000" dirty="0" smtClean="0">
                          <a:latin typeface="Foco"/>
                        </a:rPr>
                        <a:t>0</a:t>
                      </a:r>
                      <a:endParaRPr lang="en-GB" sz="2000" dirty="0">
                        <a:latin typeface="Foco"/>
                      </a:endParaRPr>
                    </a:p>
                  </a:txBody>
                  <a:tcPr/>
                </a:tc>
                <a:tc>
                  <a:txBody>
                    <a:bodyPr/>
                    <a:lstStyle/>
                    <a:p>
                      <a:pPr algn="ctr"/>
                      <a:r>
                        <a:rPr lang="en-GB" sz="2000" dirty="0" smtClean="0">
                          <a:latin typeface="Foco"/>
                        </a:rPr>
                        <a:t>1</a:t>
                      </a:r>
                      <a:endParaRPr lang="en-GB" sz="2000" dirty="0">
                        <a:latin typeface="Foco"/>
                      </a:endParaRPr>
                    </a:p>
                  </a:txBody>
                  <a:tcPr/>
                </a:tc>
                <a:tc>
                  <a:txBody>
                    <a:bodyPr/>
                    <a:lstStyle/>
                    <a:p>
                      <a:pPr algn="ctr"/>
                      <a:r>
                        <a:rPr lang="en-GB" sz="2000" dirty="0" smtClean="0">
                          <a:latin typeface="Foco"/>
                        </a:rPr>
                        <a:t>1</a:t>
                      </a:r>
                      <a:endParaRPr lang="en-GB" sz="2000" dirty="0">
                        <a:latin typeface="Foco"/>
                      </a:endParaRPr>
                    </a:p>
                  </a:txBody>
                  <a:tcPr/>
                </a:tc>
              </a:tr>
              <a:tr h="370840">
                <a:tc>
                  <a:txBody>
                    <a:bodyPr/>
                    <a:lstStyle/>
                    <a:p>
                      <a:r>
                        <a:rPr lang="en-GB" sz="2000" b="1" dirty="0" smtClean="0">
                          <a:latin typeface="Foco"/>
                        </a:rPr>
                        <a:t>Management &amp;</a:t>
                      </a:r>
                      <a:r>
                        <a:rPr lang="en-GB" sz="2000" b="1" baseline="0" dirty="0" smtClean="0">
                          <a:latin typeface="Foco"/>
                        </a:rPr>
                        <a:t> Maintenance </a:t>
                      </a:r>
                      <a:endParaRPr lang="en-GB" sz="2000" b="1" dirty="0">
                        <a:latin typeface="Foco"/>
                      </a:endParaRPr>
                    </a:p>
                  </a:txBody>
                  <a:tcPr/>
                </a:tc>
                <a:tc>
                  <a:txBody>
                    <a:bodyPr/>
                    <a:lstStyle/>
                    <a:p>
                      <a:pPr algn="ctr"/>
                      <a:r>
                        <a:rPr lang="en-GB" sz="2000" dirty="0" smtClean="0">
                          <a:latin typeface="Foco"/>
                        </a:rPr>
                        <a:t>1</a:t>
                      </a:r>
                      <a:endParaRPr lang="en-GB" sz="2000" dirty="0">
                        <a:latin typeface="Foco"/>
                      </a:endParaRPr>
                    </a:p>
                  </a:txBody>
                  <a:tcPr/>
                </a:tc>
                <a:tc>
                  <a:txBody>
                    <a:bodyPr/>
                    <a:lstStyle/>
                    <a:p>
                      <a:pPr algn="ctr"/>
                      <a:r>
                        <a:rPr lang="en-GB" sz="2000" dirty="0" smtClean="0">
                          <a:latin typeface="Foco"/>
                        </a:rPr>
                        <a:t>1</a:t>
                      </a:r>
                      <a:endParaRPr lang="en-GB" sz="2000" dirty="0">
                        <a:latin typeface="Foco"/>
                      </a:endParaRPr>
                    </a:p>
                  </a:txBody>
                  <a:tcPr/>
                </a:tc>
                <a:tc>
                  <a:txBody>
                    <a:bodyPr/>
                    <a:lstStyle/>
                    <a:p>
                      <a:pPr algn="ctr"/>
                      <a:r>
                        <a:rPr lang="en-GB" sz="2000" dirty="0" smtClean="0">
                          <a:latin typeface="Foco"/>
                        </a:rPr>
                        <a:t>2</a:t>
                      </a:r>
                      <a:endParaRPr lang="en-GB" sz="2000" dirty="0">
                        <a:latin typeface="Foco"/>
                      </a:endParaRPr>
                    </a:p>
                  </a:txBody>
                  <a:tcPr/>
                </a:tc>
              </a:tr>
              <a:tr h="370840">
                <a:tc>
                  <a:txBody>
                    <a:bodyPr/>
                    <a:lstStyle/>
                    <a:p>
                      <a:r>
                        <a:rPr lang="en-GB" sz="2000" b="1" dirty="0" smtClean="0">
                          <a:latin typeface="Foco"/>
                        </a:rPr>
                        <a:t>Defensible space </a:t>
                      </a:r>
                      <a:endParaRPr lang="en-GB" sz="2000" b="1" dirty="0">
                        <a:latin typeface="Foco"/>
                      </a:endParaRPr>
                    </a:p>
                  </a:txBody>
                  <a:tcPr/>
                </a:tc>
                <a:tc>
                  <a:txBody>
                    <a:bodyPr/>
                    <a:lstStyle/>
                    <a:p>
                      <a:pPr algn="ctr"/>
                      <a:r>
                        <a:rPr lang="en-GB" sz="2000" dirty="0" smtClean="0">
                          <a:latin typeface="Foco"/>
                        </a:rPr>
                        <a:t>0</a:t>
                      </a:r>
                      <a:endParaRPr lang="en-GB" sz="2000" dirty="0">
                        <a:latin typeface="Foco"/>
                      </a:endParaRPr>
                    </a:p>
                  </a:txBody>
                  <a:tcPr/>
                </a:tc>
                <a:tc>
                  <a:txBody>
                    <a:bodyPr/>
                    <a:lstStyle/>
                    <a:p>
                      <a:pPr algn="ctr"/>
                      <a:r>
                        <a:rPr lang="en-GB" sz="2000" dirty="0" smtClean="0">
                          <a:latin typeface="Foco"/>
                        </a:rPr>
                        <a:t>3</a:t>
                      </a:r>
                      <a:endParaRPr lang="en-GB" sz="2000" dirty="0">
                        <a:latin typeface="Foco"/>
                      </a:endParaRPr>
                    </a:p>
                  </a:txBody>
                  <a:tcPr/>
                </a:tc>
                <a:tc>
                  <a:txBody>
                    <a:bodyPr/>
                    <a:lstStyle/>
                    <a:p>
                      <a:pPr algn="ctr"/>
                      <a:r>
                        <a:rPr lang="en-GB" sz="2000" dirty="0" smtClean="0">
                          <a:latin typeface="Foco"/>
                        </a:rPr>
                        <a:t>3</a:t>
                      </a:r>
                      <a:endParaRPr lang="en-GB" sz="2000" dirty="0">
                        <a:latin typeface="Foco"/>
                      </a:endParaRPr>
                    </a:p>
                  </a:txBody>
                  <a:tcPr/>
                </a:tc>
              </a:tr>
            </a:tbl>
          </a:graphicData>
        </a:graphic>
      </p:graphicFrame>
    </p:spTree>
    <p:custDataLst>
      <p:tags r:id="rId1"/>
    </p:custDataLst>
    <p:extLst>
      <p:ext uri="{BB962C8B-B14F-4D97-AF65-F5344CB8AC3E}">
        <p14:creationId xmlns:p14="http://schemas.microsoft.com/office/powerpoint/2010/main" val="494364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473_UoH_Research Events_Plasma_Powerpoint_Outlined_Dummy_2ndpage_150dp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5" name="TextBox 4"/>
          <p:cNvSpPr txBox="1"/>
          <p:nvPr/>
        </p:nvSpPr>
        <p:spPr>
          <a:xfrm>
            <a:off x="132704" y="45295"/>
            <a:ext cx="7860590" cy="553998"/>
          </a:xfrm>
          <a:prstGeom prst="rect">
            <a:avLst/>
          </a:prstGeom>
          <a:noFill/>
        </p:spPr>
        <p:txBody>
          <a:bodyPr wrap="square" rtlCol="0">
            <a:spAutoFit/>
          </a:bodyPr>
          <a:lstStyle/>
          <a:p>
            <a:r>
              <a:rPr lang="en-US" sz="3000" b="1" dirty="0" smtClean="0">
                <a:latin typeface="Foco"/>
                <a:cs typeface="Foco"/>
              </a:rPr>
              <a:t>Key findings</a:t>
            </a:r>
            <a:endParaRPr lang="en-US" sz="3000" b="1" dirty="0">
              <a:latin typeface="Foco"/>
              <a:cs typeface="Foco"/>
            </a:endParaRPr>
          </a:p>
        </p:txBody>
      </p:sp>
      <p:graphicFrame>
        <p:nvGraphicFramePr>
          <p:cNvPr id="2" name="Table 1"/>
          <p:cNvGraphicFramePr>
            <a:graphicFrameLocks noGrp="1"/>
          </p:cNvGraphicFramePr>
          <p:nvPr>
            <p:extLst>
              <p:ext uri="{D42A27DB-BD31-4B8C-83A1-F6EECF244321}">
                <p14:modId xmlns:p14="http://schemas.microsoft.com/office/powerpoint/2010/main" val="1950118203"/>
              </p:ext>
            </p:extLst>
          </p:nvPr>
        </p:nvGraphicFramePr>
        <p:xfrm>
          <a:off x="537680" y="1043167"/>
          <a:ext cx="7818871" cy="2682240"/>
        </p:xfrm>
        <a:graphic>
          <a:graphicData uri="http://schemas.openxmlformats.org/drawingml/2006/table">
            <a:tbl>
              <a:tblPr firstRow="1" bandRow="1">
                <a:tableStyleId>{5C22544A-7EE6-4342-B048-85BDC9FD1C3A}</a:tableStyleId>
              </a:tblPr>
              <a:tblGrid>
                <a:gridCol w="3737293"/>
                <a:gridCol w="1266754"/>
                <a:gridCol w="1407412"/>
                <a:gridCol w="1407412"/>
              </a:tblGrid>
              <a:tr h="370840">
                <a:tc>
                  <a:txBody>
                    <a:bodyPr/>
                    <a:lstStyle/>
                    <a:p>
                      <a:pPr algn="l"/>
                      <a:r>
                        <a:rPr lang="en-GB" sz="2000" dirty="0" smtClean="0">
                          <a:latin typeface="Foco"/>
                        </a:rPr>
                        <a:t>CPTED</a:t>
                      </a:r>
                      <a:r>
                        <a:rPr lang="en-GB" sz="2000" baseline="0" dirty="0" smtClean="0">
                          <a:latin typeface="Foco"/>
                        </a:rPr>
                        <a:t> ‘concept’</a:t>
                      </a:r>
                      <a:endParaRPr lang="en-GB" sz="2000" dirty="0">
                        <a:latin typeface="Foco"/>
                      </a:endParaRPr>
                    </a:p>
                  </a:txBody>
                  <a:tcPr/>
                </a:tc>
                <a:tc>
                  <a:txBody>
                    <a:bodyPr/>
                    <a:lstStyle/>
                    <a:p>
                      <a:pPr algn="ctr"/>
                      <a:r>
                        <a:rPr lang="en-GB" sz="2000" dirty="0" smtClean="0">
                          <a:latin typeface="Foco"/>
                        </a:rPr>
                        <a:t>Offender</a:t>
                      </a:r>
                      <a:r>
                        <a:rPr lang="en-GB" sz="2000" baseline="0" dirty="0" smtClean="0">
                          <a:latin typeface="Foco"/>
                        </a:rPr>
                        <a:t> sample </a:t>
                      </a:r>
                      <a:endParaRPr lang="en-GB" sz="2000" dirty="0">
                        <a:latin typeface="Foco"/>
                      </a:endParaRPr>
                    </a:p>
                  </a:txBody>
                  <a:tcPr/>
                </a:tc>
                <a:tc>
                  <a:txBody>
                    <a:bodyPr/>
                    <a:lstStyle/>
                    <a:p>
                      <a:pPr algn="ctr"/>
                      <a:r>
                        <a:rPr lang="en-GB" sz="2000" dirty="0" smtClean="0">
                          <a:latin typeface="Foco"/>
                        </a:rPr>
                        <a:t>Police sample </a:t>
                      </a:r>
                      <a:endParaRPr lang="en-GB" sz="2000" dirty="0">
                        <a:latin typeface="Foco"/>
                      </a:endParaRPr>
                    </a:p>
                  </a:txBody>
                  <a:tcPr/>
                </a:tc>
                <a:tc>
                  <a:txBody>
                    <a:bodyPr/>
                    <a:lstStyle/>
                    <a:p>
                      <a:pPr algn="ctr"/>
                      <a:r>
                        <a:rPr lang="en-GB" sz="2000" dirty="0" smtClean="0">
                          <a:latin typeface="Foco"/>
                        </a:rPr>
                        <a:t>Total</a:t>
                      </a:r>
                      <a:endParaRPr lang="en-GB" sz="2000" dirty="0">
                        <a:latin typeface="Foco"/>
                      </a:endParaRPr>
                    </a:p>
                  </a:txBody>
                  <a:tcPr/>
                </a:tc>
              </a:tr>
              <a:tr h="370840">
                <a:tc>
                  <a:txBody>
                    <a:bodyPr/>
                    <a:lstStyle/>
                    <a:p>
                      <a:r>
                        <a:rPr lang="en-GB" sz="2000" b="1" dirty="0" smtClean="0">
                          <a:latin typeface="Foco"/>
                        </a:rPr>
                        <a:t>Surveillance </a:t>
                      </a:r>
                      <a:endParaRPr lang="en-GB" sz="2000" b="1" dirty="0">
                        <a:latin typeface="Foco"/>
                      </a:endParaRPr>
                    </a:p>
                  </a:txBody>
                  <a:tcPr/>
                </a:tc>
                <a:tc>
                  <a:txBody>
                    <a:bodyPr/>
                    <a:lstStyle/>
                    <a:p>
                      <a:pPr algn="ctr"/>
                      <a:r>
                        <a:rPr lang="en-GB" sz="2000" dirty="0" smtClean="0">
                          <a:latin typeface="Foco"/>
                        </a:rPr>
                        <a:t>68</a:t>
                      </a:r>
                      <a:endParaRPr lang="en-GB" sz="2000" dirty="0">
                        <a:latin typeface="Foco"/>
                      </a:endParaRPr>
                    </a:p>
                  </a:txBody>
                  <a:tcPr/>
                </a:tc>
                <a:tc>
                  <a:txBody>
                    <a:bodyPr/>
                    <a:lstStyle/>
                    <a:p>
                      <a:pPr algn="ctr"/>
                      <a:r>
                        <a:rPr lang="en-GB" sz="2000" dirty="0" smtClean="0">
                          <a:latin typeface="Foco"/>
                        </a:rPr>
                        <a:t>44</a:t>
                      </a:r>
                      <a:endParaRPr lang="en-GB" sz="2000" dirty="0">
                        <a:latin typeface="Foco"/>
                      </a:endParaRPr>
                    </a:p>
                  </a:txBody>
                  <a:tcPr/>
                </a:tc>
                <a:tc>
                  <a:txBody>
                    <a:bodyPr/>
                    <a:lstStyle/>
                    <a:p>
                      <a:pPr algn="ctr"/>
                      <a:r>
                        <a:rPr lang="en-GB" sz="2000" dirty="0" smtClean="0">
                          <a:latin typeface="Foco"/>
                        </a:rPr>
                        <a:t>112</a:t>
                      </a:r>
                      <a:endParaRPr lang="en-GB" sz="2000" dirty="0">
                        <a:latin typeface="Foco"/>
                      </a:endParaRPr>
                    </a:p>
                  </a:txBody>
                  <a:tcPr/>
                </a:tc>
              </a:tr>
              <a:tr h="370840">
                <a:tc>
                  <a:txBody>
                    <a:bodyPr/>
                    <a:lstStyle/>
                    <a:p>
                      <a:r>
                        <a:rPr lang="en-GB" sz="2000" b="1" dirty="0" smtClean="0">
                          <a:latin typeface="Foco"/>
                        </a:rPr>
                        <a:t>Movement control</a:t>
                      </a:r>
                      <a:endParaRPr lang="en-GB" sz="2000" b="1" dirty="0">
                        <a:latin typeface="Foco"/>
                      </a:endParaRPr>
                    </a:p>
                  </a:txBody>
                  <a:tcPr/>
                </a:tc>
                <a:tc>
                  <a:txBody>
                    <a:bodyPr/>
                    <a:lstStyle/>
                    <a:p>
                      <a:pPr algn="ctr"/>
                      <a:r>
                        <a:rPr lang="en-GB" sz="2000" dirty="0" smtClean="0">
                          <a:latin typeface="Foco"/>
                        </a:rPr>
                        <a:t>28</a:t>
                      </a:r>
                      <a:endParaRPr lang="en-GB" sz="2000" dirty="0">
                        <a:latin typeface="Foco"/>
                      </a:endParaRPr>
                    </a:p>
                  </a:txBody>
                  <a:tcPr/>
                </a:tc>
                <a:tc>
                  <a:txBody>
                    <a:bodyPr/>
                    <a:lstStyle/>
                    <a:p>
                      <a:pPr algn="ctr"/>
                      <a:r>
                        <a:rPr lang="en-GB" sz="2000" dirty="0" smtClean="0">
                          <a:latin typeface="Foco"/>
                        </a:rPr>
                        <a:t>48</a:t>
                      </a:r>
                      <a:endParaRPr lang="en-GB" sz="2000" dirty="0">
                        <a:latin typeface="Foco"/>
                      </a:endParaRPr>
                    </a:p>
                  </a:txBody>
                  <a:tcPr/>
                </a:tc>
                <a:tc>
                  <a:txBody>
                    <a:bodyPr/>
                    <a:lstStyle/>
                    <a:p>
                      <a:pPr algn="ctr"/>
                      <a:r>
                        <a:rPr lang="en-GB" sz="2000" dirty="0" smtClean="0">
                          <a:latin typeface="Foco"/>
                        </a:rPr>
                        <a:t>76</a:t>
                      </a:r>
                      <a:endParaRPr lang="en-GB" sz="2000" dirty="0">
                        <a:latin typeface="Foco"/>
                      </a:endParaRPr>
                    </a:p>
                  </a:txBody>
                  <a:tcPr/>
                </a:tc>
              </a:tr>
              <a:tr h="370840">
                <a:tc>
                  <a:txBody>
                    <a:bodyPr/>
                    <a:lstStyle/>
                    <a:p>
                      <a:r>
                        <a:rPr lang="en-GB" sz="2000" b="1" dirty="0" smtClean="0">
                          <a:latin typeface="Foco"/>
                        </a:rPr>
                        <a:t>Physical</a:t>
                      </a:r>
                      <a:r>
                        <a:rPr lang="en-GB" sz="2000" b="1" baseline="0" dirty="0" smtClean="0">
                          <a:latin typeface="Foco"/>
                        </a:rPr>
                        <a:t> security</a:t>
                      </a:r>
                      <a:endParaRPr lang="en-GB" sz="2000" b="1" dirty="0">
                        <a:latin typeface="Foco"/>
                      </a:endParaRPr>
                    </a:p>
                  </a:txBody>
                  <a:tcPr/>
                </a:tc>
                <a:tc>
                  <a:txBody>
                    <a:bodyPr/>
                    <a:lstStyle/>
                    <a:p>
                      <a:pPr algn="ctr"/>
                      <a:r>
                        <a:rPr lang="en-GB" sz="2000" dirty="0" smtClean="0">
                          <a:latin typeface="Foco"/>
                        </a:rPr>
                        <a:t>52</a:t>
                      </a:r>
                      <a:endParaRPr lang="en-GB" sz="2000" dirty="0">
                        <a:latin typeface="Foco"/>
                      </a:endParaRPr>
                    </a:p>
                  </a:txBody>
                  <a:tcPr/>
                </a:tc>
                <a:tc>
                  <a:txBody>
                    <a:bodyPr/>
                    <a:lstStyle/>
                    <a:p>
                      <a:pPr algn="ctr"/>
                      <a:r>
                        <a:rPr lang="en-GB" sz="2000" dirty="0" smtClean="0">
                          <a:latin typeface="Foco"/>
                        </a:rPr>
                        <a:t>13</a:t>
                      </a:r>
                      <a:endParaRPr lang="en-GB" sz="2000" dirty="0">
                        <a:latin typeface="Foco"/>
                      </a:endParaRPr>
                    </a:p>
                  </a:txBody>
                  <a:tcPr/>
                </a:tc>
                <a:tc>
                  <a:txBody>
                    <a:bodyPr/>
                    <a:lstStyle/>
                    <a:p>
                      <a:pPr algn="ctr"/>
                      <a:r>
                        <a:rPr lang="en-GB" sz="2000" dirty="0" smtClean="0">
                          <a:latin typeface="Foco"/>
                        </a:rPr>
                        <a:t>65</a:t>
                      </a:r>
                      <a:endParaRPr lang="en-GB" sz="2000" dirty="0">
                        <a:latin typeface="Foco"/>
                      </a:endParaRPr>
                    </a:p>
                  </a:txBody>
                  <a:tcPr/>
                </a:tc>
              </a:tr>
              <a:tr h="370840">
                <a:tc>
                  <a:txBody>
                    <a:bodyPr/>
                    <a:lstStyle/>
                    <a:p>
                      <a:r>
                        <a:rPr lang="en-GB" sz="2000" b="1" dirty="0" smtClean="0">
                          <a:latin typeface="Foco"/>
                        </a:rPr>
                        <a:t>Management &amp;</a:t>
                      </a:r>
                      <a:r>
                        <a:rPr lang="en-GB" sz="2000" b="1" baseline="0" dirty="0" smtClean="0">
                          <a:latin typeface="Foco"/>
                        </a:rPr>
                        <a:t> Maintenance </a:t>
                      </a:r>
                      <a:endParaRPr lang="en-GB" sz="2000" b="1" dirty="0">
                        <a:latin typeface="Foco"/>
                      </a:endParaRPr>
                    </a:p>
                  </a:txBody>
                  <a:tcPr/>
                </a:tc>
                <a:tc>
                  <a:txBody>
                    <a:bodyPr/>
                    <a:lstStyle/>
                    <a:p>
                      <a:pPr algn="ctr"/>
                      <a:r>
                        <a:rPr lang="en-GB" sz="2000" dirty="0" smtClean="0">
                          <a:latin typeface="Foco"/>
                        </a:rPr>
                        <a:t>20</a:t>
                      </a:r>
                      <a:endParaRPr lang="en-GB" sz="2000" dirty="0">
                        <a:latin typeface="Foco"/>
                      </a:endParaRPr>
                    </a:p>
                  </a:txBody>
                  <a:tcPr/>
                </a:tc>
                <a:tc>
                  <a:txBody>
                    <a:bodyPr/>
                    <a:lstStyle/>
                    <a:p>
                      <a:pPr algn="ctr"/>
                      <a:r>
                        <a:rPr lang="en-GB" sz="2000" dirty="0" smtClean="0">
                          <a:latin typeface="Foco"/>
                        </a:rPr>
                        <a:t>5</a:t>
                      </a:r>
                      <a:endParaRPr lang="en-GB" sz="2000" dirty="0">
                        <a:latin typeface="Foco"/>
                      </a:endParaRPr>
                    </a:p>
                  </a:txBody>
                  <a:tcPr/>
                </a:tc>
                <a:tc>
                  <a:txBody>
                    <a:bodyPr/>
                    <a:lstStyle/>
                    <a:p>
                      <a:pPr algn="ctr"/>
                      <a:r>
                        <a:rPr lang="en-GB" sz="2000" dirty="0" smtClean="0">
                          <a:latin typeface="Foco"/>
                        </a:rPr>
                        <a:t>25</a:t>
                      </a:r>
                      <a:endParaRPr lang="en-GB" sz="2000" dirty="0">
                        <a:latin typeface="Foco"/>
                      </a:endParaRPr>
                    </a:p>
                  </a:txBody>
                  <a:tcPr/>
                </a:tc>
              </a:tr>
              <a:tr h="370840">
                <a:tc>
                  <a:txBody>
                    <a:bodyPr/>
                    <a:lstStyle/>
                    <a:p>
                      <a:r>
                        <a:rPr lang="en-GB" sz="2000" b="1" dirty="0" smtClean="0">
                          <a:latin typeface="Foco"/>
                        </a:rPr>
                        <a:t>Defensible space </a:t>
                      </a:r>
                      <a:endParaRPr lang="en-GB" sz="2000" b="1" dirty="0">
                        <a:latin typeface="Foco"/>
                      </a:endParaRPr>
                    </a:p>
                  </a:txBody>
                  <a:tcPr/>
                </a:tc>
                <a:tc>
                  <a:txBody>
                    <a:bodyPr/>
                    <a:lstStyle/>
                    <a:p>
                      <a:pPr algn="ctr"/>
                      <a:r>
                        <a:rPr lang="en-GB" sz="2000" dirty="0" smtClean="0">
                          <a:latin typeface="Foco"/>
                        </a:rPr>
                        <a:t>7</a:t>
                      </a:r>
                      <a:endParaRPr lang="en-GB" sz="2000" dirty="0">
                        <a:latin typeface="Foco"/>
                      </a:endParaRPr>
                    </a:p>
                  </a:txBody>
                  <a:tcPr/>
                </a:tc>
                <a:tc>
                  <a:txBody>
                    <a:bodyPr/>
                    <a:lstStyle/>
                    <a:p>
                      <a:pPr algn="ctr"/>
                      <a:r>
                        <a:rPr lang="en-GB" sz="2000" dirty="0" smtClean="0">
                          <a:latin typeface="Foco"/>
                        </a:rPr>
                        <a:t>48</a:t>
                      </a:r>
                      <a:endParaRPr lang="en-GB" sz="2000" dirty="0">
                        <a:latin typeface="Foco"/>
                      </a:endParaRPr>
                    </a:p>
                  </a:txBody>
                  <a:tcPr/>
                </a:tc>
                <a:tc>
                  <a:txBody>
                    <a:bodyPr/>
                    <a:lstStyle/>
                    <a:p>
                      <a:pPr algn="ctr"/>
                      <a:r>
                        <a:rPr lang="en-GB" sz="2000" dirty="0" smtClean="0">
                          <a:latin typeface="Foco"/>
                        </a:rPr>
                        <a:t>55</a:t>
                      </a:r>
                      <a:endParaRPr lang="en-GB" sz="2000" dirty="0">
                        <a:latin typeface="Foco"/>
                      </a:endParaRPr>
                    </a:p>
                  </a:txBody>
                  <a:tcPr/>
                </a:tc>
              </a:tr>
            </a:tbl>
          </a:graphicData>
        </a:graphic>
      </p:graphicFrame>
    </p:spTree>
    <p:custDataLst>
      <p:tags r:id="rId1"/>
    </p:custDataLst>
    <p:extLst>
      <p:ext uri="{BB962C8B-B14F-4D97-AF65-F5344CB8AC3E}">
        <p14:creationId xmlns:p14="http://schemas.microsoft.com/office/powerpoint/2010/main" val="2371692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473_UoH_Research Events_Plasma_Powerpoint_Outlined_Dummy_2ndpage_150dp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5" name="TextBox 4"/>
          <p:cNvSpPr txBox="1"/>
          <p:nvPr/>
        </p:nvSpPr>
        <p:spPr>
          <a:xfrm>
            <a:off x="132704" y="45295"/>
            <a:ext cx="7860590" cy="553998"/>
          </a:xfrm>
          <a:prstGeom prst="rect">
            <a:avLst/>
          </a:prstGeom>
          <a:noFill/>
        </p:spPr>
        <p:txBody>
          <a:bodyPr wrap="square" rtlCol="0">
            <a:spAutoFit/>
          </a:bodyPr>
          <a:lstStyle/>
          <a:p>
            <a:r>
              <a:rPr lang="en-US" sz="3000" b="1" dirty="0" smtClean="0">
                <a:latin typeface="Foco"/>
                <a:cs typeface="Foco"/>
              </a:rPr>
              <a:t>Surveillance: offenders</a:t>
            </a:r>
            <a:endParaRPr lang="en-US" sz="3000" b="1" dirty="0">
              <a:latin typeface="Foco"/>
              <a:cs typeface="Foco"/>
            </a:endParaRPr>
          </a:p>
        </p:txBody>
      </p:sp>
      <p:sp>
        <p:nvSpPr>
          <p:cNvPr id="6" name="TextBox 5"/>
          <p:cNvSpPr txBox="1"/>
          <p:nvPr/>
        </p:nvSpPr>
        <p:spPr>
          <a:xfrm>
            <a:off x="176599" y="809651"/>
            <a:ext cx="8751643" cy="2923877"/>
          </a:xfrm>
          <a:prstGeom prst="rect">
            <a:avLst/>
          </a:prstGeom>
          <a:noFill/>
        </p:spPr>
        <p:txBody>
          <a:bodyPr wrap="square" rtlCol="0">
            <a:spAutoFit/>
          </a:bodyPr>
          <a:lstStyle/>
          <a:p>
            <a:pPr marL="342900" indent="-342900" algn="just">
              <a:buFontTx/>
              <a:buChar char="-"/>
            </a:pPr>
            <a:r>
              <a:rPr lang="en-GB" sz="2400" dirty="0" smtClean="0">
                <a:latin typeface="Foco"/>
              </a:rPr>
              <a:t>Offenders considered the risk of being seen to play a vital role in influencing their decision-making</a:t>
            </a:r>
          </a:p>
          <a:p>
            <a:pPr algn="just"/>
            <a:endParaRPr lang="en-GB" sz="1000" dirty="0" smtClean="0">
              <a:latin typeface="Foco"/>
            </a:endParaRPr>
          </a:p>
          <a:p>
            <a:pPr algn="just"/>
            <a:endParaRPr lang="en-GB" sz="1000" dirty="0" smtClean="0">
              <a:latin typeface="Foco"/>
            </a:endParaRPr>
          </a:p>
          <a:p>
            <a:pPr marL="342900" indent="-342900" algn="just">
              <a:buFontTx/>
              <a:buChar char="-"/>
            </a:pPr>
            <a:r>
              <a:rPr lang="en-GB" sz="2400" dirty="0" smtClean="0">
                <a:latin typeface="Foco"/>
              </a:rPr>
              <a:t>Concerned about being seen by a resident, neighbour or passer-by   </a:t>
            </a:r>
          </a:p>
          <a:p>
            <a:pPr algn="just"/>
            <a:endParaRPr lang="en-GB" sz="1000" dirty="0" smtClean="0">
              <a:latin typeface="Foco"/>
            </a:endParaRPr>
          </a:p>
          <a:p>
            <a:pPr algn="just"/>
            <a:endParaRPr lang="en-GB" sz="1000" dirty="0">
              <a:latin typeface="Foco"/>
            </a:endParaRPr>
          </a:p>
          <a:p>
            <a:pPr marL="342900" indent="-342900" algn="just">
              <a:buFontTx/>
              <a:buChar char="-"/>
            </a:pPr>
            <a:r>
              <a:rPr lang="en-GB" sz="2400" dirty="0" smtClean="0">
                <a:latin typeface="Foco"/>
              </a:rPr>
              <a:t>Size of windows, position of rooms within property, obstruction of sightlines (shrubbery, fencing and walls)</a:t>
            </a:r>
          </a:p>
        </p:txBody>
      </p:sp>
    </p:spTree>
    <p:custDataLst>
      <p:tags r:id="rId1"/>
    </p:custDataLst>
    <p:extLst>
      <p:ext uri="{BB962C8B-B14F-4D97-AF65-F5344CB8AC3E}">
        <p14:creationId xmlns:p14="http://schemas.microsoft.com/office/powerpoint/2010/main" val="1519262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fade">
                                      <p:cBhvr>
                                        <p:cTn id="1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473_UoH_Research Events_Plasma_Powerpoint_Outlined_Dummy_2ndpage_150dp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5" name="TextBox 4"/>
          <p:cNvSpPr txBox="1"/>
          <p:nvPr/>
        </p:nvSpPr>
        <p:spPr>
          <a:xfrm>
            <a:off x="132704" y="45295"/>
            <a:ext cx="7860590" cy="553998"/>
          </a:xfrm>
          <a:prstGeom prst="rect">
            <a:avLst/>
          </a:prstGeom>
          <a:noFill/>
        </p:spPr>
        <p:txBody>
          <a:bodyPr wrap="square" rtlCol="0">
            <a:spAutoFit/>
          </a:bodyPr>
          <a:lstStyle/>
          <a:p>
            <a:r>
              <a:rPr lang="en-US" sz="3000" b="1" dirty="0" smtClean="0">
                <a:latin typeface="Foco"/>
                <a:cs typeface="Foco"/>
              </a:rPr>
              <a:t>Surveillance: offenders</a:t>
            </a:r>
            <a:endParaRPr lang="en-US" sz="3000" b="1" dirty="0">
              <a:latin typeface="Foco"/>
              <a:cs typeface="Foco"/>
            </a:endParaRPr>
          </a:p>
        </p:txBody>
      </p:sp>
      <p:grpSp>
        <p:nvGrpSpPr>
          <p:cNvPr id="2" name="Group 1"/>
          <p:cNvGrpSpPr/>
          <p:nvPr/>
        </p:nvGrpSpPr>
        <p:grpSpPr>
          <a:xfrm>
            <a:off x="132704" y="751573"/>
            <a:ext cx="3726481" cy="1748405"/>
            <a:chOff x="179511" y="852755"/>
            <a:chExt cx="3726481" cy="1748405"/>
          </a:xfrm>
        </p:grpSpPr>
        <p:pic>
          <p:nvPicPr>
            <p:cNvPr id="7" name="Picture 15" descr="green bubb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1" y="852755"/>
              <a:ext cx="3726481" cy="174840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21934" y="934275"/>
              <a:ext cx="3053236" cy="1200329"/>
            </a:xfrm>
            <a:prstGeom prst="rect">
              <a:avLst/>
            </a:prstGeom>
            <a:noFill/>
          </p:spPr>
          <p:txBody>
            <a:bodyPr wrap="square" rtlCol="0">
              <a:spAutoFit/>
            </a:bodyPr>
            <a:lstStyle/>
            <a:p>
              <a:pPr algn="ctr"/>
              <a:r>
                <a:rPr lang="en-US" i="1" dirty="0" smtClean="0">
                  <a:latin typeface="Foco"/>
                </a:rPr>
                <a:t>The front windows are nice and big too, so it’d mean that I could be seen easier if I was inside</a:t>
              </a:r>
              <a:r>
                <a:rPr lang="en-US" i="1" dirty="0" smtClean="0"/>
                <a:t>  </a:t>
              </a:r>
              <a:endParaRPr lang="en-US" i="1" dirty="0"/>
            </a:p>
          </p:txBody>
        </p:sp>
      </p:grpSp>
      <p:grpSp>
        <p:nvGrpSpPr>
          <p:cNvPr id="3" name="Group 2"/>
          <p:cNvGrpSpPr/>
          <p:nvPr/>
        </p:nvGrpSpPr>
        <p:grpSpPr>
          <a:xfrm>
            <a:off x="3738726" y="471911"/>
            <a:ext cx="5285523" cy="1976969"/>
            <a:chOff x="3163372" y="1227235"/>
            <a:chExt cx="5285523" cy="1976969"/>
          </a:xfrm>
        </p:grpSpPr>
        <p:pic>
          <p:nvPicPr>
            <p:cNvPr id="9" name="Picture 19" descr="red bubbl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63372" y="1227235"/>
              <a:ext cx="5285523" cy="197696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0"/>
            <p:cNvSpPr>
              <a:spLocks noChangeArrowheads="1"/>
            </p:cNvSpPr>
            <p:nvPr/>
          </p:nvSpPr>
          <p:spPr bwMode="auto">
            <a:xfrm>
              <a:off x="4211959" y="1709235"/>
              <a:ext cx="4058737" cy="506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0"/>
                </a:spcBef>
              </a:pPr>
              <a:r>
                <a:rPr lang="en-US" i="1" dirty="0" smtClean="0">
                  <a:latin typeface="Foco"/>
                </a:rPr>
                <a:t>The adults have the main bedroom at the front, so if they hear something and look out of the window, it’ll be at the front, not where the burglar is. Kids bedrooms are usually at the back</a:t>
              </a:r>
              <a:endParaRPr lang="en-US" i="1" dirty="0">
                <a:latin typeface="Foco"/>
              </a:endParaRPr>
            </a:p>
          </p:txBody>
        </p:sp>
      </p:grpSp>
      <p:grpSp>
        <p:nvGrpSpPr>
          <p:cNvPr id="13" name="Group 12"/>
          <p:cNvGrpSpPr/>
          <p:nvPr/>
        </p:nvGrpSpPr>
        <p:grpSpPr>
          <a:xfrm>
            <a:off x="402377" y="2499978"/>
            <a:ext cx="5556633" cy="1858173"/>
            <a:chOff x="710602" y="2601160"/>
            <a:chExt cx="5556633" cy="1858173"/>
          </a:xfrm>
        </p:grpSpPr>
        <p:pic>
          <p:nvPicPr>
            <p:cNvPr id="12" name="Picture 16" descr="blue bubbl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0602" y="2601160"/>
              <a:ext cx="5556633" cy="185817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21934" y="2611085"/>
              <a:ext cx="3884432" cy="1477328"/>
            </a:xfrm>
            <a:prstGeom prst="rect">
              <a:avLst/>
            </a:prstGeom>
            <a:noFill/>
          </p:spPr>
          <p:txBody>
            <a:bodyPr wrap="square" rtlCol="0">
              <a:spAutoFit/>
            </a:bodyPr>
            <a:lstStyle/>
            <a:p>
              <a:pPr algn="ctr"/>
              <a:r>
                <a:rPr lang="en-US" i="1" dirty="0" smtClean="0">
                  <a:latin typeface="Foco"/>
                </a:rPr>
                <a:t>This is a burglar’s dream. There are high trees at the back, the hedge is high so blocks the view from the road, the gate is high so no-one can see you </a:t>
              </a:r>
              <a:endParaRPr lang="en-US" i="1" dirty="0">
                <a:latin typeface="Foco"/>
              </a:endParaRPr>
            </a:p>
          </p:txBody>
        </p:sp>
      </p:grpSp>
      <p:grpSp>
        <p:nvGrpSpPr>
          <p:cNvPr id="16" name="Group 15"/>
          <p:cNvGrpSpPr/>
          <p:nvPr/>
        </p:nvGrpSpPr>
        <p:grpSpPr>
          <a:xfrm>
            <a:off x="5005811" y="2117013"/>
            <a:ext cx="3883631" cy="2035777"/>
            <a:chOff x="5005811" y="2117013"/>
            <a:chExt cx="3883631" cy="2035777"/>
          </a:xfrm>
        </p:grpSpPr>
        <p:pic>
          <p:nvPicPr>
            <p:cNvPr id="14" name="Picture 17" descr="yellow bubbl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05811" y="2117013"/>
              <a:ext cx="3883631" cy="203577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106256" y="2244395"/>
              <a:ext cx="2876363" cy="1477328"/>
            </a:xfrm>
            <a:prstGeom prst="rect">
              <a:avLst/>
            </a:prstGeom>
            <a:noFill/>
          </p:spPr>
          <p:txBody>
            <a:bodyPr wrap="square" rtlCol="0">
              <a:spAutoFit/>
            </a:bodyPr>
            <a:lstStyle/>
            <a:p>
              <a:pPr algn="ctr"/>
              <a:r>
                <a:rPr lang="en-GB" i="1" dirty="0" smtClean="0">
                  <a:latin typeface="Foco"/>
                </a:rPr>
                <a:t>No-one can see you amongst the high walls. I’d feel more exposed if the walls and fence were lower </a:t>
              </a:r>
              <a:r>
                <a:rPr lang="en-GB" b="1" dirty="0" smtClean="0">
                  <a:latin typeface="Foco"/>
                </a:rPr>
                <a:t>[CONFLICT]</a:t>
              </a:r>
              <a:endParaRPr lang="en-GB" b="1" dirty="0">
                <a:latin typeface="Foco"/>
              </a:endParaRPr>
            </a:p>
          </p:txBody>
        </p:sp>
      </p:grpSp>
    </p:spTree>
    <p:custDataLst>
      <p:tags r:id="rId1"/>
    </p:custDataLst>
    <p:extLst>
      <p:ext uri="{BB962C8B-B14F-4D97-AF65-F5344CB8AC3E}">
        <p14:creationId xmlns:p14="http://schemas.microsoft.com/office/powerpoint/2010/main" val="3603703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473_UoH_Research Events_Plasma_Powerpoint_Outlined_Dummy_2ndpage_150dp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5" name="TextBox 4"/>
          <p:cNvSpPr txBox="1"/>
          <p:nvPr/>
        </p:nvSpPr>
        <p:spPr>
          <a:xfrm>
            <a:off x="132704" y="45295"/>
            <a:ext cx="7860590" cy="553998"/>
          </a:xfrm>
          <a:prstGeom prst="rect">
            <a:avLst/>
          </a:prstGeom>
          <a:noFill/>
        </p:spPr>
        <p:txBody>
          <a:bodyPr wrap="square" rtlCol="0">
            <a:spAutoFit/>
          </a:bodyPr>
          <a:lstStyle/>
          <a:p>
            <a:r>
              <a:rPr lang="en-US" sz="3000" b="1" dirty="0" smtClean="0">
                <a:latin typeface="Foco"/>
                <a:cs typeface="Foco"/>
              </a:rPr>
              <a:t>Surveillance: police</a:t>
            </a:r>
            <a:endParaRPr lang="en-US" sz="3000" b="1" dirty="0">
              <a:latin typeface="Foco"/>
              <a:cs typeface="Foco"/>
            </a:endParaRPr>
          </a:p>
        </p:txBody>
      </p:sp>
      <p:sp>
        <p:nvSpPr>
          <p:cNvPr id="6" name="TextBox 5"/>
          <p:cNvSpPr txBox="1"/>
          <p:nvPr/>
        </p:nvSpPr>
        <p:spPr>
          <a:xfrm>
            <a:off x="176599" y="981627"/>
            <a:ext cx="8751643" cy="2554545"/>
          </a:xfrm>
          <a:prstGeom prst="rect">
            <a:avLst/>
          </a:prstGeom>
          <a:noFill/>
        </p:spPr>
        <p:txBody>
          <a:bodyPr wrap="square" rtlCol="0">
            <a:spAutoFit/>
          </a:bodyPr>
          <a:lstStyle/>
          <a:p>
            <a:pPr marL="342900" indent="-342900" algn="just">
              <a:buFontTx/>
              <a:buChar char="-"/>
            </a:pPr>
            <a:r>
              <a:rPr lang="en-GB" sz="2400" dirty="0" smtClean="0">
                <a:latin typeface="Foco"/>
              </a:rPr>
              <a:t>Surveillance important in preventing burglary</a:t>
            </a:r>
          </a:p>
          <a:p>
            <a:pPr algn="just"/>
            <a:endParaRPr lang="en-GB" sz="1000" dirty="0" smtClean="0">
              <a:latin typeface="Foco"/>
            </a:endParaRPr>
          </a:p>
          <a:p>
            <a:pPr algn="just"/>
            <a:endParaRPr lang="en-GB" sz="1000" dirty="0" smtClean="0">
              <a:latin typeface="Foco"/>
            </a:endParaRPr>
          </a:p>
          <a:p>
            <a:pPr marL="342900" indent="-342900" algn="just">
              <a:buFontTx/>
              <a:buChar char="-"/>
            </a:pPr>
            <a:r>
              <a:rPr lang="en-GB" sz="2400" dirty="0" smtClean="0">
                <a:latin typeface="Foco"/>
              </a:rPr>
              <a:t>Discussed layout and orientation of dwellings, types and placement of rooms and number and position of windows</a:t>
            </a:r>
          </a:p>
          <a:p>
            <a:pPr algn="just"/>
            <a:endParaRPr lang="en-GB" sz="1000" dirty="0" smtClean="0">
              <a:latin typeface="Foco"/>
            </a:endParaRPr>
          </a:p>
          <a:p>
            <a:pPr algn="just"/>
            <a:endParaRPr lang="en-GB" sz="1000" dirty="0" smtClean="0">
              <a:latin typeface="Foco"/>
            </a:endParaRPr>
          </a:p>
          <a:p>
            <a:pPr marL="342900" indent="-342900" algn="just">
              <a:buFontTx/>
              <a:buChar char="-"/>
            </a:pPr>
            <a:r>
              <a:rPr lang="en-GB" sz="2400" i="1" dirty="0" smtClean="0">
                <a:latin typeface="Foco"/>
              </a:rPr>
              <a:t>Habitable</a:t>
            </a:r>
            <a:r>
              <a:rPr lang="en-GB" sz="2400" dirty="0" smtClean="0">
                <a:latin typeface="Foco"/>
              </a:rPr>
              <a:t> or </a:t>
            </a:r>
            <a:r>
              <a:rPr lang="en-GB" sz="2400" i="1" dirty="0" smtClean="0">
                <a:latin typeface="Foco"/>
              </a:rPr>
              <a:t>active</a:t>
            </a:r>
            <a:r>
              <a:rPr lang="en-GB" sz="2400" dirty="0" smtClean="0">
                <a:latin typeface="Foco"/>
              </a:rPr>
              <a:t> rooms located to front and rear – tended to be ground floor, not bedrooms</a:t>
            </a:r>
          </a:p>
        </p:txBody>
      </p:sp>
    </p:spTree>
    <p:custDataLst>
      <p:tags r:id="rId1"/>
    </p:custDataLst>
    <p:extLst>
      <p:ext uri="{BB962C8B-B14F-4D97-AF65-F5344CB8AC3E}">
        <p14:creationId xmlns:p14="http://schemas.microsoft.com/office/powerpoint/2010/main" val="3591657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fade">
                                      <p:cBhvr>
                                        <p:cTn id="1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473_UoH_Research Events_Plasma_Powerpoint_Outlined_Dummy_2ndpage_150dp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5" name="TextBox 4"/>
          <p:cNvSpPr txBox="1"/>
          <p:nvPr/>
        </p:nvSpPr>
        <p:spPr>
          <a:xfrm>
            <a:off x="132704" y="45295"/>
            <a:ext cx="7860590" cy="553998"/>
          </a:xfrm>
          <a:prstGeom prst="rect">
            <a:avLst/>
          </a:prstGeom>
          <a:noFill/>
        </p:spPr>
        <p:txBody>
          <a:bodyPr wrap="square" rtlCol="0">
            <a:spAutoFit/>
          </a:bodyPr>
          <a:lstStyle/>
          <a:p>
            <a:r>
              <a:rPr lang="en-US" sz="3000" b="1" dirty="0" smtClean="0">
                <a:latin typeface="Foco"/>
                <a:cs typeface="Foco"/>
              </a:rPr>
              <a:t>Surveillance: police</a:t>
            </a:r>
            <a:endParaRPr lang="en-US" sz="3000" b="1" dirty="0">
              <a:latin typeface="Foco"/>
              <a:cs typeface="Foco"/>
            </a:endParaRPr>
          </a:p>
        </p:txBody>
      </p:sp>
      <p:grpSp>
        <p:nvGrpSpPr>
          <p:cNvPr id="17" name="Group 16"/>
          <p:cNvGrpSpPr/>
          <p:nvPr/>
        </p:nvGrpSpPr>
        <p:grpSpPr>
          <a:xfrm>
            <a:off x="81859" y="739851"/>
            <a:ext cx="4339233" cy="1291157"/>
            <a:chOff x="4685016" y="825856"/>
            <a:chExt cx="4339233" cy="1291157"/>
          </a:xfrm>
        </p:grpSpPr>
        <p:pic>
          <p:nvPicPr>
            <p:cNvPr id="9" name="Picture 19" descr="red bubb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5016" y="825856"/>
              <a:ext cx="4339233" cy="129115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0"/>
            <p:cNvSpPr>
              <a:spLocks noChangeArrowheads="1"/>
            </p:cNvSpPr>
            <p:nvPr/>
          </p:nvSpPr>
          <p:spPr bwMode="auto">
            <a:xfrm>
              <a:off x="5476126" y="1062932"/>
              <a:ext cx="3369924" cy="506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0"/>
                </a:spcBef>
              </a:pPr>
              <a:r>
                <a:rPr lang="en-US" i="1" dirty="0" smtClean="0">
                  <a:latin typeface="Foco"/>
                </a:rPr>
                <a:t>People don’t usually misbehave when they can be seen misbehaving</a:t>
              </a:r>
              <a:endParaRPr lang="en-US" i="1" dirty="0">
                <a:latin typeface="Foco"/>
              </a:endParaRPr>
            </a:p>
          </p:txBody>
        </p:sp>
      </p:grpSp>
      <p:grpSp>
        <p:nvGrpSpPr>
          <p:cNvPr id="18" name="Group 17"/>
          <p:cNvGrpSpPr/>
          <p:nvPr/>
        </p:nvGrpSpPr>
        <p:grpSpPr>
          <a:xfrm>
            <a:off x="257192" y="2438957"/>
            <a:ext cx="5556633" cy="1544496"/>
            <a:chOff x="513709" y="2449759"/>
            <a:chExt cx="5556633" cy="1544496"/>
          </a:xfrm>
        </p:grpSpPr>
        <p:pic>
          <p:nvPicPr>
            <p:cNvPr id="12" name="Picture 16" descr="blue bubbl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3709" y="2449759"/>
              <a:ext cx="5556633" cy="154449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13709" y="2509903"/>
              <a:ext cx="4237544" cy="1200329"/>
            </a:xfrm>
            <a:prstGeom prst="rect">
              <a:avLst/>
            </a:prstGeom>
            <a:noFill/>
          </p:spPr>
          <p:txBody>
            <a:bodyPr wrap="square" rtlCol="0">
              <a:spAutoFit/>
            </a:bodyPr>
            <a:lstStyle/>
            <a:p>
              <a:pPr algn="ctr"/>
              <a:r>
                <a:rPr lang="en-US" i="1" dirty="0" smtClean="0">
                  <a:latin typeface="Foco"/>
                </a:rPr>
                <a:t>Active rooms are: lounge, kitchen, probably stretch it to a dining room, but certainly not bedrooms and downstairs toilets and things like that</a:t>
              </a:r>
              <a:endParaRPr lang="en-US" i="1" dirty="0">
                <a:latin typeface="Foco"/>
              </a:endParaRPr>
            </a:p>
          </p:txBody>
        </p:sp>
      </p:grpSp>
      <p:grpSp>
        <p:nvGrpSpPr>
          <p:cNvPr id="22" name="Group 21"/>
          <p:cNvGrpSpPr/>
          <p:nvPr/>
        </p:nvGrpSpPr>
        <p:grpSpPr>
          <a:xfrm>
            <a:off x="4763057" y="693371"/>
            <a:ext cx="4302576" cy="2756052"/>
            <a:chOff x="4763057" y="693371"/>
            <a:chExt cx="4302576" cy="2756052"/>
          </a:xfrm>
        </p:grpSpPr>
        <p:pic>
          <p:nvPicPr>
            <p:cNvPr id="14" name="Picture 17" descr="yellow bubbl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63057" y="693371"/>
              <a:ext cx="4302576" cy="268629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932001" y="769000"/>
              <a:ext cx="3186649" cy="2680423"/>
            </a:xfrm>
            <a:prstGeom prst="rect">
              <a:avLst/>
            </a:prstGeom>
            <a:noFill/>
          </p:spPr>
          <p:txBody>
            <a:bodyPr wrap="square" rtlCol="0">
              <a:spAutoFit/>
            </a:bodyPr>
            <a:lstStyle/>
            <a:p>
              <a:pPr algn="ctr"/>
              <a:r>
                <a:rPr lang="en-GB" i="1" dirty="0" smtClean="0">
                  <a:latin typeface="Foco"/>
                </a:rPr>
                <a:t>I mean, how often are you in your upstairs window? I suspect these will be the bedroom windows looking out, but the routinely habitable rooms will be downstairs</a:t>
              </a:r>
              <a:endParaRPr lang="en-GB" i="1" dirty="0">
                <a:latin typeface="Foco"/>
              </a:endParaRPr>
            </a:p>
          </p:txBody>
        </p:sp>
      </p:grpSp>
      <p:grpSp>
        <p:nvGrpSpPr>
          <p:cNvPr id="19" name="Group 18"/>
          <p:cNvGrpSpPr/>
          <p:nvPr/>
        </p:nvGrpSpPr>
        <p:grpSpPr>
          <a:xfrm>
            <a:off x="5184437" y="3377370"/>
            <a:ext cx="3726481" cy="1748405"/>
            <a:chOff x="132704" y="751573"/>
            <a:chExt cx="3726481" cy="1748405"/>
          </a:xfrm>
        </p:grpSpPr>
        <p:pic>
          <p:nvPicPr>
            <p:cNvPr id="20" name="Picture 15" descr="green bubbl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2704" y="751573"/>
              <a:ext cx="3726481" cy="174840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775127" y="953911"/>
              <a:ext cx="3053236" cy="923330"/>
            </a:xfrm>
            <a:prstGeom prst="rect">
              <a:avLst/>
            </a:prstGeom>
            <a:noFill/>
          </p:spPr>
          <p:txBody>
            <a:bodyPr wrap="square" rtlCol="0">
              <a:spAutoFit/>
            </a:bodyPr>
            <a:lstStyle/>
            <a:p>
              <a:pPr algn="ctr"/>
              <a:r>
                <a:rPr lang="en-US" i="1" dirty="0" smtClean="0">
                  <a:latin typeface="Foco"/>
                </a:rPr>
                <a:t>For me, that’s the crux of the matter. To get things more visible…</a:t>
              </a:r>
              <a:r>
                <a:rPr lang="en-US" i="1" dirty="0" smtClean="0"/>
                <a:t>  </a:t>
              </a:r>
              <a:endParaRPr lang="en-US" i="1" dirty="0"/>
            </a:p>
          </p:txBody>
        </p:sp>
      </p:grpSp>
    </p:spTree>
    <p:custDataLst>
      <p:tags r:id="rId1"/>
    </p:custDataLst>
    <p:extLst>
      <p:ext uri="{BB962C8B-B14F-4D97-AF65-F5344CB8AC3E}">
        <p14:creationId xmlns:p14="http://schemas.microsoft.com/office/powerpoint/2010/main" val="748443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473_UoH_Research Events_Plasma_Powerpoint_Outlined_Dummy_2ndpage_150dp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5" name="TextBox 4"/>
          <p:cNvSpPr txBox="1"/>
          <p:nvPr/>
        </p:nvSpPr>
        <p:spPr>
          <a:xfrm>
            <a:off x="132704" y="45295"/>
            <a:ext cx="6537428" cy="553998"/>
          </a:xfrm>
          <a:prstGeom prst="rect">
            <a:avLst/>
          </a:prstGeom>
          <a:noFill/>
        </p:spPr>
        <p:txBody>
          <a:bodyPr wrap="square" rtlCol="0">
            <a:spAutoFit/>
          </a:bodyPr>
          <a:lstStyle/>
          <a:p>
            <a:r>
              <a:rPr lang="en-US" sz="3000" b="1" dirty="0" smtClean="0">
                <a:latin typeface="Foco"/>
                <a:cs typeface="Foco"/>
              </a:rPr>
              <a:t>Defining CPTED  </a:t>
            </a:r>
            <a:endParaRPr lang="en-US" sz="3000" b="1" dirty="0">
              <a:latin typeface="Foco"/>
              <a:cs typeface="Foco"/>
            </a:endParaRPr>
          </a:p>
        </p:txBody>
      </p:sp>
      <p:sp>
        <p:nvSpPr>
          <p:cNvPr id="2" name="TextBox 1"/>
          <p:cNvSpPr txBox="1"/>
          <p:nvPr/>
        </p:nvSpPr>
        <p:spPr>
          <a:xfrm>
            <a:off x="236306" y="686360"/>
            <a:ext cx="8681663" cy="1077218"/>
          </a:xfrm>
          <a:prstGeom prst="rect">
            <a:avLst/>
          </a:prstGeom>
          <a:noFill/>
        </p:spPr>
        <p:txBody>
          <a:bodyPr wrap="square" rtlCol="0">
            <a:spAutoFit/>
          </a:bodyPr>
          <a:lstStyle/>
          <a:p>
            <a:pPr algn="just"/>
            <a:r>
              <a:rPr lang="en-GB" sz="2100" dirty="0">
                <a:latin typeface="Foco"/>
              </a:rPr>
              <a:t>“The proper </a:t>
            </a:r>
            <a:r>
              <a:rPr lang="en-GB" sz="2100" b="1" dirty="0">
                <a:latin typeface="Foco"/>
              </a:rPr>
              <a:t>design</a:t>
            </a:r>
            <a:r>
              <a:rPr lang="en-GB" sz="2100" dirty="0">
                <a:latin typeface="Foco"/>
              </a:rPr>
              <a:t> and </a:t>
            </a:r>
            <a:r>
              <a:rPr lang="en-GB" sz="2100" b="1" dirty="0">
                <a:latin typeface="Foco"/>
              </a:rPr>
              <a:t>effective</a:t>
            </a:r>
            <a:r>
              <a:rPr lang="en-GB" sz="2100" dirty="0">
                <a:latin typeface="Foco"/>
              </a:rPr>
              <a:t> </a:t>
            </a:r>
            <a:r>
              <a:rPr lang="en-GB" sz="2100" b="1" dirty="0">
                <a:latin typeface="Foco"/>
              </a:rPr>
              <a:t>use</a:t>
            </a:r>
            <a:r>
              <a:rPr lang="en-GB" sz="2100" dirty="0">
                <a:latin typeface="Foco"/>
              </a:rPr>
              <a:t> of the built environment, that can lead to a </a:t>
            </a:r>
            <a:r>
              <a:rPr lang="en-GB" sz="2100" b="1" dirty="0">
                <a:latin typeface="Foco"/>
              </a:rPr>
              <a:t>reduction</a:t>
            </a:r>
            <a:r>
              <a:rPr lang="en-GB" sz="2100" dirty="0">
                <a:latin typeface="Foco"/>
              </a:rPr>
              <a:t> in the fear or incidence of crime and an </a:t>
            </a:r>
            <a:r>
              <a:rPr lang="en-GB" sz="2100" b="1" dirty="0">
                <a:latin typeface="Foco"/>
              </a:rPr>
              <a:t>improvement</a:t>
            </a:r>
            <a:r>
              <a:rPr lang="en-GB" sz="2100" dirty="0">
                <a:latin typeface="Foco"/>
              </a:rPr>
              <a:t> in the quality of  life</a:t>
            </a:r>
            <a:r>
              <a:rPr lang="en-GB" sz="2100" dirty="0" smtClean="0">
                <a:latin typeface="Foco"/>
              </a:rPr>
              <a:t>”</a:t>
            </a:r>
            <a:r>
              <a:rPr lang="en-GB" sz="2200" dirty="0" smtClean="0">
                <a:latin typeface="Foco"/>
              </a:rPr>
              <a:t> </a:t>
            </a:r>
            <a:r>
              <a:rPr lang="en-GB" sz="1600" dirty="0" smtClean="0">
                <a:solidFill>
                  <a:schemeClr val="bg1">
                    <a:lumMod val="75000"/>
                  </a:schemeClr>
                </a:solidFill>
                <a:latin typeface="Foco"/>
              </a:rPr>
              <a:t>(Crowe</a:t>
            </a:r>
            <a:r>
              <a:rPr lang="en-GB" sz="1600" dirty="0">
                <a:solidFill>
                  <a:schemeClr val="bg1">
                    <a:lumMod val="75000"/>
                  </a:schemeClr>
                </a:solidFill>
                <a:latin typeface="Foco"/>
              </a:rPr>
              <a:t>, 2000 p. 46</a:t>
            </a:r>
            <a:r>
              <a:rPr lang="en-GB" sz="1600" dirty="0" smtClean="0">
                <a:solidFill>
                  <a:schemeClr val="bg1">
                    <a:lumMod val="75000"/>
                  </a:schemeClr>
                </a:solidFill>
                <a:latin typeface="Foco"/>
              </a:rPr>
              <a:t>)</a:t>
            </a:r>
            <a:endParaRPr lang="en-GB" sz="1600" dirty="0">
              <a:solidFill>
                <a:schemeClr val="bg1">
                  <a:lumMod val="75000"/>
                </a:schemeClr>
              </a:solidFill>
              <a:latin typeface="Foco"/>
            </a:endParaRPr>
          </a:p>
        </p:txBody>
      </p:sp>
      <p:sp>
        <p:nvSpPr>
          <p:cNvPr id="3" name="Rectangle 2"/>
          <p:cNvSpPr/>
          <p:nvPr/>
        </p:nvSpPr>
        <p:spPr>
          <a:xfrm>
            <a:off x="236306" y="2307391"/>
            <a:ext cx="8681663" cy="1708160"/>
          </a:xfrm>
          <a:prstGeom prst="rect">
            <a:avLst/>
          </a:prstGeom>
        </p:spPr>
        <p:txBody>
          <a:bodyPr wrap="square">
            <a:spAutoFit/>
          </a:bodyPr>
          <a:lstStyle/>
          <a:p>
            <a:pPr algn="just"/>
            <a:r>
              <a:rPr lang="en-GB" sz="2100" dirty="0">
                <a:latin typeface="Foco"/>
              </a:rPr>
              <a:t>“The </a:t>
            </a:r>
            <a:r>
              <a:rPr lang="en-GB" sz="2100" b="1" dirty="0">
                <a:latin typeface="Foco"/>
              </a:rPr>
              <a:t>design</a:t>
            </a:r>
            <a:r>
              <a:rPr lang="en-GB" sz="2100" dirty="0">
                <a:latin typeface="Foco"/>
              </a:rPr>
              <a:t>, </a:t>
            </a:r>
            <a:r>
              <a:rPr lang="en-GB" sz="2100" b="1" dirty="0">
                <a:latin typeface="Foco"/>
              </a:rPr>
              <a:t>manipulation</a:t>
            </a:r>
            <a:r>
              <a:rPr lang="en-GB" sz="2100" dirty="0">
                <a:latin typeface="Foco"/>
              </a:rPr>
              <a:t> and </a:t>
            </a:r>
            <a:r>
              <a:rPr lang="en-GB" sz="2100" b="1" dirty="0">
                <a:latin typeface="Foco"/>
              </a:rPr>
              <a:t>management</a:t>
            </a:r>
            <a:r>
              <a:rPr lang="en-GB" sz="2100" dirty="0">
                <a:latin typeface="Foco"/>
              </a:rPr>
              <a:t> of the built environment to </a:t>
            </a:r>
            <a:r>
              <a:rPr lang="en-GB" sz="2100" b="1" dirty="0">
                <a:latin typeface="Foco"/>
              </a:rPr>
              <a:t>reduce</a:t>
            </a:r>
            <a:r>
              <a:rPr lang="en-GB" sz="2100" dirty="0">
                <a:latin typeface="Foco"/>
              </a:rPr>
              <a:t> crime and the fear of crime and to </a:t>
            </a:r>
            <a:r>
              <a:rPr lang="en-GB" sz="2100" b="1" dirty="0">
                <a:latin typeface="Foco"/>
              </a:rPr>
              <a:t>enhance</a:t>
            </a:r>
            <a:r>
              <a:rPr lang="en-GB" sz="2100" dirty="0">
                <a:latin typeface="Foco"/>
              </a:rPr>
              <a:t> </a:t>
            </a:r>
            <a:r>
              <a:rPr lang="en-GB" sz="2100" b="1" dirty="0">
                <a:latin typeface="Foco"/>
              </a:rPr>
              <a:t>sustainability</a:t>
            </a:r>
            <a:r>
              <a:rPr lang="en-GB" sz="2100" dirty="0">
                <a:latin typeface="Foco"/>
              </a:rPr>
              <a:t> through the </a:t>
            </a:r>
            <a:r>
              <a:rPr lang="en-GB" sz="2100" b="1" dirty="0">
                <a:latin typeface="Foco"/>
              </a:rPr>
              <a:t>process</a:t>
            </a:r>
            <a:r>
              <a:rPr lang="en-GB" sz="2100" dirty="0">
                <a:latin typeface="Foco"/>
              </a:rPr>
              <a:t> and </a:t>
            </a:r>
            <a:r>
              <a:rPr lang="en-GB" sz="2100" b="1" dirty="0">
                <a:latin typeface="Foco"/>
              </a:rPr>
              <a:t>application</a:t>
            </a:r>
            <a:r>
              <a:rPr lang="en-GB" sz="2100" dirty="0">
                <a:latin typeface="Foco"/>
              </a:rPr>
              <a:t> of measures at the </a:t>
            </a:r>
            <a:r>
              <a:rPr lang="en-GB" sz="2100" b="1" dirty="0">
                <a:latin typeface="Foco"/>
              </a:rPr>
              <a:t>micro</a:t>
            </a:r>
            <a:r>
              <a:rPr lang="en-GB" sz="2100" dirty="0">
                <a:latin typeface="Foco"/>
              </a:rPr>
              <a:t> (individual building/structure) and </a:t>
            </a:r>
            <a:r>
              <a:rPr lang="en-GB" sz="2100" b="1" dirty="0">
                <a:latin typeface="Foco"/>
              </a:rPr>
              <a:t>macro</a:t>
            </a:r>
            <a:r>
              <a:rPr lang="en-GB" sz="2100" dirty="0">
                <a:latin typeface="Foco"/>
              </a:rPr>
              <a:t> (neighbourhood) level</a:t>
            </a:r>
            <a:r>
              <a:rPr lang="en-GB" sz="2100" dirty="0" smtClean="0">
                <a:latin typeface="Foco"/>
              </a:rPr>
              <a:t>” 																</a:t>
            </a:r>
            <a:r>
              <a:rPr lang="en-GB" sz="1600" dirty="0" smtClean="0">
                <a:solidFill>
                  <a:schemeClr val="bg1">
                    <a:lumMod val="75000"/>
                  </a:schemeClr>
                </a:solidFill>
                <a:latin typeface="Foco"/>
              </a:rPr>
              <a:t>(Armitage</a:t>
            </a:r>
            <a:r>
              <a:rPr lang="en-GB" sz="1600" dirty="0">
                <a:solidFill>
                  <a:schemeClr val="bg1">
                    <a:lumMod val="75000"/>
                  </a:schemeClr>
                </a:solidFill>
                <a:latin typeface="Foco"/>
              </a:rPr>
              <a:t>, 2013 p. 23) </a:t>
            </a:r>
            <a:endParaRPr lang="en-GB" sz="1600" dirty="0">
              <a:latin typeface="Foco"/>
            </a:endParaRPr>
          </a:p>
        </p:txBody>
      </p:sp>
    </p:spTree>
    <p:custDataLst>
      <p:tags r:id="rId1"/>
    </p:custDataLst>
    <p:extLst>
      <p:ext uri="{BB962C8B-B14F-4D97-AF65-F5344CB8AC3E}">
        <p14:creationId xmlns:p14="http://schemas.microsoft.com/office/powerpoint/2010/main" val="2097977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473_UoH_Research Events_Plasma_Powerpoint_Outlined_Dummy_2ndpage_150dp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5" name="TextBox 4"/>
          <p:cNvSpPr txBox="1"/>
          <p:nvPr/>
        </p:nvSpPr>
        <p:spPr>
          <a:xfrm>
            <a:off x="132704" y="45295"/>
            <a:ext cx="7860590" cy="553998"/>
          </a:xfrm>
          <a:prstGeom prst="rect">
            <a:avLst/>
          </a:prstGeom>
          <a:noFill/>
        </p:spPr>
        <p:txBody>
          <a:bodyPr wrap="square" rtlCol="0">
            <a:spAutoFit/>
          </a:bodyPr>
          <a:lstStyle/>
          <a:p>
            <a:r>
              <a:rPr lang="en-US" sz="3000" b="1" dirty="0" smtClean="0">
                <a:latin typeface="Foco"/>
                <a:cs typeface="Foco"/>
              </a:rPr>
              <a:t>Movement control: offenders</a:t>
            </a:r>
            <a:endParaRPr lang="en-US" sz="3000" b="1" dirty="0">
              <a:latin typeface="Foco"/>
              <a:cs typeface="Foco"/>
            </a:endParaRPr>
          </a:p>
        </p:txBody>
      </p:sp>
      <p:sp>
        <p:nvSpPr>
          <p:cNvPr id="6" name="TextBox 5"/>
          <p:cNvSpPr txBox="1"/>
          <p:nvPr/>
        </p:nvSpPr>
        <p:spPr>
          <a:xfrm>
            <a:off x="176599" y="756809"/>
            <a:ext cx="8751643" cy="3185487"/>
          </a:xfrm>
          <a:prstGeom prst="rect">
            <a:avLst/>
          </a:prstGeom>
          <a:noFill/>
        </p:spPr>
        <p:txBody>
          <a:bodyPr wrap="square" rtlCol="0">
            <a:spAutoFit/>
          </a:bodyPr>
          <a:lstStyle/>
          <a:p>
            <a:pPr marL="342900" indent="-342900" algn="just">
              <a:buFontTx/>
              <a:buChar char="-"/>
            </a:pPr>
            <a:r>
              <a:rPr lang="en-GB" sz="2300" dirty="0" smtClean="0">
                <a:latin typeface="Foco"/>
              </a:rPr>
              <a:t>Considered lack of through movement as a deterrent</a:t>
            </a:r>
          </a:p>
          <a:p>
            <a:pPr algn="just"/>
            <a:endParaRPr lang="en-GB" sz="1000" dirty="0" smtClean="0">
              <a:latin typeface="Foco"/>
            </a:endParaRPr>
          </a:p>
          <a:p>
            <a:pPr marL="342900" indent="-342900" algn="just">
              <a:buFontTx/>
              <a:buChar char="-"/>
            </a:pPr>
            <a:r>
              <a:rPr lang="en-GB" sz="2300" dirty="0" smtClean="0">
                <a:latin typeface="Foco"/>
              </a:rPr>
              <a:t>Prefer to know how to exit the development prior to committing the offence </a:t>
            </a:r>
          </a:p>
          <a:p>
            <a:pPr algn="just"/>
            <a:endParaRPr lang="en-GB" sz="1000" dirty="0" smtClean="0">
              <a:latin typeface="Foco"/>
            </a:endParaRPr>
          </a:p>
          <a:p>
            <a:pPr marL="342900" indent="-342900" algn="just">
              <a:buFontTx/>
              <a:buChar char="-"/>
            </a:pPr>
            <a:r>
              <a:rPr lang="en-GB" sz="2300" dirty="0" smtClean="0">
                <a:latin typeface="Foco"/>
              </a:rPr>
              <a:t>Deterred by a </a:t>
            </a:r>
            <a:r>
              <a:rPr lang="en-GB" sz="2300" i="1" dirty="0" smtClean="0">
                <a:latin typeface="Foco"/>
              </a:rPr>
              <a:t>true </a:t>
            </a:r>
            <a:r>
              <a:rPr lang="en-GB" sz="2300" dirty="0" smtClean="0">
                <a:latin typeface="Foco"/>
              </a:rPr>
              <a:t>cul-de-sac   </a:t>
            </a:r>
          </a:p>
          <a:p>
            <a:pPr algn="just"/>
            <a:endParaRPr lang="en-GB" sz="1000" dirty="0">
              <a:latin typeface="Foco"/>
            </a:endParaRPr>
          </a:p>
          <a:p>
            <a:pPr marL="342900" indent="-342900" algn="just">
              <a:buFontTx/>
              <a:buChar char="-"/>
            </a:pPr>
            <a:r>
              <a:rPr lang="en-GB" sz="2300" dirty="0" smtClean="0">
                <a:latin typeface="Foco"/>
              </a:rPr>
              <a:t>Legitimate movement through a development provides them with an excuse for being in a location</a:t>
            </a:r>
          </a:p>
          <a:p>
            <a:pPr algn="just"/>
            <a:endParaRPr lang="en-GB" sz="1000" dirty="0" smtClean="0">
              <a:latin typeface="Foco"/>
            </a:endParaRPr>
          </a:p>
          <a:p>
            <a:pPr marL="342900" indent="-342900" algn="just">
              <a:buFontTx/>
              <a:buChar char="-"/>
            </a:pPr>
            <a:r>
              <a:rPr lang="en-GB" sz="2300" dirty="0" smtClean="0">
                <a:latin typeface="Foco"/>
              </a:rPr>
              <a:t>Opportunity to assess a property before committing an offence</a:t>
            </a:r>
          </a:p>
        </p:txBody>
      </p:sp>
    </p:spTree>
    <p:custDataLst>
      <p:tags r:id="rId1"/>
    </p:custDataLst>
    <p:extLst>
      <p:ext uri="{BB962C8B-B14F-4D97-AF65-F5344CB8AC3E}">
        <p14:creationId xmlns:p14="http://schemas.microsoft.com/office/powerpoint/2010/main" val="29302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fade">
                                      <p:cBhvr>
                                        <p:cTn id="2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473_UoH_Research Events_Plasma_Powerpoint_Outlined_Dummy_2ndpage_150dp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5" name="TextBox 4"/>
          <p:cNvSpPr txBox="1"/>
          <p:nvPr/>
        </p:nvSpPr>
        <p:spPr>
          <a:xfrm>
            <a:off x="132704" y="45295"/>
            <a:ext cx="7860590" cy="553998"/>
          </a:xfrm>
          <a:prstGeom prst="rect">
            <a:avLst/>
          </a:prstGeom>
          <a:noFill/>
        </p:spPr>
        <p:txBody>
          <a:bodyPr wrap="square" rtlCol="0">
            <a:spAutoFit/>
          </a:bodyPr>
          <a:lstStyle/>
          <a:p>
            <a:r>
              <a:rPr lang="en-US" sz="3000" b="1" dirty="0" smtClean="0">
                <a:latin typeface="Foco"/>
                <a:cs typeface="Foco"/>
              </a:rPr>
              <a:t>Movement control: offenders</a:t>
            </a:r>
            <a:endParaRPr lang="en-US" sz="3000" b="1" dirty="0">
              <a:latin typeface="Foco"/>
              <a:cs typeface="Foco"/>
            </a:endParaRPr>
          </a:p>
        </p:txBody>
      </p:sp>
      <p:grpSp>
        <p:nvGrpSpPr>
          <p:cNvPr id="2" name="Group 1"/>
          <p:cNvGrpSpPr/>
          <p:nvPr/>
        </p:nvGrpSpPr>
        <p:grpSpPr>
          <a:xfrm>
            <a:off x="-113016" y="599293"/>
            <a:ext cx="4511157" cy="1900685"/>
            <a:chOff x="179511" y="806547"/>
            <a:chExt cx="3726481" cy="1794613"/>
          </a:xfrm>
        </p:grpSpPr>
        <p:pic>
          <p:nvPicPr>
            <p:cNvPr id="7" name="Picture 15" descr="green bubb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1" y="852755"/>
              <a:ext cx="3726481" cy="174840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08928" y="806547"/>
              <a:ext cx="3053236" cy="1754326"/>
            </a:xfrm>
            <a:prstGeom prst="rect">
              <a:avLst/>
            </a:prstGeom>
            <a:noFill/>
          </p:spPr>
          <p:txBody>
            <a:bodyPr wrap="square" rtlCol="0">
              <a:spAutoFit/>
            </a:bodyPr>
            <a:lstStyle/>
            <a:p>
              <a:pPr algn="ctr"/>
              <a:r>
                <a:rPr lang="en-US" i="1" dirty="0" smtClean="0">
                  <a:latin typeface="Foco"/>
                </a:rPr>
                <a:t>If I was there and the police came, I would be boxed in and I wouldn’t have an excuse for being there. I couldn’t say, I am just walking home officer    </a:t>
              </a:r>
              <a:endParaRPr lang="en-US" i="1" dirty="0">
                <a:latin typeface="Foco"/>
              </a:endParaRPr>
            </a:p>
          </p:txBody>
        </p:sp>
      </p:grpSp>
      <p:grpSp>
        <p:nvGrpSpPr>
          <p:cNvPr id="13" name="Group 12"/>
          <p:cNvGrpSpPr/>
          <p:nvPr/>
        </p:nvGrpSpPr>
        <p:grpSpPr>
          <a:xfrm>
            <a:off x="349318" y="2499978"/>
            <a:ext cx="5856270" cy="1858173"/>
            <a:chOff x="659799" y="2601160"/>
            <a:chExt cx="5607436" cy="1858173"/>
          </a:xfrm>
        </p:grpSpPr>
        <p:pic>
          <p:nvPicPr>
            <p:cNvPr id="12" name="Picture 16" descr="blue bubbl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0602" y="2601160"/>
              <a:ext cx="5556633" cy="185817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59799" y="2683003"/>
              <a:ext cx="4506471" cy="1323439"/>
            </a:xfrm>
            <a:prstGeom prst="rect">
              <a:avLst/>
            </a:prstGeom>
            <a:noFill/>
          </p:spPr>
          <p:txBody>
            <a:bodyPr wrap="square" rtlCol="0">
              <a:spAutoFit/>
            </a:bodyPr>
            <a:lstStyle/>
            <a:p>
              <a:pPr algn="ctr"/>
              <a:r>
                <a:rPr lang="en-US" sz="1600" i="1" dirty="0" smtClean="0">
                  <a:latin typeface="Foco"/>
                </a:rPr>
                <a:t>I would first walk up and down the footpath and have a look at what I could see in the houses. The houses are on a public footpath, no-one would give me a second glance if I walked up and down. It’s a footpath, no-one can question you </a:t>
              </a:r>
              <a:endParaRPr lang="en-US" sz="1600" i="1" dirty="0">
                <a:latin typeface="Foco"/>
              </a:endParaRPr>
            </a:p>
          </p:txBody>
        </p:sp>
      </p:grpSp>
      <p:grpSp>
        <p:nvGrpSpPr>
          <p:cNvPr id="16" name="Group 15"/>
          <p:cNvGrpSpPr/>
          <p:nvPr/>
        </p:nvGrpSpPr>
        <p:grpSpPr>
          <a:xfrm>
            <a:off x="5142659" y="641961"/>
            <a:ext cx="3883631" cy="3461431"/>
            <a:chOff x="5005811" y="2117013"/>
            <a:chExt cx="3883631" cy="2345553"/>
          </a:xfrm>
        </p:grpSpPr>
        <p:pic>
          <p:nvPicPr>
            <p:cNvPr id="14" name="Picture 17" descr="yellow bubbl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05811" y="2117013"/>
              <a:ext cx="3883631" cy="203577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106256" y="2154242"/>
              <a:ext cx="2876363" cy="2308324"/>
            </a:xfrm>
            <a:prstGeom prst="rect">
              <a:avLst/>
            </a:prstGeom>
            <a:noFill/>
          </p:spPr>
          <p:txBody>
            <a:bodyPr wrap="square" rtlCol="0">
              <a:spAutoFit/>
            </a:bodyPr>
            <a:lstStyle/>
            <a:p>
              <a:pPr algn="ctr"/>
              <a:r>
                <a:rPr lang="en-GB" i="1" dirty="0" smtClean="0">
                  <a:latin typeface="Foco"/>
                </a:rPr>
                <a:t>Cul-de-sacs put me off. There is no reason to be on a cul-de-sac unless you live there. You aren’t going anywhere so you are a stranger. If it is a through road, you can just keep walking through</a:t>
              </a:r>
              <a:endParaRPr lang="en-GB" i="1" dirty="0">
                <a:latin typeface="Foco"/>
              </a:endParaRPr>
            </a:p>
          </p:txBody>
        </p:sp>
      </p:grpSp>
    </p:spTree>
    <p:custDataLst>
      <p:tags r:id="rId1"/>
    </p:custDataLst>
    <p:extLst>
      <p:ext uri="{BB962C8B-B14F-4D97-AF65-F5344CB8AC3E}">
        <p14:creationId xmlns:p14="http://schemas.microsoft.com/office/powerpoint/2010/main" val="4217987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473_UoH_Research Events_Plasma_Powerpoint_Outlined_Dummy_2ndpage_150dp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5" name="TextBox 4"/>
          <p:cNvSpPr txBox="1"/>
          <p:nvPr/>
        </p:nvSpPr>
        <p:spPr>
          <a:xfrm>
            <a:off x="132704" y="45295"/>
            <a:ext cx="7860590" cy="553998"/>
          </a:xfrm>
          <a:prstGeom prst="rect">
            <a:avLst/>
          </a:prstGeom>
          <a:noFill/>
        </p:spPr>
        <p:txBody>
          <a:bodyPr wrap="square" rtlCol="0">
            <a:spAutoFit/>
          </a:bodyPr>
          <a:lstStyle/>
          <a:p>
            <a:r>
              <a:rPr lang="en-US" sz="3000" b="1" dirty="0" smtClean="0">
                <a:latin typeface="Foco"/>
                <a:cs typeface="Foco"/>
              </a:rPr>
              <a:t>Movement control: police</a:t>
            </a:r>
            <a:endParaRPr lang="en-US" sz="3000" b="1" dirty="0">
              <a:latin typeface="Foco"/>
              <a:cs typeface="Foco"/>
            </a:endParaRPr>
          </a:p>
        </p:txBody>
      </p:sp>
      <p:sp>
        <p:nvSpPr>
          <p:cNvPr id="6" name="TextBox 5"/>
          <p:cNvSpPr txBox="1"/>
          <p:nvPr/>
        </p:nvSpPr>
        <p:spPr>
          <a:xfrm>
            <a:off x="176599" y="1219146"/>
            <a:ext cx="8751643" cy="2323713"/>
          </a:xfrm>
          <a:prstGeom prst="rect">
            <a:avLst/>
          </a:prstGeom>
          <a:noFill/>
        </p:spPr>
        <p:txBody>
          <a:bodyPr wrap="square" rtlCol="0">
            <a:spAutoFit/>
          </a:bodyPr>
          <a:lstStyle/>
          <a:p>
            <a:pPr marL="342900" indent="-342900" algn="just">
              <a:buFontTx/>
              <a:buChar char="-"/>
            </a:pPr>
            <a:r>
              <a:rPr lang="en-GB" sz="2300" dirty="0" smtClean="0">
                <a:latin typeface="Foco"/>
              </a:rPr>
              <a:t>Restricting both pedestrian and vehicular movement </a:t>
            </a:r>
          </a:p>
          <a:p>
            <a:pPr marL="342900" indent="-342900" algn="just">
              <a:buFontTx/>
              <a:buChar char="-"/>
            </a:pPr>
            <a:endParaRPr lang="en-GB" sz="2300" dirty="0">
              <a:latin typeface="Foco"/>
            </a:endParaRPr>
          </a:p>
          <a:p>
            <a:pPr marL="342900" indent="-342900" algn="just">
              <a:buFontTx/>
              <a:buChar char="-"/>
            </a:pPr>
            <a:r>
              <a:rPr lang="en-GB" sz="2300" dirty="0" smtClean="0">
                <a:latin typeface="Foco"/>
              </a:rPr>
              <a:t>Limit pedestrian access – helps offenders select targets and move around whilst remaining anonymous </a:t>
            </a:r>
          </a:p>
          <a:p>
            <a:pPr algn="just"/>
            <a:endParaRPr lang="en-GB" sz="1000" dirty="0" smtClean="0">
              <a:latin typeface="Foco"/>
            </a:endParaRPr>
          </a:p>
          <a:p>
            <a:pPr algn="just"/>
            <a:endParaRPr lang="en-GB" sz="1000" dirty="0" smtClean="0">
              <a:latin typeface="Foco"/>
            </a:endParaRPr>
          </a:p>
          <a:p>
            <a:pPr marL="342900" indent="-342900" algn="just">
              <a:buFontTx/>
              <a:buChar char="-"/>
            </a:pPr>
            <a:r>
              <a:rPr lang="en-GB" sz="2300" dirty="0" smtClean="0">
                <a:latin typeface="Foco"/>
              </a:rPr>
              <a:t>Gate rear parking courtyards to restrict unauthorised access </a:t>
            </a:r>
          </a:p>
          <a:p>
            <a:pPr algn="just"/>
            <a:endParaRPr lang="en-GB" sz="1000" dirty="0">
              <a:latin typeface="Foco"/>
            </a:endParaRPr>
          </a:p>
        </p:txBody>
      </p:sp>
    </p:spTree>
    <p:custDataLst>
      <p:tags r:id="rId1"/>
    </p:custDataLst>
    <p:extLst>
      <p:ext uri="{BB962C8B-B14F-4D97-AF65-F5344CB8AC3E}">
        <p14:creationId xmlns:p14="http://schemas.microsoft.com/office/powerpoint/2010/main" val="291665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fade">
                                      <p:cBhvr>
                                        <p:cTn id="1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473_UoH_Research Events_Plasma_Powerpoint_Outlined_Dummy_2ndpage_150dp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5" name="TextBox 4"/>
          <p:cNvSpPr txBox="1"/>
          <p:nvPr/>
        </p:nvSpPr>
        <p:spPr>
          <a:xfrm>
            <a:off x="132704" y="45295"/>
            <a:ext cx="7860590" cy="553998"/>
          </a:xfrm>
          <a:prstGeom prst="rect">
            <a:avLst/>
          </a:prstGeom>
          <a:noFill/>
        </p:spPr>
        <p:txBody>
          <a:bodyPr wrap="square" rtlCol="0">
            <a:spAutoFit/>
          </a:bodyPr>
          <a:lstStyle/>
          <a:p>
            <a:r>
              <a:rPr lang="en-US" sz="3000" b="1" dirty="0" smtClean="0">
                <a:latin typeface="Foco"/>
                <a:cs typeface="Foco"/>
              </a:rPr>
              <a:t>Movement control: police</a:t>
            </a:r>
            <a:endParaRPr lang="en-US" sz="3000" b="1" dirty="0">
              <a:latin typeface="Foco"/>
              <a:cs typeface="Foco"/>
            </a:endParaRPr>
          </a:p>
        </p:txBody>
      </p:sp>
      <p:grpSp>
        <p:nvGrpSpPr>
          <p:cNvPr id="17" name="Group 16"/>
          <p:cNvGrpSpPr/>
          <p:nvPr/>
        </p:nvGrpSpPr>
        <p:grpSpPr>
          <a:xfrm>
            <a:off x="81859" y="739851"/>
            <a:ext cx="8872018" cy="1475227"/>
            <a:chOff x="4685016" y="825856"/>
            <a:chExt cx="4339233" cy="1475227"/>
          </a:xfrm>
        </p:grpSpPr>
        <p:pic>
          <p:nvPicPr>
            <p:cNvPr id="9" name="Picture 19" descr="red bubb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5016" y="825856"/>
              <a:ext cx="4339233" cy="147522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0"/>
            <p:cNvSpPr>
              <a:spLocks noChangeArrowheads="1"/>
            </p:cNvSpPr>
            <p:nvPr/>
          </p:nvSpPr>
          <p:spPr bwMode="auto">
            <a:xfrm>
              <a:off x="5476126" y="1136650"/>
              <a:ext cx="3500410" cy="506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0"/>
                </a:spcBef>
              </a:pPr>
              <a:r>
                <a:rPr lang="en-US" i="1" dirty="0" smtClean="0">
                  <a:latin typeface="Foco"/>
                </a:rPr>
                <a:t>That’s a footpath and so you have got a large degree of anonymity if you walk down there because you could be going to this parking area at the back or you could be making out that you are going anywhere else in the development </a:t>
              </a:r>
              <a:endParaRPr lang="en-US" i="1" dirty="0">
                <a:latin typeface="Foco"/>
              </a:endParaRPr>
            </a:p>
          </p:txBody>
        </p:sp>
      </p:grpSp>
      <p:grpSp>
        <p:nvGrpSpPr>
          <p:cNvPr id="18" name="Group 17"/>
          <p:cNvGrpSpPr/>
          <p:nvPr/>
        </p:nvGrpSpPr>
        <p:grpSpPr>
          <a:xfrm>
            <a:off x="257192" y="2215078"/>
            <a:ext cx="4711871" cy="1982291"/>
            <a:chOff x="513709" y="2449759"/>
            <a:chExt cx="5556633" cy="1544496"/>
          </a:xfrm>
        </p:grpSpPr>
        <p:pic>
          <p:nvPicPr>
            <p:cNvPr id="12" name="Picture 16" descr="blue bubbl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3709" y="2449759"/>
              <a:ext cx="5556633" cy="154449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13709" y="2509903"/>
              <a:ext cx="4373479" cy="1153708"/>
            </a:xfrm>
            <a:prstGeom prst="rect">
              <a:avLst/>
            </a:prstGeom>
            <a:noFill/>
          </p:spPr>
          <p:txBody>
            <a:bodyPr wrap="square" rtlCol="0">
              <a:spAutoFit/>
            </a:bodyPr>
            <a:lstStyle/>
            <a:p>
              <a:pPr algn="ctr"/>
              <a:r>
                <a:rPr lang="en-US" i="1" dirty="0" smtClean="0">
                  <a:latin typeface="Foco"/>
                </a:rPr>
                <a:t>To me, they would have to provide some other form of security measure, so it could be a barrier system across there to stop unwanted visitors getting in</a:t>
              </a:r>
              <a:endParaRPr lang="en-US" i="1" dirty="0">
                <a:latin typeface="Foco"/>
              </a:endParaRPr>
            </a:p>
          </p:txBody>
        </p:sp>
      </p:grpSp>
      <p:grpSp>
        <p:nvGrpSpPr>
          <p:cNvPr id="19" name="Group 18"/>
          <p:cNvGrpSpPr/>
          <p:nvPr/>
        </p:nvGrpSpPr>
        <p:grpSpPr>
          <a:xfrm>
            <a:off x="4771745" y="2016140"/>
            <a:ext cx="4243108" cy="2032433"/>
            <a:chOff x="132704" y="748612"/>
            <a:chExt cx="3726481" cy="1751366"/>
          </a:xfrm>
        </p:grpSpPr>
        <p:pic>
          <p:nvPicPr>
            <p:cNvPr id="20" name="Picture 15" descr="green bubbl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2704" y="751573"/>
              <a:ext cx="3726481" cy="174840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751912" y="748612"/>
              <a:ext cx="3053236" cy="1273027"/>
            </a:xfrm>
            <a:prstGeom prst="rect">
              <a:avLst/>
            </a:prstGeom>
            <a:noFill/>
          </p:spPr>
          <p:txBody>
            <a:bodyPr wrap="square" rtlCol="0">
              <a:spAutoFit/>
            </a:bodyPr>
            <a:lstStyle/>
            <a:p>
              <a:pPr algn="ctr"/>
              <a:r>
                <a:rPr lang="en-US" b="1" i="1" dirty="0" smtClean="0">
                  <a:latin typeface="Foco"/>
                </a:rPr>
                <a:t>OFFENDER: </a:t>
              </a:r>
              <a:r>
                <a:rPr lang="en-US" i="1" dirty="0" smtClean="0">
                  <a:latin typeface="Foco"/>
                </a:rPr>
                <a:t>The fence wouldn’t deter me. In actual fact, it would put me at ease as I could hear the fence rattle if someone was coming in </a:t>
              </a:r>
              <a:endParaRPr lang="en-US" i="1" dirty="0"/>
            </a:p>
          </p:txBody>
        </p:sp>
      </p:grpSp>
    </p:spTree>
    <p:custDataLst>
      <p:tags r:id="rId1"/>
    </p:custDataLst>
    <p:extLst>
      <p:ext uri="{BB962C8B-B14F-4D97-AF65-F5344CB8AC3E}">
        <p14:creationId xmlns:p14="http://schemas.microsoft.com/office/powerpoint/2010/main" val="833901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473_UoH_Research Events_Plasma_Powerpoint_Outlined_Dummy_2ndpage_150dp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5" name="TextBox 4"/>
          <p:cNvSpPr txBox="1"/>
          <p:nvPr/>
        </p:nvSpPr>
        <p:spPr>
          <a:xfrm>
            <a:off x="132704" y="45295"/>
            <a:ext cx="7860590" cy="553998"/>
          </a:xfrm>
          <a:prstGeom prst="rect">
            <a:avLst/>
          </a:prstGeom>
          <a:noFill/>
        </p:spPr>
        <p:txBody>
          <a:bodyPr wrap="square" rtlCol="0">
            <a:spAutoFit/>
          </a:bodyPr>
          <a:lstStyle/>
          <a:p>
            <a:r>
              <a:rPr lang="en-US" sz="3000" b="1" dirty="0" smtClean="0">
                <a:latin typeface="Foco"/>
                <a:cs typeface="Foco"/>
              </a:rPr>
              <a:t>Physical security: offenders</a:t>
            </a:r>
            <a:endParaRPr lang="en-US" sz="3000" b="1" dirty="0">
              <a:latin typeface="Foco"/>
              <a:cs typeface="Foco"/>
            </a:endParaRPr>
          </a:p>
        </p:txBody>
      </p:sp>
      <p:sp>
        <p:nvSpPr>
          <p:cNvPr id="6" name="TextBox 5"/>
          <p:cNvSpPr txBox="1"/>
          <p:nvPr/>
        </p:nvSpPr>
        <p:spPr>
          <a:xfrm>
            <a:off x="176599" y="756809"/>
            <a:ext cx="8751643" cy="3185487"/>
          </a:xfrm>
          <a:prstGeom prst="rect">
            <a:avLst/>
          </a:prstGeom>
          <a:noFill/>
        </p:spPr>
        <p:txBody>
          <a:bodyPr wrap="square" rtlCol="0">
            <a:spAutoFit/>
          </a:bodyPr>
          <a:lstStyle/>
          <a:p>
            <a:pPr marL="342900" indent="-342900" algn="just">
              <a:buFontTx/>
              <a:buChar char="-"/>
            </a:pPr>
            <a:r>
              <a:rPr lang="en-GB" sz="2300" dirty="0" smtClean="0">
                <a:latin typeface="Foco"/>
              </a:rPr>
              <a:t>Prioritised assessing levels of security on the images </a:t>
            </a:r>
          </a:p>
          <a:p>
            <a:pPr algn="just"/>
            <a:endParaRPr lang="en-GB" sz="1000" dirty="0" smtClean="0">
              <a:latin typeface="Foco"/>
            </a:endParaRPr>
          </a:p>
          <a:p>
            <a:pPr marL="342900" indent="-342900" algn="just">
              <a:buFontTx/>
              <a:buChar char="-"/>
            </a:pPr>
            <a:r>
              <a:rPr lang="en-GB" sz="2300" dirty="0" smtClean="0">
                <a:latin typeface="Foco"/>
              </a:rPr>
              <a:t>Distinguish between poor and good quality door locks and estimated time/level of effort  </a:t>
            </a:r>
          </a:p>
          <a:p>
            <a:pPr algn="just"/>
            <a:endParaRPr lang="en-GB" sz="1000" dirty="0" smtClean="0">
              <a:latin typeface="Foco"/>
            </a:endParaRPr>
          </a:p>
          <a:p>
            <a:pPr marL="342900" indent="-342900" algn="just">
              <a:buFontTx/>
              <a:buChar char="-"/>
            </a:pPr>
            <a:r>
              <a:rPr lang="en-GB" sz="2300" dirty="0" smtClean="0">
                <a:latin typeface="Foco"/>
              </a:rPr>
              <a:t>Able to identify </a:t>
            </a:r>
            <a:r>
              <a:rPr lang="en-GB" sz="2300" dirty="0" err="1" smtClean="0">
                <a:latin typeface="Foco"/>
              </a:rPr>
              <a:t>Europrofile</a:t>
            </a:r>
            <a:r>
              <a:rPr lang="en-GB" sz="2300" dirty="0" smtClean="0">
                <a:latin typeface="Foco"/>
              </a:rPr>
              <a:t> locks   </a:t>
            </a:r>
          </a:p>
          <a:p>
            <a:pPr algn="just"/>
            <a:endParaRPr lang="en-GB" sz="1000" dirty="0">
              <a:latin typeface="Foco"/>
            </a:endParaRPr>
          </a:p>
          <a:p>
            <a:pPr marL="342900" indent="-342900" algn="just">
              <a:buFontTx/>
              <a:buChar char="-"/>
            </a:pPr>
            <a:r>
              <a:rPr lang="en-GB" sz="2300" dirty="0" smtClean="0">
                <a:latin typeface="Foco"/>
              </a:rPr>
              <a:t>Not deterred by gates or grilles – viewed as excessive security – suggestive of something worth taking </a:t>
            </a:r>
          </a:p>
          <a:p>
            <a:pPr algn="just"/>
            <a:endParaRPr lang="en-GB" sz="1000" dirty="0" smtClean="0">
              <a:latin typeface="Foco"/>
            </a:endParaRPr>
          </a:p>
          <a:p>
            <a:pPr marL="342900" indent="-342900" algn="just">
              <a:buFontTx/>
              <a:buChar char="-"/>
            </a:pPr>
            <a:r>
              <a:rPr lang="en-GB" sz="2300" dirty="0" smtClean="0">
                <a:latin typeface="Foco"/>
              </a:rPr>
              <a:t>Not deterred by burglar alarms - don’t trigger a response </a:t>
            </a:r>
          </a:p>
        </p:txBody>
      </p:sp>
    </p:spTree>
    <p:custDataLst>
      <p:tags r:id="rId1"/>
    </p:custDataLst>
    <p:extLst>
      <p:ext uri="{BB962C8B-B14F-4D97-AF65-F5344CB8AC3E}">
        <p14:creationId xmlns:p14="http://schemas.microsoft.com/office/powerpoint/2010/main" val="995927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fade">
                                      <p:cBhvr>
                                        <p:cTn id="2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473_UoH_Research Events_Plasma_Powerpoint_Outlined_Dummy_2ndpage_150dp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5" name="TextBox 4"/>
          <p:cNvSpPr txBox="1"/>
          <p:nvPr/>
        </p:nvSpPr>
        <p:spPr>
          <a:xfrm>
            <a:off x="132704" y="45295"/>
            <a:ext cx="7860590" cy="553998"/>
          </a:xfrm>
          <a:prstGeom prst="rect">
            <a:avLst/>
          </a:prstGeom>
          <a:noFill/>
        </p:spPr>
        <p:txBody>
          <a:bodyPr wrap="square" rtlCol="0">
            <a:spAutoFit/>
          </a:bodyPr>
          <a:lstStyle/>
          <a:p>
            <a:r>
              <a:rPr lang="en-US" sz="3000" b="1" dirty="0" smtClean="0">
                <a:latin typeface="Foco"/>
                <a:cs typeface="Foco"/>
              </a:rPr>
              <a:t>Physical security: offenders</a:t>
            </a:r>
            <a:endParaRPr lang="en-US" sz="3000" b="1" dirty="0">
              <a:latin typeface="Foco"/>
              <a:cs typeface="Foco"/>
            </a:endParaRPr>
          </a:p>
        </p:txBody>
      </p:sp>
      <p:grpSp>
        <p:nvGrpSpPr>
          <p:cNvPr id="2" name="Group 1"/>
          <p:cNvGrpSpPr/>
          <p:nvPr/>
        </p:nvGrpSpPr>
        <p:grpSpPr>
          <a:xfrm>
            <a:off x="698212" y="1466153"/>
            <a:ext cx="6729573" cy="2088705"/>
            <a:chOff x="179511" y="852755"/>
            <a:chExt cx="3726481" cy="1748405"/>
          </a:xfrm>
        </p:grpSpPr>
        <p:pic>
          <p:nvPicPr>
            <p:cNvPr id="7" name="Picture 15" descr="green bubb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1" y="852755"/>
              <a:ext cx="3726481" cy="174840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08928" y="909493"/>
              <a:ext cx="3053236" cy="1236636"/>
            </a:xfrm>
            <a:prstGeom prst="rect">
              <a:avLst/>
            </a:prstGeom>
            <a:noFill/>
          </p:spPr>
          <p:txBody>
            <a:bodyPr wrap="square" rtlCol="0">
              <a:spAutoFit/>
            </a:bodyPr>
            <a:lstStyle/>
            <a:p>
              <a:pPr algn="ctr"/>
              <a:r>
                <a:rPr lang="en-US" i="1" dirty="0" smtClean="0">
                  <a:latin typeface="Foco"/>
                </a:rPr>
                <a:t>If I smashed a window and the alarm went off, I might scuttle away and then come back ten minutes later to see if anyone had bothered dealing with it. From personal experience, eight out of ten won’t bother doing anything with them</a:t>
              </a:r>
              <a:endParaRPr lang="en-US" i="1" dirty="0">
                <a:latin typeface="Foco"/>
              </a:endParaRPr>
            </a:p>
          </p:txBody>
        </p:sp>
      </p:grpSp>
    </p:spTree>
    <p:custDataLst>
      <p:tags r:id="rId1"/>
    </p:custDataLst>
    <p:extLst>
      <p:ext uri="{BB962C8B-B14F-4D97-AF65-F5344CB8AC3E}">
        <p14:creationId xmlns:p14="http://schemas.microsoft.com/office/powerpoint/2010/main" val="2281011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473_UoH_Research Events_Plasma_Powerpoint_Outlined_Dummy_2ndpage_150dp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5" name="TextBox 4"/>
          <p:cNvSpPr txBox="1"/>
          <p:nvPr/>
        </p:nvSpPr>
        <p:spPr>
          <a:xfrm>
            <a:off x="132704" y="45295"/>
            <a:ext cx="7860590" cy="553998"/>
          </a:xfrm>
          <a:prstGeom prst="rect">
            <a:avLst/>
          </a:prstGeom>
          <a:noFill/>
        </p:spPr>
        <p:txBody>
          <a:bodyPr wrap="square" rtlCol="0">
            <a:spAutoFit/>
          </a:bodyPr>
          <a:lstStyle/>
          <a:p>
            <a:r>
              <a:rPr lang="en-US" sz="3000" b="1" dirty="0" smtClean="0">
                <a:latin typeface="Foco"/>
                <a:cs typeface="Foco"/>
              </a:rPr>
              <a:t>Physical security: police</a:t>
            </a:r>
            <a:endParaRPr lang="en-US" sz="3000" b="1" dirty="0">
              <a:latin typeface="Foco"/>
              <a:cs typeface="Foco"/>
            </a:endParaRPr>
          </a:p>
        </p:txBody>
      </p:sp>
      <p:sp>
        <p:nvSpPr>
          <p:cNvPr id="6" name="TextBox 5"/>
          <p:cNvSpPr txBox="1"/>
          <p:nvPr/>
        </p:nvSpPr>
        <p:spPr>
          <a:xfrm>
            <a:off x="176599" y="1219146"/>
            <a:ext cx="8751643" cy="2369880"/>
          </a:xfrm>
          <a:prstGeom prst="rect">
            <a:avLst/>
          </a:prstGeom>
          <a:noFill/>
        </p:spPr>
        <p:txBody>
          <a:bodyPr wrap="square" rtlCol="0">
            <a:spAutoFit/>
          </a:bodyPr>
          <a:lstStyle/>
          <a:p>
            <a:pPr marL="342900" indent="-342900" algn="just">
              <a:buFontTx/>
              <a:buChar char="-"/>
            </a:pPr>
            <a:r>
              <a:rPr lang="en-GB" sz="2300" dirty="0" smtClean="0">
                <a:latin typeface="Foco"/>
              </a:rPr>
              <a:t>Focus on gating/barriers for car parking and access control into flats</a:t>
            </a:r>
          </a:p>
          <a:p>
            <a:pPr algn="just"/>
            <a:endParaRPr lang="en-GB" sz="2300" dirty="0" smtClean="0">
              <a:latin typeface="Foco"/>
            </a:endParaRPr>
          </a:p>
          <a:p>
            <a:pPr algn="just"/>
            <a:endParaRPr lang="en-GB" sz="2300" dirty="0">
              <a:latin typeface="Foco"/>
            </a:endParaRPr>
          </a:p>
          <a:p>
            <a:pPr marL="342900" indent="-342900" algn="just">
              <a:buFontTx/>
              <a:buChar char="-"/>
            </a:pPr>
            <a:r>
              <a:rPr lang="en-GB" sz="2300" dirty="0" smtClean="0">
                <a:latin typeface="Foco"/>
              </a:rPr>
              <a:t>One participant stated that physical security should not be a principle of CPTED…  </a:t>
            </a:r>
          </a:p>
          <a:p>
            <a:pPr algn="just"/>
            <a:endParaRPr lang="en-GB" sz="1000" dirty="0">
              <a:latin typeface="Foco"/>
            </a:endParaRPr>
          </a:p>
        </p:txBody>
      </p:sp>
    </p:spTree>
    <p:custDataLst>
      <p:tags r:id="rId1"/>
    </p:custDataLst>
    <p:extLst>
      <p:ext uri="{BB962C8B-B14F-4D97-AF65-F5344CB8AC3E}">
        <p14:creationId xmlns:p14="http://schemas.microsoft.com/office/powerpoint/2010/main" val="1692063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473_UoH_Research Events_Plasma_Powerpoint_Outlined_Dummy_2ndpage_150dp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5" name="TextBox 4"/>
          <p:cNvSpPr txBox="1"/>
          <p:nvPr/>
        </p:nvSpPr>
        <p:spPr>
          <a:xfrm>
            <a:off x="132704" y="45295"/>
            <a:ext cx="7860590" cy="553998"/>
          </a:xfrm>
          <a:prstGeom prst="rect">
            <a:avLst/>
          </a:prstGeom>
          <a:noFill/>
        </p:spPr>
        <p:txBody>
          <a:bodyPr wrap="square" rtlCol="0">
            <a:spAutoFit/>
          </a:bodyPr>
          <a:lstStyle/>
          <a:p>
            <a:r>
              <a:rPr lang="en-US" sz="3000" b="1" dirty="0" smtClean="0">
                <a:latin typeface="Foco"/>
                <a:cs typeface="Foco"/>
              </a:rPr>
              <a:t>Physical security: police</a:t>
            </a:r>
            <a:endParaRPr lang="en-US" sz="3000" b="1" dirty="0">
              <a:latin typeface="Foco"/>
              <a:cs typeface="Foco"/>
            </a:endParaRPr>
          </a:p>
        </p:txBody>
      </p:sp>
      <p:grpSp>
        <p:nvGrpSpPr>
          <p:cNvPr id="2" name="Group 1"/>
          <p:cNvGrpSpPr/>
          <p:nvPr/>
        </p:nvGrpSpPr>
        <p:grpSpPr>
          <a:xfrm>
            <a:off x="698212" y="1466153"/>
            <a:ext cx="6729573" cy="2088705"/>
            <a:chOff x="179511" y="852755"/>
            <a:chExt cx="3726481" cy="1748405"/>
          </a:xfrm>
        </p:grpSpPr>
        <p:pic>
          <p:nvPicPr>
            <p:cNvPr id="7" name="Picture 15" descr="green bubb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1" y="852755"/>
              <a:ext cx="3726481" cy="1748405"/>
            </a:xfrm>
            <a:prstGeom prst="rect">
              <a:avLst/>
            </a:prstGeom>
            <a:solidFill>
              <a:srgbClr val="FFFFFF"/>
            </a:solidFill>
            <a:extLst/>
          </p:spPr>
        </p:pic>
        <p:sp>
          <p:nvSpPr>
            <p:cNvPr id="8" name="TextBox 7"/>
            <p:cNvSpPr txBox="1"/>
            <p:nvPr/>
          </p:nvSpPr>
          <p:spPr>
            <a:xfrm>
              <a:off x="808928" y="909493"/>
              <a:ext cx="3053236" cy="1236636"/>
            </a:xfrm>
            <a:prstGeom prst="rect">
              <a:avLst/>
            </a:prstGeom>
            <a:noFill/>
          </p:spPr>
          <p:txBody>
            <a:bodyPr wrap="square" rtlCol="0">
              <a:spAutoFit/>
            </a:bodyPr>
            <a:lstStyle/>
            <a:p>
              <a:pPr algn="ctr"/>
              <a:r>
                <a:rPr lang="en-US" i="1" dirty="0" smtClean="0">
                  <a:latin typeface="Foco"/>
                </a:rPr>
                <a:t>To be honest, that is secondary as far as I am concerned – the physical security. If we get the design of the estate right with CPTED, then the actual physical property, they hopefully won’t get that far, so that doesn’t really matter </a:t>
              </a:r>
              <a:endParaRPr lang="en-US" i="1" dirty="0">
                <a:latin typeface="Foco"/>
              </a:endParaRPr>
            </a:p>
          </p:txBody>
        </p:sp>
      </p:grpSp>
    </p:spTree>
    <p:custDataLst>
      <p:tags r:id="rId1"/>
    </p:custDataLst>
    <p:extLst>
      <p:ext uri="{BB962C8B-B14F-4D97-AF65-F5344CB8AC3E}">
        <p14:creationId xmlns:p14="http://schemas.microsoft.com/office/powerpoint/2010/main" val="2648187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473_UoH_Research Events_Plasma_Powerpoint_Outlined_Dummy_2ndpage_150dp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5" name="TextBox 4"/>
          <p:cNvSpPr txBox="1"/>
          <p:nvPr/>
        </p:nvSpPr>
        <p:spPr>
          <a:xfrm>
            <a:off x="132704" y="45295"/>
            <a:ext cx="7860590" cy="553998"/>
          </a:xfrm>
          <a:prstGeom prst="rect">
            <a:avLst/>
          </a:prstGeom>
          <a:noFill/>
        </p:spPr>
        <p:txBody>
          <a:bodyPr wrap="square" rtlCol="0">
            <a:spAutoFit/>
          </a:bodyPr>
          <a:lstStyle/>
          <a:p>
            <a:r>
              <a:rPr lang="en-US" sz="3000" b="1" dirty="0" smtClean="0">
                <a:latin typeface="Foco"/>
                <a:cs typeface="Foco"/>
              </a:rPr>
              <a:t>Management &amp; Maintenance: offenders</a:t>
            </a:r>
            <a:endParaRPr lang="en-US" sz="3000" b="1" dirty="0">
              <a:latin typeface="Foco"/>
              <a:cs typeface="Foco"/>
            </a:endParaRPr>
          </a:p>
        </p:txBody>
      </p:sp>
      <p:sp>
        <p:nvSpPr>
          <p:cNvPr id="6" name="TextBox 5"/>
          <p:cNvSpPr txBox="1"/>
          <p:nvPr/>
        </p:nvSpPr>
        <p:spPr>
          <a:xfrm>
            <a:off x="176599" y="1280791"/>
            <a:ext cx="8751643" cy="2169825"/>
          </a:xfrm>
          <a:prstGeom prst="rect">
            <a:avLst/>
          </a:prstGeom>
          <a:noFill/>
        </p:spPr>
        <p:txBody>
          <a:bodyPr wrap="square" rtlCol="0">
            <a:spAutoFit/>
          </a:bodyPr>
          <a:lstStyle/>
          <a:p>
            <a:pPr marL="342900" indent="-342900" algn="just">
              <a:buFontTx/>
              <a:buChar char="-"/>
            </a:pPr>
            <a:r>
              <a:rPr lang="en-GB" sz="2300" dirty="0" smtClean="0">
                <a:latin typeface="Foco"/>
              </a:rPr>
              <a:t>Majority of responses contradicted the assumption - untidy houses will attract offenders  </a:t>
            </a:r>
          </a:p>
          <a:p>
            <a:pPr algn="just"/>
            <a:endParaRPr lang="en-GB" sz="1000" dirty="0" smtClean="0">
              <a:latin typeface="Foco"/>
            </a:endParaRPr>
          </a:p>
          <a:p>
            <a:pPr marL="342900" indent="-342900" algn="just">
              <a:buFontTx/>
              <a:buChar char="-"/>
            </a:pPr>
            <a:r>
              <a:rPr lang="en-GB" sz="2300" dirty="0" smtClean="0">
                <a:latin typeface="Foco"/>
              </a:rPr>
              <a:t>Poorly maintained properties deemed unattractive targets  - untidy external space equates to a lack of money  </a:t>
            </a:r>
          </a:p>
          <a:p>
            <a:pPr algn="just"/>
            <a:endParaRPr lang="en-GB" sz="1000" dirty="0" smtClean="0">
              <a:latin typeface="Foco"/>
            </a:endParaRPr>
          </a:p>
          <a:p>
            <a:pPr marL="342900" indent="-342900" algn="just">
              <a:buFontTx/>
              <a:buChar char="-"/>
            </a:pPr>
            <a:r>
              <a:rPr lang="en-GB" sz="2300" dirty="0" smtClean="0">
                <a:latin typeface="Foco"/>
              </a:rPr>
              <a:t>Attracted to tidy, well maintained properties    </a:t>
            </a:r>
          </a:p>
        </p:txBody>
      </p:sp>
    </p:spTree>
    <p:custDataLst>
      <p:tags r:id="rId1"/>
    </p:custDataLst>
    <p:extLst>
      <p:ext uri="{BB962C8B-B14F-4D97-AF65-F5344CB8AC3E}">
        <p14:creationId xmlns:p14="http://schemas.microsoft.com/office/powerpoint/2010/main" val="3453043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473_UoH_Research Events_Plasma_Powerpoint_Outlined_Dummy_2ndpage_150dp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5" name="TextBox 4"/>
          <p:cNvSpPr txBox="1"/>
          <p:nvPr/>
        </p:nvSpPr>
        <p:spPr>
          <a:xfrm>
            <a:off x="132704" y="45295"/>
            <a:ext cx="7860590" cy="553998"/>
          </a:xfrm>
          <a:prstGeom prst="rect">
            <a:avLst/>
          </a:prstGeom>
          <a:noFill/>
        </p:spPr>
        <p:txBody>
          <a:bodyPr wrap="square" rtlCol="0">
            <a:spAutoFit/>
          </a:bodyPr>
          <a:lstStyle/>
          <a:p>
            <a:r>
              <a:rPr lang="en-US" sz="3000" b="1" dirty="0" smtClean="0">
                <a:latin typeface="Foco"/>
                <a:cs typeface="Foco"/>
              </a:rPr>
              <a:t>Management &amp; Maintenance: offenders </a:t>
            </a:r>
            <a:endParaRPr lang="en-US" sz="3000" b="1" dirty="0">
              <a:latin typeface="Foco"/>
              <a:cs typeface="Foco"/>
            </a:endParaRPr>
          </a:p>
        </p:txBody>
      </p:sp>
      <p:grpSp>
        <p:nvGrpSpPr>
          <p:cNvPr id="17" name="Group 16"/>
          <p:cNvGrpSpPr/>
          <p:nvPr/>
        </p:nvGrpSpPr>
        <p:grpSpPr>
          <a:xfrm>
            <a:off x="117487" y="1097285"/>
            <a:ext cx="3051759" cy="1475227"/>
            <a:chOff x="4685016" y="825856"/>
            <a:chExt cx="4339233" cy="1475227"/>
          </a:xfrm>
        </p:grpSpPr>
        <p:pic>
          <p:nvPicPr>
            <p:cNvPr id="9" name="Picture 19" descr="red bubb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5016" y="825856"/>
              <a:ext cx="4339233" cy="147522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0"/>
            <p:cNvSpPr>
              <a:spLocks noChangeArrowheads="1"/>
            </p:cNvSpPr>
            <p:nvPr/>
          </p:nvSpPr>
          <p:spPr bwMode="auto">
            <a:xfrm>
              <a:off x="5476126" y="1136650"/>
              <a:ext cx="3500410" cy="506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0"/>
                </a:spcBef>
              </a:pPr>
              <a:r>
                <a:rPr lang="en-US" i="1" dirty="0" smtClean="0">
                  <a:latin typeface="Foco"/>
                </a:rPr>
                <a:t>It doesn’t look worth breaking into as there is nothing to take. It looks scruffy</a:t>
              </a:r>
              <a:endParaRPr lang="en-US" i="1" dirty="0">
                <a:latin typeface="Foco"/>
              </a:endParaRPr>
            </a:p>
          </p:txBody>
        </p:sp>
      </p:grpSp>
      <p:grpSp>
        <p:nvGrpSpPr>
          <p:cNvPr id="18" name="Group 17"/>
          <p:cNvGrpSpPr/>
          <p:nvPr/>
        </p:nvGrpSpPr>
        <p:grpSpPr>
          <a:xfrm>
            <a:off x="2518721" y="2720735"/>
            <a:ext cx="4711871" cy="1247312"/>
            <a:chOff x="513709" y="2449759"/>
            <a:chExt cx="5556633" cy="1544496"/>
          </a:xfrm>
        </p:grpSpPr>
        <p:pic>
          <p:nvPicPr>
            <p:cNvPr id="12" name="Picture 16" descr="blue bubbl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3709" y="2449759"/>
              <a:ext cx="5556633" cy="154449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13709" y="2509903"/>
              <a:ext cx="4373479" cy="719409"/>
            </a:xfrm>
            <a:prstGeom prst="rect">
              <a:avLst/>
            </a:prstGeom>
            <a:noFill/>
          </p:spPr>
          <p:txBody>
            <a:bodyPr wrap="square" rtlCol="0">
              <a:spAutoFit/>
            </a:bodyPr>
            <a:lstStyle/>
            <a:p>
              <a:pPr algn="ctr"/>
              <a:r>
                <a:rPr lang="en-US" i="1" dirty="0" smtClean="0">
                  <a:latin typeface="Foco"/>
                </a:rPr>
                <a:t>That’s an ideal house for a burglar, it’s secluded, hedge is neat and tidy, good maintenance</a:t>
              </a:r>
              <a:endParaRPr lang="en-US" i="1" dirty="0">
                <a:latin typeface="Foco"/>
              </a:endParaRPr>
            </a:p>
          </p:txBody>
        </p:sp>
      </p:grpSp>
      <p:grpSp>
        <p:nvGrpSpPr>
          <p:cNvPr id="19" name="Group 18"/>
          <p:cNvGrpSpPr/>
          <p:nvPr/>
        </p:nvGrpSpPr>
        <p:grpSpPr>
          <a:xfrm>
            <a:off x="4506306" y="893318"/>
            <a:ext cx="4243108" cy="1579585"/>
            <a:chOff x="132704" y="940210"/>
            <a:chExt cx="3726481" cy="1801075"/>
          </a:xfrm>
        </p:grpSpPr>
        <p:pic>
          <p:nvPicPr>
            <p:cNvPr id="20" name="Picture 15" descr="green bubbl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2704" y="992880"/>
              <a:ext cx="3726481" cy="174840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751912" y="940210"/>
              <a:ext cx="3053236" cy="1368640"/>
            </a:xfrm>
            <a:prstGeom prst="rect">
              <a:avLst/>
            </a:prstGeom>
            <a:noFill/>
          </p:spPr>
          <p:txBody>
            <a:bodyPr wrap="square" rtlCol="0">
              <a:spAutoFit/>
            </a:bodyPr>
            <a:lstStyle/>
            <a:p>
              <a:pPr algn="ctr"/>
              <a:r>
                <a:rPr lang="en-US" i="1" dirty="0" smtClean="0">
                  <a:latin typeface="Foco"/>
                </a:rPr>
                <a:t>If they have a neat garden, you know they have something to steal. You know they look after themselves and the house </a:t>
              </a:r>
              <a:endParaRPr lang="en-US" i="1" dirty="0"/>
            </a:p>
          </p:txBody>
        </p:sp>
      </p:grpSp>
    </p:spTree>
    <p:custDataLst>
      <p:tags r:id="rId1"/>
    </p:custDataLst>
    <p:extLst>
      <p:ext uri="{BB962C8B-B14F-4D97-AF65-F5344CB8AC3E}">
        <p14:creationId xmlns:p14="http://schemas.microsoft.com/office/powerpoint/2010/main" val="324406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473_UoH_Research Events_Plasma_Powerpoint_Outlined_Dummy_2ndpage_150dp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5" name="TextBox 4"/>
          <p:cNvSpPr txBox="1"/>
          <p:nvPr/>
        </p:nvSpPr>
        <p:spPr>
          <a:xfrm>
            <a:off x="132704" y="45295"/>
            <a:ext cx="6537428" cy="553998"/>
          </a:xfrm>
          <a:prstGeom prst="rect">
            <a:avLst/>
          </a:prstGeom>
          <a:noFill/>
        </p:spPr>
        <p:txBody>
          <a:bodyPr wrap="square" rtlCol="0">
            <a:spAutoFit/>
          </a:bodyPr>
          <a:lstStyle/>
          <a:p>
            <a:r>
              <a:rPr lang="en-US" sz="3000" b="1" dirty="0" smtClean="0">
                <a:latin typeface="Foco"/>
                <a:cs typeface="Foco"/>
              </a:rPr>
              <a:t>Importance of CPTED: </a:t>
            </a:r>
            <a:r>
              <a:rPr lang="en-US" sz="3000" b="1" i="1" dirty="0" smtClean="0">
                <a:latin typeface="Foco"/>
                <a:cs typeface="Foco"/>
              </a:rPr>
              <a:t>Policy </a:t>
            </a:r>
            <a:endParaRPr lang="en-US" sz="3000" b="1" i="1" dirty="0">
              <a:latin typeface="Foco"/>
              <a:cs typeface="Foco"/>
            </a:endParaRPr>
          </a:p>
        </p:txBody>
      </p:sp>
      <p:sp>
        <p:nvSpPr>
          <p:cNvPr id="2" name="TextBox 1"/>
          <p:cNvSpPr txBox="1"/>
          <p:nvPr/>
        </p:nvSpPr>
        <p:spPr>
          <a:xfrm>
            <a:off x="236306" y="745687"/>
            <a:ext cx="8681663" cy="3170099"/>
          </a:xfrm>
          <a:prstGeom prst="rect">
            <a:avLst/>
          </a:prstGeom>
          <a:noFill/>
        </p:spPr>
        <p:txBody>
          <a:bodyPr wrap="square" rtlCol="0">
            <a:spAutoFit/>
          </a:bodyPr>
          <a:lstStyle/>
          <a:p>
            <a:pPr marL="285750" indent="-285750" algn="just">
              <a:buFont typeface="Arial" panose="020B0604020202020204" pitchFamily="34" charset="0"/>
              <a:buChar char="•"/>
            </a:pPr>
            <a:r>
              <a:rPr lang="en-GB" sz="2000" dirty="0" smtClean="0">
                <a:latin typeface="Foco"/>
              </a:rPr>
              <a:t>Increasing emphasis upon deregulation – </a:t>
            </a:r>
            <a:r>
              <a:rPr lang="en-GB" sz="2000" i="1" dirty="0" smtClean="0">
                <a:latin typeface="Foco"/>
              </a:rPr>
              <a:t>Safer Places </a:t>
            </a:r>
            <a:r>
              <a:rPr lang="en-GB" sz="2000" dirty="0" smtClean="0">
                <a:latin typeface="Foco"/>
              </a:rPr>
              <a:t>cancelled</a:t>
            </a:r>
          </a:p>
          <a:p>
            <a:pPr algn="just"/>
            <a:endParaRPr lang="en-GB" sz="1000" dirty="0" smtClean="0">
              <a:latin typeface="Foco"/>
            </a:endParaRPr>
          </a:p>
          <a:p>
            <a:pPr algn="just"/>
            <a:endParaRPr lang="en-GB" sz="1000" dirty="0" smtClean="0">
              <a:latin typeface="Foco"/>
            </a:endParaRPr>
          </a:p>
          <a:p>
            <a:pPr marL="285750" indent="-285750" algn="just">
              <a:buFont typeface="Arial" panose="020B0604020202020204" pitchFamily="34" charset="0"/>
              <a:buChar char="•"/>
            </a:pPr>
            <a:r>
              <a:rPr lang="en-GB" sz="2000" i="1" dirty="0" smtClean="0">
                <a:latin typeface="Foco"/>
              </a:rPr>
              <a:t>National Planning Policy Framework </a:t>
            </a:r>
            <a:r>
              <a:rPr lang="en-GB" sz="2000" dirty="0" smtClean="0">
                <a:latin typeface="Foco"/>
              </a:rPr>
              <a:t>(2012) and </a:t>
            </a:r>
            <a:r>
              <a:rPr lang="en-GB" sz="2000" i="1" dirty="0" smtClean="0">
                <a:latin typeface="Foco"/>
              </a:rPr>
              <a:t>Planning Practice Guidance</a:t>
            </a:r>
            <a:r>
              <a:rPr lang="en-GB" sz="2000" dirty="0" smtClean="0">
                <a:latin typeface="Foco"/>
              </a:rPr>
              <a:t> state importance of crime prevention</a:t>
            </a:r>
          </a:p>
          <a:p>
            <a:pPr algn="just"/>
            <a:endParaRPr lang="en-GB" sz="1000" dirty="0" smtClean="0">
              <a:latin typeface="Foco"/>
            </a:endParaRPr>
          </a:p>
          <a:p>
            <a:pPr algn="just"/>
            <a:endParaRPr lang="en-GB" sz="1000" dirty="0">
              <a:latin typeface="Foco"/>
            </a:endParaRPr>
          </a:p>
          <a:p>
            <a:pPr marL="285750" indent="-285750" algn="just">
              <a:buFont typeface="Arial" panose="020B0604020202020204" pitchFamily="34" charset="0"/>
              <a:buChar char="•"/>
            </a:pPr>
            <a:r>
              <a:rPr lang="en-GB" sz="2000" i="1" dirty="0" smtClean="0">
                <a:latin typeface="Foco"/>
              </a:rPr>
              <a:t>Modern Crime Prevention Strategy </a:t>
            </a:r>
            <a:r>
              <a:rPr lang="en-GB" sz="2000" dirty="0" smtClean="0">
                <a:latin typeface="Foco"/>
              </a:rPr>
              <a:t>(2016) highlights important of CPTED – opportunity defined as 1 of the 6 drivers of crime </a:t>
            </a:r>
          </a:p>
          <a:p>
            <a:pPr algn="just"/>
            <a:endParaRPr lang="en-GB" sz="1000" dirty="0" smtClean="0">
              <a:latin typeface="Foco"/>
            </a:endParaRPr>
          </a:p>
          <a:p>
            <a:pPr algn="just"/>
            <a:endParaRPr lang="en-GB" sz="1000" dirty="0">
              <a:latin typeface="Foco"/>
            </a:endParaRPr>
          </a:p>
          <a:p>
            <a:pPr marL="285750" indent="-285750" algn="just">
              <a:buFont typeface="Arial" panose="020B0604020202020204" pitchFamily="34" charset="0"/>
              <a:buChar char="•"/>
            </a:pPr>
            <a:r>
              <a:rPr lang="en-GB" sz="2000" dirty="0" smtClean="0">
                <a:latin typeface="Foco"/>
              </a:rPr>
              <a:t>HMIC’s 2014 inspection of crime prevention, police attendance and use of police time – </a:t>
            </a:r>
            <a:r>
              <a:rPr lang="en-GB" sz="2000" i="1" dirty="0" smtClean="0">
                <a:latin typeface="Foco"/>
              </a:rPr>
              <a:t>Core Business</a:t>
            </a:r>
            <a:endParaRPr lang="en-GB" sz="2000" dirty="0">
              <a:latin typeface="Foco"/>
            </a:endParaRPr>
          </a:p>
        </p:txBody>
      </p:sp>
    </p:spTree>
    <p:custDataLst>
      <p:tags r:id="rId1"/>
    </p:custDataLst>
    <p:extLst>
      <p:ext uri="{BB962C8B-B14F-4D97-AF65-F5344CB8AC3E}">
        <p14:creationId xmlns:p14="http://schemas.microsoft.com/office/powerpoint/2010/main" val="2988394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9" end="9"/>
                                            </p:txEl>
                                          </p:spTgt>
                                        </p:tgtEl>
                                        <p:attrNameLst>
                                          <p:attrName>style.visibility</p:attrName>
                                        </p:attrNameLst>
                                      </p:cBhvr>
                                      <p:to>
                                        <p:strVal val="visible"/>
                                      </p:to>
                                    </p:set>
                                    <p:animEffect transition="in" filter="fade">
                                      <p:cBhvr>
                                        <p:cTn id="2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473_UoH_Research Events_Plasma_Powerpoint_Outlined_Dummy_2ndpage_150dp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5" name="TextBox 4"/>
          <p:cNvSpPr txBox="1"/>
          <p:nvPr/>
        </p:nvSpPr>
        <p:spPr>
          <a:xfrm>
            <a:off x="132704" y="45295"/>
            <a:ext cx="7860590" cy="553998"/>
          </a:xfrm>
          <a:prstGeom prst="rect">
            <a:avLst/>
          </a:prstGeom>
          <a:noFill/>
        </p:spPr>
        <p:txBody>
          <a:bodyPr wrap="square" rtlCol="0">
            <a:spAutoFit/>
          </a:bodyPr>
          <a:lstStyle/>
          <a:p>
            <a:r>
              <a:rPr lang="en-US" sz="3000" b="1" dirty="0" smtClean="0">
                <a:latin typeface="Foco"/>
                <a:cs typeface="Foco"/>
              </a:rPr>
              <a:t>Management &amp; Maintenance: police</a:t>
            </a:r>
            <a:endParaRPr lang="en-US" sz="3000" b="1" dirty="0">
              <a:latin typeface="Foco"/>
              <a:cs typeface="Foco"/>
            </a:endParaRPr>
          </a:p>
        </p:txBody>
      </p:sp>
      <p:sp>
        <p:nvSpPr>
          <p:cNvPr id="6" name="TextBox 5"/>
          <p:cNvSpPr txBox="1"/>
          <p:nvPr/>
        </p:nvSpPr>
        <p:spPr>
          <a:xfrm>
            <a:off x="176599" y="1280791"/>
            <a:ext cx="8751643" cy="600164"/>
          </a:xfrm>
          <a:prstGeom prst="rect">
            <a:avLst/>
          </a:prstGeom>
          <a:noFill/>
        </p:spPr>
        <p:txBody>
          <a:bodyPr wrap="square" rtlCol="0">
            <a:spAutoFit/>
          </a:bodyPr>
          <a:lstStyle/>
          <a:p>
            <a:pPr marL="342900" indent="-342900" algn="just">
              <a:buFontTx/>
              <a:buChar char="-"/>
            </a:pPr>
            <a:r>
              <a:rPr lang="en-GB" sz="2300" dirty="0" smtClean="0">
                <a:latin typeface="Foco"/>
              </a:rPr>
              <a:t>Rarely mentioned, but references tended to relate to vegetation</a:t>
            </a:r>
          </a:p>
          <a:p>
            <a:pPr algn="just"/>
            <a:endParaRPr lang="en-GB" sz="1000" dirty="0" smtClean="0">
              <a:latin typeface="Foco"/>
            </a:endParaRPr>
          </a:p>
        </p:txBody>
      </p:sp>
      <p:grpSp>
        <p:nvGrpSpPr>
          <p:cNvPr id="7" name="Group 6"/>
          <p:cNvGrpSpPr/>
          <p:nvPr/>
        </p:nvGrpSpPr>
        <p:grpSpPr>
          <a:xfrm>
            <a:off x="2286710" y="2071069"/>
            <a:ext cx="5055786" cy="1429277"/>
            <a:chOff x="513709" y="2449759"/>
            <a:chExt cx="5556633" cy="1544496"/>
          </a:xfrm>
        </p:grpSpPr>
        <p:pic>
          <p:nvPicPr>
            <p:cNvPr id="8" name="Picture 16" descr="blue bubb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3709" y="2449759"/>
              <a:ext cx="5556633" cy="154449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13709" y="2509903"/>
              <a:ext cx="4373479" cy="1143322"/>
            </a:xfrm>
            <a:prstGeom prst="rect">
              <a:avLst/>
            </a:prstGeom>
            <a:noFill/>
          </p:spPr>
          <p:txBody>
            <a:bodyPr wrap="square" rtlCol="0">
              <a:spAutoFit/>
            </a:bodyPr>
            <a:lstStyle/>
            <a:p>
              <a:pPr algn="ctr"/>
              <a:r>
                <a:rPr lang="en-US" i="1" dirty="0" smtClean="0">
                  <a:latin typeface="Foco"/>
                </a:rPr>
                <a:t>How tall are these trees going to grow? What sort of obstruction will they eventually be? </a:t>
              </a:r>
              <a:endParaRPr lang="en-US" i="1" dirty="0">
                <a:latin typeface="Foco"/>
              </a:endParaRPr>
            </a:p>
          </p:txBody>
        </p:sp>
      </p:grpSp>
    </p:spTree>
    <p:custDataLst>
      <p:tags r:id="rId1"/>
    </p:custDataLst>
    <p:extLst>
      <p:ext uri="{BB962C8B-B14F-4D97-AF65-F5344CB8AC3E}">
        <p14:creationId xmlns:p14="http://schemas.microsoft.com/office/powerpoint/2010/main" val="1961020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473_UoH_Research Events_Plasma_Powerpoint_Outlined_Dummy_2ndpage_150dp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5" name="TextBox 4"/>
          <p:cNvSpPr txBox="1"/>
          <p:nvPr/>
        </p:nvSpPr>
        <p:spPr>
          <a:xfrm>
            <a:off x="132704" y="45295"/>
            <a:ext cx="7860590" cy="553998"/>
          </a:xfrm>
          <a:prstGeom prst="rect">
            <a:avLst/>
          </a:prstGeom>
          <a:noFill/>
        </p:spPr>
        <p:txBody>
          <a:bodyPr wrap="square" rtlCol="0">
            <a:spAutoFit/>
          </a:bodyPr>
          <a:lstStyle/>
          <a:p>
            <a:r>
              <a:rPr lang="en-US" sz="3000" b="1" dirty="0" smtClean="0">
                <a:latin typeface="Foco"/>
                <a:cs typeface="Foco"/>
              </a:rPr>
              <a:t>Defensible space: offenders</a:t>
            </a:r>
            <a:endParaRPr lang="en-US" sz="3000" b="1" dirty="0">
              <a:latin typeface="Foco"/>
              <a:cs typeface="Foco"/>
            </a:endParaRPr>
          </a:p>
        </p:txBody>
      </p:sp>
      <p:sp>
        <p:nvSpPr>
          <p:cNvPr id="6" name="TextBox 5"/>
          <p:cNvSpPr txBox="1"/>
          <p:nvPr/>
        </p:nvSpPr>
        <p:spPr>
          <a:xfrm>
            <a:off x="132704" y="689374"/>
            <a:ext cx="8751643" cy="3139321"/>
          </a:xfrm>
          <a:prstGeom prst="rect">
            <a:avLst/>
          </a:prstGeom>
          <a:noFill/>
        </p:spPr>
        <p:txBody>
          <a:bodyPr wrap="square" rtlCol="0">
            <a:spAutoFit/>
          </a:bodyPr>
          <a:lstStyle/>
          <a:p>
            <a:pPr marL="342900" indent="-342900" algn="just">
              <a:buFontTx/>
              <a:buChar char="-"/>
            </a:pPr>
            <a:r>
              <a:rPr lang="en-GB" sz="2300" dirty="0" smtClean="0">
                <a:latin typeface="Foco"/>
              </a:rPr>
              <a:t>Creation of a closed community acts as a deterrent   </a:t>
            </a:r>
          </a:p>
          <a:p>
            <a:pPr algn="just"/>
            <a:endParaRPr lang="en-GB" sz="1000" dirty="0" smtClean="0">
              <a:latin typeface="Foco"/>
            </a:endParaRPr>
          </a:p>
          <a:p>
            <a:pPr algn="just"/>
            <a:endParaRPr lang="en-GB" sz="1000" dirty="0" smtClean="0">
              <a:latin typeface="Foco"/>
            </a:endParaRPr>
          </a:p>
          <a:p>
            <a:pPr marL="342900" indent="-342900" algn="just">
              <a:buFontTx/>
              <a:buChar char="-"/>
            </a:pPr>
            <a:r>
              <a:rPr lang="en-GB" sz="2300" dirty="0" smtClean="0">
                <a:latin typeface="Foco"/>
              </a:rPr>
              <a:t>However, some methods attract offenders</a:t>
            </a:r>
          </a:p>
          <a:p>
            <a:pPr marL="342900" indent="-342900" algn="just">
              <a:buFontTx/>
              <a:buChar char="-"/>
            </a:pPr>
            <a:endParaRPr lang="en-GB" sz="1000" dirty="0" smtClean="0">
              <a:latin typeface="Foco"/>
            </a:endParaRPr>
          </a:p>
          <a:p>
            <a:pPr marL="342900" indent="-342900" algn="just">
              <a:buFontTx/>
              <a:buChar char="-"/>
            </a:pPr>
            <a:endParaRPr lang="en-GB" sz="1000" dirty="0">
              <a:latin typeface="Foco"/>
            </a:endParaRPr>
          </a:p>
          <a:p>
            <a:pPr marL="342900" indent="-342900" algn="just">
              <a:buFontTx/>
              <a:buChar char="-"/>
            </a:pPr>
            <a:r>
              <a:rPr lang="en-GB" sz="2300" dirty="0" smtClean="0">
                <a:latin typeface="Foco"/>
              </a:rPr>
              <a:t>One photo = narrowing of the road, change in road colour and texture…  </a:t>
            </a:r>
          </a:p>
          <a:p>
            <a:pPr algn="just"/>
            <a:endParaRPr lang="en-GB" sz="1000" dirty="0" smtClean="0">
              <a:latin typeface="Foco"/>
            </a:endParaRPr>
          </a:p>
          <a:p>
            <a:pPr algn="just"/>
            <a:endParaRPr lang="en-GB" sz="1000" dirty="0" smtClean="0">
              <a:latin typeface="Foco"/>
            </a:endParaRPr>
          </a:p>
          <a:p>
            <a:pPr marL="342900" indent="-342900" algn="just">
              <a:buFontTx/>
              <a:buChar char="-"/>
            </a:pPr>
            <a:r>
              <a:rPr lang="en-GB" sz="2300" dirty="0" smtClean="0">
                <a:latin typeface="Foco"/>
              </a:rPr>
              <a:t>Gave impression of exclusivity, wealth and indicated owner-occupied housing     </a:t>
            </a:r>
          </a:p>
        </p:txBody>
      </p:sp>
    </p:spTree>
    <p:custDataLst>
      <p:tags r:id="rId1"/>
    </p:custDataLst>
    <p:extLst>
      <p:ext uri="{BB962C8B-B14F-4D97-AF65-F5344CB8AC3E}">
        <p14:creationId xmlns:p14="http://schemas.microsoft.com/office/powerpoint/2010/main" val="4023882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fade">
                                      <p:cBhvr>
                                        <p:cTn id="17" dur="500"/>
                                        <p:tgtEl>
                                          <p:spTgt spid="6">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9" end="9"/>
                                            </p:txEl>
                                          </p:spTgt>
                                        </p:tgtEl>
                                        <p:attrNameLst>
                                          <p:attrName>style.visibility</p:attrName>
                                        </p:attrNameLst>
                                      </p:cBhvr>
                                      <p:to>
                                        <p:strVal val="visible"/>
                                      </p:to>
                                    </p:set>
                                    <p:animEffect transition="in" filter="fade">
                                      <p:cBhvr>
                                        <p:cTn id="22"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473_UoH_Research Events_Plasma_Powerpoint_Outlined_Dummy_2ndpage_150dp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5" name="TextBox 4"/>
          <p:cNvSpPr txBox="1"/>
          <p:nvPr/>
        </p:nvSpPr>
        <p:spPr>
          <a:xfrm>
            <a:off x="132704" y="45295"/>
            <a:ext cx="7860590" cy="553998"/>
          </a:xfrm>
          <a:prstGeom prst="rect">
            <a:avLst/>
          </a:prstGeom>
          <a:noFill/>
        </p:spPr>
        <p:txBody>
          <a:bodyPr wrap="square" rtlCol="0">
            <a:spAutoFit/>
          </a:bodyPr>
          <a:lstStyle/>
          <a:p>
            <a:r>
              <a:rPr lang="en-US" sz="3000" b="1" dirty="0" smtClean="0">
                <a:latin typeface="Foco"/>
                <a:cs typeface="Foco"/>
              </a:rPr>
              <a:t>Defensible space: offenders </a:t>
            </a:r>
            <a:endParaRPr lang="en-US" sz="3000" b="1" dirty="0">
              <a:latin typeface="Foco"/>
              <a:cs typeface="Foco"/>
            </a:endParaRPr>
          </a:p>
        </p:txBody>
      </p:sp>
      <p:grpSp>
        <p:nvGrpSpPr>
          <p:cNvPr id="18" name="Group 17"/>
          <p:cNvGrpSpPr/>
          <p:nvPr/>
        </p:nvGrpSpPr>
        <p:grpSpPr>
          <a:xfrm>
            <a:off x="1468775" y="1617640"/>
            <a:ext cx="7079324" cy="1577624"/>
            <a:chOff x="513709" y="2449759"/>
            <a:chExt cx="5556633" cy="1544496"/>
          </a:xfrm>
        </p:grpSpPr>
        <p:pic>
          <p:nvPicPr>
            <p:cNvPr id="12" name="Picture 16" descr="blue bubb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3709" y="2449759"/>
              <a:ext cx="5556633" cy="154449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13709" y="2509903"/>
              <a:ext cx="4373479" cy="647789"/>
            </a:xfrm>
            <a:prstGeom prst="rect">
              <a:avLst/>
            </a:prstGeom>
            <a:noFill/>
          </p:spPr>
          <p:txBody>
            <a:bodyPr wrap="square" rtlCol="0">
              <a:spAutoFit/>
            </a:bodyPr>
            <a:lstStyle/>
            <a:p>
              <a:pPr algn="ctr"/>
              <a:r>
                <a:rPr lang="en-US" i="1" dirty="0" smtClean="0">
                  <a:latin typeface="Foco"/>
                </a:rPr>
                <a:t>The private road sign and the change in road </a:t>
              </a:r>
              <a:r>
                <a:rPr lang="en-US" i="1" dirty="0" err="1" smtClean="0">
                  <a:latin typeface="Foco"/>
                </a:rPr>
                <a:t>colour</a:t>
              </a:r>
              <a:r>
                <a:rPr lang="en-US" i="1" dirty="0" smtClean="0">
                  <a:latin typeface="Foco"/>
                </a:rPr>
                <a:t> and texture give me the impression that it’s an exclusive area – they have more money and that would attract, not deter me</a:t>
              </a:r>
              <a:endParaRPr lang="en-US" i="1" dirty="0">
                <a:latin typeface="Foco"/>
              </a:endParaRPr>
            </a:p>
          </p:txBody>
        </p:sp>
      </p:grpSp>
    </p:spTree>
    <p:custDataLst>
      <p:tags r:id="rId1"/>
    </p:custDataLst>
    <p:extLst>
      <p:ext uri="{BB962C8B-B14F-4D97-AF65-F5344CB8AC3E}">
        <p14:creationId xmlns:p14="http://schemas.microsoft.com/office/powerpoint/2010/main" val="3878663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473_UoH_Research Events_Plasma_Powerpoint_Outlined_Dummy_2ndpage_150dp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5" name="TextBox 4"/>
          <p:cNvSpPr txBox="1"/>
          <p:nvPr/>
        </p:nvSpPr>
        <p:spPr>
          <a:xfrm>
            <a:off x="132704" y="45295"/>
            <a:ext cx="7860590" cy="553998"/>
          </a:xfrm>
          <a:prstGeom prst="rect">
            <a:avLst/>
          </a:prstGeom>
          <a:noFill/>
        </p:spPr>
        <p:txBody>
          <a:bodyPr wrap="square" rtlCol="0">
            <a:spAutoFit/>
          </a:bodyPr>
          <a:lstStyle/>
          <a:p>
            <a:r>
              <a:rPr lang="en-US" sz="3000" b="1" dirty="0" smtClean="0">
                <a:latin typeface="Foco"/>
                <a:cs typeface="Foco"/>
              </a:rPr>
              <a:t>Defensible space: police</a:t>
            </a:r>
            <a:endParaRPr lang="en-US" sz="3000" b="1" dirty="0">
              <a:latin typeface="Foco"/>
              <a:cs typeface="Foco"/>
            </a:endParaRPr>
          </a:p>
        </p:txBody>
      </p:sp>
      <p:sp>
        <p:nvSpPr>
          <p:cNvPr id="6" name="TextBox 5"/>
          <p:cNvSpPr txBox="1"/>
          <p:nvPr/>
        </p:nvSpPr>
        <p:spPr>
          <a:xfrm>
            <a:off x="132704" y="1287960"/>
            <a:ext cx="8751643" cy="2169825"/>
          </a:xfrm>
          <a:prstGeom prst="rect">
            <a:avLst/>
          </a:prstGeom>
          <a:noFill/>
        </p:spPr>
        <p:txBody>
          <a:bodyPr wrap="square" rtlCol="0">
            <a:spAutoFit/>
          </a:bodyPr>
          <a:lstStyle/>
          <a:p>
            <a:pPr marL="342900" indent="-342900" algn="just">
              <a:buFontTx/>
              <a:buChar char="-"/>
            </a:pPr>
            <a:r>
              <a:rPr lang="en-GB" sz="2300" dirty="0" smtClean="0">
                <a:latin typeface="Foco"/>
              </a:rPr>
              <a:t>30% specifically referred to </a:t>
            </a:r>
            <a:r>
              <a:rPr lang="en-GB" sz="2300" i="1" dirty="0" smtClean="0">
                <a:latin typeface="Foco"/>
              </a:rPr>
              <a:t>‘defensible space’</a:t>
            </a:r>
            <a:r>
              <a:rPr lang="en-GB" sz="2300" dirty="0" smtClean="0">
                <a:latin typeface="Foco"/>
              </a:rPr>
              <a:t>   </a:t>
            </a:r>
          </a:p>
          <a:p>
            <a:pPr algn="just"/>
            <a:endParaRPr lang="en-GB" sz="1000" dirty="0" smtClean="0">
              <a:latin typeface="Foco"/>
            </a:endParaRPr>
          </a:p>
          <a:p>
            <a:pPr marL="342900" indent="-342900" algn="just">
              <a:buFontTx/>
              <a:buChar char="-"/>
            </a:pPr>
            <a:r>
              <a:rPr lang="en-GB" sz="2300" dirty="0" smtClean="0">
                <a:latin typeface="Foco"/>
              </a:rPr>
              <a:t>Other terms: </a:t>
            </a:r>
            <a:r>
              <a:rPr lang="en-GB" sz="2300" i="1" dirty="0" smtClean="0">
                <a:latin typeface="Foco"/>
              </a:rPr>
              <a:t>‘territoriality’, ‘ownership’, ‘demarcation’, ‘barriers’, ‘private and public space’</a:t>
            </a:r>
            <a:endParaRPr lang="en-GB" sz="2300" dirty="0" smtClean="0">
              <a:latin typeface="Foco"/>
            </a:endParaRPr>
          </a:p>
          <a:p>
            <a:pPr marL="342900" indent="-342900" algn="just">
              <a:buFontTx/>
              <a:buChar char="-"/>
            </a:pPr>
            <a:endParaRPr lang="en-GB" sz="1000" dirty="0">
              <a:latin typeface="Foco"/>
            </a:endParaRPr>
          </a:p>
          <a:p>
            <a:pPr marL="342900" indent="-342900" algn="just">
              <a:buFontTx/>
              <a:buChar char="-"/>
            </a:pPr>
            <a:r>
              <a:rPr lang="en-GB" sz="2300" dirty="0" smtClean="0">
                <a:latin typeface="Foco"/>
              </a:rPr>
              <a:t>Referred to importance of rumble strips, change in road colour and texture</a:t>
            </a:r>
          </a:p>
        </p:txBody>
      </p:sp>
    </p:spTree>
    <p:custDataLst>
      <p:tags r:id="rId1"/>
    </p:custDataLst>
    <p:extLst>
      <p:ext uri="{BB962C8B-B14F-4D97-AF65-F5344CB8AC3E}">
        <p14:creationId xmlns:p14="http://schemas.microsoft.com/office/powerpoint/2010/main" val="3451490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473_UoH_Research Events_Plasma_Powerpoint_Outlined_Dummy_2ndpage_150dp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5" name="TextBox 4"/>
          <p:cNvSpPr txBox="1"/>
          <p:nvPr/>
        </p:nvSpPr>
        <p:spPr>
          <a:xfrm>
            <a:off x="132704" y="45295"/>
            <a:ext cx="7860590" cy="553998"/>
          </a:xfrm>
          <a:prstGeom prst="rect">
            <a:avLst/>
          </a:prstGeom>
          <a:noFill/>
        </p:spPr>
        <p:txBody>
          <a:bodyPr wrap="square" rtlCol="0">
            <a:spAutoFit/>
          </a:bodyPr>
          <a:lstStyle/>
          <a:p>
            <a:r>
              <a:rPr lang="en-US" sz="3000" b="1" dirty="0" smtClean="0">
                <a:latin typeface="Foco"/>
                <a:cs typeface="Foco"/>
              </a:rPr>
              <a:t>Defensible space: police</a:t>
            </a:r>
            <a:endParaRPr lang="en-US" sz="3000" b="1" dirty="0">
              <a:latin typeface="Foco"/>
              <a:cs typeface="Foco"/>
            </a:endParaRPr>
          </a:p>
        </p:txBody>
      </p:sp>
      <p:grpSp>
        <p:nvGrpSpPr>
          <p:cNvPr id="19" name="Group 18"/>
          <p:cNvGrpSpPr/>
          <p:nvPr/>
        </p:nvGrpSpPr>
        <p:grpSpPr>
          <a:xfrm>
            <a:off x="343911" y="1092472"/>
            <a:ext cx="8166908" cy="2480423"/>
            <a:chOff x="132704" y="992880"/>
            <a:chExt cx="3726481" cy="1748405"/>
          </a:xfrm>
        </p:grpSpPr>
        <p:pic>
          <p:nvPicPr>
            <p:cNvPr id="20" name="Picture 15" descr="green bubb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2704" y="992880"/>
              <a:ext cx="3726481" cy="174840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751912" y="1070772"/>
              <a:ext cx="3053236" cy="1042311"/>
            </a:xfrm>
            <a:prstGeom prst="rect">
              <a:avLst/>
            </a:prstGeom>
            <a:noFill/>
          </p:spPr>
          <p:txBody>
            <a:bodyPr wrap="square" rtlCol="0">
              <a:spAutoFit/>
            </a:bodyPr>
            <a:lstStyle/>
            <a:p>
              <a:pPr algn="ctr"/>
              <a:r>
                <a:rPr lang="en-US" i="1" dirty="0" smtClean="0">
                  <a:latin typeface="Foco"/>
                </a:rPr>
                <a:t>I would either have a rumble strip, a change in </a:t>
              </a:r>
              <a:r>
                <a:rPr lang="en-US" i="1" dirty="0" err="1" smtClean="0">
                  <a:latin typeface="Foco"/>
                </a:rPr>
                <a:t>colour</a:t>
              </a:r>
              <a:r>
                <a:rPr lang="en-US" i="1" dirty="0" smtClean="0">
                  <a:latin typeface="Foco"/>
                </a:rPr>
                <a:t> or road surface, something like that, some pillars to define that you are going onto an estate…If you put something there like that, it’s saying to a criminal out there ‘that’s a public space and in here is private space’. A bit of psychology so they are reluctant to cross that boundary </a:t>
              </a:r>
              <a:endParaRPr lang="en-US" i="1" dirty="0"/>
            </a:p>
          </p:txBody>
        </p:sp>
      </p:grpSp>
    </p:spTree>
    <p:custDataLst>
      <p:tags r:id="rId1"/>
    </p:custDataLst>
    <p:extLst>
      <p:ext uri="{BB962C8B-B14F-4D97-AF65-F5344CB8AC3E}">
        <p14:creationId xmlns:p14="http://schemas.microsoft.com/office/powerpoint/2010/main" val="3308087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473_UoH_Research Events_Plasma_Powerpoint_Outlined_Dummy_2ndpage_150dp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5" name="TextBox 4"/>
          <p:cNvSpPr txBox="1"/>
          <p:nvPr/>
        </p:nvSpPr>
        <p:spPr>
          <a:xfrm>
            <a:off x="132704" y="45295"/>
            <a:ext cx="7860590" cy="553998"/>
          </a:xfrm>
          <a:prstGeom prst="rect">
            <a:avLst/>
          </a:prstGeom>
          <a:noFill/>
        </p:spPr>
        <p:txBody>
          <a:bodyPr wrap="square" rtlCol="0">
            <a:spAutoFit/>
          </a:bodyPr>
          <a:lstStyle/>
          <a:p>
            <a:r>
              <a:rPr lang="en-US" sz="3000" b="1" dirty="0" smtClean="0">
                <a:latin typeface="Foco"/>
                <a:cs typeface="Foco"/>
              </a:rPr>
              <a:t>Key findings</a:t>
            </a:r>
            <a:endParaRPr lang="en-US" sz="3000" b="1" dirty="0">
              <a:latin typeface="Foco"/>
              <a:cs typeface="Foco"/>
            </a:endParaRPr>
          </a:p>
        </p:txBody>
      </p:sp>
      <p:sp>
        <p:nvSpPr>
          <p:cNvPr id="6" name="TextBox 5"/>
          <p:cNvSpPr txBox="1"/>
          <p:nvPr/>
        </p:nvSpPr>
        <p:spPr>
          <a:xfrm>
            <a:off x="132704" y="648278"/>
            <a:ext cx="8751643" cy="3739485"/>
          </a:xfrm>
          <a:prstGeom prst="rect">
            <a:avLst/>
          </a:prstGeom>
          <a:noFill/>
        </p:spPr>
        <p:txBody>
          <a:bodyPr wrap="square" rtlCol="0">
            <a:spAutoFit/>
          </a:bodyPr>
          <a:lstStyle/>
          <a:p>
            <a:pPr marL="342900" indent="-342900" algn="just">
              <a:buFontTx/>
              <a:buChar char="-"/>
            </a:pPr>
            <a:r>
              <a:rPr lang="en-GB" sz="2300" dirty="0" smtClean="0">
                <a:latin typeface="Foco"/>
              </a:rPr>
              <a:t>Principles not used consistently across police sample</a:t>
            </a:r>
          </a:p>
          <a:p>
            <a:pPr algn="just"/>
            <a:endParaRPr lang="en-GB" sz="1000" dirty="0" smtClean="0">
              <a:latin typeface="Foco"/>
            </a:endParaRPr>
          </a:p>
          <a:p>
            <a:pPr marL="342900" indent="-342900" algn="just">
              <a:buFontTx/>
              <a:buChar char="-"/>
            </a:pPr>
            <a:r>
              <a:rPr lang="en-GB" sz="2300" dirty="0" smtClean="0">
                <a:latin typeface="Foco"/>
              </a:rPr>
              <a:t>Not one principle exactly referred to</a:t>
            </a:r>
          </a:p>
          <a:p>
            <a:pPr algn="just"/>
            <a:endParaRPr lang="en-GB" sz="1000" dirty="0" smtClean="0">
              <a:latin typeface="Foco"/>
            </a:endParaRPr>
          </a:p>
          <a:p>
            <a:pPr marL="342900" indent="-342900" algn="just">
              <a:buFontTx/>
              <a:buChar char="-"/>
            </a:pPr>
            <a:r>
              <a:rPr lang="en-GB" sz="2300" b="1" dirty="0" smtClean="0">
                <a:latin typeface="Foco"/>
              </a:rPr>
              <a:t>Exact term</a:t>
            </a:r>
            <a:r>
              <a:rPr lang="en-GB" sz="2300" dirty="0" smtClean="0">
                <a:latin typeface="Foco"/>
              </a:rPr>
              <a:t>: Surveillance (90%); defensible space (30%); 10% physical security; management and maintenance (10%) and movement control (0%) </a:t>
            </a:r>
          </a:p>
          <a:p>
            <a:pPr algn="just"/>
            <a:endParaRPr lang="en-GB" sz="1000" dirty="0" smtClean="0">
              <a:latin typeface="Foco"/>
            </a:endParaRPr>
          </a:p>
          <a:p>
            <a:pPr marL="342900" indent="-342900" algn="just">
              <a:buFontTx/>
              <a:buChar char="-"/>
            </a:pPr>
            <a:r>
              <a:rPr lang="en-GB" sz="2300" b="1" dirty="0" smtClean="0">
                <a:latin typeface="Foco"/>
              </a:rPr>
              <a:t>Concept</a:t>
            </a:r>
            <a:r>
              <a:rPr lang="en-GB" sz="2300" dirty="0" smtClean="0">
                <a:latin typeface="Foco"/>
              </a:rPr>
              <a:t>: Surveillance, movement control and defensible space (100%), but only 70% referenced physical security and 30% management and maintenance</a:t>
            </a:r>
          </a:p>
          <a:p>
            <a:pPr algn="just"/>
            <a:endParaRPr lang="en-GB" sz="2300" dirty="0" smtClean="0">
              <a:latin typeface="Foco"/>
            </a:endParaRPr>
          </a:p>
        </p:txBody>
      </p:sp>
    </p:spTree>
    <p:custDataLst>
      <p:tags r:id="rId1"/>
    </p:custDataLst>
    <p:extLst>
      <p:ext uri="{BB962C8B-B14F-4D97-AF65-F5344CB8AC3E}">
        <p14:creationId xmlns:p14="http://schemas.microsoft.com/office/powerpoint/2010/main" val="457227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473_UoH_Research Events_Plasma_Powerpoint_Outlined_Dummy_2ndpage_150dp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5" name="TextBox 4"/>
          <p:cNvSpPr txBox="1"/>
          <p:nvPr/>
        </p:nvSpPr>
        <p:spPr>
          <a:xfrm>
            <a:off x="132704" y="45295"/>
            <a:ext cx="7860590" cy="553998"/>
          </a:xfrm>
          <a:prstGeom prst="rect">
            <a:avLst/>
          </a:prstGeom>
          <a:noFill/>
        </p:spPr>
        <p:txBody>
          <a:bodyPr wrap="square" rtlCol="0">
            <a:spAutoFit/>
          </a:bodyPr>
          <a:lstStyle/>
          <a:p>
            <a:r>
              <a:rPr lang="en-US" sz="3000" b="1" dirty="0" smtClean="0">
                <a:latin typeface="Foco"/>
                <a:cs typeface="Foco"/>
              </a:rPr>
              <a:t>Key findings</a:t>
            </a:r>
            <a:endParaRPr lang="en-US" sz="3000" b="1" dirty="0">
              <a:latin typeface="Foco"/>
              <a:cs typeface="Foco"/>
            </a:endParaRPr>
          </a:p>
        </p:txBody>
      </p:sp>
      <p:sp>
        <p:nvSpPr>
          <p:cNvPr id="6" name="TextBox 5"/>
          <p:cNvSpPr txBox="1"/>
          <p:nvPr/>
        </p:nvSpPr>
        <p:spPr>
          <a:xfrm>
            <a:off x="132704" y="946229"/>
            <a:ext cx="8751643" cy="2677656"/>
          </a:xfrm>
          <a:prstGeom prst="rect">
            <a:avLst/>
          </a:prstGeom>
          <a:noFill/>
        </p:spPr>
        <p:txBody>
          <a:bodyPr wrap="square" rtlCol="0">
            <a:spAutoFit/>
          </a:bodyPr>
          <a:lstStyle/>
          <a:p>
            <a:pPr marL="342900" indent="-342900" algn="just">
              <a:buFontTx/>
              <a:buChar char="-"/>
            </a:pPr>
            <a:r>
              <a:rPr lang="en-GB" sz="2300" dirty="0" smtClean="0">
                <a:latin typeface="Foco"/>
              </a:rPr>
              <a:t>Discrepancy between emphasis participants placed on each principle   </a:t>
            </a:r>
          </a:p>
          <a:p>
            <a:pPr algn="just"/>
            <a:endParaRPr lang="en-GB" sz="1000" dirty="0" smtClean="0">
              <a:latin typeface="Foco"/>
            </a:endParaRPr>
          </a:p>
          <a:p>
            <a:pPr marL="342900" indent="-342900" algn="just">
              <a:buFontTx/>
              <a:buChar char="-"/>
            </a:pPr>
            <a:r>
              <a:rPr lang="en-GB" sz="2300" dirty="0" smtClean="0">
                <a:latin typeface="Foco"/>
              </a:rPr>
              <a:t>Both police and offenders refer to surveillance and movement control </a:t>
            </a:r>
            <a:r>
              <a:rPr lang="en-GB" sz="2300" b="1" dirty="0" smtClean="0">
                <a:latin typeface="Foco"/>
              </a:rPr>
              <a:t>but…</a:t>
            </a:r>
          </a:p>
          <a:p>
            <a:pPr algn="just"/>
            <a:endParaRPr lang="en-GB" sz="1000" b="1" dirty="0" smtClean="0">
              <a:latin typeface="Foco"/>
            </a:endParaRPr>
          </a:p>
          <a:p>
            <a:pPr marL="342900" indent="-342900" algn="just">
              <a:buFontTx/>
              <a:buChar char="-"/>
            </a:pPr>
            <a:r>
              <a:rPr lang="en-GB" sz="2300" dirty="0" smtClean="0">
                <a:latin typeface="Foco"/>
              </a:rPr>
              <a:t>Offenders placed more emphasis on physical security</a:t>
            </a:r>
          </a:p>
          <a:p>
            <a:pPr algn="just"/>
            <a:endParaRPr lang="en-GB" sz="1000" dirty="0" smtClean="0">
              <a:latin typeface="Foco"/>
            </a:endParaRPr>
          </a:p>
          <a:p>
            <a:pPr marL="342900" indent="-342900" algn="just">
              <a:buFontTx/>
              <a:buChar char="-"/>
            </a:pPr>
            <a:r>
              <a:rPr lang="en-GB" sz="2300" dirty="0" smtClean="0">
                <a:latin typeface="Foco"/>
              </a:rPr>
              <a:t>Police appeared to over-emphasise defensible space</a:t>
            </a:r>
          </a:p>
        </p:txBody>
      </p:sp>
    </p:spTree>
    <p:custDataLst>
      <p:tags r:id="rId1"/>
    </p:custDataLst>
    <p:extLst>
      <p:ext uri="{BB962C8B-B14F-4D97-AF65-F5344CB8AC3E}">
        <p14:creationId xmlns:p14="http://schemas.microsoft.com/office/powerpoint/2010/main" val="4127710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473_UoH_Research Events_Plasma_Powerpoint_Outlined_Dummy_2ndpage_150dp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5" name="TextBox 4"/>
          <p:cNvSpPr txBox="1"/>
          <p:nvPr/>
        </p:nvSpPr>
        <p:spPr>
          <a:xfrm>
            <a:off x="132704" y="45295"/>
            <a:ext cx="7860590" cy="553998"/>
          </a:xfrm>
          <a:prstGeom prst="rect">
            <a:avLst/>
          </a:prstGeom>
          <a:noFill/>
        </p:spPr>
        <p:txBody>
          <a:bodyPr wrap="square" rtlCol="0">
            <a:spAutoFit/>
          </a:bodyPr>
          <a:lstStyle/>
          <a:p>
            <a:r>
              <a:rPr lang="en-US" sz="3000" b="1" dirty="0" smtClean="0">
                <a:latin typeface="Foco"/>
                <a:cs typeface="Foco"/>
              </a:rPr>
              <a:t>Key findings</a:t>
            </a:r>
            <a:endParaRPr lang="en-US" sz="3000" b="1" dirty="0">
              <a:latin typeface="Foco"/>
              <a:cs typeface="Foco"/>
            </a:endParaRPr>
          </a:p>
        </p:txBody>
      </p:sp>
      <p:sp>
        <p:nvSpPr>
          <p:cNvPr id="6" name="TextBox 5"/>
          <p:cNvSpPr txBox="1"/>
          <p:nvPr/>
        </p:nvSpPr>
        <p:spPr>
          <a:xfrm>
            <a:off x="132704" y="702333"/>
            <a:ext cx="8751643" cy="3323987"/>
          </a:xfrm>
          <a:prstGeom prst="rect">
            <a:avLst/>
          </a:prstGeom>
          <a:noFill/>
        </p:spPr>
        <p:txBody>
          <a:bodyPr wrap="square" rtlCol="0">
            <a:spAutoFit/>
          </a:bodyPr>
          <a:lstStyle/>
          <a:p>
            <a:pPr marL="342900" indent="-342900" algn="just">
              <a:buFontTx/>
              <a:buChar char="-"/>
            </a:pPr>
            <a:r>
              <a:rPr lang="en-GB" sz="2000" b="1" dirty="0">
                <a:latin typeface="Foco"/>
              </a:rPr>
              <a:t>Surveillance</a:t>
            </a:r>
            <a:r>
              <a:rPr lang="en-GB" sz="2000" dirty="0">
                <a:latin typeface="Foco"/>
              </a:rPr>
              <a:t> – high fences recommended by police </a:t>
            </a:r>
            <a:r>
              <a:rPr lang="en-GB" sz="2000" b="1" dirty="0">
                <a:latin typeface="Foco"/>
              </a:rPr>
              <a:t>but </a:t>
            </a:r>
            <a:r>
              <a:rPr lang="en-GB" sz="2000" dirty="0">
                <a:latin typeface="Foco"/>
              </a:rPr>
              <a:t>are more attractive to </a:t>
            </a:r>
            <a:r>
              <a:rPr lang="en-GB" sz="2000" dirty="0" smtClean="0">
                <a:latin typeface="Foco"/>
              </a:rPr>
              <a:t>offenders</a:t>
            </a:r>
          </a:p>
          <a:p>
            <a:pPr algn="just"/>
            <a:endParaRPr lang="en-GB" sz="1000" dirty="0" smtClean="0">
              <a:latin typeface="Foco"/>
            </a:endParaRPr>
          </a:p>
          <a:p>
            <a:pPr marL="342900" indent="-342900" algn="just">
              <a:buFontTx/>
              <a:buChar char="-"/>
            </a:pPr>
            <a:r>
              <a:rPr lang="en-GB" sz="2000" b="1" dirty="0" smtClean="0">
                <a:latin typeface="Foco"/>
              </a:rPr>
              <a:t>Surveillance </a:t>
            </a:r>
            <a:r>
              <a:rPr lang="en-GB" sz="2000" dirty="0" smtClean="0">
                <a:latin typeface="Foco"/>
              </a:rPr>
              <a:t>– police consider rooms on ground floor important </a:t>
            </a:r>
            <a:r>
              <a:rPr lang="en-GB" sz="2000" b="1" dirty="0" smtClean="0">
                <a:latin typeface="Foco"/>
              </a:rPr>
              <a:t>but </a:t>
            </a:r>
            <a:r>
              <a:rPr lang="en-GB" sz="2000" dirty="0" smtClean="0">
                <a:latin typeface="Foco"/>
              </a:rPr>
              <a:t>offenders consider the positioning of bedrooms as a key decision making factor</a:t>
            </a:r>
          </a:p>
          <a:p>
            <a:pPr algn="just"/>
            <a:endParaRPr lang="en-GB" sz="1000" dirty="0">
              <a:latin typeface="Foco"/>
            </a:endParaRPr>
          </a:p>
          <a:p>
            <a:pPr marL="342900" indent="-342900" algn="just">
              <a:buFontTx/>
              <a:buChar char="-"/>
            </a:pPr>
            <a:r>
              <a:rPr lang="en-GB" sz="2000" b="1" dirty="0" smtClean="0">
                <a:latin typeface="Foco"/>
              </a:rPr>
              <a:t>Defensible space </a:t>
            </a:r>
            <a:r>
              <a:rPr lang="en-GB" sz="2000" dirty="0" smtClean="0">
                <a:latin typeface="Foco"/>
              </a:rPr>
              <a:t>– police recommend change in colour/texture, offenders warned of portraying wealth and exclusivity </a:t>
            </a:r>
          </a:p>
          <a:p>
            <a:pPr algn="just"/>
            <a:endParaRPr lang="en-GB" sz="1000" b="1" dirty="0" smtClean="0">
              <a:latin typeface="Foco"/>
            </a:endParaRPr>
          </a:p>
          <a:p>
            <a:pPr marL="342900" indent="-342900" algn="just">
              <a:buFontTx/>
              <a:buChar char="-"/>
            </a:pPr>
            <a:r>
              <a:rPr lang="en-GB" sz="2000" b="1" dirty="0" smtClean="0">
                <a:latin typeface="Foco"/>
              </a:rPr>
              <a:t>Management and maintenance </a:t>
            </a:r>
            <a:r>
              <a:rPr lang="en-GB" sz="2000" dirty="0" smtClean="0">
                <a:latin typeface="Foco"/>
              </a:rPr>
              <a:t>– as a component of CPTED should be reviewed - well maintained interpreted as sign of wealth</a:t>
            </a:r>
            <a:endParaRPr lang="en-GB" sz="2000" b="1" dirty="0" smtClean="0">
              <a:latin typeface="Foco"/>
            </a:endParaRPr>
          </a:p>
        </p:txBody>
      </p:sp>
    </p:spTree>
    <p:custDataLst>
      <p:tags r:id="rId1"/>
    </p:custDataLst>
    <p:extLst>
      <p:ext uri="{BB962C8B-B14F-4D97-AF65-F5344CB8AC3E}">
        <p14:creationId xmlns:p14="http://schemas.microsoft.com/office/powerpoint/2010/main" val="4022895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473_UoH_Research Events_Plasma_Powerpoint_Outlined_Dummy_2ndpage_150dp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5" name="TextBox 4"/>
          <p:cNvSpPr txBox="1"/>
          <p:nvPr/>
        </p:nvSpPr>
        <p:spPr>
          <a:xfrm>
            <a:off x="132704" y="45295"/>
            <a:ext cx="7860590" cy="553998"/>
          </a:xfrm>
          <a:prstGeom prst="rect">
            <a:avLst/>
          </a:prstGeom>
          <a:noFill/>
        </p:spPr>
        <p:txBody>
          <a:bodyPr wrap="square" rtlCol="0">
            <a:spAutoFit/>
          </a:bodyPr>
          <a:lstStyle/>
          <a:p>
            <a:r>
              <a:rPr lang="en-US" sz="3000" b="1" dirty="0" smtClean="0">
                <a:latin typeface="Foco"/>
                <a:cs typeface="Foco"/>
              </a:rPr>
              <a:t>Moving forward</a:t>
            </a:r>
            <a:endParaRPr lang="en-US" sz="3000" b="1" dirty="0">
              <a:latin typeface="Foco"/>
              <a:cs typeface="Foco"/>
            </a:endParaRPr>
          </a:p>
        </p:txBody>
      </p:sp>
      <p:sp>
        <p:nvSpPr>
          <p:cNvPr id="6" name="TextBox 5"/>
          <p:cNvSpPr txBox="1"/>
          <p:nvPr/>
        </p:nvSpPr>
        <p:spPr>
          <a:xfrm>
            <a:off x="132704" y="576432"/>
            <a:ext cx="8751643" cy="3539430"/>
          </a:xfrm>
          <a:prstGeom prst="rect">
            <a:avLst/>
          </a:prstGeom>
          <a:noFill/>
        </p:spPr>
        <p:txBody>
          <a:bodyPr wrap="square" rtlCol="0">
            <a:spAutoFit/>
          </a:bodyPr>
          <a:lstStyle/>
          <a:p>
            <a:pPr marL="342900" indent="-342900" algn="just">
              <a:buFontTx/>
              <a:buChar char="-"/>
            </a:pPr>
            <a:r>
              <a:rPr lang="en-GB" sz="2000" dirty="0" smtClean="0">
                <a:latin typeface="Foco"/>
              </a:rPr>
              <a:t>Need to reshape, refocus and clarify CPTED</a:t>
            </a:r>
          </a:p>
          <a:p>
            <a:pPr algn="just"/>
            <a:endParaRPr lang="en-GB" sz="1000" dirty="0" smtClean="0">
              <a:latin typeface="Foco"/>
            </a:endParaRPr>
          </a:p>
          <a:p>
            <a:pPr marL="342900" indent="-342900" algn="just">
              <a:buFontTx/>
              <a:buChar char="-"/>
            </a:pPr>
            <a:r>
              <a:rPr lang="en-GB" sz="2000" dirty="0" smtClean="0">
                <a:latin typeface="Foco"/>
              </a:rPr>
              <a:t>Need to enhance the scientific credibility of CPTED</a:t>
            </a:r>
          </a:p>
          <a:p>
            <a:pPr algn="just"/>
            <a:endParaRPr lang="en-GB" sz="1000" dirty="0" smtClean="0">
              <a:latin typeface="Foco"/>
            </a:endParaRPr>
          </a:p>
          <a:p>
            <a:pPr marL="342900" indent="-342900" algn="just">
              <a:buFontTx/>
              <a:buChar char="-"/>
            </a:pPr>
            <a:r>
              <a:rPr lang="en-GB" sz="2000" dirty="0" smtClean="0">
                <a:latin typeface="Foco"/>
              </a:rPr>
              <a:t>Clearer description of the principles that can be defined, implemented and measured</a:t>
            </a:r>
          </a:p>
          <a:p>
            <a:pPr algn="just"/>
            <a:endParaRPr lang="en-GB" sz="1000" dirty="0" smtClean="0">
              <a:latin typeface="Foco"/>
            </a:endParaRPr>
          </a:p>
          <a:p>
            <a:pPr marL="342900" indent="-342900" algn="just">
              <a:buFontTx/>
              <a:buChar char="-"/>
            </a:pPr>
            <a:r>
              <a:rPr lang="en-GB" sz="2000" dirty="0" smtClean="0">
                <a:latin typeface="Foco"/>
              </a:rPr>
              <a:t>Imperative for service delivery and consistency</a:t>
            </a:r>
            <a:r>
              <a:rPr lang="en-GB" sz="2300" dirty="0" smtClean="0">
                <a:latin typeface="Foco"/>
              </a:rPr>
              <a:t> </a:t>
            </a:r>
          </a:p>
          <a:p>
            <a:pPr marL="342900" indent="-342900" algn="just">
              <a:buFontTx/>
              <a:buChar char="-"/>
            </a:pPr>
            <a:endParaRPr lang="en-GB" sz="1000" dirty="0">
              <a:latin typeface="Foco"/>
            </a:endParaRPr>
          </a:p>
          <a:p>
            <a:pPr marL="342900" indent="-342900" algn="just">
              <a:buFontTx/>
              <a:buChar char="-"/>
            </a:pPr>
            <a:r>
              <a:rPr lang="en-GB" sz="2000" dirty="0" smtClean="0">
                <a:latin typeface="Foco"/>
              </a:rPr>
              <a:t>Principles not used consistently across police sample</a:t>
            </a:r>
            <a:r>
              <a:rPr lang="en-GB" sz="2300" dirty="0" smtClean="0">
                <a:latin typeface="Foco"/>
              </a:rPr>
              <a:t> </a:t>
            </a:r>
          </a:p>
          <a:p>
            <a:pPr algn="just"/>
            <a:endParaRPr lang="en-GB" sz="800" dirty="0" smtClean="0">
              <a:latin typeface="Foco"/>
            </a:endParaRPr>
          </a:p>
          <a:p>
            <a:pPr marL="342900" indent="-342900" algn="just">
              <a:buFontTx/>
              <a:buChar char="-"/>
            </a:pPr>
            <a:r>
              <a:rPr lang="en-GB" sz="2000" dirty="0" smtClean="0">
                <a:latin typeface="Foco"/>
              </a:rPr>
              <a:t>Confusion and frustration amongst built environment professionals</a:t>
            </a:r>
          </a:p>
          <a:p>
            <a:pPr marL="342900" indent="-342900" algn="just">
              <a:buFontTx/>
              <a:buChar char="-"/>
            </a:pPr>
            <a:endParaRPr lang="en-GB" sz="1000" dirty="0">
              <a:latin typeface="Foco"/>
            </a:endParaRPr>
          </a:p>
          <a:p>
            <a:pPr marL="342900" indent="-342900" algn="just">
              <a:buFontTx/>
              <a:buChar char="-"/>
            </a:pPr>
            <a:r>
              <a:rPr lang="en-GB" sz="2000" dirty="0" smtClean="0">
                <a:latin typeface="Foco"/>
              </a:rPr>
              <a:t>Training – to assist those on ground with application</a:t>
            </a:r>
          </a:p>
        </p:txBody>
      </p:sp>
    </p:spTree>
    <p:custDataLst>
      <p:tags r:id="rId1"/>
    </p:custDataLst>
    <p:extLst>
      <p:ext uri="{BB962C8B-B14F-4D97-AF65-F5344CB8AC3E}">
        <p14:creationId xmlns:p14="http://schemas.microsoft.com/office/powerpoint/2010/main" val="3328146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fade">
                                      <p:cBhvr>
                                        <p:cTn id="27" dur="500"/>
                                        <p:tgtEl>
                                          <p:spTgt spid="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10" end="10"/>
                                            </p:txEl>
                                          </p:spTgt>
                                        </p:tgtEl>
                                        <p:attrNameLst>
                                          <p:attrName>style.visibility</p:attrName>
                                        </p:attrNameLst>
                                      </p:cBhvr>
                                      <p:to>
                                        <p:strVal val="visible"/>
                                      </p:to>
                                    </p:set>
                                    <p:animEffect transition="in" filter="fade">
                                      <p:cBhvr>
                                        <p:cTn id="32" dur="500"/>
                                        <p:tgtEl>
                                          <p:spTgt spid="6">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12" end="12"/>
                                            </p:txEl>
                                          </p:spTgt>
                                        </p:tgtEl>
                                        <p:attrNameLst>
                                          <p:attrName>style.visibility</p:attrName>
                                        </p:attrNameLst>
                                      </p:cBhvr>
                                      <p:to>
                                        <p:strVal val="visible"/>
                                      </p:to>
                                    </p:set>
                                    <p:animEffect transition="in" filter="fade">
                                      <p:cBhvr>
                                        <p:cTn id="37"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473_UoH_Research Events_Plasma_Powerpoint_Outlined_Dummy_2ndpage_150dp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2" name="Rectangle 1"/>
          <p:cNvSpPr/>
          <p:nvPr/>
        </p:nvSpPr>
        <p:spPr>
          <a:xfrm>
            <a:off x="0" y="1002851"/>
            <a:ext cx="9144000" cy="3139321"/>
          </a:xfrm>
          <a:prstGeom prst="rect">
            <a:avLst/>
          </a:prstGeom>
        </p:spPr>
        <p:txBody>
          <a:bodyPr wrap="square">
            <a:spAutoFit/>
          </a:bodyPr>
          <a:lstStyle/>
          <a:p>
            <a:pPr algn="ctr"/>
            <a:r>
              <a:rPr lang="en-GB" sz="3000" b="1" dirty="0">
                <a:latin typeface="Foco"/>
              </a:rPr>
              <a:t>Thank </a:t>
            </a:r>
            <a:r>
              <a:rPr lang="en-GB" sz="3000" b="1" dirty="0" smtClean="0">
                <a:latin typeface="Foco"/>
              </a:rPr>
              <a:t>you</a:t>
            </a:r>
            <a:endParaRPr lang="en-GB" sz="3000" b="1" dirty="0">
              <a:latin typeface="Foco"/>
            </a:endParaRPr>
          </a:p>
          <a:p>
            <a:pPr algn="ctr"/>
            <a:endParaRPr lang="en-GB" sz="2400" dirty="0" smtClean="0">
              <a:latin typeface="Foco"/>
            </a:endParaRPr>
          </a:p>
          <a:p>
            <a:pPr algn="ctr"/>
            <a:r>
              <a:rPr lang="en-GB" sz="2400" dirty="0" smtClean="0">
                <a:latin typeface="Foco"/>
              </a:rPr>
              <a:t>Dr </a:t>
            </a:r>
            <a:r>
              <a:rPr lang="en-GB" sz="2400" dirty="0">
                <a:latin typeface="Foco"/>
              </a:rPr>
              <a:t>Leanne Monchuk </a:t>
            </a:r>
          </a:p>
          <a:p>
            <a:pPr algn="ctr"/>
            <a:r>
              <a:rPr lang="en-GB" sz="2400" dirty="0" smtClean="0">
                <a:latin typeface="Foco"/>
              </a:rPr>
              <a:t>+</a:t>
            </a:r>
            <a:r>
              <a:rPr lang="en-GB" sz="2400" dirty="0">
                <a:latin typeface="Foco"/>
              </a:rPr>
              <a:t>44 (0)1484 472670</a:t>
            </a:r>
          </a:p>
          <a:p>
            <a:pPr algn="ctr"/>
            <a:r>
              <a:rPr lang="en-GB" sz="2400" dirty="0" smtClean="0">
                <a:latin typeface="Foco"/>
                <a:hlinkClick r:id="rId5"/>
              </a:rPr>
              <a:t>l.y.monchuk@hud.ac.uk</a:t>
            </a:r>
            <a:endParaRPr lang="en-GB" sz="2400" dirty="0" smtClean="0">
              <a:latin typeface="Foco"/>
            </a:endParaRPr>
          </a:p>
          <a:p>
            <a:pPr algn="ctr"/>
            <a:endParaRPr lang="en-GB" sz="2400" dirty="0" smtClean="0">
              <a:latin typeface="Foco"/>
            </a:endParaRPr>
          </a:p>
          <a:p>
            <a:pPr algn="ctr"/>
            <a:r>
              <a:rPr lang="en-GB" sz="2400" dirty="0"/>
              <a:t>@</a:t>
            </a:r>
            <a:r>
              <a:rPr lang="en-GB" sz="2400" dirty="0" err="1" smtClean="0"/>
              <a:t>leannemonchuk</a:t>
            </a:r>
            <a:endParaRPr lang="en-GB" sz="2400" dirty="0" smtClean="0">
              <a:latin typeface="Foco"/>
            </a:endParaRPr>
          </a:p>
          <a:p>
            <a:pPr algn="ctr"/>
            <a:r>
              <a:rPr lang="en-GB" sz="2400" dirty="0" smtClean="0">
                <a:latin typeface="Foco"/>
              </a:rPr>
              <a:t>  </a:t>
            </a:r>
            <a:endParaRPr lang="en-GB" sz="2400" dirty="0">
              <a:latin typeface="Foco"/>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76656" y="3359650"/>
            <a:ext cx="339957" cy="339957"/>
          </a:xfrm>
          <a:prstGeom prst="rect">
            <a:avLst/>
          </a:prstGeom>
        </p:spPr>
      </p:pic>
    </p:spTree>
    <p:custDataLst>
      <p:tags r:id="rId1"/>
    </p:custDataLst>
    <p:extLst>
      <p:ext uri="{BB962C8B-B14F-4D97-AF65-F5344CB8AC3E}">
        <p14:creationId xmlns:p14="http://schemas.microsoft.com/office/powerpoint/2010/main" val="1192703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473_UoH_Research Events_Plasma_Powerpoint_Outlined_Dummy_2ndpage_150dp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5" name="TextBox 4"/>
          <p:cNvSpPr txBox="1"/>
          <p:nvPr/>
        </p:nvSpPr>
        <p:spPr>
          <a:xfrm>
            <a:off x="132704" y="45295"/>
            <a:ext cx="6537428" cy="553998"/>
          </a:xfrm>
          <a:prstGeom prst="rect">
            <a:avLst/>
          </a:prstGeom>
          <a:noFill/>
        </p:spPr>
        <p:txBody>
          <a:bodyPr wrap="square" rtlCol="0">
            <a:spAutoFit/>
          </a:bodyPr>
          <a:lstStyle/>
          <a:p>
            <a:r>
              <a:rPr lang="en-US" sz="3000" b="1" dirty="0" smtClean="0">
                <a:latin typeface="Foco"/>
                <a:cs typeface="Foco"/>
              </a:rPr>
              <a:t>Importance of CPTED: </a:t>
            </a:r>
            <a:r>
              <a:rPr lang="en-US" sz="3000" b="1" i="1" dirty="0" smtClean="0">
                <a:latin typeface="Foco"/>
                <a:cs typeface="Foco"/>
              </a:rPr>
              <a:t>Research </a:t>
            </a:r>
            <a:endParaRPr lang="en-US" sz="3000" b="1" i="1" dirty="0">
              <a:latin typeface="Foco"/>
              <a:cs typeface="Foco"/>
            </a:endParaRPr>
          </a:p>
        </p:txBody>
      </p:sp>
      <p:sp>
        <p:nvSpPr>
          <p:cNvPr id="2" name="TextBox 1"/>
          <p:cNvSpPr txBox="1"/>
          <p:nvPr/>
        </p:nvSpPr>
        <p:spPr>
          <a:xfrm>
            <a:off x="143650" y="753619"/>
            <a:ext cx="8681663" cy="3231654"/>
          </a:xfrm>
          <a:prstGeom prst="rect">
            <a:avLst/>
          </a:prstGeom>
          <a:noFill/>
        </p:spPr>
        <p:txBody>
          <a:bodyPr wrap="square" rtlCol="0">
            <a:spAutoFit/>
          </a:bodyPr>
          <a:lstStyle/>
          <a:p>
            <a:pPr marL="285750" indent="-285750" algn="just">
              <a:buFont typeface="Arial" panose="020B0604020202020204" pitchFamily="34" charset="0"/>
              <a:buChar char="•"/>
            </a:pPr>
            <a:r>
              <a:rPr lang="en-GB" sz="2100" dirty="0" smtClean="0">
                <a:latin typeface="Foco"/>
              </a:rPr>
              <a:t>Previous research confirms the importance of design in the reduction of burglary:</a:t>
            </a:r>
          </a:p>
          <a:p>
            <a:pPr algn="just"/>
            <a:endParaRPr lang="en-GB" sz="1200" dirty="0" smtClean="0">
              <a:latin typeface="Foco"/>
            </a:endParaRPr>
          </a:p>
          <a:p>
            <a:pPr algn="just"/>
            <a:endParaRPr lang="en-GB" sz="1200" dirty="0" smtClean="0">
              <a:latin typeface="Foco"/>
            </a:endParaRPr>
          </a:p>
          <a:p>
            <a:pPr marL="742950" lvl="1" indent="-285750" algn="just">
              <a:buFont typeface="Arial" panose="020B0604020202020204" pitchFamily="34" charset="0"/>
              <a:buChar char="•"/>
            </a:pPr>
            <a:r>
              <a:rPr lang="en-GB" sz="2100" dirty="0" smtClean="0">
                <a:latin typeface="Foco"/>
              </a:rPr>
              <a:t>Limiting through movement </a:t>
            </a:r>
            <a:r>
              <a:rPr lang="en-GB" sz="1600" dirty="0" smtClean="0">
                <a:solidFill>
                  <a:schemeClr val="bg1">
                    <a:lumMod val="75000"/>
                  </a:schemeClr>
                </a:solidFill>
                <a:latin typeface="Foco"/>
              </a:rPr>
              <a:t>(Armitage </a:t>
            </a:r>
            <a:r>
              <a:rPr lang="en-GB" sz="1600" i="1" dirty="0" smtClean="0">
                <a:solidFill>
                  <a:schemeClr val="bg1">
                    <a:lumMod val="75000"/>
                  </a:schemeClr>
                </a:solidFill>
                <a:latin typeface="Foco"/>
              </a:rPr>
              <a:t>et al, </a:t>
            </a:r>
            <a:r>
              <a:rPr lang="en-GB" sz="1600" dirty="0" smtClean="0">
                <a:solidFill>
                  <a:schemeClr val="bg1">
                    <a:lumMod val="75000"/>
                  </a:schemeClr>
                </a:solidFill>
                <a:latin typeface="Foco"/>
              </a:rPr>
              <a:t>2011; Johnson &amp; Bowers, 2010) </a:t>
            </a:r>
          </a:p>
          <a:p>
            <a:pPr marL="742950" lvl="1" indent="-285750" algn="just">
              <a:buFont typeface="Arial" panose="020B0604020202020204" pitchFamily="34" charset="0"/>
              <a:buChar char="•"/>
            </a:pPr>
            <a:r>
              <a:rPr lang="en-GB" sz="2100" dirty="0" smtClean="0">
                <a:latin typeface="Foco"/>
              </a:rPr>
              <a:t>Enhanced natural surveillance </a:t>
            </a:r>
            <a:r>
              <a:rPr lang="en-GB" sz="1600" dirty="0">
                <a:solidFill>
                  <a:schemeClr val="bg1">
                    <a:lumMod val="75000"/>
                  </a:schemeClr>
                </a:solidFill>
                <a:latin typeface="Foco"/>
              </a:rPr>
              <a:t>(Armitage </a:t>
            </a:r>
            <a:r>
              <a:rPr lang="en-GB" sz="1600" dirty="0" smtClean="0">
                <a:solidFill>
                  <a:schemeClr val="bg1">
                    <a:lumMod val="75000"/>
                  </a:schemeClr>
                </a:solidFill>
                <a:latin typeface="Foco"/>
              </a:rPr>
              <a:t>2006; Armitage </a:t>
            </a:r>
            <a:r>
              <a:rPr lang="en-GB" sz="1600" i="1" dirty="0" smtClean="0">
                <a:solidFill>
                  <a:schemeClr val="bg1">
                    <a:lumMod val="75000"/>
                  </a:schemeClr>
                </a:solidFill>
                <a:latin typeface="Foco"/>
              </a:rPr>
              <a:t>et </a:t>
            </a:r>
            <a:r>
              <a:rPr lang="en-GB" sz="1600" i="1" dirty="0">
                <a:solidFill>
                  <a:schemeClr val="bg1">
                    <a:lumMod val="75000"/>
                  </a:schemeClr>
                </a:solidFill>
                <a:latin typeface="Foco"/>
              </a:rPr>
              <a:t>al, </a:t>
            </a:r>
            <a:r>
              <a:rPr lang="en-GB" sz="1600" dirty="0" smtClean="0">
                <a:solidFill>
                  <a:schemeClr val="bg1">
                    <a:lumMod val="75000"/>
                  </a:schemeClr>
                </a:solidFill>
                <a:latin typeface="Foco"/>
              </a:rPr>
              <a:t>2011)</a:t>
            </a:r>
            <a:endParaRPr lang="en-GB" sz="1600" dirty="0" smtClean="0">
              <a:latin typeface="Foco"/>
            </a:endParaRPr>
          </a:p>
          <a:p>
            <a:pPr marL="285750" indent="-285750" algn="just">
              <a:buFont typeface="Arial" panose="020B0604020202020204" pitchFamily="34" charset="0"/>
              <a:buChar char="•"/>
            </a:pPr>
            <a:endParaRPr lang="en-GB" sz="2100" dirty="0" smtClean="0">
              <a:latin typeface="Foco"/>
            </a:endParaRPr>
          </a:p>
          <a:p>
            <a:pPr algn="just"/>
            <a:endParaRPr lang="en-GB" sz="1200" dirty="0" smtClean="0">
              <a:latin typeface="Foco"/>
            </a:endParaRPr>
          </a:p>
          <a:p>
            <a:pPr marL="285750" lvl="1" indent="-285750" algn="just">
              <a:buFont typeface="Arial" panose="020B0604020202020204" pitchFamily="34" charset="0"/>
              <a:buChar char="•"/>
            </a:pPr>
            <a:r>
              <a:rPr lang="en-GB" sz="2100" dirty="0" smtClean="0">
                <a:latin typeface="Foco"/>
              </a:rPr>
              <a:t>Demonstrated in evaluations of interventions that implement CPTED features in combination – e.g. UK’s Secured by Design initiative 													     </a:t>
            </a:r>
            <a:r>
              <a:rPr lang="en-GB" sz="1600" dirty="0" smtClean="0">
                <a:solidFill>
                  <a:schemeClr val="bg1">
                    <a:lumMod val="75000"/>
                  </a:schemeClr>
                </a:solidFill>
                <a:latin typeface="Foco"/>
              </a:rPr>
              <a:t>(Armitage &amp; </a:t>
            </a:r>
            <a:r>
              <a:rPr lang="en-GB" sz="1600" dirty="0" err="1" smtClean="0">
                <a:solidFill>
                  <a:schemeClr val="bg1">
                    <a:lumMod val="75000"/>
                  </a:schemeClr>
                </a:solidFill>
                <a:latin typeface="Foco"/>
              </a:rPr>
              <a:t>Monchuk</a:t>
            </a:r>
            <a:r>
              <a:rPr lang="en-GB" sz="1600" dirty="0" smtClean="0">
                <a:solidFill>
                  <a:schemeClr val="bg1">
                    <a:lumMod val="75000"/>
                  </a:schemeClr>
                </a:solidFill>
                <a:latin typeface="Foco"/>
              </a:rPr>
              <a:t>, 2011)</a:t>
            </a:r>
            <a:endParaRPr lang="en-GB" sz="2100" dirty="0" smtClean="0">
              <a:latin typeface="Foco"/>
            </a:endParaRPr>
          </a:p>
        </p:txBody>
      </p:sp>
    </p:spTree>
    <p:custDataLst>
      <p:tags r:id="rId1"/>
    </p:custDataLst>
    <p:extLst>
      <p:ext uri="{BB962C8B-B14F-4D97-AF65-F5344CB8AC3E}">
        <p14:creationId xmlns:p14="http://schemas.microsoft.com/office/powerpoint/2010/main" val="3038714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473_UoH_Research Events_Plasma_Powerpoint_Outlined_Dummy_2ndpage_150dp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5" name="TextBox 4"/>
          <p:cNvSpPr txBox="1"/>
          <p:nvPr/>
        </p:nvSpPr>
        <p:spPr>
          <a:xfrm>
            <a:off x="132704" y="45295"/>
            <a:ext cx="6537428" cy="553998"/>
          </a:xfrm>
          <a:prstGeom prst="rect">
            <a:avLst/>
          </a:prstGeom>
          <a:noFill/>
        </p:spPr>
        <p:txBody>
          <a:bodyPr wrap="square" rtlCol="0">
            <a:spAutoFit/>
          </a:bodyPr>
          <a:lstStyle/>
          <a:p>
            <a:r>
              <a:rPr lang="en-US" sz="3000" b="1" dirty="0" smtClean="0">
                <a:latin typeface="Foco"/>
                <a:cs typeface="Foco"/>
              </a:rPr>
              <a:t>Secured by Design (SBD) </a:t>
            </a:r>
            <a:endParaRPr lang="en-US" sz="3000" b="1" i="1" dirty="0">
              <a:latin typeface="Foco"/>
              <a:cs typeface="Foco"/>
            </a:endParaRPr>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7332" y="686420"/>
            <a:ext cx="4642789" cy="330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410431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473_UoH_Research Events_Plasma_Powerpoint_Outlined_Dummy_2ndpage_150dp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5" name="TextBox 4"/>
          <p:cNvSpPr txBox="1"/>
          <p:nvPr/>
        </p:nvSpPr>
        <p:spPr>
          <a:xfrm>
            <a:off x="132704" y="45295"/>
            <a:ext cx="6537428" cy="553998"/>
          </a:xfrm>
          <a:prstGeom prst="rect">
            <a:avLst/>
          </a:prstGeom>
          <a:noFill/>
        </p:spPr>
        <p:txBody>
          <a:bodyPr wrap="square" rtlCol="0">
            <a:spAutoFit/>
          </a:bodyPr>
          <a:lstStyle/>
          <a:p>
            <a:r>
              <a:rPr lang="en-US" sz="3000" b="1" dirty="0" smtClean="0">
                <a:latin typeface="Foco"/>
                <a:cs typeface="Foco"/>
              </a:rPr>
              <a:t>Re-considering CPTED</a:t>
            </a:r>
            <a:r>
              <a:rPr lang="en-US" sz="3000" b="1" i="1" dirty="0" smtClean="0">
                <a:latin typeface="Foco"/>
                <a:cs typeface="Foco"/>
              </a:rPr>
              <a:t> </a:t>
            </a:r>
            <a:endParaRPr lang="en-US" sz="3000" b="1" i="1" dirty="0">
              <a:latin typeface="Foco"/>
              <a:cs typeface="Foco"/>
            </a:endParaRPr>
          </a:p>
        </p:txBody>
      </p:sp>
      <p:sp>
        <p:nvSpPr>
          <p:cNvPr id="2" name="TextBox 1"/>
          <p:cNvSpPr txBox="1"/>
          <p:nvPr/>
        </p:nvSpPr>
        <p:spPr>
          <a:xfrm>
            <a:off x="195209" y="596609"/>
            <a:ext cx="8671389" cy="3508653"/>
          </a:xfrm>
          <a:prstGeom prst="rect">
            <a:avLst/>
          </a:prstGeom>
          <a:noFill/>
        </p:spPr>
        <p:txBody>
          <a:bodyPr wrap="square" rtlCol="0">
            <a:spAutoFit/>
          </a:bodyPr>
          <a:lstStyle/>
          <a:p>
            <a:pPr marL="457200" indent="-457200" algn="just">
              <a:buAutoNum type="arabicPeriod"/>
            </a:pPr>
            <a:r>
              <a:rPr lang="en-GB" sz="1900" dirty="0" smtClean="0">
                <a:latin typeface="Foco"/>
              </a:rPr>
              <a:t>Reconnect with practice – </a:t>
            </a:r>
            <a:r>
              <a:rPr lang="en-GB" sz="1900" i="1" dirty="0" smtClean="0">
                <a:latin typeface="Foco"/>
              </a:rPr>
              <a:t>terminology, definitions, application</a:t>
            </a:r>
          </a:p>
          <a:p>
            <a:pPr marL="457200" indent="-457200" algn="just">
              <a:buAutoNum type="arabicPeriod"/>
            </a:pPr>
            <a:endParaRPr lang="en-GB" sz="1000" i="1" dirty="0" smtClean="0">
              <a:latin typeface="Foco"/>
            </a:endParaRPr>
          </a:p>
          <a:p>
            <a:pPr marL="457200" indent="-457200" algn="just">
              <a:buAutoNum type="arabicPeriod"/>
            </a:pPr>
            <a:r>
              <a:rPr lang="en-GB" sz="1900" dirty="0" smtClean="0">
                <a:latin typeface="Foco"/>
              </a:rPr>
              <a:t>Reconnect with the crime problem – </a:t>
            </a:r>
            <a:r>
              <a:rPr lang="en-GB" sz="1900" i="1" dirty="0" smtClean="0">
                <a:latin typeface="Foco"/>
              </a:rPr>
              <a:t>changes in patterns of offending, MO</a:t>
            </a:r>
          </a:p>
          <a:p>
            <a:pPr marL="457200" indent="-457200" algn="just">
              <a:buAutoNum type="arabicPeriod"/>
            </a:pPr>
            <a:endParaRPr lang="en-GB" sz="1000" i="1" dirty="0">
              <a:latin typeface="Foco"/>
            </a:endParaRPr>
          </a:p>
          <a:p>
            <a:pPr marL="457200" indent="-457200" algn="just">
              <a:buAutoNum type="arabicPeriod"/>
            </a:pPr>
            <a:r>
              <a:rPr lang="en-GB" dirty="0" smtClean="0">
                <a:latin typeface="Foco"/>
              </a:rPr>
              <a:t>Needs to reconnect with Crime Science and Environmental Criminology – </a:t>
            </a:r>
            <a:r>
              <a:rPr lang="en-GB" i="1" dirty="0" smtClean="0">
                <a:latin typeface="Foco"/>
              </a:rPr>
              <a:t>regain intellectual credibility </a:t>
            </a:r>
          </a:p>
          <a:p>
            <a:pPr algn="just"/>
            <a:endParaRPr lang="en-GB" sz="1000" i="1" dirty="0" smtClean="0">
              <a:latin typeface="Foco"/>
            </a:endParaRPr>
          </a:p>
          <a:p>
            <a:pPr algn="just"/>
            <a:endParaRPr lang="en-GB" sz="500" i="1" dirty="0" smtClean="0">
              <a:latin typeface="Foco"/>
            </a:endParaRPr>
          </a:p>
          <a:p>
            <a:pPr marL="1371600" lvl="2" indent="-457200" algn="just">
              <a:buFont typeface="Arial" panose="020B0604020202020204" pitchFamily="34" charset="0"/>
              <a:buChar char="•"/>
            </a:pPr>
            <a:r>
              <a:rPr lang="en-GB" dirty="0" smtClean="0">
                <a:latin typeface="Foco"/>
              </a:rPr>
              <a:t>How can success be achieved and measured? </a:t>
            </a:r>
          </a:p>
          <a:p>
            <a:pPr marL="1371600" lvl="2" indent="-457200" algn="just">
              <a:buFont typeface="Arial" panose="020B0604020202020204" pitchFamily="34" charset="0"/>
              <a:buChar char="•"/>
            </a:pPr>
            <a:r>
              <a:rPr lang="en-GB" dirty="0" smtClean="0">
                <a:latin typeface="Foco"/>
              </a:rPr>
              <a:t>CPTED needs to be defined and definable</a:t>
            </a:r>
          </a:p>
          <a:p>
            <a:pPr marL="1371600" lvl="2" indent="-457200" algn="just">
              <a:buFont typeface="Arial" panose="020B0604020202020204" pitchFamily="34" charset="0"/>
              <a:buChar char="•"/>
            </a:pPr>
            <a:r>
              <a:rPr lang="en-GB" dirty="0" smtClean="0">
                <a:latin typeface="Foco"/>
              </a:rPr>
              <a:t>Open to interpretation </a:t>
            </a:r>
          </a:p>
          <a:p>
            <a:pPr lvl="2" algn="just"/>
            <a:endParaRPr lang="en-GB" sz="1000" dirty="0" smtClean="0">
              <a:latin typeface="Foco"/>
            </a:endParaRPr>
          </a:p>
          <a:p>
            <a:pPr lvl="2" algn="just"/>
            <a:endParaRPr lang="en-GB" sz="500" dirty="0" smtClean="0">
              <a:latin typeface="Foco"/>
            </a:endParaRPr>
          </a:p>
          <a:p>
            <a:pPr algn="just"/>
            <a:r>
              <a:rPr lang="en-GB" i="1" dirty="0" smtClean="0">
                <a:latin typeface="Foco"/>
              </a:rPr>
              <a:t>“There is the tendency to use the label CPTED indiscriminately to cover everything that aims to prevent crime in the built environment” </a:t>
            </a:r>
            <a:r>
              <a:rPr lang="en-GB" dirty="0" smtClean="0">
                <a:solidFill>
                  <a:schemeClr val="bg1">
                    <a:lumMod val="75000"/>
                  </a:schemeClr>
                </a:solidFill>
                <a:latin typeface="Foco"/>
              </a:rPr>
              <a:t>(</a:t>
            </a:r>
            <a:r>
              <a:rPr lang="en-GB" dirty="0" err="1" smtClean="0">
                <a:solidFill>
                  <a:schemeClr val="bg1">
                    <a:lumMod val="75000"/>
                  </a:schemeClr>
                </a:solidFill>
                <a:latin typeface="Foco"/>
              </a:rPr>
              <a:t>Ekblom</a:t>
            </a:r>
            <a:r>
              <a:rPr lang="en-GB" i="1" dirty="0" smtClean="0">
                <a:solidFill>
                  <a:schemeClr val="bg1">
                    <a:lumMod val="75000"/>
                  </a:schemeClr>
                </a:solidFill>
                <a:latin typeface="Foco"/>
              </a:rPr>
              <a:t>, </a:t>
            </a:r>
            <a:r>
              <a:rPr lang="en-GB" dirty="0" smtClean="0">
                <a:solidFill>
                  <a:schemeClr val="bg1">
                    <a:lumMod val="75000"/>
                  </a:schemeClr>
                </a:solidFill>
                <a:latin typeface="Foco"/>
              </a:rPr>
              <a:t>2009 p.9)</a:t>
            </a:r>
            <a:endParaRPr lang="en-GB" i="1" dirty="0">
              <a:latin typeface="Foco"/>
            </a:endParaRPr>
          </a:p>
        </p:txBody>
      </p:sp>
    </p:spTree>
    <p:custDataLst>
      <p:tags r:id="rId1"/>
    </p:custDataLst>
    <p:extLst>
      <p:ext uri="{BB962C8B-B14F-4D97-AF65-F5344CB8AC3E}">
        <p14:creationId xmlns:p14="http://schemas.microsoft.com/office/powerpoint/2010/main" val="3918132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500"/>
                                        <p:tgtEl>
                                          <p:spTgt spid="2">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fade">
                                      <p:cBhvr>
                                        <p:cTn id="32" dur="500"/>
                                        <p:tgtEl>
                                          <p:spTgt spid="2">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animEffect transition="in" filter="fade">
                                      <p:cBhvr>
                                        <p:cTn id="37"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2703" y="45295"/>
            <a:ext cx="8661975" cy="553998"/>
          </a:xfrm>
          <a:prstGeom prst="rect">
            <a:avLst/>
          </a:prstGeom>
          <a:noFill/>
        </p:spPr>
        <p:txBody>
          <a:bodyPr wrap="square" rtlCol="0">
            <a:spAutoFit/>
          </a:bodyPr>
          <a:lstStyle/>
          <a:p>
            <a:r>
              <a:rPr lang="en-US" sz="3000" b="1" dirty="0" smtClean="0">
                <a:latin typeface="Foco"/>
                <a:cs typeface="Foco"/>
              </a:rPr>
              <a:t>Principles of CPTED</a:t>
            </a:r>
            <a:endParaRPr lang="en-US" sz="3000" b="1" i="1" dirty="0">
              <a:latin typeface="Foco"/>
              <a:cs typeface="Foco"/>
            </a:endParaRPr>
          </a:p>
        </p:txBody>
      </p:sp>
      <p:graphicFrame>
        <p:nvGraphicFramePr>
          <p:cNvPr id="3" name="Table 2"/>
          <p:cNvGraphicFramePr>
            <a:graphicFrameLocks noGrp="1"/>
          </p:cNvGraphicFramePr>
          <p:nvPr>
            <p:extLst>
              <p:ext uri="{D42A27DB-BD31-4B8C-83A1-F6EECF244321}">
                <p14:modId xmlns:p14="http://schemas.microsoft.com/office/powerpoint/2010/main" val="3306881167"/>
              </p:ext>
            </p:extLst>
          </p:nvPr>
        </p:nvGraphicFramePr>
        <p:xfrm>
          <a:off x="214537" y="738783"/>
          <a:ext cx="8580142" cy="3948192"/>
        </p:xfrm>
        <a:graphic>
          <a:graphicData uri="http://schemas.openxmlformats.org/drawingml/2006/table">
            <a:tbl>
              <a:tblPr firstRow="1" bandRow="1">
                <a:tableStyleId>{5C22544A-7EE6-4342-B048-85BDC9FD1C3A}</a:tableStyleId>
              </a:tblPr>
              <a:tblGrid>
                <a:gridCol w="1912214"/>
                <a:gridCol w="2188395"/>
                <a:gridCol w="2075380"/>
                <a:gridCol w="2404153"/>
              </a:tblGrid>
              <a:tr h="34664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b="1" dirty="0" smtClean="0"/>
                        <a:t>Poyner (1983)</a:t>
                      </a:r>
                    </a:p>
                  </a:txBody>
                  <a:tcPr/>
                </a:tc>
                <a:tc>
                  <a:txBody>
                    <a:bodyPr/>
                    <a:lstStyle/>
                    <a:p>
                      <a:pPr algn="ctr"/>
                      <a:r>
                        <a:rPr lang="en-GB" dirty="0" smtClean="0"/>
                        <a:t>Cozens </a:t>
                      </a:r>
                      <a:r>
                        <a:rPr lang="en-GB" i="1" dirty="0" smtClean="0"/>
                        <a:t>et al </a:t>
                      </a:r>
                      <a:r>
                        <a:rPr lang="en-GB" i="0" dirty="0" smtClean="0"/>
                        <a:t>(2005)</a:t>
                      </a:r>
                      <a:endParaRPr lang="en-GB" dirty="0"/>
                    </a:p>
                  </a:txBody>
                  <a:tcPr/>
                </a:tc>
                <a:tc>
                  <a:txBody>
                    <a:bodyPr/>
                    <a:lstStyle/>
                    <a:p>
                      <a:pPr algn="ctr"/>
                      <a:r>
                        <a:rPr lang="en-GB" dirty="0" smtClean="0"/>
                        <a:t>Armitage</a:t>
                      </a:r>
                      <a:r>
                        <a:rPr lang="en-GB" baseline="0" dirty="0" smtClean="0"/>
                        <a:t> (2013) </a:t>
                      </a:r>
                      <a:endParaRPr lang="en-GB" dirty="0"/>
                    </a:p>
                  </a:txBody>
                  <a:tcPr/>
                </a:tc>
                <a:tc>
                  <a:txBody>
                    <a:bodyPr/>
                    <a:lstStyle/>
                    <a:p>
                      <a:pPr algn="ctr"/>
                      <a:r>
                        <a:rPr lang="en-GB" dirty="0" smtClean="0"/>
                        <a:t>Montoya </a:t>
                      </a:r>
                      <a:r>
                        <a:rPr lang="en-GB" i="1" dirty="0" smtClean="0"/>
                        <a:t>et al</a:t>
                      </a:r>
                      <a:r>
                        <a:rPr lang="en-GB" i="1" baseline="0" dirty="0" smtClean="0"/>
                        <a:t> </a:t>
                      </a:r>
                      <a:r>
                        <a:rPr lang="en-GB" i="0" u="none" baseline="0" dirty="0" smtClean="0"/>
                        <a:t>(2014)</a:t>
                      </a:r>
                      <a:endParaRPr lang="en-GB" dirty="0"/>
                    </a:p>
                  </a:txBody>
                  <a:tcPr/>
                </a:tc>
              </a:tr>
              <a:tr h="534630">
                <a:tc>
                  <a:txBody>
                    <a:bodyPr/>
                    <a:lstStyle/>
                    <a:p>
                      <a:pPr marL="342900" indent="-342900" algn="ctr">
                        <a:buAutoNum type="arabicParenR"/>
                      </a:pPr>
                      <a:r>
                        <a:rPr lang="en-GB" sz="1600" dirty="0" smtClean="0">
                          <a:latin typeface="Foco"/>
                        </a:rPr>
                        <a:t>Surveillance</a:t>
                      </a:r>
                      <a:endParaRPr lang="en-GB" sz="1600" dirty="0">
                        <a:latin typeface="Foco"/>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dirty="0" smtClean="0">
                          <a:latin typeface="Foco"/>
                        </a:rPr>
                        <a:t>1) Surveillance</a:t>
                      </a:r>
                    </a:p>
                  </a:txBody>
                  <a:tcPr/>
                </a:tc>
                <a:tc>
                  <a:txBody>
                    <a:bodyPr/>
                    <a:lstStyle/>
                    <a:p>
                      <a:pPr marL="342900" indent="-342900" algn="ctr">
                        <a:buAutoNum type="arabicParenR"/>
                      </a:pPr>
                      <a:r>
                        <a:rPr lang="en-GB" sz="1600" dirty="0" smtClean="0">
                          <a:latin typeface="Foco"/>
                        </a:rPr>
                        <a:t>Surveillance</a:t>
                      </a:r>
                      <a:endParaRPr lang="en-GB" sz="1600" dirty="0">
                        <a:latin typeface="Foco"/>
                      </a:endParaRPr>
                    </a:p>
                  </a:txBody>
                  <a:tcPr/>
                </a:tc>
                <a:tc>
                  <a:txBody>
                    <a:bodyPr/>
                    <a:lstStyle/>
                    <a:p>
                      <a:pPr marL="342900" indent="-342900" algn="ctr">
                        <a:buAutoNum type="arabicParenR"/>
                      </a:pPr>
                      <a:r>
                        <a:rPr lang="en-GB" sz="1600" dirty="0" smtClean="0">
                          <a:latin typeface="Foco"/>
                        </a:rPr>
                        <a:t>Surveillance</a:t>
                      </a:r>
                      <a:endParaRPr lang="en-GB" sz="1600" dirty="0">
                        <a:latin typeface="Foco"/>
                      </a:endParaRPr>
                    </a:p>
                  </a:txBody>
                  <a:tcPr/>
                </a:tc>
              </a:tr>
              <a:tr h="606628">
                <a:tc>
                  <a:txBody>
                    <a:bodyPr/>
                    <a:lstStyle/>
                    <a:p>
                      <a:pPr algn="ctr"/>
                      <a:r>
                        <a:rPr lang="en-GB" sz="1600" dirty="0" smtClean="0">
                          <a:latin typeface="Foco"/>
                        </a:rPr>
                        <a:t>2)</a:t>
                      </a:r>
                      <a:r>
                        <a:rPr lang="en-GB" sz="1600" baseline="0" dirty="0" smtClean="0">
                          <a:latin typeface="Foco"/>
                        </a:rPr>
                        <a:t> Movement control </a:t>
                      </a:r>
                      <a:endParaRPr lang="en-GB" sz="1600" dirty="0">
                        <a:latin typeface="Foco"/>
                      </a:endParaRPr>
                    </a:p>
                  </a:txBody>
                  <a:tcPr/>
                </a:tc>
                <a:tc>
                  <a:txBody>
                    <a:bodyPr/>
                    <a:lstStyle/>
                    <a:p>
                      <a:pPr algn="ctr"/>
                      <a:r>
                        <a:rPr lang="en-GB" sz="1600" dirty="0" smtClean="0">
                          <a:latin typeface="Foco"/>
                        </a:rPr>
                        <a:t>2) Access</a:t>
                      </a:r>
                      <a:r>
                        <a:rPr lang="en-GB" sz="1600" baseline="0" dirty="0" smtClean="0">
                          <a:latin typeface="Foco"/>
                        </a:rPr>
                        <a:t> control </a:t>
                      </a:r>
                      <a:endParaRPr lang="en-GB" sz="1600" dirty="0">
                        <a:latin typeface="Foco"/>
                      </a:endParaRPr>
                    </a:p>
                  </a:txBody>
                  <a:tcPr/>
                </a:tc>
                <a:tc>
                  <a:txBody>
                    <a:bodyPr/>
                    <a:lstStyle/>
                    <a:p>
                      <a:pPr algn="ctr"/>
                      <a:r>
                        <a:rPr lang="en-GB" sz="1600" dirty="0" smtClean="0">
                          <a:latin typeface="Foco"/>
                        </a:rPr>
                        <a:t>2) Movement control</a:t>
                      </a:r>
                      <a:r>
                        <a:rPr lang="en-GB" sz="1600" baseline="0" dirty="0" smtClean="0">
                          <a:latin typeface="Foco"/>
                        </a:rPr>
                        <a:t> </a:t>
                      </a:r>
                      <a:endParaRPr lang="en-GB" sz="1600" dirty="0" smtClean="0">
                        <a:latin typeface="Foco"/>
                      </a:endParaRPr>
                    </a:p>
                  </a:txBody>
                  <a:tcPr/>
                </a:tc>
                <a:tc>
                  <a:txBody>
                    <a:bodyPr/>
                    <a:lstStyle/>
                    <a:p>
                      <a:pPr algn="ctr"/>
                      <a:r>
                        <a:rPr lang="en-GB" sz="1600" dirty="0" smtClean="0">
                          <a:latin typeface="Foco"/>
                        </a:rPr>
                        <a:t>2) Access control</a:t>
                      </a:r>
                      <a:endParaRPr lang="en-GB" sz="1600" dirty="0">
                        <a:latin typeface="Foco"/>
                      </a:endParaRPr>
                    </a:p>
                  </a:txBody>
                  <a:tcPr/>
                </a:tc>
              </a:tr>
              <a:tr h="606628">
                <a:tc>
                  <a:txBody>
                    <a:bodyPr/>
                    <a:lstStyle/>
                    <a:p>
                      <a:pPr algn="ctr"/>
                      <a:r>
                        <a:rPr lang="en-GB" sz="1600" dirty="0" smtClean="0">
                          <a:latin typeface="Foco"/>
                        </a:rPr>
                        <a:t>3) Activity support</a:t>
                      </a:r>
                      <a:endParaRPr lang="en-GB" sz="1600" dirty="0">
                        <a:latin typeface="Foco"/>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dirty="0" smtClean="0">
                          <a:latin typeface="Foco"/>
                        </a:rPr>
                        <a:t>3)</a:t>
                      </a:r>
                      <a:r>
                        <a:rPr lang="en-GB" sz="1600" baseline="0" dirty="0" smtClean="0">
                          <a:latin typeface="Foco"/>
                        </a:rPr>
                        <a:t> </a:t>
                      </a:r>
                      <a:r>
                        <a:rPr lang="en-GB" sz="1600" dirty="0" smtClean="0">
                          <a:latin typeface="Foco"/>
                        </a:rPr>
                        <a:t>Activity support</a:t>
                      </a:r>
                      <a:r>
                        <a:rPr lang="en-GB" sz="1600" baseline="0" dirty="0" smtClean="0">
                          <a:latin typeface="Foco"/>
                        </a:rPr>
                        <a:t> </a:t>
                      </a:r>
                      <a:endParaRPr lang="en-GB" sz="1600" dirty="0" smtClean="0">
                        <a:latin typeface="Foco"/>
                      </a:endParaRPr>
                    </a:p>
                  </a:txBody>
                  <a:tcPr/>
                </a:tc>
                <a:tc>
                  <a:txBody>
                    <a:bodyPr/>
                    <a:lstStyle/>
                    <a:p>
                      <a:pPr algn="ctr"/>
                      <a:r>
                        <a:rPr lang="en-GB" sz="1600" dirty="0" smtClean="0">
                          <a:latin typeface="Foco"/>
                        </a:rPr>
                        <a:t>3)</a:t>
                      </a:r>
                      <a:r>
                        <a:rPr lang="en-GB" sz="1600" baseline="0" dirty="0" smtClean="0">
                          <a:latin typeface="Foco"/>
                        </a:rPr>
                        <a:t> Management &amp; maintenance </a:t>
                      </a:r>
                      <a:endParaRPr lang="en-GB" sz="1600" dirty="0">
                        <a:latin typeface="Foco"/>
                      </a:endParaRPr>
                    </a:p>
                  </a:txBody>
                  <a:tcPr/>
                </a:tc>
                <a:tc>
                  <a:txBody>
                    <a:bodyPr/>
                    <a:lstStyle/>
                    <a:p>
                      <a:pPr algn="ctr"/>
                      <a:r>
                        <a:rPr lang="en-GB" sz="1600" dirty="0" smtClean="0">
                          <a:latin typeface="Foco"/>
                        </a:rPr>
                        <a:t>3)</a:t>
                      </a:r>
                      <a:r>
                        <a:rPr lang="en-GB" sz="1600" baseline="0" dirty="0" smtClean="0">
                          <a:latin typeface="Foco"/>
                        </a:rPr>
                        <a:t> Activity support </a:t>
                      </a:r>
                      <a:endParaRPr lang="en-GB" sz="1600" dirty="0">
                        <a:latin typeface="Foco"/>
                      </a:endParaRPr>
                    </a:p>
                  </a:txBody>
                  <a:tcPr/>
                </a:tc>
              </a:tr>
              <a:tr h="606628">
                <a:tc>
                  <a:txBody>
                    <a:bodyPr/>
                    <a:lstStyle/>
                    <a:p>
                      <a:pPr algn="ctr"/>
                      <a:r>
                        <a:rPr lang="en-GB" sz="1600" dirty="0" smtClean="0">
                          <a:latin typeface="Foco"/>
                        </a:rPr>
                        <a:t>4)</a:t>
                      </a:r>
                      <a:r>
                        <a:rPr lang="en-GB" sz="1600" baseline="0" dirty="0" smtClean="0">
                          <a:latin typeface="Foco"/>
                        </a:rPr>
                        <a:t> Motivational reinforcement </a:t>
                      </a:r>
                      <a:endParaRPr lang="en-GB" sz="1600" dirty="0">
                        <a:latin typeface="Foco"/>
                      </a:endParaRPr>
                    </a:p>
                  </a:txBody>
                  <a:tcPr/>
                </a:tc>
                <a:tc>
                  <a:txBody>
                    <a:bodyPr/>
                    <a:lstStyle/>
                    <a:p>
                      <a:pPr algn="ctr"/>
                      <a:r>
                        <a:rPr lang="en-GB" sz="1600" dirty="0" smtClean="0">
                          <a:latin typeface="Foco"/>
                        </a:rPr>
                        <a:t>4) Defensible</a:t>
                      </a:r>
                      <a:r>
                        <a:rPr lang="en-GB" sz="1600" baseline="0" dirty="0" smtClean="0">
                          <a:latin typeface="Foco"/>
                        </a:rPr>
                        <a:t> space </a:t>
                      </a:r>
                      <a:endParaRPr lang="en-GB" sz="1600" dirty="0">
                        <a:latin typeface="Foco"/>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dirty="0" smtClean="0">
                          <a:latin typeface="Foco"/>
                        </a:rPr>
                        <a:t>4) Defensible</a:t>
                      </a:r>
                      <a:r>
                        <a:rPr lang="en-GB" sz="1600" baseline="0" dirty="0" smtClean="0">
                          <a:latin typeface="Foco"/>
                        </a:rPr>
                        <a:t> space </a:t>
                      </a:r>
                      <a:endParaRPr lang="en-GB" sz="1600" dirty="0" smtClean="0">
                        <a:latin typeface="Foco"/>
                      </a:endParaRPr>
                    </a:p>
                  </a:txBody>
                  <a:tcPr/>
                </a:tc>
                <a:tc>
                  <a:txBody>
                    <a:bodyPr/>
                    <a:lstStyle/>
                    <a:p>
                      <a:pPr algn="ctr"/>
                      <a:r>
                        <a:rPr lang="en-GB" sz="1600" dirty="0" smtClean="0">
                          <a:latin typeface="Foco"/>
                        </a:rPr>
                        <a:t>4) Territoriality</a:t>
                      </a:r>
                      <a:r>
                        <a:rPr lang="en-GB" sz="1600" baseline="0" dirty="0" smtClean="0">
                          <a:latin typeface="Foco"/>
                        </a:rPr>
                        <a:t> </a:t>
                      </a:r>
                      <a:endParaRPr lang="en-GB" sz="1600" dirty="0">
                        <a:latin typeface="Foco"/>
                      </a:endParaRPr>
                    </a:p>
                  </a:txBody>
                  <a:tcPr/>
                </a:tc>
              </a:tr>
              <a:tr h="534630">
                <a:tc>
                  <a:txBody>
                    <a:bodyPr/>
                    <a:lstStyle/>
                    <a:p>
                      <a:pPr algn="ctr"/>
                      <a:endParaRPr lang="en-GB" sz="1600">
                        <a:latin typeface="Foco"/>
                      </a:endParaRPr>
                    </a:p>
                  </a:txBody>
                  <a:tcPr/>
                </a:tc>
                <a:tc>
                  <a:txBody>
                    <a:bodyPr/>
                    <a:lstStyle/>
                    <a:p>
                      <a:pPr algn="ctr"/>
                      <a:r>
                        <a:rPr lang="en-GB" sz="1600" dirty="0" smtClean="0">
                          <a:latin typeface="Foco"/>
                        </a:rPr>
                        <a:t>5) Target hardening</a:t>
                      </a:r>
                      <a:endParaRPr lang="en-GB" sz="1600" dirty="0">
                        <a:latin typeface="Foco"/>
                      </a:endParaRPr>
                    </a:p>
                  </a:txBody>
                  <a:tcPr/>
                </a:tc>
                <a:tc>
                  <a:txBody>
                    <a:bodyPr/>
                    <a:lstStyle/>
                    <a:p>
                      <a:pPr algn="ctr"/>
                      <a:r>
                        <a:rPr lang="en-GB" sz="1600" dirty="0" smtClean="0">
                          <a:latin typeface="Foco"/>
                        </a:rPr>
                        <a:t>5)</a:t>
                      </a:r>
                      <a:r>
                        <a:rPr lang="en-GB" sz="1600" baseline="0" dirty="0" smtClean="0">
                          <a:latin typeface="Foco"/>
                        </a:rPr>
                        <a:t> Physical security</a:t>
                      </a:r>
                      <a:endParaRPr lang="en-GB" sz="1600" dirty="0">
                        <a:latin typeface="Foco"/>
                      </a:endParaRPr>
                    </a:p>
                  </a:txBody>
                  <a:tcPr/>
                </a:tc>
                <a:tc>
                  <a:txBody>
                    <a:bodyPr/>
                    <a:lstStyle/>
                    <a:p>
                      <a:pPr algn="ctr"/>
                      <a:r>
                        <a:rPr lang="en-GB" sz="1600" dirty="0" smtClean="0">
                          <a:latin typeface="Foco"/>
                        </a:rPr>
                        <a:t>5) Target hardening</a:t>
                      </a:r>
                      <a:r>
                        <a:rPr lang="en-GB" sz="1600" baseline="0" dirty="0" smtClean="0">
                          <a:latin typeface="Foco"/>
                        </a:rPr>
                        <a:t> </a:t>
                      </a:r>
                      <a:endParaRPr lang="en-GB" sz="1600" dirty="0">
                        <a:latin typeface="Foco"/>
                      </a:endParaRPr>
                    </a:p>
                  </a:txBody>
                  <a:tcPr/>
                </a:tc>
              </a:tr>
              <a:tr h="346644">
                <a:tc>
                  <a:txBody>
                    <a:bodyPr/>
                    <a:lstStyle/>
                    <a:p>
                      <a:pPr algn="ctr"/>
                      <a:endParaRPr lang="en-GB" sz="1600">
                        <a:latin typeface="Foco"/>
                      </a:endParaRPr>
                    </a:p>
                  </a:txBody>
                  <a:tcPr/>
                </a:tc>
                <a:tc>
                  <a:txBody>
                    <a:bodyPr/>
                    <a:lstStyle/>
                    <a:p>
                      <a:pPr algn="ctr"/>
                      <a:r>
                        <a:rPr lang="en-GB" sz="1600" dirty="0" smtClean="0">
                          <a:latin typeface="Foco"/>
                        </a:rPr>
                        <a:t>6) Image </a:t>
                      </a:r>
                      <a:endParaRPr lang="en-GB" sz="1600" dirty="0">
                        <a:latin typeface="Foco"/>
                      </a:endParaRPr>
                    </a:p>
                  </a:txBody>
                  <a:tcPr/>
                </a:tc>
                <a:tc>
                  <a:txBody>
                    <a:bodyPr/>
                    <a:lstStyle/>
                    <a:p>
                      <a:pPr algn="ctr"/>
                      <a:endParaRPr lang="en-GB" sz="1600">
                        <a:latin typeface="Foco"/>
                      </a:endParaRPr>
                    </a:p>
                  </a:txBody>
                  <a:tcPr/>
                </a:tc>
                <a:tc>
                  <a:txBody>
                    <a:bodyPr/>
                    <a:lstStyle/>
                    <a:p>
                      <a:pPr algn="ctr"/>
                      <a:r>
                        <a:rPr lang="en-GB" sz="1600" dirty="0" smtClean="0">
                          <a:latin typeface="Foco"/>
                        </a:rPr>
                        <a:t>6) Image</a:t>
                      </a:r>
                      <a:r>
                        <a:rPr lang="en-GB" sz="1600" baseline="0" dirty="0" smtClean="0">
                          <a:latin typeface="Foco"/>
                        </a:rPr>
                        <a:t> &amp; maintenance </a:t>
                      </a:r>
                      <a:endParaRPr lang="en-GB" sz="1600" dirty="0">
                        <a:latin typeface="Foco"/>
                      </a:endParaRPr>
                    </a:p>
                  </a:txBody>
                  <a:tcPr/>
                </a:tc>
              </a:tr>
              <a:tr h="346644">
                <a:tc>
                  <a:txBody>
                    <a:bodyPr/>
                    <a:lstStyle/>
                    <a:p>
                      <a:pPr algn="ctr"/>
                      <a:endParaRPr lang="en-GB" sz="1600">
                        <a:latin typeface="Foco"/>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dirty="0" smtClean="0">
                          <a:latin typeface="Foco"/>
                        </a:rPr>
                        <a:t>7)</a:t>
                      </a:r>
                      <a:r>
                        <a:rPr lang="en-GB" sz="1600" baseline="0" dirty="0" smtClean="0">
                          <a:latin typeface="Foco"/>
                        </a:rPr>
                        <a:t> Territoriality </a:t>
                      </a:r>
                      <a:endParaRPr lang="en-GB" sz="1600" dirty="0" smtClean="0">
                        <a:latin typeface="Foco"/>
                      </a:endParaRPr>
                    </a:p>
                  </a:txBody>
                  <a:tcPr/>
                </a:tc>
                <a:tc>
                  <a:txBody>
                    <a:bodyPr/>
                    <a:lstStyle/>
                    <a:p>
                      <a:pPr algn="ctr"/>
                      <a:endParaRPr lang="en-GB" sz="1600" dirty="0">
                        <a:latin typeface="Foco"/>
                      </a:endParaRPr>
                    </a:p>
                  </a:txBody>
                  <a:tcPr/>
                </a:tc>
                <a:tc>
                  <a:txBody>
                    <a:bodyPr/>
                    <a:lstStyle/>
                    <a:p>
                      <a:pPr algn="ctr"/>
                      <a:endParaRPr lang="en-GB" sz="1600" dirty="0">
                        <a:latin typeface="Foco"/>
                      </a:endParaRPr>
                    </a:p>
                  </a:txBody>
                  <a:tcPr/>
                </a:tc>
              </a:tr>
            </a:tbl>
          </a:graphicData>
        </a:graphic>
      </p:graphicFrame>
    </p:spTree>
    <p:custDataLst>
      <p:tags r:id="rId1"/>
    </p:custDataLst>
    <p:extLst>
      <p:ext uri="{BB962C8B-B14F-4D97-AF65-F5344CB8AC3E}">
        <p14:creationId xmlns:p14="http://schemas.microsoft.com/office/powerpoint/2010/main" val="4065699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473_UoH_Research Events_Plasma_Powerpoint_Outlined_Dummy_2ndpage_150dp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5" name="TextBox 4"/>
          <p:cNvSpPr txBox="1"/>
          <p:nvPr/>
        </p:nvSpPr>
        <p:spPr>
          <a:xfrm>
            <a:off x="132704" y="45295"/>
            <a:ext cx="6537428" cy="553998"/>
          </a:xfrm>
          <a:prstGeom prst="rect">
            <a:avLst/>
          </a:prstGeom>
          <a:noFill/>
        </p:spPr>
        <p:txBody>
          <a:bodyPr wrap="square" rtlCol="0">
            <a:spAutoFit/>
          </a:bodyPr>
          <a:lstStyle/>
          <a:p>
            <a:r>
              <a:rPr lang="en-US" sz="3000" b="1" dirty="0" smtClean="0">
                <a:latin typeface="Foco"/>
                <a:cs typeface="Foco"/>
              </a:rPr>
              <a:t>Research rationale</a:t>
            </a:r>
            <a:endParaRPr lang="en-US" sz="3000" b="1" dirty="0">
              <a:latin typeface="Foco"/>
              <a:cs typeface="Foco"/>
            </a:endParaRPr>
          </a:p>
        </p:txBody>
      </p:sp>
      <p:sp>
        <p:nvSpPr>
          <p:cNvPr id="2" name="TextBox 1"/>
          <p:cNvSpPr txBox="1"/>
          <p:nvPr/>
        </p:nvSpPr>
        <p:spPr>
          <a:xfrm>
            <a:off x="176600" y="1056230"/>
            <a:ext cx="8656608" cy="2677656"/>
          </a:xfrm>
          <a:prstGeom prst="rect">
            <a:avLst/>
          </a:prstGeom>
          <a:noFill/>
        </p:spPr>
        <p:txBody>
          <a:bodyPr wrap="square" rtlCol="0">
            <a:spAutoFit/>
          </a:bodyPr>
          <a:lstStyle/>
          <a:p>
            <a:pPr algn="just"/>
            <a:r>
              <a:rPr lang="en-GB" sz="2400" dirty="0" smtClean="0">
                <a:latin typeface="Foco"/>
              </a:rPr>
              <a:t>1.	Need to clarify the terminology used by practitioners 	(specifically principles/components) </a:t>
            </a:r>
          </a:p>
          <a:p>
            <a:pPr marL="457200" indent="-457200" algn="just">
              <a:buAutoNum type="arabicParenR"/>
            </a:pPr>
            <a:endParaRPr lang="en-GB" sz="2400" dirty="0" smtClean="0">
              <a:latin typeface="Foco"/>
            </a:endParaRPr>
          </a:p>
          <a:p>
            <a:pPr marL="457200" indent="-457200" algn="just">
              <a:buAutoNum type="arabicParenR"/>
            </a:pPr>
            <a:endParaRPr lang="en-GB" sz="2400" dirty="0" smtClean="0">
              <a:latin typeface="Foco"/>
            </a:endParaRPr>
          </a:p>
          <a:p>
            <a:pPr algn="just"/>
            <a:r>
              <a:rPr lang="en-GB" sz="2400" dirty="0" smtClean="0">
                <a:latin typeface="Foco"/>
              </a:rPr>
              <a:t>2.	Need to ensure that principles reflect those abusing 	CPTED (burglars) believe to be most influential in their 	decision making processes </a:t>
            </a:r>
          </a:p>
        </p:txBody>
      </p:sp>
    </p:spTree>
    <p:custDataLst>
      <p:tags r:id="rId1"/>
    </p:custDataLst>
    <p:extLst>
      <p:ext uri="{BB962C8B-B14F-4D97-AF65-F5344CB8AC3E}">
        <p14:creationId xmlns:p14="http://schemas.microsoft.com/office/powerpoint/2010/main" val="3720085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0_White">
  <a:themeElements>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1_White">
  <a:themeElements>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White">
  <a:themeElements>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2065</TotalTime>
  <Words>2548</Words>
  <Application>Microsoft Office PowerPoint</Application>
  <PresentationFormat>Custom</PresentationFormat>
  <Paragraphs>433</Paragraphs>
  <Slides>49</Slides>
  <Notes>49</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49</vt:i4>
      </vt:variant>
    </vt:vector>
  </HeadingPairs>
  <TitlesOfParts>
    <vt:vector size="56" baseType="lpstr">
      <vt:lpstr>Arial</vt:lpstr>
      <vt:lpstr>Calibri</vt:lpstr>
      <vt:lpstr>Foco</vt:lpstr>
      <vt:lpstr>Office Theme</vt:lpstr>
      <vt:lpstr>10_White</vt:lpstr>
      <vt:lpstr>11_White</vt:lpstr>
      <vt:lpstr>1_White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Stef Stefaniuk</dc:creator>
  <cp:lastModifiedBy>Sara Taylor</cp:lastModifiedBy>
  <cp:revision>136</cp:revision>
  <cp:lastPrinted>2016-04-18T14:21:19Z</cp:lastPrinted>
  <dcterms:created xsi:type="dcterms:W3CDTF">2015-05-20T09:32:15Z</dcterms:created>
  <dcterms:modified xsi:type="dcterms:W3CDTF">2016-12-01T16:13:20Z</dcterms:modified>
</cp:coreProperties>
</file>