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Lst>
  <p:notesMasterIdLst>
    <p:notesMasterId r:id="rId39"/>
  </p:notesMasterIdLst>
  <p:handoutMasterIdLst>
    <p:handoutMasterId r:id="rId40"/>
  </p:handoutMasterIdLst>
  <p:sldIdLst>
    <p:sldId id="256"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Lst>
  <p:sldSz cx="9144000" cy="6858000" type="screen4x3"/>
  <p:notesSz cx="6797675" cy="99282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0" autoAdjust="0"/>
    <p:restoredTop sz="94625" autoAdjust="0"/>
  </p:normalViewPr>
  <p:slideViewPr>
    <p:cSldViewPr>
      <p:cViewPr varScale="1">
        <p:scale>
          <a:sx n="112" d="100"/>
          <a:sy n="112" d="100"/>
        </p:scale>
        <p:origin x="-18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B3341F0D-A85E-4298-816F-5AB6EAC735BA}" type="datetimeFigureOut">
              <a:rPr lang="en-GB" smtClean="0"/>
              <a:t>16/11/2016</a:t>
            </a:fld>
            <a:endParaRPr lang="en-GB"/>
          </a:p>
        </p:txBody>
      </p:sp>
      <p:sp>
        <p:nvSpPr>
          <p:cNvPr id="4" name="Footer Placeholder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5629"/>
            <a:ext cx="5438464"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spent approximately the first 2 hours in the classroom getting to know the children.</a:t>
            </a:r>
          </a:p>
          <a:p>
            <a:r>
              <a:rPr lang="en-GB" dirty="0" smtClean="0"/>
              <a:t>During the data collection the boys were focused and very relaxed, whilst taking photographs and talking about what they liked and disliked. After they finished taking photographs we sat at a table away from the other children, as they had returned from ‘play-time’, and completed the focus group discussion</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328077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Upon evaluation of the method, I was able to select key words such as’ ‘hate’ and ‘boring’ and also relate areas of learning environments the boys generally liked and disliked.</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307983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actual research commences and more time is spent with 3 year olds developing relationships and playing with a camera prior to data collection taking place, then this method may be effective, therefore I will try it again.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298081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 - Australia, New Zealand, the United States, Canada, Germany, France and Japan all express concern over boys faltering educational achievement </a:t>
            </a:r>
          </a:p>
          <a:p>
            <a:r>
              <a:rPr lang="en-GB" dirty="0" smtClean="0"/>
              <a:t>Much research is focused on literacy and reading</a:t>
            </a:r>
          </a:p>
          <a:p>
            <a:r>
              <a:rPr lang="en-GB" dirty="0" smtClean="0"/>
              <a:t>This has led me to focus on children aged from 3 years to the end of Year 1 in primary school</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304658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187111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specific aim and question related to the methods</a:t>
            </a:r>
            <a:r>
              <a:rPr lang="en-GB" baseline="0" dirty="0" smtClean="0"/>
              <a:t> tested in the pilot studies.</a:t>
            </a:r>
          </a:p>
          <a:p>
            <a:r>
              <a:rPr lang="en-GB" dirty="0" smtClean="0"/>
              <a:t>The research aim and question are at this stage initial thoughts. They will become more focused, narrowed and revised as the research study develops.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50346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undertaken by White and Sharp (2007: 99) compared pedagogical practices. They came to the conclusion that children related to the play-based approach where they were active in their own learning in the Early Years Foundation Stage, whereas children in key stage one related to a work-based approach that was directed by adults. Children ‘regretted the loss of opportunities to learn through play’… and some worried about their ability to cope with their work-load in year 1 (White and Sharp 2007: 99).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101736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and tension for those working in the early years sector, who are attempting to prepare children for school.</a:t>
            </a:r>
          </a:p>
          <a:p>
            <a:r>
              <a:rPr lang="en-GB" dirty="0" smtClean="0"/>
              <a:t>Telegraph (2014) reported, ‘A major gender gap is emerging by the age of five, figures showed, with just 52 per cent of boys deemed to be prepared for school compared with 69 per cent of girls’.</a:t>
            </a:r>
          </a:p>
          <a:p>
            <a:r>
              <a:rPr lang="en-GB" dirty="0" smtClean="0"/>
              <a:t>Classical and contemporary child development philosophers and theorists will also be considered in the final research thesis.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30793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Interpretative - Social interactions and achievements; there is understanding and interpretation within the relationship </a:t>
            </a:r>
          </a:p>
          <a:p>
            <a:r>
              <a:rPr lang="en-GB" dirty="0" smtClean="0"/>
              <a:t>Phenomenology - perceptions, perspectives and understandings of a particular situation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07486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Mosaic approach; ‘a methodology that brings together verbal and visual tools to reveal young children’s perspectives’ (Clark and Statham 2005: 45).</a:t>
            </a:r>
          </a:p>
          <a:p>
            <a:r>
              <a:rPr lang="en-GB" dirty="0" smtClean="0"/>
              <a:t>Due to the young age of the boys the walking tour and focus group needed to take on elements of play and creativity so the boys did not become disinterested and their focus maintained; asking them only questions may have disengaged them. The use of the photographs and having visual cues to prompt discussion was a useful aid to maintain concentration during both of the activities. It is considered that research methods involving children should take on innovative approaches, and the use of photographs to capture children’s conceptions of their world is one (</a:t>
            </a:r>
            <a:r>
              <a:rPr lang="en-GB" dirty="0" err="1" smtClean="0"/>
              <a:t>Einarsdottir</a:t>
            </a:r>
            <a:r>
              <a:rPr lang="en-GB" dirty="0" smtClean="0"/>
              <a:t> 2005: 525).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400700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Spent first hour getting to know the children...</a:t>
            </a:r>
          </a:p>
          <a:p>
            <a:r>
              <a:rPr lang="en-GB" dirty="0" smtClean="0"/>
              <a:t>Distractions and interruptions from other children, excited about ‘playing’ with the camera... Ceased the data collection.</a:t>
            </a:r>
          </a:p>
          <a:p>
            <a:r>
              <a:rPr lang="en-GB" dirty="0" smtClean="0"/>
              <a:t>Flick (2014: 341) advises that the researcher needs to manage the use of a camera and integrate it, attracting the least possible attention. Clark and Statham (2005: 48) also make reference to a research study that used cameras and walking tours with 3 to 4 year olds and these approaches were considered effective. On consideration of these points, had I visited the setting prior to the pilot study taking place, I may have been in a position to use the camera with the children and the novelty of a new ‘toy’ (the camera) may have become part of their everyday play, and the data collection method may have worked better.</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3243555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wardsStrip-C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9.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9.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4.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6.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duotone>
              <a:prstClr val="black"/>
              <a:srgbClr val="625454">
                <a:tint val="45000"/>
                <a:satMod val="400000"/>
              </a:srgbClr>
            </a:duotone>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sz="quarter"/>
          </p:nvPr>
        </p:nvSpPr>
        <p:spPr>
          <a:xfrm>
            <a:off x="395288" y="-171400"/>
            <a:ext cx="8231187" cy="1872208"/>
          </a:xfrm>
          <a:noFill/>
          <a:ln/>
        </p:spPr>
        <p:txBody>
          <a:bodyPr/>
          <a:lstStyle/>
          <a:p>
            <a:r>
              <a:rPr lang="en-GB" sz="2800" dirty="0"/>
              <a:t>The ‘Disengaged’ and ‘Underachieving’ </a:t>
            </a:r>
            <a:r>
              <a:rPr lang="en-GB" sz="2800" dirty="0" smtClean="0"/>
              <a:t>Boy?: </a:t>
            </a:r>
            <a:r>
              <a:rPr lang="en-GB" sz="2800" dirty="0"/>
              <a:t>Boys Early Educational Experiences </a:t>
            </a:r>
            <a:r>
              <a:rPr lang="en-GB" sz="2800" dirty="0" smtClean="0"/>
              <a:t/>
            </a:r>
            <a:br>
              <a:rPr lang="en-GB" sz="2800" dirty="0" smtClean="0"/>
            </a:br>
            <a:r>
              <a:rPr lang="en-GB" sz="2800" dirty="0" smtClean="0"/>
              <a:t>of </a:t>
            </a:r>
            <a:r>
              <a:rPr lang="en-GB" sz="2800" dirty="0"/>
              <a:t>Pedagogical Practices</a:t>
            </a:r>
          </a:p>
        </p:txBody>
      </p:sp>
      <p:sp>
        <p:nvSpPr>
          <p:cNvPr id="2" name="TextBox 1"/>
          <p:cNvSpPr txBox="1"/>
          <p:nvPr/>
        </p:nvSpPr>
        <p:spPr>
          <a:xfrm>
            <a:off x="4644008" y="1700808"/>
            <a:ext cx="3762568" cy="523220"/>
          </a:xfrm>
          <a:prstGeom prst="rect">
            <a:avLst/>
          </a:prstGeom>
          <a:noFill/>
        </p:spPr>
        <p:txBody>
          <a:bodyPr wrap="none" rtlCol="0">
            <a:spAutoFit/>
          </a:bodyPr>
          <a:lstStyle/>
          <a:p>
            <a:r>
              <a:rPr lang="en-GB" sz="2800" dirty="0" smtClean="0">
                <a:solidFill>
                  <a:schemeClr val="bg1"/>
                </a:solidFill>
              </a:rPr>
              <a:t>Presenter: Nicola Firth</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lstStyle/>
          <a:p>
            <a:r>
              <a:rPr lang="en-GB" dirty="0"/>
              <a:t>Epistemological stance - interpretative qualitative methodology</a:t>
            </a:r>
          </a:p>
          <a:p>
            <a:r>
              <a:rPr lang="en-GB" dirty="0" smtClean="0"/>
              <a:t>Early </a:t>
            </a:r>
            <a:r>
              <a:rPr lang="en-GB" dirty="0"/>
              <a:t>research career is finding </a:t>
            </a:r>
            <a:r>
              <a:rPr lang="en-GB" dirty="0" smtClean="0"/>
              <a:t>‘I’  </a:t>
            </a:r>
            <a:r>
              <a:rPr lang="en-GB" dirty="0"/>
              <a:t>quite naturally fall into the constructivist-interpretative epistemological positioning </a:t>
            </a:r>
          </a:p>
          <a:p>
            <a:endParaRPr lang="en-GB" dirty="0"/>
          </a:p>
          <a:p>
            <a:r>
              <a:rPr lang="en-GB" dirty="0"/>
              <a:t>Qualitative Phenomenological Approach </a:t>
            </a:r>
            <a:endParaRPr lang="en-GB" dirty="0" smtClean="0"/>
          </a:p>
          <a:p>
            <a:r>
              <a:rPr lang="en-GB" dirty="0" smtClean="0"/>
              <a:t>Lived </a:t>
            </a:r>
            <a:r>
              <a:rPr lang="en-GB" dirty="0"/>
              <a:t>experience of participants</a:t>
            </a:r>
          </a:p>
          <a:p>
            <a:endParaRPr lang="en-GB" dirty="0"/>
          </a:p>
        </p:txBody>
      </p:sp>
    </p:spTree>
    <p:extLst>
      <p:ext uri="{BB962C8B-B14F-4D97-AF65-F5344CB8AC3E}">
        <p14:creationId xmlns:p14="http://schemas.microsoft.com/office/powerpoint/2010/main" val="382212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 Mosaic Approach</a:t>
            </a:r>
            <a:endParaRPr lang="en-GB" dirty="0"/>
          </a:p>
        </p:txBody>
      </p:sp>
      <p:sp>
        <p:nvSpPr>
          <p:cNvPr id="3" name="Content Placeholder 2"/>
          <p:cNvSpPr>
            <a:spLocks noGrp="1"/>
          </p:cNvSpPr>
          <p:nvPr>
            <p:ph sz="half" idx="1"/>
          </p:nvPr>
        </p:nvSpPr>
        <p:spPr>
          <a:xfrm>
            <a:off x="412750" y="1844824"/>
            <a:ext cx="4038600" cy="3959076"/>
          </a:xfrm>
        </p:spPr>
        <p:txBody>
          <a:bodyPr/>
          <a:lstStyle/>
          <a:p>
            <a:pPr marL="0" indent="0">
              <a:buNone/>
            </a:pPr>
            <a:r>
              <a:rPr lang="en-GB" sz="1800" dirty="0" smtClean="0"/>
              <a:t>Actual:</a:t>
            </a:r>
          </a:p>
          <a:p>
            <a:r>
              <a:rPr lang="en-GB" sz="1800" dirty="0" smtClean="0"/>
              <a:t>Semi-structured </a:t>
            </a:r>
            <a:r>
              <a:rPr lang="en-GB" sz="1800" dirty="0"/>
              <a:t>interviews with teachers and early years practitioners</a:t>
            </a:r>
          </a:p>
          <a:p>
            <a:r>
              <a:rPr lang="en-GB" sz="1800" dirty="0" smtClean="0"/>
              <a:t>Walking tours, photographs </a:t>
            </a:r>
            <a:r>
              <a:rPr lang="en-GB" sz="1800" dirty="0"/>
              <a:t>and focus groups with 4 boys in each of the following learning environments: PVI nursery, school nursery, reception class and year 1 class</a:t>
            </a:r>
          </a:p>
          <a:p>
            <a:r>
              <a:rPr lang="en-GB" sz="1800" dirty="0" smtClean="0"/>
              <a:t>Observation </a:t>
            </a:r>
            <a:r>
              <a:rPr lang="en-GB" sz="1800" dirty="0"/>
              <a:t>of pedagogical practice in the learning environment and the relationship between the teachers / EYP’s and boys</a:t>
            </a:r>
          </a:p>
          <a:p>
            <a:endParaRPr lang="en-GB" dirty="0"/>
          </a:p>
        </p:txBody>
      </p:sp>
      <p:sp>
        <p:nvSpPr>
          <p:cNvPr id="4" name="Content Placeholder 3"/>
          <p:cNvSpPr>
            <a:spLocks noGrp="1"/>
          </p:cNvSpPr>
          <p:nvPr>
            <p:ph sz="half" idx="2"/>
          </p:nvPr>
        </p:nvSpPr>
        <p:spPr>
          <a:xfrm>
            <a:off x="4603750" y="1844824"/>
            <a:ext cx="4038600" cy="4248472"/>
          </a:xfrm>
        </p:spPr>
        <p:txBody>
          <a:bodyPr/>
          <a:lstStyle/>
          <a:p>
            <a:pPr marL="0" indent="0">
              <a:buNone/>
            </a:pPr>
            <a:r>
              <a:rPr lang="en-GB" sz="1800" dirty="0" smtClean="0"/>
              <a:t>Pilot Study:</a:t>
            </a:r>
          </a:p>
          <a:p>
            <a:r>
              <a:rPr lang="en-GB" sz="1800" dirty="0" smtClean="0"/>
              <a:t>Walking </a:t>
            </a:r>
            <a:r>
              <a:rPr lang="en-GB" sz="1800" dirty="0"/>
              <a:t>tours, focus groups and observation methods with boys in a private day nursery aged 3 years and boys in a year 1 class aged 5 years </a:t>
            </a:r>
            <a:r>
              <a:rPr lang="en-GB" sz="1800" dirty="0" smtClean="0"/>
              <a:t>old</a:t>
            </a:r>
          </a:p>
          <a:p>
            <a:r>
              <a:rPr lang="en-GB" sz="1800" dirty="0" smtClean="0"/>
              <a:t>Walking </a:t>
            </a:r>
            <a:r>
              <a:rPr lang="en-GB" sz="1800" dirty="0"/>
              <a:t>tour included the boys showing me around their learning environment and talking about their likes and dislikes, whilst taking photographs that were used in the focus group that immediately followed on from the walking tour</a:t>
            </a:r>
          </a:p>
        </p:txBody>
      </p:sp>
    </p:spTree>
    <p:extLst>
      <p:ext uri="{BB962C8B-B14F-4D97-AF65-F5344CB8AC3E}">
        <p14:creationId xmlns:p14="http://schemas.microsoft.com/office/powerpoint/2010/main" val="18518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Tours and Focus Groups </a:t>
            </a:r>
            <a:r>
              <a:rPr lang="en-GB" dirty="0" smtClean="0"/>
              <a:t/>
            </a:r>
            <a:br>
              <a:rPr lang="en-GB" dirty="0" smtClean="0"/>
            </a:br>
            <a:r>
              <a:rPr lang="en-GB" dirty="0" smtClean="0"/>
              <a:t>Reflection</a:t>
            </a:r>
            <a:r>
              <a:rPr lang="en-GB" dirty="0"/>
              <a:t>: </a:t>
            </a:r>
            <a:r>
              <a:rPr lang="en-GB" dirty="0" smtClean="0"/>
              <a:t>(</a:t>
            </a:r>
            <a:r>
              <a:rPr lang="en-GB" dirty="0"/>
              <a:t>3 year olds)</a:t>
            </a:r>
          </a:p>
        </p:txBody>
      </p:sp>
      <p:sp>
        <p:nvSpPr>
          <p:cNvPr id="3" name="Content Placeholder 2"/>
          <p:cNvSpPr>
            <a:spLocks noGrp="1"/>
          </p:cNvSpPr>
          <p:nvPr>
            <p:ph idx="1"/>
          </p:nvPr>
        </p:nvSpPr>
        <p:spPr/>
        <p:txBody>
          <a:bodyPr/>
          <a:lstStyle/>
          <a:p>
            <a:r>
              <a:rPr lang="en-GB" dirty="0" smtClean="0"/>
              <a:t>Sat in the ‘quiet area’... Not so quiet...</a:t>
            </a:r>
          </a:p>
          <a:p>
            <a:r>
              <a:rPr lang="en-GB" dirty="0" smtClean="0"/>
              <a:t>I </a:t>
            </a:r>
            <a:r>
              <a:rPr lang="en-GB" dirty="0"/>
              <a:t>asked </a:t>
            </a:r>
            <a:r>
              <a:rPr lang="en-GB" dirty="0" smtClean="0"/>
              <a:t>the three participant boys </a:t>
            </a:r>
            <a:r>
              <a:rPr lang="en-GB" dirty="0"/>
              <a:t>what they liked to play / play with at </a:t>
            </a:r>
            <a:r>
              <a:rPr lang="en-GB" dirty="0" smtClean="0"/>
              <a:t>nursery, all </a:t>
            </a:r>
            <a:r>
              <a:rPr lang="en-GB" dirty="0"/>
              <a:t>stated names of superheroes including PJ Masks and Power </a:t>
            </a:r>
            <a:r>
              <a:rPr lang="en-GB" dirty="0" smtClean="0"/>
              <a:t>Rangers</a:t>
            </a:r>
          </a:p>
          <a:p>
            <a:r>
              <a:rPr lang="en-GB" dirty="0" smtClean="0"/>
              <a:t>When </a:t>
            </a:r>
            <a:r>
              <a:rPr lang="en-GB" dirty="0"/>
              <a:t>I asked if there was anything they did not like, two boys did not answer and one boy stated, ‘sand</a:t>
            </a:r>
            <a:r>
              <a:rPr lang="en-GB" dirty="0" smtClean="0"/>
              <a:t>’</a:t>
            </a:r>
          </a:p>
          <a:p>
            <a:pPr marL="0" indent="0">
              <a:buNone/>
            </a:pPr>
            <a:endParaRPr lang="en-GB" dirty="0" smtClean="0"/>
          </a:p>
          <a:p>
            <a:r>
              <a:rPr lang="en-GB" dirty="0" smtClean="0"/>
              <a:t>Walking tour &amp; photographs – </a:t>
            </a:r>
            <a:r>
              <a:rPr lang="en-GB" dirty="0" smtClean="0">
                <a:solidFill>
                  <a:srgbClr val="C00000"/>
                </a:solidFill>
              </a:rPr>
              <a:t>what went </a:t>
            </a:r>
            <a:r>
              <a:rPr lang="en-GB" dirty="0" smtClean="0">
                <a:solidFill>
                  <a:srgbClr val="C00000"/>
                </a:solidFill>
              </a:rPr>
              <a:t>right..?</a:t>
            </a:r>
            <a:endParaRPr lang="en-GB" dirty="0">
              <a:solidFill>
                <a:srgbClr val="C00000"/>
              </a:solidFill>
            </a:endParaRPr>
          </a:p>
        </p:txBody>
      </p:sp>
    </p:spTree>
    <p:extLst>
      <p:ext uri="{BB962C8B-B14F-4D97-AF65-F5344CB8AC3E}">
        <p14:creationId xmlns:p14="http://schemas.microsoft.com/office/powerpoint/2010/main" val="307782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Tours and Focus Groups </a:t>
            </a:r>
            <a:br>
              <a:rPr lang="en-GB" dirty="0"/>
            </a:br>
            <a:r>
              <a:rPr lang="en-GB" dirty="0"/>
              <a:t>Reflection: </a:t>
            </a:r>
            <a:r>
              <a:rPr lang="en-GB" dirty="0" smtClean="0"/>
              <a:t>(5 </a:t>
            </a:r>
            <a:r>
              <a:rPr lang="en-GB" dirty="0"/>
              <a:t>year olds)</a:t>
            </a:r>
          </a:p>
        </p:txBody>
      </p:sp>
      <p:sp>
        <p:nvSpPr>
          <p:cNvPr id="3" name="Content Placeholder 2"/>
          <p:cNvSpPr>
            <a:spLocks noGrp="1"/>
          </p:cNvSpPr>
          <p:nvPr>
            <p:ph idx="1"/>
          </p:nvPr>
        </p:nvSpPr>
        <p:spPr>
          <a:xfrm>
            <a:off x="412750" y="1988840"/>
            <a:ext cx="8229600" cy="3815060"/>
          </a:xfrm>
        </p:spPr>
        <p:txBody>
          <a:bodyPr/>
          <a:lstStyle/>
          <a:p>
            <a:r>
              <a:rPr lang="en-GB" dirty="0" smtClean="0"/>
              <a:t>Carried </a:t>
            </a:r>
            <a:r>
              <a:rPr lang="en-GB" dirty="0"/>
              <a:t>out the walking </a:t>
            </a:r>
            <a:r>
              <a:rPr lang="en-GB" dirty="0" smtClean="0"/>
              <a:t>tour, photographs </a:t>
            </a:r>
            <a:r>
              <a:rPr lang="en-GB" dirty="0"/>
              <a:t>and focus group whilst the </a:t>
            </a:r>
            <a:r>
              <a:rPr lang="en-GB" dirty="0" smtClean="0"/>
              <a:t>other children </a:t>
            </a:r>
            <a:r>
              <a:rPr lang="en-GB" dirty="0"/>
              <a:t>had their ‘play-time’ outside, and kept the three participant boys </a:t>
            </a:r>
            <a:r>
              <a:rPr lang="en-GB" dirty="0" smtClean="0"/>
              <a:t>inside = minimal distraction</a:t>
            </a:r>
          </a:p>
          <a:p>
            <a:endParaRPr lang="en-GB" dirty="0" smtClean="0"/>
          </a:p>
          <a:p>
            <a:r>
              <a:rPr lang="en-GB" dirty="0" smtClean="0"/>
              <a:t>Used </a:t>
            </a:r>
            <a:r>
              <a:rPr lang="en-GB" dirty="0"/>
              <a:t>a voice recorder, camera and camera on the iPad, and started by explaining to the boys what I wanted to do with them and explained what the voice recorder and camera were </a:t>
            </a:r>
            <a:r>
              <a:rPr lang="en-GB" dirty="0" smtClean="0"/>
              <a:t>for – 2 boys hesitant about recording...</a:t>
            </a:r>
            <a:endParaRPr lang="en-GB" dirty="0"/>
          </a:p>
        </p:txBody>
      </p:sp>
    </p:spTree>
    <p:extLst>
      <p:ext uri="{BB962C8B-B14F-4D97-AF65-F5344CB8AC3E}">
        <p14:creationId xmlns:p14="http://schemas.microsoft.com/office/powerpoint/2010/main" val="1549734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a:t>
            </a:r>
            <a:endParaRPr lang="en-GB" dirty="0"/>
          </a:p>
        </p:txBody>
      </p:sp>
      <p:sp>
        <p:nvSpPr>
          <p:cNvPr id="3" name="Content Placeholder 2"/>
          <p:cNvSpPr>
            <a:spLocks noGrp="1"/>
          </p:cNvSpPr>
          <p:nvPr>
            <p:ph idx="1"/>
          </p:nvPr>
        </p:nvSpPr>
        <p:spPr>
          <a:xfrm>
            <a:off x="251520" y="1844824"/>
            <a:ext cx="8647142" cy="4320480"/>
          </a:xfrm>
        </p:spPr>
        <p:txBody>
          <a:bodyPr/>
          <a:lstStyle/>
          <a:p>
            <a:r>
              <a:rPr lang="en-GB" dirty="0" smtClean="0"/>
              <a:t>Examples </a:t>
            </a:r>
            <a:r>
              <a:rPr lang="en-GB" dirty="0"/>
              <a:t>of what </a:t>
            </a:r>
            <a:r>
              <a:rPr lang="en-GB" dirty="0" smtClean="0"/>
              <a:t>was stated:</a:t>
            </a:r>
          </a:p>
          <a:p>
            <a:r>
              <a:rPr lang="en-GB" dirty="0" smtClean="0"/>
              <a:t>‘</a:t>
            </a:r>
            <a:r>
              <a:rPr lang="en-GB" dirty="0"/>
              <a:t>I don’t like writing my name 6 times and writing the short date</a:t>
            </a:r>
            <a:r>
              <a:rPr lang="en-GB" dirty="0" smtClean="0"/>
              <a:t>’</a:t>
            </a:r>
          </a:p>
          <a:p>
            <a:r>
              <a:rPr lang="en-GB" dirty="0" smtClean="0"/>
              <a:t>‘Singing </a:t>
            </a:r>
            <a:r>
              <a:rPr lang="en-GB" dirty="0"/>
              <a:t>is boring and I don’t like to be on the sad cloud and want to be on the shooting star’ (reward chart</a:t>
            </a:r>
            <a:r>
              <a:rPr lang="en-GB" dirty="0" smtClean="0"/>
              <a:t>)</a:t>
            </a:r>
          </a:p>
          <a:p>
            <a:r>
              <a:rPr lang="en-GB" dirty="0" smtClean="0"/>
              <a:t>‘Don’t </a:t>
            </a:r>
            <a:r>
              <a:rPr lang="en-GB" dirty="0"/>
              <a:t>like reading, it’s too hard, I hate it</a:t>
            </a:r>
            <a:r>
              <a:rPr lang="en-GB" dirty="0" smtClean="0"/>
              <a:t>’</a:t>
            </a:r>
          </a:p>
          <a:p>
            <a:endParaRPr lang="en-GB" dirty="0" smtClean="0"/>
          </a:p>
          <a:p>
            <a:r>
              <a:rPr lang="en-GB" dirty="0" smtClean="0"/>
              <a:t>‘We like </a:t>
            </a:r>
            <a:r>
              <a:rPr lang="en-GB" dirty="0" err="1" smtClean="0"/>
              <a:t>Quorb</a:t>
            </a:r>
            <a:r>
              <a:rPr lang="en-GB" dirty="0" smtClean="0"/>
              <a:t> and have made him a home’</a:t>
            </a:r>
            <a:endParaRPr lang="en-GB" dirty="0"/>
          </a:p>
          <a:p>
            <a:endParaRPr lang="en-GB" dirty="0" smtClean="0"/>
          </a:p>
          <a:p>
            <a:r>
              <a:rPr lang="en-GB" dirty="0" smtClean="0"/>
              <a:t>‘</a:t>
            </a:r>
            <a:r>
              <a:rPr lang="en-GB" dirty="0" err="1" smtClean="0"/>
              <a:t>Dangermouse</a:t>
            </a:r>
            <a:r>
              <a:rPr lang="en-GB" dirty="0" smtClean="0"/>
              <a:t>’ in reception class – not allowed in year 1</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4" y="4725144"/>
            <a:ext cx="695535" cy="98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6031" y="4432325"/>
            <a:ext cx="902631" cy="12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789" y="3812767"/>
            <a:ext cx="960241" cy="86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283666"/>
            <a:ext cx="1453257" cy="20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73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Ethics &amp; Conclusion</a:t>
            </a:r>
            <a:endParaRPr lang="en-GB" dirty="0"/>
          </a:p>
        </p:txBody>
      </p:sp>
      <p:sp>
        <p:nvSpPr>
          <p:cNvPr id="3" name="Content Placeholder 2"/>
          <p:cNvSpPr>
            <a:spLocks noGrp="1"/>
          </p:cNvSpPr>
          <p:nvPr>
            <p:ph sz="half" idx="1"/>
          </p:nvPr>
        </p:nvSpPr>
        <p:spPr>
          <a:xfrm>
            <a:off x="412750" y="1916832"/>
            <a:ext cx="4038600" cy="3887068"/>
          </a:xfrm>
        </p:spPr>
        <p:txBody>
          <a:bodyPr/>
          <a:lstStyle/>
          <a:p>
            <a:pPr marL="0" indent="0">
              <a:buNone/>
            </a:pPr>
            <a:r>
              <a:rPr lang="en-GB" sz="1800" b="1" dirty="0" smtClean="0"/>
              <a:t>Ethics</a:t>
            </a:r>
          </a:p>
          <a:p>
            <a:r>
              <a:rPr lang="en-GB" sz="1800" dirty="0" smtClean="0"/>
              <a:t>The </a:t>
            </a:r>
            <a:r>
              <a:rPr lang="en-GB" sz="1800" dirty="0"/>
              <a:t>research undertaken in this pilot study predominantly involved young children who are classed as being ‘vulnerable’ (BERA 2011: 6; ESRC 2012: 8) therefore it was imperative their vulnerability was considered, in order to keep them safe from </a:t>
            </a:r>
            <a:r>
              <a:rPr lang="en-GB" sz="1800" dirty="0" smtClean="0"/>
              <a:t>harm</a:t>
            </a:r>
          </a:p>
          <a:p>
            <a:r>
              <a:rPr lang="en-GB" sz="1800" dirty="0" smtClean="0"/>
              <a:t>Informed consent</a:t>
            </a:r>
          </a:p>
          <a:p>
            <a:r>
              <a:rPr lang="en-GB" sz="1800" dirty="0" smtClean="0"/>
              <a:t>Information sheet</a:t>
            </a:r>
          </a:p>
          <a:p>
            <a:r>
              <a:rPr lang="en-GB" sz="1800" dirty="0" smtClean="0"/>
              <a:t>Right to withdraw</a:t>
            </a:r>
            <a:endParaRPr lang="en-GB" sz="1800" dirty="0"/>
          </a:p>
        </p:txBody>
      </p:sp>
      <p:sp>
        <p:nvSpPr>
          <p:cNvPr id="4" name="Content Placeholder 3"/>
          <p:cNvSpPr>
            <a:spLocks noGrp="1"/>
          </p:cNvSpPr>
          <p:nvPr>
            <p:ph sz="half" idx="2"/>
          </p:nvPr>
        </p:nvSpPr>
        <p:spPr>
          <a:xfrm>
            <a:off x="4603750" y="1916832"/>
            <a:ext cx="4038600" cy="3887068"/>
          </a:xfrm>
        </p:spPr>
        <p:txBody>
          <a:bodyPr/>
          <a:lstStyle/>
          <a:p>
            <a:pPr marL="0" indent="0">
              <a:buNone/>
            </a:pPr>
            <a:r>
              <a:rPr lang="en-GB" sz="1800" b="1" dirty="0" smtClean="0"/>
              <a:t>Conclusion:</a:t>
            </a:r>
          </a:p>
          <a:p>
            <a:r>
              <a:rPr lang="en-GB" sz="1800" dirty="0" smtClean="0"/>
              <a:t>Different </a:t>
            </a:r>
            <a:r>
              <a:rPr lang="en-GB" sz="1800" dirty="0"/>
              <a:t>data collection methods may need to be used with 3 year olds in comparison to 5 to 6 year </a:t>
            </a:r>
            <a:r>
              <a:rPr lang="en-GB" sz="1800" dirty="0" smtClean="0"/>
              <a:t>olds?</a:t>
            </a:r>
          </a:p>
          <a:p>
            <a:endParaRPr lang="en-GB" sz="1800" dirty="0" smtClean="0"/>
          </a:p>
          <a:p>
            <a:r>
              <a:rPr lang="en-GB" sz="1800" dirty="0"/>
              <a:t>W</a:t>
            </a:r>
            <a:r>
              <a:rPr lang="en-GB" sz="1800" dirty="0" smtClean="0"/>
              <a:t>alking </a:t>
            </a:r>
            <a:r>
              <a:rPr lang="en-GB" sz="1800" dirty="0"/>
              <a:t>tour, photographs and focus group data collection </a:t>
            </a:r>
            <a:r>
              <a:rPr lang="en-GB" sz="1800" dirty="0" smtClean="0"/>
              <a:t>methods </a:t>
            </a:r>
            <a:r>
              <a:rPr lang="en-GB" sz="1800" dirty="0"/>
              <a:t>with 5 year olds </a:t>
            </a:r>
            <a:r>
              <a:rPr lang="en-GB" sz="1800" dirty="0" smtClean="0"/>
              <a:t>will </a:t>
            </a:r>
            <a:r>
              <a:rPr lang="en-GB" sz="1800" dirty="0"/>
              <a:t>be </a:t>
            </a:r>
            <a:r>
              <a:rPr lang="en-GB" sz="1800" dirty="0" smtClean="0"/>
              <a:t>used</a:t>
            </a:r>
          </a:p>
          <a:p>
            <a:endParaRPr lang="en-GB" sz="1800" dirty="0" smtClean="0"/>
          </a:p>
          <a:p>
            <a:endParaRPr lang="en-GB" sz="1800" dirty="0"/>
          </a:p>
        </p:txBody>
      </p:sp>
    </p:spTree>
    <p:extLst>
      <p:ext uri="{BB962C8B-B14F-4D97-AF65-F5344CB8AC3E}">
        <p14:creationId xmlns:p14="http://schemas.microsoft.com/office/powerpoint/2010/main" val="15113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p:txBody>
          <a:bodyPr/>
          <a:lstStyle/>
          <a:p>
            <a:r>
              <a:rPr lang="en-GB" dirty="0"/>
              <a:t>‘If you want to tell it like it is, you have to hear it like is’, </a:t>
            </a:r>
            <a:r>
              <a:rPr lang="en-GB" dirty="0" smtClean="0"/>
              <a:t>(</a:t>
            </a:r>
            <a:r>
              <a:rPr lang="de-DE" dirty="0" smtClean="0"/>
              <a:t>Reichert </a:t>
            </a:r>
            <a:r>
              <a:rPr lang="de-DE" dirty="0"/>
              <a:t>et al </a:t>
            </a:r>
            <a:r>
              <a:rPr lang="de-DE" dirty="0" smtClean="0"/>
              <a:t>2009</a:t>
            </a:r>
            <a:r>
              <a:rPr lang="de-DE" dirty="0"/>
              <a:t>: 60</a:t>
            </a:r>
            <a:r>
              <a:rPr lang="de-DE" dirty="0" smtClean="0"/>
              <a:t>)</a:t>
            </a:r>
          </a:p>
          <a:p>
            <a:endParaRPr lang="de-DE" dirty="0"/>
          </a:p>
          <a:p>
            <a:r>
              <a:rPr lang="en-GB" dirty="0"/>
              <a:t>Research which involves young children is </a:t>
            </a:r>
            <a:r>
              <a:rPr lang="en-GB" dirty="0" smtClean="0"/>
              <a:t>imperative </a:t>
            </a:r>
            <a:r>
              <a:rPr lang="en-GB" dirty="0"/>
              <a:t>for understanding their lives (Clark and Statham 2005: 45; Graham et al 2013: 13) </a:t>
            </a:r>
            <a:endParaRPr lang="en-GB" dirty="0" smtClean="0"/>
          </a:p>
          <a:p>
            <a:pPr marL="0" indent="0">
              <a:buNone/>
            </a:pPr>
            <a:endParaRPr lang="en-GB" dirty="0" smtClean="0"/>
          </a:p>
          <a:p>
            <a:pPr marL="0" indent="0">
              <a:buNone/>
            </a:pPr>
            <a:r>
              <a:rPr lang="en-GB" dirty="0" smtClean="0"/>
              <a:t>= exactly what I hope to </a:t>
            </a:r>
            <a:r>
              <a:rPr lang="en-GB" dirty="0" smtClean="0"/>
              <a:t>achieve!</a:t>
            </a:r>
            <a:endParaRPr lang="en-GB" dirty="0"/>
          </a:p>
        </p:txBody>
      </p:sp>
    </p:spTree>
    <p:extLst>
      <p:ext uri="{BB962C8B-B14F-4D97-AF65-F5344CB8AC3E}">
        <p14:creationId xmlns:p14="http://schemas.microsoft.com/office/powerpoint/2010/main" val="286000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References</a:t>
            </a:r>
            <a:endParaRPr lang="en-GB"/>
          </a:p>
        </p:txBody>
      </p:sp>
      <p:sp>
        <p:nvSpPr>
          <p:cNvPr id="3" name="Content Placeholder 2"/>
          <p:cNvSpPr>
            <a:spLocks noGrp="1"/>
          </p:cNvSpPr>
          <p:nvPr>
            <p:ph idx="1"/>
          </p:nvPr>
        </p:nvSpPr>
        <p:spPr>
          <a:xfrm>
            <a:off x="179512" y="1988840"/>
            <a:ext cx="8784976" cy="4176464"/>
          </a:xfrm>
        </p:spPr>
        <p:txBody>
          <a:bodyPr/>
          <a:lstStyle/>
          <a:p>
            <a:r>
              <a:rPr lang="en-GB" sz="1200" dirty="0"/>
              <a:t>BERA (2011). </a:t>
            </a:r>
            <a:r>
              <a:rPr lang="en-GB" sz="1200" i="1" dirty="0"/>
              <a:t>Ethical Guidelines for Educational R</a:t>
            </a:r>
            <a:r>
              <a:rPr lang="en-GB" sz="1200" dirty="0"/>
              <a:t>esearch, London: BERA</a:t>
            </a:r>
            <a:r>
              <a:rPr lang="en-GB" sz="1200" dirty="0" smtClean="0"/>
              <a:t>.</a:t>
            </a:r>
          </a:p>
          <a:p>
            <a:r>
              <a:rPr lang="en-GB" sz="1200" dirty="0" err="1" smtClean="0"/>
              <a:t>DfE</a:t>
            </a:r>
            <a:r>
              <a:rPr lang="en-GB" sz="1200" dirty="0" smtClean="0"/>
              <a:t> </a:t>
            </a:r>
            <a:r>
              <a:rPr lang="en-GB" sz="1200" dirty="0"/>
              <a:t>(2014). </a:t>
            </a:r>
            <a:r>
              <a:rPr lang="en-GB" sz="1200" i="1" dirty="0"/>
              <a:t>Statistical First Release: Early Years Foundation Stage Profile results in England</a:t>
            </a:r>
            <a:r>
              <a:rPr lang="en-GB" sz="1200" dirty="0"/>
              <a:t>, 2013/14, London: </a:t>
            </a:r>
            <a:r>
              <a:rPr lang="en-GB" sz="1200" dirty="0" err="1"/>
              <a:t>DfE</a:t>
            </a:r>
            <a:r>
              <a:rPr lang="en-GB" sz="1200" dirty="0"/>
              <a:t>.</a:t>
            </a:r>
          </a:p>
          <a:p>
            <a:r>
              <a:rPr lang="en-GB" sz="1200" dirty="0" err="1"/>
              <a:t>DfE</a:t>
            </a:r>
            <a:r>
              <a:rPr lang="en-GB" sz="1200" dirty="0"/>
              <a:t> (2015). </a:t>
            </a:r>
            <a:r>
              <a:rPr lang="en-GB" sz="1200" i="1" dirty="0"/>
              <a:t>Early years foundation stage profile results in England</a:t>
            </a:r>
            <a:r>
              <a:rPr lang="en-GB" sz="1200" dirty="0"/>
              <a:t>, 2015, London: </a:t>
            </a:r>
            <a:r>
              <a:rPr lang="en-GB" sz="1200" dirty="0" err="1" smtClean="0"/>
              <a:t>DfE</a:t>
            </a:r>
            <a:r>
              <a:rPr lang="en-GB" sz="1200" dirty="0" smtClean="0"/>
              <a:t>.</a:t>
            </a:r>
          </a:p>
          <a:p>
            <a:r>
              <a:rPr lang="en-GB" sz="1200" dirty="0"/>
              <a:t>ESRC (2012). </a:t>
            </a:r>
            <a:r>
              <a:rPr lang="en-GB" sz="1200" i="1" dirty="0"/>
              <a:t>ESRC Framework for Research Ethics (FRE) 2010: Updated September 2012</a:t>
            </a:r>
            <a:r>
              <a:rPr lang="en-GB" sz="1200" dirty="0"/>
              <a:t>, Retrieved from: http://www.esrc.ac.uk/files/funding/guidance-for-applicants/esrc-framework-for-research-ethics-2010</a:t>
            </a:r>
            <a:r>
              <a:rPr lang="en-GB" sz="1200" dirty="0" smtClean="0"/>
              <a:t>/.</a:t>
            </a:r>
          </a:p>
          <a:p>
            <a:r>
              <a:rPr lang="en-GB" sz="1200" dirty="0"/>
              <a:t>Fisher, J. (2009). ‘We used to play in Foundation, it was more funnier’: investigating feelings about transition from Foundation Stage to Year 1, </a:t>
            </a:r>
            <a:r>
              <a:rPr lang="en-GB" sz="1200" i="1" dirty="0"/>
              <a:t>Early Years, </a:t>
            </a:r>
            <a:r>
              <a:rPr lang="en-GB" sz="1200" dirty="0"/>
              <a:t>29(2): 131-145. </a:t>
            </a:r>
            <a:endParaRPr lang="en-GB" sz="1200" dirty="0" smtClean="0"/>
          </a:p>
          <a:p>
            <a:r>
              <a:rPr lang="en-GB" sz="1200" dirty="0"/>
              <a:t>Graham, A., Powell, M., Taylor, N., Anderson, D. &amp; Fitzgerald, R. (2013). </a:t>
            </a:r>
            <a:r>
              <a:rPr lang="en-GB" sz="1200" i="1" dirty="0"/>
              <a:t>Ethical Research Involving Children,</a:t>
            </a:r>
            <a:r>
              <a:rPr lang="en-GB" sz="1200" dirty="0"/>
              <a:t> Florence: UNICEF Office of Research - </a:t>
            </a:r>
            <a:r>
              <a:rPr lang="en-GB" sz="1200" dirty="0" err="1"/>
              <a:t>Innocenti</a:t>
            </a:r>
            <a:r>
              <a:rPr lang="en-GB" sz="1200" dirty="0" smtClean="0"/>
              <a:t>.</a:t>
            </a:r>
          </a:p>
          <a:p>
            <a:r>
              <a:rPr lang="en-GB" sz="1200" dirty="0" smtClean="0"/>
              <a:t>Marshall</a:t>
            </a:r>
            <a:r>
              <a:rPr lang="en-GB" sz="1200" dirty="0"/>
              <a:t>, J. (2014). </a:t>
            </a:r>
            <a:r>
              <a:rPr lang="en-GB" sz="1200" i="1" dirty="0"/>
              <a:t>Introduction to Comparative and International Education</a:t>
            </a:r>
            <a:r>
              <a:rPr lang="en-GB" sz="1200" dirty="0"/>
              <a:t>, London: Sage</a:t>
            </a:r>
            <a:r>
              <a:rPr lang="en-GB" sz="1200" dirty="0" smtClean="0"/>
              <a:t>.</a:t>
            </a:r>
          </a:p>
          <a:p>
            <a:r>
              <a:rPr lang="en-GB" sz="1200" dirty="0"/>
              <a:t>Mills, M., Francis, B. &amp; Skelton, C. (2009). Gender Policies in Australia and the United Kingdom. In W. Martino, M. </a:t>
            </a:r>
            <a:r>
              <a:rPr lang="en-GB" sz="1200" dirty="0" err="1"/>
              <a:t>Kehler</a:t>
            </a:r>
            <a:r>
              <a:rPr lang="en-GB" sz="1200" dirty="0"/>
              <a:t> &amp; M. Weaver-Hightower (</a:t>
            </a:r>
            <a:r>
              <a:rPr lang="en-GB" sz="1200" dirty="0" err="1"/>
              <a:t>Eds</a:t>
            </a:r>
            <a:r>
              <a:rPr lang="en-GB" sz="1200" dirty="0"/>
              <a:t>), </a:t>
            </a:r>
            <a:r>
              <a:rPr lang="en-GB" sz="1200" i="1" dirty="0"/>
              <a:t>The Problem with Boys’ Education: Beyond the Backlash</a:t>
            </a:r>
            <a:r>
              <a:rPr lang="en-GB" sz="1200" dirty="0"/>
              <a:t> (pp. 36-55). London: Routledge</a:t>
            </a:r>
            <a:r>
              <a:rPr lang="en-GB" sz="1200" dirty="0" smtClean="0"/>
              <a:t>.</a:t>
            </a:r>
          </a:p>
          <a:p>
            <a:r>
              <a:rPr lang="en-GB" sz="1200" dirty="0" err="1"/>
              <a:t>Neaum</a:t>
            </a:r>
            <a:r>
              <a:rPr lang="en-GB" sz="1200" dirty="0"/>
              <a:t>, S. (2016). School readiness and pedagogies of Competence and Performance: theorising the troubled relationship between early years and early years policy, </a:t>
            </a:r>
            <a:r>
              <a:rPr lang="en-GB" sz="1200" i="1" dirty="0"/>
              <a:t>International Journal of Early Years Education, </a:t>
            </a:r>
            <a:r>
              <a:rPr lang="en-GB" sz="1200" dirty="0"/>
              <a:t>24(3): 239-253</a:t>
            </a:r>
            <a:r>
              <a:rPr lang="en-GB" sz="1200" dirty="0" smtClean="0"/>
              <a:t>.</a:t>
            </a:r>
          </a:p>
          <a:p>
            <a:r>
              <a:rPr lang="en-GB" sz="1200" dirty="0" err="1"/>
              <a:t>Reichart</a:t>
            </a:r>
            <a:r>
              <a:rPr lang="en-GB" sz="1200" dirty="0"/>
              <a:t>, M., </a:t>
            </a:r>
            <a:r>
              <a:rPr lang="en-GB" sz="1200" dirty="0" err="1"/>
              <a:t>Kuriloff</a:t>
            </a:r>
            <a:r>
              <a:rPr lang="en-GB" sz="1200" dirty="0"/>
              <a:t>, P. &amp; </a:t>
            </a:r>
            <a:r>
              <a:rPr lang="en-GB" sz="1200" dirty="0" err="1"/>
              <a:t>Stoudt</a:t>
            </a:r>
            <a:r>
              <a:rPr lang="en-GB" sz="1200" dirty="0"/>
              <a:t>, B. (2009). What can we Expect? A Strategy to Help Schools Hoping for Virtue. In W. Martino, M. </a:t>
            </a:r>
            <a:r>
              <a:rPr lang="en-GB" sz="1200" dirty="0" err="1"/>
              <a:t>Kehler</a:t>
            </a:r>
            <a:r>
              <a:rPr lang="en-GB" sz="1200" dirty="0"/>
              <a:t> &amp; M. Weaver-Hightower (</a:t>
            </a:r>
            <a:r>
              <a:rPr lang="en-GB" sz="1200" dirty="0" err="1"/>
              <a:t>Eds</a:t>
            </a:r>
            <a:r>
              <a:rPr lang="en-GB" sz="1200" i="1" dirty="0"/>
              <a:t>), The Problem with Boys’ Education: Beyond the Backlash</a:t>
            </a:r>
            <a:r>
              <a:rPr lang="en-GB" sz="1200" dirty="0"/>
              <a:t> (pp. 56-81). London: Routledge</a:t>
            </a:r>
            <a:r>
              <a:rPr lang="en-GB" sz="1200" dirty="0" smtClean="0"/>
              <a:t>.</a:t>
            </a:r>
          </a:p>
          <a:p>
            <a:r>
              <a:rPr lang="en-GB" sz="1200" dirty="0"/>
              <a:t>Warrington, M. &amp; Younger, M. (2006). </a:t>
            </a:r>
            <a:r>
              <a:rPr lang="en-GB" sz="1200" i="1" dirty="0"/>
              <a:t>Raising Boys’ Achievement in Primary Schools</a:t>
            </a:r>
            <a:r>
              <a:rPr lang="en-GB" sz="1200" dirty="0"/>
              <a:t>, Berkshire: McGraw-Hill Education</a:t>
            </a:r>
            <a:r>
              <a:rPr lang="en-GB" sz="1200" dirty="0" smtClean="0"/>
              <a:t>.</a:t>
            </a:r>
          </a:p>
          <a:p>
            <a:r>
              <a:rPr lang="en-GB" sz="1200" dirty="0"/>
              <a:t>White, G. &amp; Sharp, C. (2007) ‘It is different … because you are getting older and growing up.’ How children make sense of the transition to Year 1, </a:t>
            </a:r>
            <a:r>
              <a:rPr lang="en-GB" sz="1200" i="1" dirty="0"/>
              <a:t>European Early Childhood Education Research Journal, </a:t>
            </a:r>
            <a:r>
              <a:rPr lang="en-GB" sz="1200" dirty="0"/>
              <a:t>15(1): 87-102.</a:t>
            </a:r>
          </a:p>
          <a:p>
            <a:endParaRPr lang="en-GB" sz="1400" dirty="0" smtClean="0"/>
          </a:p>
          <a:p>
            <a:endParaRPr lang="en-GB" sz="1400" dirty="0"/>
          </a:p>
        </p:txBody>
      </p:sp>
    </p:spTree>
    <p:extLst>
      <p:ext uri="{BB962C8B-B14F-4D97-AF65-F5344CB8AC3E}">
        <p14:creationId xmlns:p14="http://schemas.microsoft.com/office/powerpoint/2010/main" val="6919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t>
            </a:r>
            <a:endParaRPr lang="en-US" dirty="0"/>
          </a:p>
        </p:txBody>
      </p:sp>
      <p:sp>
        <p:nvSpPr>
          <p:cNvPr id="3" name="Content Placeholder 2"/>
          <p:cNvSpPr>
            <a:spLocks noGrp="1"/>
          </p:cNvSpPr>
          <p:nvPr>
            <p:ph idx="1"/>
          </p:nvPr>
        </p:nvSpPr>
        <p:spPr/>
        <p:txBody>
          <a:bodyPr/>
          <a:lstStyle/>
          <a:p>
            <a:r>
              <a:rPr lang="en-GB" dirty="0" smtClean="0"/>
              <a:t>Considerable amount of research </a:t>
            </a:r>
            <a:r>
              <a:rPr lang="en-GB" dirty="0"/>
              <a:t>evidences a problem with educational underachievement with boys in comparison to girl’s, not only in the United Kingdom but internationally (Marshall 2014: 106</a:t>
            </a:r>
            <a:r>
              <a:rPr lang="en-GB" dirty="0" smtClean="0"/>
              <a:t>)</a:t>
            </a:r>
          </a:p>
          <a:p>
            <a:endParaRPr lang="en-GB" dirty="0"/>
          </a:p>
          <a:p>
            <a:r>
              <a:rPr lang="en-GB" dirty="0"/>
              <a:t>There has been less focus on achievement in early years and key stage 1 in comparison to secondary education </a:t>
            </a:r>
            <a:r>
              <a:rPr lang="en-GB" dirty="0" smtClean="0"/>
              <a:t>(</a:t>
            </a:r>
            <a:r>
              <a:rPr lang="en-GB" dirty="0"/>
              <a:t>Warrington &amp; Younger 2006: 2)</a:t>
            </a:r>
          </a:p>
          <a:p>
            <a:endParaRPr lang="en-US" dirty="0"/>
          </a:p>
        </p:txBody>
      </p:sp>
    </p:spTree>
    <p:extLst>
      <p:ext uri="{BB962C8B-B14F-4D97-AF65-F5344CB8AC3E}">
        <p14:creationId xmlns:p14="http://schemas.microsoft.com/office/powerpoint/2010/main" val="2078802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and Media Headlines</a:t>
            </a:r>
            <a:endParaRPr lang="en-GB" dirty="0"/>
          </a:p>
        </p:txBody>
      </p:sp>
      <p:sp>
        <p:nvSpPr>
          <p:cNvPr id="3" name="Content Placeholder 2"/>
          <p:cNvSpPr>
            <a:spLocks noGrp="1"/>
          </p:cNvSpPr>
          <p:nvPr>
            <p:ph idx="1"/>
          </p:nvPr>
        </p:nvSpPr>
        <p:spPr>
          <a:xfrm>
            <a:off x="412750" y="1916832"/>
            <a:ext cx="8229600" cy="3887068"/>
          </a:xfrm>
        </p:spPr>
        <p:txBody>
          <a:bodyPr/>
          <a:lstStyle/>
          <a:p>
            <a:r>
              <a:rPr lang="en-GB" dirty="0"/>
              <a:t>League tables for primary education were published in 1996 and this is when ‘boy’s underachievement’ hit the media headlines (Mills et al 2009: 41</a:t>
            </a:r>
            <a:r>
              <a:rPr lang="en-GB" dirty="0" smtClean="0"/>
              <a:t>)…</a:t>
            </a:r>
          </a:p>
          <a:p>
            <a:pPr marL="0" indent="0">
              <a:buNone/>
            </a:pPr>
            <a:endParaRPr lang="en-GB" sz="1800" i="1" dirty="0" smtClean="0">
              <a:solidFill>
                <a:srgbClr val="0070C0"/>
              </a:solidFill>
            </a:endParaRPr>
          </a:p>
          <a:p>
            <a:pPr marL="0" indent="0">
              <a:buNone/>
            </a:pPr>
            <a:r>
              <a:rPr lang="en-GB" sz="1800" i="1" dirty="0" smtClean="0">
                <a:solidFill>
                  <a:srgbClr val="0070C0"/>
                </a:solidFill>
              </a:rPr>
              <a:t>‘Boys </a:t>
            </a:r>
            <a:r>
              <a:rPr lang="en-GB" sz="1800" i="1" dirty="0">
                <a:solidFill>
                  <a:srgbClr val="0070C0"/>
                </a:solidFill>
              </a:rPr>
              <a:t>at every stage of education are showing "shocking" levels of </a:t>
            </a:r>
            <a:r>
              <a:rPr lang="en-GB" sz="1800" i="1" dirty="0" smtClean="0">
                <a:solidFill>
                  <a:srgbClr val="0070C0"/>
                </a:solidFill>
              </a:rPr>
              <a:t>underachievement’ </a:t>
            </a:r>
            <a:r>
              <a:rPr lang="en-GB" sz="1800" dirty="0" smtClean="0">
                <a:solidFill>
                  <a:srgbClr val="0070C0"/>
                </a:solidFill>
              </a:rPr>
              <a:t>(Telegraph 2007)</a:t>
            </a:r>
          </a:p>
          <a:p>
            <a:pPr marL="0" indent="0">
              <a:buNone/>
            </a:pPr>
            <a:endParaRPr lang="en-GB" sz="1000" dirty="0">
              <a:solidFill>
                <a:srgbClr val="0070C0"/>
              </a:solidFill>
            </a:endParaRPr>
          </a:p>
          <a:p>
            <a:pPr marL="0" indent="0">
              <a:buNone/>
            </a:pPr>
            <a:r>
              <a:rPr lang="en-GB" sz="1800" i="1" dirty="0">
                <a:solidFill>
                  <a:srgbClr val="0070C0"/>
                </a:solidFill>
              </a:rPr>
              <a:t>‘Too many boys are hitting a downward spiral of under-achievement that starts at nursery and continues into adulthood’ </a:t>
            </a:r>
            <a:r>
              <a:rPr lang="en-GB" sz="1800" dirty="0">
                <a:solidFill>
                  <a:srgbClr val="0070C0"/>
                </a:solidFill>
              </a:rPr>
              <a:t>(Guardian 2009) </a:t>
            </a:r>
            <a:endParaRPr lang="en-GB" sz="1800" dirty="0" smtClean="0">
              <a:solidFill>
                <a:srgbClr val="0070C0"/>
              </a:solidFill>
            </a:endParaRPr>
          </a:p>
          <a:p>
            <a:pPr marL="0" indent="0">
              <a:buNone/>
            </a:pPr>
            <a:endParaRPr lang="en-GB" sz="1000" dirty="0">
              <a:solidFill>
                <a:srgbClr val="0070C0"/>
              </a:solidFill>
            </a:endParaRPr>
          </a:p>
          <a:p>
            <a:pPr marL="0" indent="0">
              <a:buNone/>
            </a:pPr>
            <a:r>
              <a:rPr lang="en-GB" sz="1800" i="1" dirty="0" smtClean="0">
                <a:solidFill>
                  <a:srgbClr val="0070C0"/>
                </a:solidFill>
              </a:rPr>
              <a:t>‘Clever </a:t>
            </a:r>
            <a:r>
              <a:rPr lang="en-GB" sz="1800" i="1" dirty="0">
                <a:solidFill>
                  <a:srgbClr val="0070C0"/>
                </a:solidFill>
              </a:rPr>
              <a:t>girls, stupid boys. That's become something of a modern educational </a:t>
            </a:r>
            <a:r>
              <a:rPr lang="en-GB" sz="1800" i="1" dirty="0" smtClean="0">
                <a:solidFill>
                  <a:srgbClr val="0070C0"/>
                </a:solidFill>
              </a:rPr>
              <a:t>orthodoxy’ </a:t>
            </a:r>
            <a:r>
              <a:rPr lang="en-GB" sz="1800" dirty="0" smtClean="0">
                <a:solidFill>
                  <a:srgbClr val="0070C0"/>
                </a:solidFill>
              </a:rPr>
              <a:t>(BBC News 2015)</a:t>
            </a:r>
            <a:endParaRPr lang="en-GB" sz="1800" i="1" dirty="0">
              <a:solidFill>
                <a:srgbClr val="0070C0"/>
              </a:solidFill>
            </a:endParaRPr>
          </a:p>
        </p:txBody>
      </p:sp>
      <p:sp>
        <p:nvSpPr>
          <p:cNvPr id="4" name="Oval Callout 3"/>
          <p:cNvSpPr/>
          <p:nvPr/>
        </p:nvSpPr>
        <p:spPr bwMode="auto">
          <a:xfrm>
            <a:off x="1979712" y="4221088"/>
            <a:ext cx="1080120" cy="360040"/>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2610"/>
            <a:ext cx="1008112" cy="134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373216"/>
            <a:ext cx="928688"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1431" y="5373216"/>
            <a:ext cx="936104" cy="13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264" y="5320090"/>
            <a:ext cx="9334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7" y="5427596"/>
            <a:ext cx="864096" cy="125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 Data</a:t>
            </a:r>
            <a:endParaRPr lang="en-GB" dirty="0"/>
          </a:p>
        </p:txBody>
      </p:sp>
      <p:sp>
        <p:nvSpPr>
          <p:cNvPr id="3" name="Content Placeholder 2"/>
          <p:cNvSpPr>
            <a:spLocks noGrp="1"/>
          </p:cNvSpPr>
          <p:nvPr>
            <p:ph idx="1"/>
          </p:nvPr>
        </p:nvSpPr>
        <p:spPr>
          <a:xfrm>
            <a:off x="412750" y="1916832"/>
            <a:ext cx="8229600" cy="3887068"/>
          </a:xfrm>
        </p:spPr>
        <p:txBody>
          <a:bodyPr/>
          <a:lstStyle/>
          <a:p>
            <a:r>
              <a:rPr lang="en-GB" sz="2000" dirty="0" smtClean="0"/>
              <a:t>It was not until </a:t>
            </a:r>
            <a:r>
              <a:rPr lang="en-GB" sz="2000" dirty="0"/>
              <a:t>17 years later statistical data was published for children in the Early Years Foundation Stage profile (</a:t>
            </a:r>
            <a:r>
              <a:rPr lang="en-GB" sz="2000" dirty="0" err="1"/>
              <a:t>DfE</a:t>
            </a:r>
            <a:r>
              <a:rPr lang="en-GB" sz="2000" dirty="0"/>
              <a:t> 2014</a:t>
            </a:r>
            <a:r>
              <a:rPr lang="en-GB" sz="2000" dirty="0" smtClean="0"/>
              <a:t>)</a:t>
            </a:r>
          </a:p>
          <a:p>
            <a:r>
              <a:rPr lang="en-GB" sz="2000" dirty="0"/>
              <a:t>2015 data shows girls achieving a good level of development at 74% and boys at 59%</a:t>
            </a:r>
          </a:p>
          <a:p>
            <a:endParaRPr lang="en-GB" sz="2000" dirty="0"/>
          </a:p>
          <a:p>
            <a:r>
              <a:rPr lang="en-GB" sz="2000" dirty="0"/>
              <a:t>The biggest gaps are in:</a:t>
            </a:r>
          </a:p>
          <a:p>
            <a:r>
              <a:rPr lang="en-GB" sz="2000" dirty="0"/>
              <a:t>Reading, writing, exploring and using media and material</a:t>
            </a:r>
          </a:p>
          <a:p>
            <a:r>
              <a:rPr lang="en-GB" sz="2000" dirty="0"/>
              <a:t>Being imaginative</a:t>
            </a:r>
          </a:p>
          <a:p>
            <a:r>
              <a:rPr lang="en-GB" sz="2000" dirty="0"/>
              <a:t>Managing feelings and behaviour</a:t>
            </a:r>
          </a:p>
          <a:p>
            <a:pPr marL="0" indent="0">
              <a:buNone/>
            </a:pPr>
            <a:r>
              <a:rPr lang="en-GB" sz="2000" dirty="0" smtClean="0"/>
              <a:t>     (</a:t>
            </a:r>
            <a:r>
              <a:rPr lang="en-GB" sz="2000" dirty="0" err="1"/>
              <a:t>DfE</a:t>
            </a:r>
            <a:r>
              <a:rPr lang="en-GB" sz="2000" dirty="0"/>
              <a:t> 2015: 5) </a:t>
            </a:r>
          </a:p>
          <a:p>
            <a:endParaRPr lang="en-GB" dirty="0"/>
          </a:p>
          <a:p>
            <a:endParaRPr lang="en-GB" dirty="0"/>
          </a:p>
        </p:txBody>
      </p:sp>
    </p:spTree>
    <p:extLst>
      <p:ext uri="{BB962C8B-B14F-4D97-AF65-F5344CB8AC3E}">
        <p14:creationId xmlns:p14="http://schemas.microsoft.com/office/powerpoint/2010/main" val="251552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 for the Study</a:t>
            </a:r>
            <a:endParaRPr lang="en-GB" dirty="0"/>
          </a:p>
        </p:txBody>
      </p:sp>
      <p:sp>
        <p:nvSpPr>
          <p:cNvPr id="3" name="Content Placeholder 2"/>
          <p:cNvSpPr>
            <a:spLocks noGrp="1"/>
          </p:cNvSpPr>
          <p:nvPr>
            <p:ph idx="1"/>
          </p:nvPr>
        </p:nvSpPr>
        <p:spPr>
          <a:xfrm>
            <a:off x="336967" y="2204864"/>
            <a:ext cx="8229600" cy="3598862"/>
          </a:xfrm>
        </p:spPr>
        <p:txBody>
          <a:bodyPr/>
          <a:lstStyle/>
          <a:p>
            <a:r>
              <a:rPr lang="en-GB" dirty="0"/>
              <a:t>If professionals working with young children do not provide appropriate pedagogical experiences during children’s early education, then the achievement gap may continue and disengagement in boys may be apparent from the outset, and impact on the rest of their school life…</a:t>
            </a:r>
          </a:p>
          <a:p>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93096"/>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206" y="4293096"/>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4676" y="4859799"/>
            <a:ext cx="387548" cy="923330"/>
          </a:xfrm>
          <a:prstGeom prst="rect">
            <a:avLst/>
          </a:prstGeom>
          <a:noFill/>
        </p:spPr>
        <p:txBody>
          <a:bodyPr wrap="square" rtlCol="0">
            <a:spAutoFit/>
          </a:bodyPr>
          <a:lstStyle/>
          <a:p>
            <a:r>
              <a:rPr lang="en-GB" sz="5400" dirty="0" smtClean="0"/>
              <a:t>=</a:t>
            </a:r>
            <a:endParaRPr lang="en-GB" sz="5400" dirty="0"/>
          </a:p>
        </p:txBody>
      </p:sp>
      <p:sp>
        <p:nvSpPr>
          <p:cNvPr id="5" name="TextBox 4"/>
          <p:cNvSpPr txBox="1"/>
          <p:nvPr/>
        </p:nvSpPr>
        <p:spPr>
          <a:xfrm>
            <a:off x="8394244" y="4552022"/>
            <a:ext cx="72008" cy="1200329"/>
          </a:xfrm>
          <a:prstGeom prst="rect">
            <a:avLst/>
          </a:prstGeom>
          <a:noFill/>
        </p:spPr>
        <p:txBody>
          <a:bodyPr wrap="square" rtlCol="0">
            <a:spAutoFit/>
          </a:bodyPr>
          <a:lstStyle/>
          <a:p>
            <a:r>
              <a:rPr lang="en-GB" sz="7200" dirty="0" smtClean="0">
                <a:solidFill>
                  <a:srgbClr val="FF0000"/>
                </a:solidFill>
              </a:rPr>
              <a:t>?</a:t>
            </a:r>
            <a:endParaRPr lang="en-GB" sz="7200" dirty="0">
              <a:solidFill>
                <a:srgbClr val="FF0000"/>
              </a:solidFill>
            </a:endParaRPr>
          </a:p>
        </p:txBody>
      </p:sp>
    </p:spTree>
    <p:extLst>
      <p:ext uri="{BB962C8B-B14F-4D97-AF65-F5344CB8AC3E}">
        <p14:creationId xmlns:p14="http://schemas.microsoft.com/office/powerpoint/2010/main" val="115070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Study to Date...</a:t>
            </a:r>
            <a:endParaRPr lang="en-GB" dirty="0"/>
          </a:p>
        </p:txBody>
      </p:sp>
      <p:sp>
        <p:nvSpPr>
          <p:cNvPr id="3" name="Content Placeholder 2"/>
          <p:cNvSpPr>
            <a:spLocks noGrp="1"/>
          </p:cNvSpPr>
          <p:nvPr>
            <p:ph idx="1"/>
          </p:nvPr>
        </p:nvSpPr>
        <p:spPr/>
        <p:txBody>
          <a:bodyPr/>
          <a:lstStyle/>
          <a:p>
            <a:r>
              <a:rPr lang="en-GB" dirty="0"/>
              <a:t>This research aims to address the gap in knowledge and develop current research of ‘The ‘Disengaged’ and ‘Underachieving’ Boy?: Boys Early Educational Experiences of Pedagogical </a:t>
            </a:r>
            <a:r>
              <a:rPr lang="en-GB" dirty="0" smtClean="0"/>
              <a:t>Practices’</a:t>
            </a:r>
          </a:p>
          <a:p>
            <a:endParaRPr lang="en-GB" dirty="0" smtClean="0"/>
          </a:p>
          <a:p>
            <a:r>
              <a:rPr lang="en-GB" dirty="0" smtClean="0"/>
              <a:t>This </a:t>
            </a:r>
            <a:r>
              <a:rPr lang="en-GB" dirty="0"/>
              <a:t>paper will present an analysis and evaluation of the pilot study conducted to test out the methods of data collection </a:t>
            </a:r>
            <a:r>
              <a:rPr lang="en-GB" dirty="0" smtClean="0"/>
              <a:t>undertaken </a:t>
            </a:r>
            <a:r>
              <a:rPr lang="en-GB" dirty="0"/>
              <a:t>with boys aged between 3 and 5 years </a:t>
            </a:r>
            <a:r>
              <a:rPr lang="en-GB" dirty="0" smtClean="0"/>
              <a:t>old</a:t>
            </a:r>
            <a:endParaRPr lang="en-GB" dirty="0"/>
          </a:p>
        </p:txBody>
      </p:sp>
    </p:spTree>
    <p:extLst>
      <p:ext uri="{BB962C8B-B14F-4D97-AF65-F5344CB8AC3E}">
        <p14:creationId xmlns:p14="http://schemas.microsoft.com/office/powerpoint/2010/main" val="396285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Pilot Study Aim and Question</a:t>
            </a:r>
            <a:endParaRPr lang="en-GB" dirty="0"/>
          </a:p>
        </p:txBody>
      </p:sp>
      <p:sp>
        <p:nvSpPr>
          <p:cNvPr id="3" name="Content Placeholder 2"/>
          <p:cNvSpPr>
            <a:spLocks noGrp="1"/>
          </p:cNvSpPr>
          <p:nvPr>
            <p:ph sz="half" idx="1"/>
          </p:nvPr>
        </p:nvSpPr>
        <p:spPr/>
        <p:txBody>
          <a:bodyPr/>
          <a:lstStyle/>
          <a:p>
            <a:pPr marL="0" indent="0">
              <a:buNone/>
            </a:pPr>
            <a:r>
              <a:rPr lang="en-GB" sz="2400" u="sng" dirty="0" smtClean="0"/>
              <a:t>Specific Aim:</a:t>
            </a:r>
          </a:p>
          <a:p>
            <a:pPr lvl="0"/>
            <a:endParaRPr lang="en-GB" sz="2400" dirty="0" smtClean="0"/>
          </a:p>
          <a:p>
            <a:pPr lvl="0"/>
            <a:r>
              <a:rPr lang="en-GB" sz="2400" dirty="0" smtClean="0"/>
              <a:t>Identify </a:t>
            </a:r>
            <a:r>
              <a:rPr lang="en-GB" sz="2400" dirty="0"/>
              <a:t>experiences of young boys pedagogical experiences and how these influence engagement in learning and development</a:t>
            </a:r>
          </a:p>
          <a:p>
            <a:endParaRPr lang="en-GB" sz="2400" u="sng" dirty="0" smtClean="0"/>
          </a:p>
        </p:txBody>
      </p:sp>
      <p:sp>
        <p:nvSpPr>
          <p:cNvPr id="4" name="Content Placeholder 3"/>
          <p:cNvSpPr>
            <a:spLocks noGrp="1"/>
          </p:cNvSpPr>
          <p:nvPr>
            <p:ph sz="half" idx="2"/>
          </p:nvPr>
        </p:nvSpPr>
        <p:spPr/>
        <p:txBody>
          <a:bodyPr/>
          <a:lstStyle/>
          <a:p>
            <a:pPr marL="0" indent="0">
              <a:buNone/>
            </a:pPr>
            <a:r>
              <a:rPr lang="en-GB" sz="2400" u="sng" dirty="0" smtClean="0"/>
              <a:t>Specific Research Question:</a:t>
            </a:r>
          </a:p>
          <a:p>
            <a:pPr marL="0" indent="0">
              <a:buNone/>
            </a:pPr>
            <a:endParaRPr lang="en-GB" sz="2400" u="sng" dirty="0"/>
          </a:p>
          <a:p>
            <a:pPr lvl="0"/>
            <a:r>
              <a:rPr lang="en-GB" sz="2400" dirty="0"/>
              <a:t>What are boys experiences of pedagogical practices from Nursery (EYFS) to the end of year 1, key stage 1 (National Curriculum)?</a:t>
            </a:r>
          </a:p>
          <a:p>
            <a:endParaRPr lang="en-GB" sz="2400" dirty="0"/>
          </a:p>
        </p:txBody>
      </p:sp>
    </p:spTree>
    <p:extLst>
      <p:ext uri="{BB962C8B-B14F-4D97-AF65-F5344CB8AC3E}">
        <p14:creationId xmlns:p14="http://schemas.microsoft.com/office/powerpoint/2010/main" val="7215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Theoretical Background</a:t>
            </a:r>
            <a:endParaRPr lang="en-GB" dirty="0"/>
          </a:p>
        </p:txBody>
      </p:sp>
      <p:sp>
        <p:nvSpPr>
          <p:cNvPr id="3" name="Content Placeholder 2"/>
          <p:cNvSpPr>
            <a:spLocks noGrp="1"/>
          </p:cNvSpPr>
          <p:nvPr>
            <p:ph idx="1"/>
          </p:nvPr>
        </p:nvSpPr>
        <p:spPr>
          <a:xfrm>
            <a:off x="251520" y="1844824"/>
            <a:ext cx="8640960" cy="4248472"/>
          </a:xfrm>
        </p:spPr>
        <p:txBody>
          <a:bodyPr/>
          <a:lstStyle/>
          <a:p>
            <a:pPr marL="0" indent="0">
              <a:buNone/>
            </a:pPr>
            <a:r>
              <a:rPr lang="en-GB" u="sng" dirty="0"/>
              <a:t>Pedagogical Practice: Play-based Learning versus Formal Learning </a:t>
            </a:r>
            <a:r>
              <a:rPr lang="en-GB" u="sng" dirty="0" smtClean="0"/>
              <a:t>Pedagogy</a:t>
            </a:r>
          </a:p>
          <a:p>
            <a:r>
              <a:rPr lang="en-GB" dirty="0" smtClean="0"/>
              <a:t>Lack </a:t>
            </a:r>
            <a:r>
              <a:rPr lang="en-GB" dirty="0"/>
              <a:t>of continuity in pedagogical practices between children in their early years and those in key stage one of primary education, resulting in a ‘disjunction’ in ‘educational experiences’ (see White &amp; Sharp 2007, Fisher </a:t>
            </a:r>
            <a:r>
              <a:rPr lang="en-GB" dirty="0" smtClean="0"/>
              <a:t>2009)</a:t>
            </a:r>
            <a:endParaRPr lang="en-GB" dirty="0" smtClean="0"/>
          </a:p>
          <a:p>
            <a:r>
              <a:rPr lang="en-GB" dirty="0"/>
              <a:t>Key stage </a:t>
            </a:r>
            <a:r>
              <a:rPr lang="en-GB" dirty="0" smtClean="0"/>
              <a:t>- formal </a:t>
            </a:r>
            <a:r>
              <a:rPr lang="en-GB" dirty="0"/>
              <a:t>approach to learning with lots of teacher direction (Fisher 2009: 131) </a:t>
            </a:r>
            <a:endParaRPr lang="en-GB" dirty="0" smtClean="0"/>
          </a:p>
          <a:p>
            <a:r>
              <a:rPr lang="en-GB" dirty="0" smtClean="0"/>
              <a:t>EYFS - </a:t>
            </a:r>
            <a:r>
              <a:rPr lang="en-GB" dirty="0"/>
              <a:t>child-initiated play based learning pedagogical approach (White and Sharp 2007: 87). </a:t>
            </a:r>
          </a:p>
        </p:txBody>
      </p:sp>
    </p:spTree>
    <p:extLst>
      <p:ext uri="{BB962C8B-B14F-4D97-AF65-F5344CB8AC3E}">
        <p14:creationId xmlns:p14="http://schemas.microsoft.com/office/powerpoint/2010/main" val="393367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Readiness’</a:t>
            </a:r>
            <a:endParaRPr lang="en-GB" dirty="0"/>
          </a:p>
        </p:txBody>
      </p:sp>
      <p:sp>
        <p:nvSpPr>
          <p:cNvPr id="3" name="Content Placeholder 2"/>
          <p:cNvSpPr>
            <a:spLocks noGrp="1"/>
          </p:cNvSpPr>
          <p:nvPr>
            <p:ph idx="1"/>
          </p:nvPr>
        </p:nvSpPr>
        <p:spPr>
          <a:xfrm>
            <a:off x="412750" y="1916832"/>
            <a:ext cx="8229600" cy="4248472"/>
          </a:xfrm>
        </p:spPr>
        <p:txBody>
          <a:bodyPr/>
          <a:lstStyle/>
          <a:p>
            <a:r>
              <a:rPr lang="en-GB" dirty="0" smtClean="0"/>
              <a:t>‘Performance </a:t>
            </a:r>
            <a:r>
              <a:rPr lang="en-GB" dirty="0"/>
              <a:t>pedagogical model’ where pre-defined knowledge and skills are acquired for teaching and learning with children in their early years and </a:t>
            </a:r>
            <a:r>
              <a:rPr lang="en-GB" dirty="0" smtClean="0"/>
              <a:t>controlled </a:t>
            </a:r>
            <a:r>
              <a:rPr lang="en-GB" dirty="0"/>
              <a:t>by the teacher </a:t>
            </a:r>
            <a:endParaRPr lang="en-GB" dirty="0" smtClean="0"/>
          </a:p>
          <a:p>
            <a:r>
              <a:rPr lang="en-GB" dirty="0" smtClean="0"/>
              <a:t>‘Competence </a:t>
            </a:r>
            <a:r>
              <a:rPr lang="en-GB" dirty="0"/>
              <a:t>pedagogical model’ is a contrasting model </a:t>
            </a:r>
            <a:r>
              <a:rPr lang="en-GB" dirty="0" smtClean="0"/>
              <a:t>and </a:t>
            </a:r>
            <a:r>
              <a:rPr lang="en-GB" dirty="0"/>
              <a:t>emphasis is placed on a range of experiences by which the child has control </a:t>
            </a:r>
            <a:r>
              <a:rPr lang="en-GB" dirty="0" smtClean="0"/>
              <a:t>over</a:t>
            </a:r>
          </a:p>
          <a:p>
            <a:r>
              <a:rPr lang="en-GB" dirty="0" smtClean="0"/>
              <a:t>Discourses </a:t>
            </a:r>
            <a:r>
              <a:rPr lang="en-GB" dirty="0"/>
              <a:t>are both very different pedagogical approaches and cause conflict and </a:t>
            </a:r>
            <a:r>
              <a:rPr lang="en-GB" dirty="0" smtClean="0"/>
              <a:t>tension</a:t>
            </a:r>
          </a:p>
          <a:p>
            <a:pPr marL="0" indent="0">
              <a:buNone/>
            </a:pPr>
            <a:r>
              <a:rPr lang="en-GB" dirty="0" smtClean="0"/>
              <a:t>    (</a:t>
            </a:r>
            <a:r>
              <a:rPr lang="en-GB" dirty="0"/>
              <a:t>Bernstein 2000 cited by </a:t>
            </a:r>
            <a:r>
              <a:rPr lang="en-GB" dirty="0" err="1"/>
              <a:t>Neaum</a:t>
            </a:r>
            <a:r>
              <a:rPr lang="en-GB" dirty="0"/>
              <a:t> 2016: 248</a:t>
            </a:r>
            <a:r>
              <a:rPr lang="en-GB" dirty="0" smtClean="0"/>
              <a:t>)</a:t>
            </a:r>
            <a:endParaRPr lang="en-GB" dirty="0"/>
          </a:p>
        </p:txBody>
      </p:sp>
    </p:spTree>
    <p:extLst>
      <p:ext uri="{BB962C8B-B14F-4D97-AF65-F5344CB8AC3E}">
        <p14:creationId xmlns:p14="http://schemas.microsoft.com/office/powerpoint/2010/main" val="298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1669</TotalTime>
  <Words>2310</Words>
  <Application>Microsoft Office PowerPoint</Application>
  <PresentationFormat>On-screen Show (4:3)</PresentationFormat>
  <Paragraphs>142</Paragraphs>
  <Slides>17</Slides>
  <Notes>12</Notes>
  <HiddenSlides>0</HiddenSlides>
  <MMClips>0</MMClips>
  <ScaleCrop>false</ScaleCrop>
  <HeadingPairs>
    <vt:vector size="4" baseType="variant">
      <vt:variant>
        <vt:lpstr>Theme</vt:lpstr>
      </vt:variant>
      <vt:variant>
        <vt:i4>21</vt:i4>
      </vt:variant>
      <vt:variant>
        <vt:lpstr>Slide Titles</vt:lpstr>
      </vt:variant>
      <vt:variant>
        <vt:i4>17</vt:i4>
      </vt:variant>
    </vt:vector>
  </HeadingPairs>
  <TitlesOfParts>
    <vt:vector size="38"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9_White</vt:lpstr>
      <vt:lpstr>10_White</vt:lpstr>
      <vt:lpstr>11_White</vt:lpstr>
      <vt:lpstr>12_White</vt:lpstr>
      <vt:lpstr>13_White</vt:lpstr>
      <vt:lpstr>14_White</vt:lpstr>
      <vt:lpstr>15_White</vt:lpstr>
      <vt:lpstr>16_White</vt:lpstr>
      <vt:lpstr>The ‘Disengaged’ and ‘Underachieving’ Boy?: Boys Early Educational Experiences  of Pedagogical Practices</vt:lpstr>
      <vt:lpstr>Context </vt:lpstr>
      <vt:lpstr>Context and Media Headlines</vt:lpstr>
      <vt:lpstr>EYFS Data</vt:lpstr>
      <vt:lpstr>Rationale for the Study</vt:lpstr>
      <vt:lpstr>The Study to Date...</vt:lpstr>
      <vt:lpstr>Pilot Study Aim and Question</vt:lpstr>
      <vt:lpstr>Theoretical Background</vt:lpstr>
      <vt:lpstr>‘School Readiness’</vt:lpstr>
      <vt:lpstr>Methodology</vt:lpstr>
      <vt:lpstr>Methods – Mosaic Approach</vt:lpstr>
      <vt:lpstr>Walking Tours and Focus Groups  Reflection: (3 year olds)</vt:lpstr>
      <vt:lpstr>Walking Tours and Focus Groups  Reflection: (5 year olds)</vt:lpstr>
      <vt:lpstr>Success...</vt:lpstr>
      <vt:lpstr>Ethics &amp; Conclusion</vt:lpstr>
      <vt:lpstr>Final Thoughts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Administrator</cp:lastModifiedBy>
  <cp:revision>91</cp:revision>
  <cp:lastPrinted>2016-04-22T14:51:46Z</cp:lastPrinted>
  <dcterms:created xsi:type="dcterms:W3CDTF">2012-10-10T08:25:01Z</dcterms:created>
  <dcterms:modified xsi:type="dcterms:W3CDTF">2016-11-16T09:51:21Z</dcterms:modified>
</cp:coreProperties>
</file>