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786" r:id="rId2"/>
  </p:sldMasterIdLst>
  <p:notesMasterIdLst>
    <p:notesMasterId r:id="rId30"/>
  </p:notesMasterIdLst>
  <p:handoutMasterIdLst>
    <p:handoutMasterId r:id="rId31"/>
  </p:handoutMasterIdLst>
  <p:sldIdLst>
    <p:sldId id="256" r:id="rId3"/>
    <p:sldId id="293" r:id="rId4"/>
    <p:sldId id="389" r:id="rId5"/>
    <p:sldId id="295" r:id="rId6"/>
    <p:sldId id="391" r:id="rId7"/>
    <p:sldId id="297" r:id="rId8"/>
    <p:sldId id="366" r:id="rId9"/>
    <p:sldId id="392" r:id="rId10"/>
    <p:sldId id="368" r:id="rId11"/>
    <p:sldId id="369" r:id="rId12"/>
    <p:sldId id="370" r:id="rId13"/>
    <p:sldId id="373" r:id="rId14"/>
    <p:sldId id="388" r:id="rId15"/>
    <p:sldId id="387" r:id="rId16"/>
    <p:sldId id="404" r:id="rId17"/>
    <p:sldId id="393" r:id="rId18"/>
    <p:sldId id="376" r:id="rId19"/>
    <p:sldId id="395" r:id="rId20"/>
    <p:sldId id="378" r:id="rId21"/>
    <p:sldId id="400" r:id="rId22"/>
    <p:sldId id="381" r:id="rId23"/>
    <p:sldId id="382" r:id="rId24"/>
    <p:sldId id="401" r:id="rId25"/>
    <p:sldId id="402" r:id="rId26"/>
    <p:sldId id="383" r:id="rId27"/>
    <p:sldId id="403" r:id="rId28"/>
    <p:sldId id="364" r:id="rId29"/>
  </p:sldIdLst>
  <p:sldSz cx="9144000" cy="6858000" type="screen4x3"/>
  <p:notesSz cx="9928225" cy="6797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72"/>
    <a:srgbClr val="00B2AA"/>
    <a:srgbClr val="F24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93" d="100"/>
          <a:sy n="93" d="100"/>
        </p:scale>
        <p:origin x="372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ill\Dropbox\Gareth%20Williams\TheCompleteUniversityGuide201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lancs\homes\17\papadimi\My%20Desktop\Cater%20pillar%20plot_2012_13.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Sheet3!$C$1</c:f>
              <c:strCache>
                <c:ptCount val="1"/>
                <c:pt idx="0">
                  <c:v>Index</c:v>
                </c:pt>
              </c:strCache>
            </c:strRef>
          </c:tx>
          <c:spPr>
            <a:ln w="25400" cap="rnd">
              <a:noFill/>
              <a:round/>
            </a:ln>
            <a:effectLst>
              <a:outerShdw blurRad="40000" dist="23000" dir="5400000" rotWithShape="0">
                <a:srgbClr val="000000">
                  <a:alpha val="35000"/>
                </a:srgbClr>
              </a:outerShdw>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rnd">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xVal>
            <c:numRef>
              <c:f>Sheet3!$B$2:$B$127</c:f>
              <c:numCache>
                <c:formatCode>0.00</c:formatCode>
                <c:ptCount val="126"/>
                <c:pt idx="0">
                  <c:v>1</c:v>
                </c:pt>
                <c:pt idx="1">
                  <c:v>2</c:v>
                </c:pt>
                <c:pt idx="2">
                  <c:v>3</c:v>
                </c:pt>
                <c:pt idx="3">
                  <c:v>4</c:v>
                </c:pt>
                <c:pt idx="4">
                  <c:v>5</c:v>
                </c:pt>
                <c:pt idx="5">
                  <c:v>5</c:v>
                </c:pt>
                <c:pt idx="6">
                  <c:v>7</c:v>
                </c:pt>
                <c:pt idx="7">
                  <c:v>8</c:v>
                </c:pt>
                <c:pt idx="8">
                  <c:v>9</c:v>
                </c:pt>
                <c:pt idx="9">
                  <c:v>10</c:v>
                </c:pt>
                <c:pt idx="10">
                  <c:v>11</c:v>
                </c:pt>
                <c:pt idx="11">
                  <c:v>11</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34</c:v>
                </c:pt>
                <c:pt idx="35">
                  <c:v>36</c:v>
                </c:pt>
                <c:pt idx="36">
                  <c:v>37</c:v>
                </c:pt>
                <c:pt idx="37">
                  <c:v>38</c:v>
                </c:pt>
                <c:pt idx="38">
                  <c:v>39</c:v>
                </c:pt>
                <c:pt idx="39">
                  <c:v>40</c:v>
                </c:pt>
                <c:pt idx="40">
                  <c:v>41</c:v>
                </c:pt>
                <c:pt idx="41">
                  <c:v>42</c:v>
                </c:pt>
                <c:pt idx="42">
                  <c:v>43</c:v>
                </c:pt>
                <c:pt idx="43">
                  <c:v>43</c:v>
                </c:pt>
                <c:pt idx="44">
                  <c:v>45</c:v>
                </c:pt>
                <c:pt idx="45">
                  <c:v>46</c:v>
                </c:pt>
                <c:pt idx="46">
                  <c:v>47</c:v>
                </c:pt>
                <c:pt idx="47">
                  <c:v>48</c:v>
                </c:pt>
                <c:pt idx="48">
                  <c:v>49</c:v>
                </c:pt>
                <c:pt idx="49">
                  <c:v>50</c:v>
                </c:pt>
                <c:pt idx="50">
                  <c:v>51</c:v>
                </c:pt>
                <c:pt idx="51">
                  <c:v>52</c:v>
                </c:pt>
                <c:pt idx="52">
                  <c:v>53</c:v>
                </c:pt>
                <c:pt idx="53">
                  <c:v>54</c:v>
                </c:pt>
                <c:pt idx="54">
                  <c:v>54</c:v>
                </c:pt>
                <c:pt idx="55">
                  <c:v>54</c:v>
                </c:pt>
                <c:pt idx="56">
                  <c:v>57</c:v>
                </c:pt>
                <c:pt idx="57">
                  <c:v>58</c:v>
                </c:pt>
                <c:pt idx="58">
                  <c:v>59</c:v>
                </c:pt>
                <c:pt idx="59">
                  <c:v>60</c:v>
                </c:pt>
                <c:pt idx="60">
                  <c:v>60</c:v>
                </c:pt>
                <c:pt idx="61">
                  <c:v>62</c:v>
                </c:pt>
                <c:pt idx="62">
                  <c:v>63</c:v>
                </c:pt>
                <c:pt idx="63">
                  <c:v>63</c:v>
                </c:pt>
                <c:pt idx="64">
                  <c:v>63</c:v>
                </c:pt>
                <c:pt idx="65">
                  <c:v>66</c:v>
                </c:pt>
                <c:pt idx="66">
                  <c:v>66</c:v>
                </c:pt>
                <c:pt idx="67">
                  <c:v>68</c:v>
                </c:pt>
                <c:pt idx="68">
                  <c:v>69</c:v>
                </c:pt>
                <c:pt idx="69">
                  <c:v>70</c:v>
                </c:pt>
                <c:pt idx="70">
                  <c:v>70</c:v>
                </c:pt>
                <c:pt idx="71">
                  <c:v>72</c:v>
                </c:pt>
                <c:pt idx="72">
                  <c:v>73</c:v>
                </c:pt>
                <c:pt idx="73">
                  <c:v>74</c:v>
                </c:pt>
                <c:pt idx="74">
                  <c:v>75</c:v>
                </c:pt>
                <c:pt idx="75">
                  <c:v>76</c:v>
                </c:pt>
                <c:pt idx="76">
                  <c:v>77</c:v>
                </c:pt>
                <c:pt idx="77">
                  <c:v>78</c:v>
                </c:pt>
                <c:pt idx="78">
                  <c:v>79</c:v>
                </c:pt>
                <c:pt idx="79">
                  <c:v>80</c:v>
                </c:pt>
                <c:pt idx="80">
                  <c:v>80</c:v>
                </c:pt>
                <c:pt idx="81">
                  <c:v>82</c:v>
                </c:pt>
                <c:pt idx="82">
                  <c:v>83</c:v>
                </c:pt>
                <c:pt idx="83">
                  <c:v>83</c:v>
                </c:pt>
                <c:pt idx="84">
                  <c:v>85</c:v>
                </c:pt>
                <c:pt idx="85">
                  <c:v>86</c:v>
                </c:pt>
                <c:pt idx="86">
                  <c:v>86</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numCache>
            </c:numRef>
          </c:xVal>
          <c:yVal>
            <c:numRef>
              <c:f>Sheet3!$C$2:$C$127</c:f>
              <c:numCache>
                <c:formatCode>0.00</c:formatCode>
                <c:ptCount val="126"/>
                <c:pt idx="0">
                  <c:v>1000</c:v>
                </c:pt>
                <c:pt idx="1">
                  <c:v>989</c:v>
                </c:pt>
                <c:pt idx="2">
                  <c:v>953</c:v>
                </c:pt>
                <c:pt idx="3">
                  <c:v>943</c:v>
                </c:pt>
                <c:pt idx="4">
                  <c:v>926</c:v>
                </c:pt>
                <c:pt idx="5">
                  <c:v>926</c:v>
                </c:pt>
                <c:pt idx="6">
                  <c:v>909</c:v>
                </c:pt>
                <c:pt idx="7">
                  <c:v>885</c:v>
                </c:pt>
                <c:pt idx="8">
                  <c:v>882</c:v>
                </c:pt>
                <c:pt idx="9">
                  <c:v>876</c:v>
                </c:pt>
                <c:pt idx="10">
                  <c:v>874</c:v>
                </c:pt>
                <c:pt idx="11">
                  <c:v>874</c:v>
                </c:pt>
                <c:pt idx="12">
                  <c:v>873</c:v>
                </c:pt>
                <c:pt idx="13">
                  <c:v>842</c:v>
                </c:pt>
                <c:pt idx="14">
                  <c:v>834</c:v>
                </c:pt>
                <c:pt idx="15">
                  <c:v>828</c:v>
                </c:pt>
                <c:pt idx="16">
                  <c:v>824</c:v>
                </c:pt>
                <c:pt idx="17">
                  <c:v>823</c:v>
                </c:pt>
                <c:pt idx="18">
                  <c:v>821</c:v>
                </c:pt>
                <c:pt idx="19">
                  <c:v>818</c:v>
                </c:pt>
                <c:pt idx="20">
                  <c:v>812</c:v>
                </c:pt>
                <c:pt idx="21">
                  <c:v>811</c:v>
                </c:pt>
                <c:pt idx="22">
                  <c:v>805</c:v>
                </c:pt>
                <c:pt idx="23">
                  <c:v>799</c:v>
                </c:pt>
                <c:pt idx="24">
                  <c:v>795</c:v>
                </c:pt>
                <c:pt idx="25">
                  <c:v>791</c:v>
                </c:pt>
                <c:pt idx="26">
                  <c:v>786</c:v>
                </c:pt>
                <c:pt idx="27">
                  <c:v>785</c:v>
                </c:pt>
                <c:pt idx="28">
                  <c:v>783</c:v>
                </c:pt>
                <c:pt idx="29">
                  <c:v>782</c:v>
                </c:pt>
                <c:pt idx="30">
                  <c:v>777</c:v>
                </c:pt>
                <c:pt idx="31">
                  <c:v>771</c:v>
                </c:pt>
                <c:pt idx="32">
                  <c:v>760</c:v>
                </c:pt>
                <c:pt idx="33">
                  <c:v>759</c:v>
                </c:pt>
                <c:pt idx="34">
                  <c:v>759</c:v>
                </c:pt>
                <c:pt idx="35">
                  <c:v>755</c:v>
                </c:pt>
                <c:pt idx="36">
                  <c:v>753</c:v>
                </c:pt>
                <c:pt idx="37">
                  <c:v>748</c:v>
                </c:pt>
                <c:pt idx="38">
                  <c:v>747</c:v>
                </c:pt>
                <c:pt idx="39">
                  <c:v>733</c:v>
                </c:pt>
                <c:pt idx="40">
                  <c:v>725</c:v>
                </c:pt>
                <c:pt idx="41">
                  <c:v>716</c:v>
                </c:pt>
                <c:pt idx="42">
                  <c:v>713</c:v>
                </c:pt>
                <c:pt idx="43">
                  <c:v>713</c:v>
                </c:pt>
                <c:pt idx="44">
                  <c:v>711</c:v>
                </c:pt>
                <c:pt idx="45">
                  <c:v>704</c:v>
                </c:pt>
                <c:pt idx="46">
                  <c:v>700</c:v>
                </c:pt>
                <c:pt idx="47">
                  <c:v>690</c:v>
                </c:pt>
                <c:pt idx="48">
                  <c:v>687</c:v>
                </c:pt>
                <c:pt idx="49">
                  <c:v>680</c:v>
                </c:pt>
                <c:pt idx="50">
                  <c:v>664</c:v>
                </c:pt>
                <c:pt idx="51">
                  <c:v>657</c:v>
                </c:pt>
                <c:pt idx="52">
                  <c:v>655</c:v>
                </c:pt>
                <c:pt idx="53">
                  <c:v>651</c:v>
                </c:pt>
                <c:pt idx="54">
                  <c:v>651</c:v>
                </c:pt>
                <c:pt idx="55">
                  <c:v>651</c:v>
                </c:pt>
                <c:pt idx="56">
                  <c:v>650</c:v>
                </c:pt>
                <c:pt idx="57">
                  <c:v>647</c:v>
                </c:pt>
                <c:pt idx="58">
                  <c:v>642</c:v>
                </c:pt>
                <c:pt idx="59">
                  <c:v>637</c:v>
                </c:pt>
                <c:pt idx="60">
                  <c:v>637</c:v>
                </c:pt>
                <c:pt idx="61">
                  <c:v>633</c:v>
                </c:pt>
                <c:pt idx="62">
                  <c:v>632</c:v>
                </c:pt>
                <c:pt idx="63">
                  <c:v>632</c:v>
                </c:pt>
                <c:pt idx="64">
                  <c:v>632</c:v>
                </c:pt>
                <c:pt idx="65">
                  <c:v>625</c:v>
                </c:pt>
                <c:pt idx="66">
                  <c:v>625</c:v>
                </c:pt>
                <c:pt idx="67">
                  <c:v>624</c:v>
                </c:pt>
                <c:pt idx="68">
                  <c:v>623</c:v>
                </c:pt>
                <c:pt idx="69">
                  <c:v>622</c:v>
                </c:pt>
                <c:pt idx="70">
                  <c:v>622</c:v>
                </c:pt>
                <c:pt idx="71">
                  <c:v>619</c:v>
                </c:pt>
                <c:pt idx="72">
                  <c:v>618</c:v>
                </c:pt>
                <c:pt idx="73">
                  <c:v>613</c:v>
                </c:pt>
                <c:pt idx="74">
                  <c:v>612</c:v>
                </c:pt>
                <c:pt idx="75">
                  <c:v>608</c:v>
                </c:pt>
                <c:pt idx="76">
                  <c:v>604</c:v>
                </c:pt>
                <c:pt idx="77">
                  <c:v>603</c:v>
                </c:pt>
                <c:pt idx="78">
                  <c:v>601</c:v>
                </c:pt>
                <c:pt idx="79">
                  <c:v>595</c:v>
                </c:pt>
                <c:pt idx="80">
                  <c:v>595</c:v>
                </c:pt>
                <c:pt idx="81">
                  <c:v>592</c:v>
                </c:pt>
                <c:pt idx="82">
                  <c:v>591</c:v>
                </c:pt>
                <c:pt idx="83">
                  <c:v>591</c:v>
                </c:pt>
                <c:pt idx="84">
                  <c:v>579</c:v>
                </c:pt>
                <c:pt idx="85">
                  <c:v>570</c:v>
                </c:pt>
                <c:pt idx="86">
                  <c:v>570</c:v>
                </c:pt>
                <c:pt idx="87">
                  <c:v>568</c:v>
                </c:pt>
                <c:pt idx="88">
                  <c:v>565</c:v>
                </c:pt>
                <c:pt idx="89">
                  <c:v>561</c:v>
                </c:pt>
                <c:pt idx="90">
                  <c:v>560</c:v>
                </c:pt>
                <c:pt idx="91">
                  <c:v>555</c:v>
                </c:pt>
                <c:pt idx="92">
                  <c:v>554</c:v>
                </c:pt>
                <c:pt idx="93">
                  <c:v>541</c:v>
                </c:pt>
                <c:pt idx="94">
                  <c:v>536</c:v>
                </c:pt>
                <c:pt idx="95">
                  <c:v>534</c:v>
                </c:pt>
                <c:pt idx="96">
                  <c:v>531</c:v>
                </c:pt>
                <c:pt idx="97">
                  <c:v>529</c:v>
                </c:pt>
                <c:pt idx="98">
                  <c:v>528</c:v>
                </c:pt>
                <c:pt idx="99">
                  <c:v>525</c:v>
                </c:pt>
                <c:pt idx="100">
                  <c:v>519</c:v>
                </c:pt>
                <c:pt idx="101">
                  <c:v>513</c:v>
                </c:pt>
                <c:pt idx="102">
                  <c:v>512</c:v>
                </c:pt>
                <c:pt idx="103">
                  <c:v>511</c:v>
                </c:pt>
                <c:pt idx="104">
                  <c:v>509</c:v>
                </c:pt>
                <c:pt idx="105">
                  <c:v>507</c:v>
                </c:pt>
                <c:pt idx="106">
                  <c:v>505</c:v>
                </c:pt>
                <c:pt idx="107">
                  <c:v>492</c:v>
                </c:pt>
                <c:pt idx="108">
                  <c:v>486</c:v>
                </c:pt>
                <c:pt idx="109">
                  <c:v>484</c:v>
                </c:pt>
                <c:pt idx="110">
                  <c:v>475</c:v>
                </c:pt>
                <c:pt idx="111">
                  <c:v>470</c:v>
                </c:pt>
                <c:pt idx="112">
                  <c:v>467</c:v>
                </c:pt>
                <c:pt idx="113">
                  <c:v>460</c:v>
                </c:pt>
                <c:pt idx="114">
                  <c:v>453</c:v>
                </c:pt>
                <c:pt idx="115">
                  <c:v>440</c:v>
                </c:pt>
                <c:pt idx="116">
                  <c:v>435</c:v>
                </c:pt>
                <c:pt idx="117">
                  <c:v>430</c:v>
                </c:pt>
                <c:pt idx="118">
                  <c:v>429</c:v>
                </c:pt>
                <c:pt idx="119">
                  <c:v>425</c:v>
                </c:pt>
                <c:pt idx="120">
                  <c:v>424</c:v>
                </c:pt>
                <c:pt idx="121">
                  <c:v>412</c:v>
                </c:pt>
                <c:pt idx="122">
                  <c:v>407</c:v>
                </c:pt>
                <c:pt idx="123">
                  <c:v>406</c:v>
                </c:pt>
                <c:pt idx="124">
                  <c:v>405</c:v>
                </c:pt>
                <c:pt idx="125">
                  <c:v>327</c:v>
                </c:pt>
              </c:numCache>
            </c:numRef>
          </c:yVal>
          <c:smooth val="0"/>
        </c:ser>
        <c:dLbls>
          <c:showLegendKey val="0"/>
          <c:showVal val="0"/>
          <c:showCatName val="0"/>
          <c:showSerName val="0"/>
          <c:showPercent val="0"/>
          <c:showBubbleSize val="0"/>
        </c:dLbls>
        <c:axId val="247247352"/>
        <c:axId val="247249704"/>
      </c:scatterChart>
      <c:valAx>
        <c:axId val="2472473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GB"/>
                  <a:t>Rank</a:t>
                </a:r>
              </a:p>
            </c:rich>
          </c:tx>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249704"/>
        <c:crosses val="autoZero"/>
        <c:crossBetween val="midCat"/>
        <c:majorUnit val="20"/>
      </c:valAx>
      <c:valAx>
        <c:axId val="247249704"/>
        <c:scaling>
          <c:orientation val="minMax"/>
          <c:max val="1000"/>
          <c:min val="3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Index score</a:t>
                </a:r>
              </a:p>
            </c:rich>
          </c:tx>
          <c:layout/>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724735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DEA</a:t>
            </a:r>
            <a:r>
              <a:rPr lang="en-GB" baseline="0"/>
              <a:t> CRS Bootstrapped Pool Mean efficiency by HEI 2012/2013</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LOWER</c:v>
                </c:pt>
              </c:strCache>
            </c:strRef>
          </c:tx>
          <c:spPr>
            <a:ln w="28575" cap="rnd" cmpd="sng" algn="ctr">
              <a:noFill/>
              <a:prstDash val="solid"/>
              <a:round/>
            </a:ln>
            <a:effectLst/>
          </c:spPr>
          <c:marker>
            <c:symbol val="dash"/>
            <c:size val="5"/>
            <c:spPr>
              <a:solidFill>
                <a:schemeClr val="accent2"/>
              </a:solidFill>
              <a:ln w="9525" cap="flat" cmpd="sng" algn="ctr">
                <a:solidFill>
                  <a:schemeClr val="accent2">
                    <a:shade val="95000"/>
                    <a:satMod val="105000"/>
                  </a:schemeClr>
                </a:solidFill>
                <a:prstDash val="solid"/>
                <a:round/>
              </a:ln>
              <a:effectLst/>
            </c:spPr>
          </c:marker>
          <c:val>
            <c:numRef>
              <c:f>Sheet1!$B$2:$B$126</c:f>
              <c:numCache>
                <c:formatCode>General</c:formatCode>
                <c:ptCount val="125"/>
                <c:pt idx="0">
                  <c:v>0</c:v>
                </c:pt>
                <c:pt idx="1">
                  <c:v>0</c:v>
                </c:pt>
                <c:pt idx="2">
                  <c:v>0</c:v>
                </c:pt>
                <c:pt idx="3">
                  <c:v>0</c:v>
                </c:pt>
                <c:pt idx="4">
                  <c:v>0.22559999999999999</c:v>
                </c:pt>
                <c:pt idx="5">
                  <c:v>0.25409999999999999</c:v>
                </c:pt>
                <c:pt idx="6">
                  <c:v>0.2752</c:v>
                </c:pt>
                <c:pt idx="7">
                  <c:v>0.29060000000000002</c:v>
                </c:pt>
                <c:pt idx="8">
                  <c:v>0.2918</c:v>
                </c:pt>
                <c:pt idx="9">
                  <c:v>0.30149999999999999</c:v>
                </c:pt>
                <c:pt idx="10">
                  <c:v>0.30620000000000003</c:v>
                </c:pt>
                <c:pt idx="11">
                  <c:v>0.31440000000000001</c:v>
                </c:pt>
                <c:pt idx="12">
                  <c:v>0.30520000000000003</c:v>
                </c:pt>
                <c:pt idx="13">
                  <c:v>0.32300000000000001</c:v>
                </c:pt>
                <c:pt idx="14">
                  <c:v>0.33679999999999999</c:v>
                </c:pt>
                <c:pt idx="15">
                  <c:v>0.33040000000000003</c:v>
                </c:pt>
                <c:pt idx="16">
                  <c:v>0.32990000000000003</c:v>
                </c:pt>
                <c:pt idx="17">
                  <c:v>0.33779999999999999</c:v>
                </c:pt>
                <c:pt idx="18">
                  <c:v>0.3402</c:v>
                </c:pt>
                <c:pt idx="19">
                  <c:v>0.3357</c:v>
                </c:pt>
                <c:pt idx="20">
                  <c:v>0.35189999999999999</c:v>
                </c:pt>
                <c:pt idx="21">
                  <c:v>0.35820000000000002</c:v>
                </c:pt>
                <c:pt idx="22">
                  <c:v>0.36969999999999997</c:v>
                </c:pt>
                <c:pt idx="23">
                  <c:v>0.373</c:v>
                </c:pt>
                <c:pt idx="24">
                  <c:v>0.37059999999999998</c:v>
                </c:pt>
                <c:pt idx="25">
                  <c:v>0.36730000000000002</c:v>
                </c:pt>
                <c:pt idx="26">
                  <c:v>0.373</c:v>
                </c:pt>
                <c:pt idx="27">
                  <c:v>0.38569999999999999</c:v>
                </c:pt>
                <c:pt idx="28">
                  <c:v>0.38279999999999997</c:v>
                </c:pt>
                <c:pt idx="29">
                  <c:v>0.38469999999999999</c:v>
                </c:pt>
                <c:pt idx="30">
                  <c:v>0.3931</c:v>
                </c:pt>
                <c:pt idx="31">
                  <c:v>0.38650000000000001</c:v>
                </c:pt>
                <c:pt idx="32">
                  <c:v>0.39900000000000002</c:v>
                </c:pt>
                <c:pt idx="33">
                  <c:v>0.39950000000000002</c:v>
                </c:pt>
                <c:pt idx="34">
                  <c:v>0.40589999999999998</c:v>
                </c:pt>
                <c:pt idx="35">
                  <c:v>0.42220000000000002</c:v>
                </c:pt>
                <c:pt idx="36">
                  <c:v>0.42899999999999999</c:v>
                </c:pt>
                <c:pt idx="37">
                  <c:v>0.41270000000000001</c:v>
                </c:pt>
                <c:pt idx="38">
                  <c:v>0.42170000000000002</c:v>
                </c:pt>
                <c:pt idx="39">
                  <c:v>0.4294</c:v>
                </c:pt>
                <c:pt idx="40">
                  <c:v>0.41849999999999998</c:v>
                </c:pt>
                <c:pt idx="41">
                  <c:v>0.41970000000000002</c:v>
                </c:pt>
                <c:pt idx="42">
                  <c:v>0.42720000000000002</c:v>
                </c:pt>
                <c:pt idx="43">
                  <c:v>0.44400000000000001</c:v>
                </c:pt>
                <c:pt idx="44">
                  <c:v>0.43809999999999999</c:v>
                </c:pt>
                <c:pt idx="45">
                  <c:v>0.45150000000000001</c:v>
                </c:pt>
                <c:pt idx="46">
                  <c:v>0.45279999999999998</c:v>
                </c:pt>
                <c:pt idx="47">
                  <c:v>0.46150000000000002</c:v>
                </c:pt>
                <c:pt idx="48">
                  <c:v>0.4642</c:v>
                </c:pt>
                <c:pt idx="49">
                  <c:v>0.4572</c:v>
                </c:pt>
                <c:pt idx="50">
                  <c:v>0.4677</c:v>
                </c:pt>
                <c:pt idx="51">
                  <c:v>0.47139999999999999</c:v>
                </c:pt>
                <c:pt idx="52">
                  <c:v>0.47860000000000003</c:v>
                </c:pt>
                <c:pt idx="53">
                  <c:v>0.47660000000000002</c:v>
                </c:pt>
                <c:pt idx="54">
                  <c:v>0.47799999999999998</c:v>
                </c:pt>
                <c:pt idx="55">
                  <c:v>0.48309999999999997</c:v>
                </c:pt>
                <c:pt idx="56">
                  <c:v>0.48149999999999998</c:v>
                </c:pt>
                <c:pt idx="57">
                  <c:v>0.48420000000000002</c:v>
                </c:pt>
                <c:pt idx="58">
                  <c:v>0.48870000000000002</c:v>
                </c:pt>
                <c:pt idx="59">
                  <c:v>0.49659999999999999</c:v>
                </c:pt>
                <c:pt idx="60">
                  <c:v>0.495</c:v>
                </c:pt>
                <c:pt idx="61">
                  <c:v>0.49249999999999999</c:v>
                </c:pt>
                <c:pt idx="62">
                  <c:v>0.49430000000000002</c:v>
                </c:pt>
                <c:pt idx="63">
                  <c:v>0.49890000000000001</c:v>
                </c:pt>
                <c:pt idx="64">
                  <c:v>0.50349999999999995</c:v>
                </c:pt>
                <c:pt idx="65">
                  <c:v>0.49669999999999997</c:v>
                </c:pt>
                <c:pt idx="66">
                  <c:v>0.51049999999999995</c:v>
                </c:pt>
                <c:pt idx="67">
                  <c:v>0.50570000000000004</c:v>
                </c:pt>
                <c:pt idx="68">
                  <c:v>0.51490000000000002</c:v>
                </c:pt>
                <c:pt idx="69">
                  <c:v>0.51959999999999995</c:v>
                </c:pt>
                <c:pt idx="70">
                  <c:v>0.52490000000000003</c:v>
                </c:pt>
                <c:pt idx="71">
                  <c:v>0.53180000000000005</c:v>
                </c:pt>
                <c:pt idx="72">
                  <c:v>0.53180000000000005</c:v>
                </c:pt>
                <c:pt idx="73">
                  <c:v>0.53110000000000002</c:v>
                </c:pt>
                <c:pt idx="74">
                  <c:v>0.53739999999999999</c:v>
                </c:pt>
                <c:pt idx="75">
                  <c:v>0.53659999999999997</c:v>
                </c:pt>
                <c:pt idx="76">
                  <c:v>0.54369999999999996</c:v>
                </c:pt>
                <c:pt idx="77">
                  <c:v>0.5544</c:v>
                </c:pt>
                <c:pt idx="78">
                  <c:v>0.56220000000000003</c:v>
                </c:pt>
                <c:pt idx="79">
                  <c:v>0.57050000000000001</c:v>
                </c:pt>
                <c:pt idx="80">
                  <c:v>0.56899999999999995</c:v>
                </c:pt>
                <c:pt idx="81">
                  <c:v>0.57189999999999996</c:v>
                </c:pt>
                <c:pt idx="82">
                  <c:v>0.56589999999999996</c:v>
                </c:pt>
                <c:pt idx="83">
                  <c:v>0.57879999999999998</c:v>
                </c:pt>
                <c:pt idx="84">
                  <c:v>0.58360000000000001</c:v>
                </c:pt>
                <c:pt idx="85">
                  <c:v>0.60009999999999997</c:v>
                </c:pt>
                <c:pt idx="86">
                  <c:v>0.60299999999999998</c:v>
                </c:pt>
                <c:pt idx="87">
                  <c:v>0.61750000000000005</c:v>
                </c:pt>
                <c:pt idx="88">
                  <c:v>0.60970000000000002</c:v>
                </c:pt>
                <c:pt idx="89">
                  <c:v>0.61060000000000003</c:v>
                </c:pt>
                <c:pt idx="90">
                  <c:v>0.61739999999999995</c:v>
                </c:pt>
                <c:pt idx="91">
                  <c:v>0.63570000000000004</c:v>
                </c:pt>
                <c:pt idx="92">
                  <c:v>0.63119999999999998</c:v>
                </c:pt>
                <c:pt idx="93">
                  <c:v>0.63990000000000002</c:v>
                </c:pt>
                <c:pt idx="94">
                  <c:v>0.62680000000000002</c:v>
                </c:pt>
                <c:pt idx="95">
                  <c:v>0.64410000000000001</c:v>
                </c:pt>
                <c:pt idx="96">
                  <c:v>0.64170000000000005</c:v>
                </c:pt>
                <c:pt idx="97">
                  <c:v>0.64839999999999998</c:v>
                </c:pt>
                <c:pt idx="98">
                  <c:v>0.65129999999999999</c:v>
                </c:pt>
                <c:pt idx="99">
                  <c:v>0.67600000000000005</c:v>
                </c:pt>
                <c:pt idx="100">
                  <c:v>0.66459999999999997</c:v>
                </c:pt>
                <c:pt idx="101">
                  <c:v>0.67059999999999997</c:v>
                </c:pt>
                <c:pt idx="102">
                  <c:v>0.68440000000000001</c:v>
                </c:pt>
                <c:pt idx="103">
                  <c:v>0.7137</c:v>
                </c:pt>
                <c:pt idx="104">
                  <c:v>0.70620000000000005</c:v>
                </c:pt>
                <c:pt idx="105">
                  <c:v>0.72309999999999997</c:v>
                </c:pt>
                <c:pt idx="106">
                  <c:v>0.71409999999999996</c:v>
                </c:pt>
                <c:pt idx="107">
                  <c:v>0.71730000000000005</c:v>
                </c:pt>
                <c:pt idx="108">
                  <c:v>0.71750000000000003</c:v>
                </c:pt>
                <c:pt idx="109">
                  <c:v>0.71199999999999997</c:v>
                </c:pt>
                <c:pt idx="110">
                  <c:v>0.70779999999999998</c:v>
                </c:pt>
                <c:pt idx="111">
                  <c:v>0.70940000000000003</c:v>
                </c:pt>
                <c:pt idx="112">
                  <c:v>0.71679999999999999</c:v>
                </c:pt>
                <c:pt idx="113">
                  <c:v>0.71560000000000001</c:v>
                </c:pt>
                <c:pt idx="114">
                  <c:v>0.70920000000000005</c:v>
                </c:pt>
                <c:pt idx="115">
                  <c:v>0.71540000000000004</c:v>
                </c:pt>
                <c:pt idx="116">
                  <c:v>0.72009999999999996</c:v>
                </c:pt>
                <c:pt idx="117">
                  <c:v>0.71699999999999997</c:v>
                </c:pt>
                <c:pt idx="118">
                  <c:v>0.71440000000000003</c:v>
                </c:pt>
                <c:pt idx="119">
                  <c:v>0.70860000000000001</c:v>
                </c:pt>
                <c:pt idx="120">
                  <c:v>0.71130000000000004</c:v>
                </c:pt>
                <c:pt idx="121">
                  <c:v>0.71579999999999999</c:v>
                </c:pt>
                <c:pt idx="122">
                  <c:v>0.71509999999999996</c:v>
                </c:pt>
                <c:pt idx="123">
                  <c:v>0.71909999999999996</c:v>
                </c:pt>
                <c:pt idx="124">
                  <c:v>0.7127</c:v>
                </c:pt>
              </c:numCache>
            </c:numRef>
          </c:val>
          <c:smooth val="0"/>
        </c:ser>
        <c:ser>
          <c:idx val="1"/>
          <c:order val="1"/>
          <c:tx>
            <c:strRef>
              <c:f>Sheet1!$C$1</c:f>
              <c:strCache>
                <c:ptCount val="1"/>
                <c:pt idx="0">
                  <c:v>Mean Technical Eff.</c:v>
                </c:pt>
              </c:strCache>
            </c:strRef>
          </c:tx>
          <c:spPr>
            <a:ln w="28575" cap="rnd" cmpd="sng" algn="ctr">
              <a:noFill/>
              <a:prstDash val="solid"/>
              <a:round/>
            </a:ln>
            <a:effectLst/>
          </c:spPr>
          <c:marker>
            <c:symbol val="star"/>
            <c:size val="5"/>
            <c:spPr>
              <a:noFill/>
              <a:ln w="9525" cap="flat" cmpd="sng" algn="ctr">
                <a:solidFill>
                  <a:schemeClr val="accent4">
                    <a:shade val="95000"/>
                    <a:satMod val="105000"/>
                  </a:schemeClr>
                </a:solidFill>
                <a:prstDash val="solid"/>
                <a:round/>
              </a:ln>
              <a:effectLst/>
            </c:spPr>
          </c:marker>
          <c:val>
            <c:numRef>
              <c:f>Sheet1!$C$2:$C$126</c:f>
              <c:numCache>
                <c:formatCode>General</c:formatCode>
                <c:ptCount val="125"/>
                <c:pt idx="0">
                  <c:v>0.35499999999999998</c:v>
                </c:pt>
                <c:pt idx="1">
                  <c:v>0.37159999999999999</c:v>
                </c:pt>
                <c:pt idx="2">
                  <c:v>0.45519999999999999</c:v>
                </c:pt>
                <c:pt idx="3">
                  <c:v>0.4582</c:v>
                </c:pt>
                <c:pt idx="4">
                  <c:v>0.51190000000000002</c:v>
                </c:pt>
                <c:pt idx="5">
                  <c:v>0.5393</c:v>
                </c:pt>
                <c:pt idx="6">
                  <c:v>0.55610000000000004</c:v>
                </c:pt>
                <c:pt idx="7">
                  <c:v>0.56110000000000004</c:v>
                </c:pt>
                <c:pt idx="8">
                  <c:v>0.58340000000000003</c:v>
                </c:pt>
                <c:pt idx="9">
                  <c:v>0.5847</c:v>
                </c:pt>
                <c:pt idx="10">
                  <c:v>0.59040000000000004</c:v>
                </c:pt>
                <c:pt idx="11">
                  <c:v>0.59699999999999998</c:v>
                </c:pt>
                <c:pt idx="12">
                  <c:v>0.60399999999999998</c:v>
                </c:pt>
                <c:pt idx="13">
                  <c:v>0.60699999999999998</c:v>
                </c:pt>
                <c:pt idx="14">
                  <c:v>0.6129</c:v>
                </c:pt>
                <c:pt idx="15">
                  <c:v>0.6139</c:v>
                </c:pt>
                <c:pt idx="16">
                  <c:v>0.61570000000000003</c:v>
                </c:pt>
                <c:pt idx="17">
                  <c:v>0.61660000000000004</c:v>
                </c:pt>
                <c:pt idx="18">
                  <c:v>0.62</c:v>
                </c:pt>
                <c:pt idx="19">
                  <c:v>0.62009999999999998</c:v>
                </c:pt>
                <c:pt idx="20">
                  <c:v>0.63690000000000002</c:v>
                </c:pt>
                <c:pt idx="21">
                  <c:v>0.64080000000000004</c:v>
                </c:pt>
                <c:pt idx="22">
                  <c:v>0.65100000000000002</c:v>
                </c:pt>
                <c:pt idx="23">
                  <c:v>0.65380000000000005</c:v>
                </c:pt>
                <c:pt idx="24">
                  <c:v>0.65569999999999995</c:v>
                </c:pt>
                <c:pt idx="25">
                  <c:v>0.66090000000000004</c:v>
                </c:pt>
                <c:pt idx="26">
                  <c:v>0.6663</c:v>
                </c:pt>
                <c:pt idx="27">
                  <c:v>0.66800000000000004</c:v>
                </c:pt>
                <c:pt idx="28">
                  <c:v>0.66879999999999995</c:v>
                </c:pt>
                <c:pt idx="29">
                  <c:v>0.67</c:v>
                </c:pt>
                <c:pt idx="30">
                  <c:v>0.67549999999999999</c:v>
                </c:pt>
                <c:pt idx="31">
                  <c:v>0.67549999999999999</c:v>
                </c:pt>
                <c:pt idx="32">
                  <c:v>0.6784</c:v>
                </c:pt>
                <c:pt idx="33">
                  <c:v>0.68459999999999999</c:v>
                </c:pt>
                <c:pt idx="34">
                  <c:v>0.69479999999999997</c:v>
                </c:pt>
                <c:pt idx="35">
                  <c:v>0.70279999999999998</c:v>
                </c:pt>
                <c:pt idx="36">
                  <c:v>0.70530000000000004</c:v>
                </c:pt>
                <c:pt idx="37">
                  <c:v>0.70530000000000004</c:v>
                </c:pt>
                <c:pt idx="38">
                  <c:v>0.70679999999999998</c:v>
                </c:pt>
                <c:pt idx="39">
                  <c:v>0.70720000000000005</c:v>
                </c:pt>
                <c:pt idx="40">
                  <c:v>0.70750000000000002</c:v>
                </c:pt>
                <c:pt idx="41">
                  <c:v>0.71440000000000003</c:v>
                </c:pt>
                <c:pt idx="42">
                  <c:v>0.71909999999999996</c:v>
                </c:pt>
                <c:pt idx="43">
                  <c:v>0.72889999999999999</c:v>
                </c:pt>
                <c:pt idx="44">
                  <c:v>0.73029999999999995</c:v>
                </c:pt>
                <c:pt idx="45">
                  <c:v>0.73350000000000004</c:v>
                </c:pt>
                <c:pt idx="46">
                  <c:v>0.73899999999999999</c:v>
                </c:pt>
                <c:pt idx="47">
                  <c:v>0.74709999999999999</c:v>
                </c:pt>
                <c:pt idx="48">
                  <c:v>0.748</c:v>
                </c:pt>
                <c:pt idx="49">
                  <c:v>0.74819999999999998</c:v>
                </c:pt>
                <c:pt idx="50">
                  <c:v>0.74970000000000003</c:v>
                </c:pt>
                <c:pt idx="51">
                  <c:v>0.75</c:v>
                </c:pt>
                <c:pt idx="52">
                  <c:v>0.76229999999999998</c:v>
                </c:pt>
                <c:pt idx="53">
                  <c:v>0.7641</c:v>
                </c:pt>
                <c:pt idx="54">
                  <c:v>0.76839999999999997</c:v>
                </c:pt>
                <c:pt idx="55">
                  <c:v>0.76970000000000005</c:v>
                </c:pt>
                <c:pt idx="56">
                  <c:v>0.77090000000000003</c:v>
                </c:pt>
                <c:pt idx="57">
                  <c:v>0.77470000000000006</c:v>
                </c:pt>
                <c:pt idx="58">
                  <c:v>0.77759999999999996</c:v>
                </c:pt>
                <c:pt idx="59">
                  <c:v>0.7782</c:v>
                </c:pt>
                <c:pt idx="60">
                  <c:v>0.78059999999999996</c:v>
                </c:pt>
                <c:pt idx="61">
                  <c:v>0.78200000000000003</c:v>
                </c:pt>
                <c:pt idx="62">
                  <c:v>0.78310000000000002</c:v>
                </c:pt>
                <c:pt idx="63">
                  <c:v>0.78369999999999995</c:v>
                </c:pt>
                <c:pt idx="64">
                  <c:v>0.78959999999999997</c:v>
                </c:pt>
                <c:pt idx="65">
                  <c:v>0.78990000000000005</c:v>
                </c:pt>
                <c:pt idx="66">
                  <c:v>0.79339999999999999</c:v>
                </c:pt>
                <c:pt idx="67">
                  <c:v>0.79449999999999998</c:v>
                </c:pt>
                <c:pt idx="68">
                  <c:v>0.80410000000000004</c:v>
                </c:pt>
                <c:pt idx="69">
                  <c:v>0.80669999999999997</c:v>
                </c:pt>
                <c:pt idx="70">
                  <c:v>0.80900000000000005</c:v>
                </c:pt>
                <c:pt idx="71">
                  <c:v>0.81279999999999997</c:v>
                </c:pt>
                <c:pt idx="72">
                  <c:v>0.81299999999999994</c:v>
                </c:pt>
                <c:pt idx="73">
                  <c:v>0.81499999999999995</c:v>
                </c:pt>
                <c:pt idx="74">
                  <c:v>0.82120000000000004</c:v>
                </c:pt>
                <c:pt idx="75">
                  <c:v>0.82169999999999999</c:v>
                </c:pt>
                <c:pt idx="76">
                  <c:v>0.82630000000000003</c:v>
                </c:pt>
                <c:pt idx="77">
                  <c:v>0.84</c:v>
                </c:pt>
                <c:pt idx="78">
                  <c:v>0.85370000000000001</c:v>
                </c:pt>
                <c:pt idx="79">
                  <c:v>0.85589999999999999</c:v>
                </c:pt>
                <c:pt idx="80">
                  <c:v>0.85660000000000003</c:v>
                </c:pt>
                <c:pt idx="81">
                  <c:v>0.86</c:v>
                </c:pt>
                <c:pt idx="82">
                  <c:v>0.86009999999999998</c:v>
                </c:pt>
                <c:pt idx="83">
                  <c:v>0.86729999999999996</c:v>
                </c:pt>
                <c:pt idx="84">
                  <c:v>0.87680000000000002</c:v>
                </c:pt>
                <c:pt idx="85">
                  <c:v>0.88419999999999999</c:v>
                </c:pt>
                <c:pt idx="86">
                  <c:v>0.89170000000000005</c:v>
                </c:pt>
                <c:pt idx="87">
                  <c:v>0.89339999999999997</c:v>
                </c:pt>
                <c:pt idx="88">
                  <c:v>0.89349999999999996</c:v>
                </c:pt>
                <c:pt idx="89">
                  <c:v>0.90229999999999999</c:v>
                </c:pt>
                <c:pt idx="90">
                  <c:v>0.90390000000000004</c:v>
                </c:pt>
                <c:pt idx="91">
                  <c:v>0.9153</c:v>
                </c:pt>
                <c:pt idx="92">
                  <c:v>0.91800000000000004</c:v>
                </c:pt>
                <c:pt idx="93">
                  <c:v>0.92220000000000002</c:v>
                </c:pt>
                <c:pt idx="94">
                  <c:v>0.92279999999999995</c:v>
                </c:pt>
                <c:pt idx="95">
                  <c:v>0.92500000000000004</c:v>
                </c:pt>
                <c:pt idx="96">
                  <c:v>0.92549999999999999</c:v>
                </c:pt>
                <c:pt idx="97">
                  <c:v>0.92559999999999998</c:v>
                </c:pt>
                <c:pt idx="98">
                  <c:v>0.93879999999999997</c:v>
                </c:pt>
                <c:pt idx="99">
                  <c:v>0.95140000000000002</c:v>
                </c:pt>
                <c:pt idx="100">
                  <c:v>0.95240000000000002</c:v>
                </c:pt>
                <c:pt idx="101">
                  <c:v>0.95640000000000003</c:v>
                </c:pt>
                <c:pt idx="102">
                  <c:v>0.97230000000000005</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numCache>
            </c:numRef>
          </c:val>
          <c:smooth val="0"/>
        </c:ser>
        <c:ser>
          <c:idx val="2"/>
          <c:order val="2"/>
          <c:tx>
            <c:strRef>
              <c:f>Sheet1!$D$1</c:f>
              <c:strCache>
                <c:ptCount val="1"/>
                <c:pt idx="0">
                  <c:v>UPPER</c:v>
                </c:pt>
              </c:strCache>
            </c:strRef>
          </c:tx>
          <c:spPr>
            <a:ln w="28575" cap="rnd" cmpd="sng" algn="ctr">
              <a:noFill/>
              <a:prstDash val="solid"/>
              <a:round/>
            </a:ln>
            <a:effectLst/>
          </c:spPr>
          <c:marker>
            <c:symbol val="dash"/>
            <c:size val="5"/>
            <c:spPr>
              <a:solidFill>
                <a:schemeClr val="accent6"/>
              </a:solidFill>
              <a:ln w="9525" cap="flat" cmpd="sng" algn="ctr">
                <a:solidFill>
                  <a:schemeClr val="accent6">
                    <a:shade val="95000"/>
                    <a:satMod val="105000"/>
                  </a:schemeClr>
                </a:solidFill>
                <a:prstDash val="solid"/>
                <a:round/>
              </a:ln>
              <a:effectLst/>
            </c:spPr>
          </c:marker>
          <c:val>
            <c:numRef>
              <c:f>Sheet1!$D$2:$D$126</c:f>
              <c:numCache>
                <c:formatCode>General</c:formatCode>
                <c:ptCount val="125"/>
                <c:pt idx="0">
                  <c:v>0.47389999999999999</c:v>
                </c:pt>
                <c:pt idx="1">
                  <c:v>0.52059999999999995</c:v>
                </c:pt>
                <c:pt idx="2">
                  <c:v>0.67910000000000004</c:v>
                </c:pt>
                <c:pt idx="3">
                  <c:v>0.69889999999999997</c:v>
                </c:pt>
                <c:pt idx="4">
                  <c:v>0.79810000000000003</c:v>
                </c:pt>
                <c:pt idx="5">
                  <c:v>0.82440000000000002</c:v>
                </c:pt>
                <c:pt idx="6">
                  <c:v>0.83699999999999997</c:v>
                </c:pt>
                <c:pt idx="7">
                  <c:v>0.83169999999999999</c:v>
                </c:pt>
                <c:pt idx="8">
                  <c:v>0.875</c:v>
                </c:pt>
                <c:pt idx="9">
                  <c:v>0.8679</c:v>
                </c:pt>
                <c:pt idx="10">
                  <c:v>0.87450000000000006</c:v>
                </c:pt>
                <c:pt idx="11">
                  <c:v>0.87960000000000005</c:v>
                </c:pt>
                <c:pt idx="12">
                  <c:v>0.90269999999999995</c:v>
                </c:pt>
                <c:pt idx="13">
                  <c:v>0.89100000000000001</c:v>
                </c:pt>
                <c:pt idx="14">
                  <c:v>0.88890000000000002</c:v>
                </c:pt>
                <c:pt idx="15">
                  <c:v>0.89739999999999998</c:v>
                </c:pt>
                <c:pt idx="16">
                  <c:v>0.90149999999999997</c:v>
                </c:pt>
                <c:pt idx="17">
                  <c:v>0.89529999999999998</c:v>
                </c:pt>
                <c:pt idx="18">
                  <c:v>0.89990000000000003</c:v>
                </c:pt>
                <c:pt idx="19">
                  <c:v>0.90449999999999997</c:v>
                </c:pt>
                <c:pt idx="20">
                  <c:v>0.92200000000000004</c:v>
                </c:pt>
                <c:pt idx="21">
                  <c:v>0.9234</c:v>
                </c:pt>
                <c:pt idx="22">
                  <c:v>0.93220000000000003</c:v>
                </c:pt>
                <c:pt idx="23">
                  <c:v>0.93469999999999998</c:v>
                </c:pt>
                <c:pt idx="24">
                  <c:v>0.94069999999999998</c:v>
                </c:pt>
                <c:pt idx="25">
                  <c:v>0.95450000000000002</c:v>
                </c:pt>
                <c:pt idx="26">
                  <c:v>0.95950000000000002</c:v>
                </c:pt>
                <c:pt idx="27">
                  <c:v>0.95040000000000002</c:v>
                </c:pt>
                <c:pt idx="28">
                  <c:v>0.95479999999999998</c:v>
                </c:pt>
                <c:pt idx="29">
                  <c:v>0.95520000000000005</c:v>
                </c:pt>
                <c:pt idx="30">
                  <c:v>0.95789999999999997</c:v>
                </c:pt>
                <c:pt idx="31">
                  <c:v>0.96440000000000003</c:v>
                </c:pt>
                <c:pt idx="32">
                  <c:v>0.95779999999999998</c:v>
                </c:pt>
                <c:pt idx="33">
                  <c:v>0.96960000000000002</c:v>
                </c:pt>
                <c:pt idx="34">
                  <c:v>0.98370000000000002</c:v>
                </c:pt>
                <c:pt idx="35">
                  <c:v>0.98329999999999995</c:v>
                </c:pt>
                <c:pt idx="36">
                  <c:v>0.98160000000000003</c:v>
                </c:pt>
                <c:pt idx="37">
                  <c:v>0.998</c:v>
                </c:pt>
                <c:pt idx="38">
                  <c:v>0.99199999999999999</c:v>
                </c:pt>
                <c:pt idx="39">
                  <c:v>0.98499999999999999</c:v>
                </c:pt>
                <c:pt idx="40">
                  <c:v>0.99650000000000005</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numCache>
            </c:numRef>
          </c:val>
          <c:smooth val="0"/>
        </c:ser>
        <c:dLbls>
          <c:showLegendKey val="0"/>
          <c:showVal val="0"/>
          <c:showCatName val="0"/>
          <c:showSerName val="0"/>
          <c:showPercent val="0"/>
          <c:showBubbleSize val="0"/>
        </c:dLbls>
        <c:hiLowLines>
          <c:spPr>
            <a:ln w="9525" cap="flat" cmpd="sng" algn="ctr">
              <a:solidFill>
                <a:schemeClr val="tx1">
                  <a:lumMod val="75000"/>
                  <a:lumOff val="25000"/>
                </a:schemeClr>
              </a:solidFill>
              <a:prstDash val="solid"/>
              <a:round/>
            </a:ln>
            <a:effectLst/>
          </c:spPr>
        </c:hiLowLines>
        <c:marker val="1"/>
        <c:smooth val="0"/>
        <c:axId val="426521080"/>
        <c:axId val="426521472"/>
      </c:lineChart>
      <c:catAx>
        <c:axId val="426521080"/>
        <c:scaling>
          <c:orientation val="minMax"/>
        </c:scaling>
        <c:delete val="0"/>
        <c:axPos val="b"/>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6521472"/>
        <c:crosses val="autoZero"/>
        <c:auto val="1"/>
        <c:lblAlgn val="ctr"/>
        <c:lblOffset val="100"/>
        <c:noMultiLvlLbl val="0"/>
      </c:catAx>
      <c:valAx>
        <c:axId val="426521472"/>
        <c:scaling>
          <c:orientation val="minMax"/>
          <c:max val="1"/>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6521080"/>
        <c:crossesAt val="1"/>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0.06237</cdr:x>
      <cdr:y>0.39471</cdr:y>
    </cdr:from>
    <cdr:to>
      <cdr:x>0.9871</cdr:x>
      <cdr:y>0.39471</cdr:y>
    </cdr:to>
    <cdr:cxnSp macro="">
      <cdr:nvCxnSpPr>
        <cdr:cNvPr id="3" name="Straight Connector 2"/>
        <cdr:cNvCxnSpPr/>
      </cdr:nvCxnSpPr>
      <cdr:spPr>
        <a:xfrm xmlns:a="http://schemas.openxmlformats.org/drawingml/2006/main" flipV="1">
          <a:off x="336800" y="1246185"/>
          <a:ext cx="4993579" cy="0"/>
        </a:xfrm>
        <a:prstGeom xmlns:a="http://schemas.openxmlformats.org/drawingml/2006/main" prst="line">
          <a:avLst/>
        </a:prstGeom>
        <a:ln xmlns:a="http://schemas.openxmlformats.org/drawingml/2006/main">
          <a:solidFill>
            <a:schemeClr val="accent6"/>
          </a:solidFill>
        </a:ln>
      </cdr:spPr>
      <cdr:style>
        <a:lnRef xmlns:a="http://schemas.openxmlformats.org/drawingml/2006/main" idx="3">
          <a:schemeClr val="accent5"/>
        </a:lnRef>
        <a:fillRef xmlns:a="http://schemas.openxmlformats.org/drawingml/2006/main" idx="0">
          <a:schemeClr val="accent5"/>
        </a:fillRef>
        <a:effectRef xmlns:a="http://schemas.openxmlformats.org/drawingml/2006/main" idx="2">
          <a:schemeClr val="accent5"/>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9B62F58E-061B-44D3-A551-42D293446DA1}" type="datetimeFigureOut">
              <a:rPr lang="en-GB" smtClean="0"/>
              <a:pPr/>
              <a:t>17/10/2016</a:t>
            </a:fld>
            <a:endParaRPr lang="en-GB"/>
          </a:p>
        </p:txBody>
      </p:sp>
      <p:sp>
        <p:nvSpPr>
          <p:cNvPr id="4" name="Footer Placeholder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327B360D-2ABB-43A0-9E90-7C77D5D207C4}" type="slidenum">
              <a:rPr lang="en-GB" smtClean="0"/>
              <a:pPr/>
              <a:t>‹#›</a:t>
            </a:fld>
            <a:endParaRPr lang="en-GB"/>
          </a:p>
        </p:txBody>
      </p:sp>
    </p:spTree>
    <p:extLst>
      <p:ext uri="{BB962C8B-B14F-4D97-AF65-F5344CB8AC3E}">
        <p14:creationId xmlns:p14="http://schemas.microsoft.com/office/powerpoint/2010/main" val="431943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594" y="0"/>
            <a:ext cx="4303313" cy="340210"/>
          </a:xfrm>
          <a:prstGeom prst="rect">
            <a:avLst/>
          </a:prstGeom>
        </p:spPr>
        <p:txBody>
          <a:bodyPr vert="horz" lIns="91440" tIns="45720" rIns="91440" bIns="45720" rtlCol="0"/>
          <a:lstStyle>
            <a:lvl1pPr algn="r">
              <a:defRPr sz="1200"/>
            </a:lvl1pPr>
          </a:lstStyle>
          <a:p>
            <a:fld id="{2BE273B8-3616-4912-8E4E-3FCC19489D61}" type="datetimeFigureOut">
              <a:rPr lang="en-GB" smtClean="0"/>
              <a:pPr/>
              <a:t>17/10/2016</a:t>
            </a:fld>
            <a:endParaRPr lang="en-GB"/>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361" y="3229277"/>
            <a:ext cx="7943507" cy="305862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378"/>
            <a:ext cx="4303313" cy="34021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594" y="6456378"/>
            <a:ext cx="4303313" cy="340210"/>
          </a:xfrm>
          <a:prstGeom prst="rect">
            <a:avLst/>
          </a:prstGeom>
        </p:spPr>
        <p:txBody>
          <a:bodyPr vert="horz" lIns="91440" tIns="45720" rIns="91440" bIns="45720" rtlCol="0" anchor="b"/>
          <a:lstStyle>
            <a:lvl1pPr algn="r">
              <a:defRPr sz="1200"/>
            </a:lvl1pPr>
          </a:lstStyle>
          <a:p>
            <a:fld id="{888ADE75-A08C-445B-BAA3-1AC04092E2BA}" type="slidenum">
              <a:rPr lang="en-GB" smtClean="0"/>
              <a:pPr/>
              <a:t>‹#›</a:t>
            </a:fld>
            <a:endParaRPr lang="en-GB"/>
          </a:p>
        </p:txBody>
      </p:sp>
    </p:spTree>
    <p:extLst>
      <p:ext uri="{BB962C8B-B14F-4D97-AF65-F5344CB8AC3E}">
        <p14:creationId xmlns:p14="http://schemas.microsoft.com/office/powerpoint/2010/main" val="382328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88ADE75-A08C-445B-BAA3-1AC04092E2BA}" type="slidenum">
              <a:rPr lang="en-GB" smtClean="0"/>
              <a:pPr/>
              <a:t>1</a:t>
            </a:fld>
            <a:endParaRPr lang="en-GB"/>
          </a:p>
        </p:txBody>
      </p:sp>
    </p:spTree>
    <p:extLst>
      <p:ext uri="{BB962C8B-B14F-4D97-AF65-F5344CB8AC3E}">
        <p14:creationId xmlns:p14="http://schemas.microsoft.com/office/powerpoint/2010/main" val="230465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288A2F21-D003-470B-88D8-99037258D747}" type="slidenum">
              <a:rPr lang="en-GB" sz="1600">
                <a:solidFill>
                  <a:srgbClr val="000000"/>
                </a:solidFill>
              </a:rPr>
              <a:pPr>
                <a:spcBef>
                  <a:spcPct val="20000"/>
                </a:spcBef>
              </a:pPr>
              <a:t>‹#›</a:t>
            </a:fld>
            <a:endParaRPr lang="en-GB" sz="1600">
              <a:solidFill>
                <a:srgbClr val="000000"/>
              </a:solidFill>
            </a:endParaRPr>
          </a:p>
        </p:txBody>
      </p:sp>
      <p:sp>
        <p:nvSpPr>
          <p:cNvPr id="7" name="Rectangle 6"/>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31799392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34591747-6150-4DF8-9B69-455D48F5B485}" type="slidenum">
              <a:rPr lang="en-GB" sz="1600">
                <a:solidFill>
                  <a:srgbClr val="000000"/>
                </a:solidFill>
              </a:rPr>
              <a:pPr>
                <a:spcBef>
                  <a:spcPct val="20000"/>
                </a:spcBef>
              </a:pPr>
              <a:t>‹#›</a:t>
            </a:fld>
            <a:endParaRPr lang="en-GB" sz="1600">
              <a:solidFill>
                <a:srgbClr val="000000"/>
              </a:solidFill>
            </a:endParaRPr>
          </a:p>
        </p:txBody>
      </p:sp>
      <p:sp>
        <p:nvSpPr>
          <p:cNvPr id="7" name="Rectangle 6"/>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37629836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1775" y="258763"/>
            <a:ext cx="2060575" cy="5545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258763"/>
            <a:ext cx="6034087" cy="5545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036CDFE4-D80F-4EE6-A4FA-2038F8E9CB3C}" type="slidenum">
              <a:rPr lang="en-GB" sz="1600">
                <a:solidFill>
                  <a:srgbClr val="000000"/>
                </a:solidFill>
              </a:rPr>
              <a:pPr>
                <a:spcBef>
                  <a:spcPct val="20000"/>
                </a:spcBef>
              </a:pPr>
              <a:t>‹#›</a:t>
            </a:fld>
            <a:endParaRPr lang="en-GB" sz="1600">
              <a:solidFill>
                <a:srgbClr val="000000"/>
              </a:solidFill>
            </a:endParaRPr>
          </a:p>
        </p:txBody>
      </p:sp>
      <p:sp>
        <p:nvSpPr>
          <p:cNvPr id="7" name="Rectangle 6"/>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6474821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731168"/>
          </a:xfrm>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a:xfrm>
            <a:off x="683568" y="1268760"/>
            <a:ext cx="7772400" cy="4104456"/>
          </a:xfrm>
        </p:spPr>
        <p:txBody>
          <a:bodyPr/>
          <a:lstStyle>
            <a:lvl1pPr>
              <a:buClr>
                <a:srgbClr val="00B2AA"/>
              </a:buCl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008658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12750" y="1844824"/>
            <a:ext cx="8229600" cy="3598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05F5282E-2102-4BEA-AB42-2FF8C6EEFCCF}" type="slidenum">
              <a:rPr lang="en-GB" sz="1600">
                <a:solidFill>
                  <a:srgbClr val="000000"/>
                </a:solidFill>
              </a:rPr>
              <a:pPr>
                <a:spcBef>
                  <a:spcPct val="20000"/>
                </a:spcBef>
              </a:pPr>
              <a:t>‹#›</a:t>
            </a:fld>
            <a:endParaRPr lang="en-GB" sz="1600">
              <a:solidFill>
                <a:srgbClr val="000000"/>
              </a:solidFill>
            </a:endParaRPr>
          </a:p>
        </p:txBody>
      </p:sp>
      <p:sp>
        <p:nvSpPr>
          <p:cNvPr id="7" name="Rectangle 6"/>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
        <p:nvSpPr>
          <p:cNvPr id="8" name="Rectangle 7"/>
          <p:cNvSpPr/>
          <p:nvPr userDrawn="1"/>
        </p:nvSpPr>
        <p:spPr bwMode="auto">
          <a:xfrm>
            <a:off x="619944" y="58856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42458847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AB233AE4-2632-4952-92A8-5BEF7914B9DA}" type="slidenum">
              <a:rPr lang="en-GB" sz="1600">
                <a:solidFill>
                  <a:srgbClr val="000000"/>
                </a:solidFill>
              </a:rPr>
              <a:pPr>
                <a:spcBef>
                  <a:spcPct val="20000"/>
                </a:spcBef>
              </a:pPr>
              <a:t>‹#›</a:t>
            </a:fld>
            <a:endParaRPr lang="en-GB" sz="1600">
              <a:solidFill>
                <a:srgbClr val="000000"/>
              </a:solidFill>
            </a:endParaRPr>
          </a:p>
        </p:txBody>
      </p:sp>
      <p:sp>
        <p:nvSpPr>
          <p:cNvPr id="7" name="Rectangle 6"/>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41939272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2750" y="2205038"/>
            <a:ext cx="4038600" cy="3598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03750" y="2205038"/>
            <a:ext cx="4038600" cy="3598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36BE6C91-73EB-4E11-A969-3C2DADE5C048}" type="slidenum">
              <a:rPr lang="en-GB" sz="1600">
                <a:solidFill>
                  <a:srgbClr val="000000"/>
                </a:solidFill>
              </a:rPr>
              <a:pPr>
                <a:spcBef>
                  <a:spcPct val="20000"/>
                </a:spcBef>
              </a:pPr>
              <a:t>‹#›</a:t>
            </a:fld>
            <a:endParaRPr lang="en-GB" sz="1600">
              <a:solidFill>
                <a:srgbClr val="000000"/>
              </a:solidFill>
            </a:endParaRPr>
          </a:p>
        </p:txBody>
      </p:sp>
      <p:sp>
        <p:nvSpPr>
          <p:cNvPr id="8" name="Rectangle 7"/>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16506625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3AF0FC54-8515-47C3-8F5E-955D1903393A}" type="slidenum">
              <a:rPr lang="en-GB" sz="1600">
                <a:solidFill>
                  <a:srgbClr val="000000"/>
                </a:solidFill>
              </a:rPr>
              <a:pPr>
                <a:spcBef>
                  <a:spcPct val="20000"/>
                </a:spcBef>
              </a:pPr>
              <a:t>‹#›</a:t>
            </a:fld>
            <a:endParaRPr lang="en-GB" sz="1600">
              <a:solidFill>
                <a:srgbClr val="000000"/>
              </a:solidFill>
            </a:endParaRPr>
          </a:p>
        </p:txBody>
      </p:sp>
      <p:sp>
        <p:nvSpPr>
          <p:cNvPr id="10" name="Rectangle 9"/>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38203207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4E3ACB00-B884-457F-A09A-73A436C51427}" type="slidenum">
              <a:rPr lang="en-GB" sz="1600">
                <a:solidFill>
                  <a:srgbClr val="000000"/>
                </a:solidFill>
              </a:rPr>
              <a:pPr>
                <a:spcBef>
                  <a:spcPct val="20000"/>
                </a:spcBef>
              </a:pPr>
              <a:t>‹#›</a:t>
            </a:fld>
            <a:endParaRPr lang="en-GB" sz="1600">
              <a:solidFill>
                <a:srgbClr val="000000"/>
              </a:solidFill>
            </a:endParaRPr>
          </a:p>
        </p:txBody>
      </p:sp>
      <p:sp>
        <p:nvSpPr>
          <p:cNvPr id="6" name="Rectangle 5"/>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20866425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38A5BE7D-2501-463C-BCA5-D77333FFB430}" type="slidenum">
              <a:rPr lang="en-GB" sz="1600">
                <a:solidFill>
                  <a:srgbClr val="000000"/>
                </a:solidFill>
              </a:rPr>
              <a:pPr>
                <a:spcBef>
                  <a:spcPct val="20000"/>
                </a:spcBef>
              </a:pPr>
              <a:t>‹#›</a:t>
            </a:fld>
            <a:endParaRPr lang="en-GB" sz="1600">
              <a:solidFill>
                <a:srgbClr val="000000"/>
              </a:solidFill>
            </a:endParaRPr>
          </a:p>
        </p:txBody>
      </p:sp>
      <p:sp>
        <p:nvSpPr>
          <p:cNvPr id="5" name="Rectangle 4"/>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41927327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76662469-4A49-400E-BEED-091F16991316}" type="slidenum">
              <a:rPr lang="en-GB" sz="1600">
                <a:solidFill>
                  <a:srgbClr val="000000"/>
                </a:solidFill>
              </a:rPr>
              <a:pPr>
                <a:spcBef>
                  <a:spcPct val="20000"/>
                </a:spcBef>
              </a:pPr>
              <a:t>‹#›</a:t>
            </a:fld>
            <a:endParaRPr lang="en-GB" sz="1600">
              <a:solidFill>
                <a:srgbClr val="000000"/>
              </a:solidFill>
            </a:endParaRPr>
          </a:p>
        </p:txBody>
      </p:sp>
      <p:sp>
        <p:nvSpPr>
          <p:cNvPr id="8" name="Rectangle 7"/>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14332874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pPr>
              <a:spcBef>
                <a:spcPct val="20000"/>
              </a:spcBef>
            </a:pPr>
            <a:endParaRPr lang="en-GB" sz="1600">
              <a:solidFill>
                <a:srgbClr val="000000"/>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pPr>
              <a:spcBef>
                <a:spcPct val="20000"/>
              </a:spcBef>
            </a:pPr>
            <a:fld id="{D2D43030-713D-4091-A161-DFA1C3F7AD11}" type="slidenum">
              <a:rPr lang="en-GB" sz="1600">
                <a:solidFill>
                  <a:srgbClr val="000000"/>
                </a:solidFill>
              </a:rPr>
              <a:pPr>
                <a:spcBef>
                  <a:spcPct val="20000"/>
                </a:spcBef>
              </a:pPr>
              <a:t>‹#›</a:t>
            </a:fld>
            <a:endParaRPr lang="en-GB" sz="1600">
              <a:solidFill>
                <a:srgbClr val="000000"/>
              </a:solidFill>
            </a:endParaRPr>
          </a:p>
        </p:txBody>
      </p:sp>
      <p:sp>
        <p:nvSpPr>
          <p:cNvPr id="8" name="Rectangle 7"/>
          <p:cNvSpPr/>
          <p:nvPr userDrawn="1"/>
        </p:nvSpPr>
        <p:spPr bwMode="auto">
          <a:xfrm>
            <a:off x="467544" y="5733256"/>
            <a:ext cx="8352928" cy="100811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spcBef>
                <a:spcPct val="20000"/>
              </a:spcBef>
            </a:pPr>
            <a:endParaRPr lang="en-GB" sz="1600" smtClean="0">
              <a:solidFill>
                <a:srgbClr val="000000"/>
              </a:solidFill>
            </a:endParaRPr>
          </a:p>
        </p:txBody>
      </p:sp>
    </p:spTree>
    <p:extLst>
      <p:ext uri="{BB962C8B-B14F-4D97-AF65-F5344CB8AC3E}">
        <p14:creationId xmlns:p14="http://schemas.microsoft.com/office/powerpoint/2010/main" val="15033052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92874" name="Picture 10" descr="pms281 equiv"/>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0825" cy="1755775"/>
          </a:xfrm>
          <a:prstGeom prst="rect">
            <a:avLst/>
          </a:prstGeom>
          <a:noFill/>
          <a:extLst>
            <a:ext uri="{909E8E84-426E-40DD-AFC4-6F175D3DCCD1}">
              <a14:hiddenFill xmlns:a14="http://schemas.microsoft.com/office/drawing/2010/main">
                <a:solidFill>
                  <a:srgbClr val="FFFFFF"/>
                </a:solidFill>
              </a14:hiddenFill>
            </a:ext>
          </a:extLst>
        </p:spPr>
      </p:pic>
      <p:sp>
        <p:nvSpPr>
          <p:cNvPr id="292867" name="Rectangle 3"/>
          <p:cNvSpPr>
            <a:spLocks noGrp="1" noChangeArrowheads="1"/>
          </p:cNvSpPr>
          <p:nvPr>
            <p:ph type="title"/>
          </p:nvPr>
        </p:nvSpPr>
        <p:spPr bwMode="auto">
          <a:xfrm>
            <a:off x="395288" y="258763"/>
            <a:ext cx="8229600"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928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endParaRPr lang="en-GB">
              <a:solidFill>
                <a:srgbClr val="000000"/>
              </a:solidFill>
            </a:endParaRPr>
          </a:p>
        </p:txBody>
      </p:sp>
      <p:sp>
        <p:nvSpPr>
          <p:cNvPr id="292871" name="Rectangle 7"/>
          <p:cNvSpPr>
            <a:spLocks noGrp="1" noChangeArrowheads="1"/>
          </p:cNvSpPr>
          <p:nvPr>
            <p:ph type="body" idx="1"/>
          </p:nvPr>
        </p:nvSpPr>
        <p:spPr bwMode="auto">
          <a:xfrm>
            <a:off x="412750" y="2205038"/>
            <a:ext cx="8229600" cy="359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92872" name="Picture 8" descr="Inspiring tomorrows profs 4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5757863"/>
            <a:ext cx="3598863" cy="6953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p:cNvPicPr>
            <a:picLocks noChangeAspect="1" noChangeArrowheads="1"/>
          </p:cNvPicPr>
          <p:nvPr userDrawn="1"/>
        </p:nvPicPr>
        <p:blipFill>
          <a:blip r:embed="rId15" cstate="print">
            <a:extLst>
              <a:ext uri="{28A0092B-C50C-407E-A947-70E740481C1C}">
                <a14:useLocalDpi xmlns:a14="http://schemas.microsoft.com/office/drawing/2010/main" val="0"/>
              </a:ext>
            </a:extLst>
          </a:blip>
          <a:stretch>
            <a:fillRect/>
          </a:stretch>
        </p:blipFill>
        <p:spPr bwMode="auto">
          <a:xfrm>
            <a:off x="6975130" y="519592"/>
            <a:ext cx="1626750" cy="60515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8225903" y="5877273"/>
            <a:ext cx="450553" cy="64807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userDrawn="1"/>
        </p:nvPicPr>
        <p:blipFill>
          <a:blip r:embed="rId17" cstate="print">
            <a:extLst>
              <a:ext uri="{28A0092B-C50C-407E-A947-70E740481C1C}">
                <a14:useLocalDpi xmlns:a14="http://schemas.microsoft.com/office/drawing/2010/main" val="0"/>
              </a:ext>
            </a:extLst>
          </a:blip>
          <a:stretch>
            <a:fillRect/>
          </a:stretch>
        </p:blipFill>
        <p:spPr bwMode="auto">
          <a:xfrm>
            <a:off x="7258985" y="5906590"/>
            <a:ext cx="625383" cy="62538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Uni of the year-Full.eps"/>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5650329" y="5919141"/>
            <a:ext cx="1225927" cy="608241"/>
          </a:xfrm>
          <a:prstGeom prst="rect">
            <a:avLst/>
          </a:prstGeom>
        </p:spPr>
      </p:pic>
      <p:pic>
        <p:nvPicPr>
          <p:cNvPr id="27" name="Picture 26" descr="QS_Stars_4Star_2014.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176970" y="5877272"/>
            <a:ext cx="1187118" cy="677806"/>
          </a:xfrm>
          <a:prstGeom prst="rect">
            <a:avLst/>
          </a:prstGeom>
        </p:spPr>
      </p:pic>
    </p:spTree>
    <p:extLst>
      <p:ext uri="{BB962C8B-B14F-4D97-AF65-F5344CB8AC3E}">
        <p14:creationId xmlns:p14="http://schemas.microsoft.com/office/powerpoint/2010/main" val="276142514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id="1" dur="indefinite" restart="never" nodeType="tmRoot"/>
      </p:par>
    </p:tnLst>
  </p:timing>
  <p:txStyles>
    <p:titleStyle>
      <a:lvl1pPr algn="l" rtl="0" fontAlgn="base">
        <a:spcBef>
          <a:spcPct val="0"/>
        </a:spcBef>
        <a:spcAft>
          <a:spcPct val="0"/>
        </a:spcAft>
        <a:defRPr sz="3100">
          <a:solidFill>
            <a:schemeClr val="bg1"/>
          </a:solidFill>
          <a:latin typeface="+mj-lt"/>
          <a:ea typeface="+mj-ea"/>
          <a:cs typeface="+mj-cs"/>
        </a:defRPr>
      </a:lvl1pPr>
      <a:lvl2pPr algn="l" rtl="0" fontAlgn="base">
        <a:spcBef>
          <a:spcPct val="0"/>
        </a:spcBef>
        <a:spcAft>
          <a:spcPct val="0"/>
        </a:spcAft>
        <a:defRPr sz="3100">
          <a:solidFill>
            <a:schemeClr val="bg1"/>
          </a:solidFill>
          <a:latin typeface="Arial" charset="0"/>
        </a:defRPr>
      </a:lvl2pPr>
      <a:lvl3pPr algn="l" rtl="0" fontAlgn="base">
        <a:spcBef>
          <a:spcPct val="0"/>
        </a:spcBef>
        <a:spcAft>
          <a:spcPct val="0"/>
        </a:spcAft>
        <a:defRPr sz="3100">
          <a:solidFill>
            <a:schemeClr val="bg1"/>
          </a:solidFill>
          <a:latin typeface="Arial" charset="0"/>
        </a:defRPr>
      </a:lvl3pPr>
      <a:lvl4pPr algn="l" rtl="0" fontAlgn="base">
        <a:spcBef>
          <a:spcPct val="0"/>
        </a:spcBef>
        <a:spcAft>
          <a:spcPct val="0"/>
        </a:spcAft>
        <a:defRPr sz="3100">
          <a:solidFill>
            <a:schemeClr val="bg1"/>
          </a:solidFill>
          <a:latin typeface="Arial" charset="0"/>
        </a:defRPr>
      </a:lvl4pPr>
      <a:lvl5pPr algn="l" rtl="0" fontAlgn="base">
        <a:spcBef>
          <a:spcPct val="0"/>
        </a:spcBef>
        <a:spcAft>
          <a:spcPct val="0"/>
        </a:spcAft>
        <a:defRPr sz="3100">
          <a:solidFill>
            <a:schemeClr val="bg1"/>
          </a:solidFill>
          <a:latin typeface="Arial" charset="0"/>
        </a:defRPr>
      </a:lvl5pPr>
      <a:lvl6pPr marL="457200" algn="l" rtl="0" fontAlgn="base">
        <a:spcBef>
          <a:spcPct val="0"/>
        </a:spcBef>
        <a:spcAft>
          <a:spcPct val="0"/>
        </a:spcAft>
        <a:defRPr sz="3100">
          <a:solidFill>
            <a:schemeClr val="bg1"/>
          </a:solidFill>
          <a:latin typeface="Arial" charset="0"/>
        </a:defRPr>
      </a:lvl6pPr>
      <a:lvl7pPr marL="914400" algn="l" rtl="0" fontAlgn="base">
        <a:spcBef>
          <a:spcPct val="0"/>
        </a:spcBef>
        <a:spcAft>
          <a:spcPct val="0"/>
        </a:spcAft>
        <a:defRPr sz="3100">
          <a:solidFill>
            <a:schemeClr val="bg1"/>
          </a:solidFill>
          <a:latin typeface="Arial" charset="0"/>
        </a:defRPr>
      </a:lvl7pPr>
      <a:lvl8pPr marL="1371600" algn="l" rtl="0" fontAlgn="base">
        <a:spcBef>
          <a:spcPct val="0"/>
        </a:spcBef>
        <a:spcAft>
          <a:spcPct val="0"/>
        </a:spcAft>
        <a:defRPr sz="3100">
          <a:solidFill>
            <a:schemeClr val="bg1"/>
          </a:solidFill>
          <a:latin typeface="Arial" charset="0"/>
        </a:defRPr>
      </a:lvl8pPr>
      <a:lvl9pPr marL="1828800" algn="l" rtl="0" fontAlgn="base">
        <a:spcBef>
          <a:spcPct val="0"/>
        </a:spcBef>
        <a:spcAft>
          <a:spcPct val="0"/>
        </a:spcAft>
        <a:defRPr sz="3100">
          <a:solidFill>
            <a:schemeClr val="bg1"/>
          </a:solidFill>
          <a:latin typeface="Arial" charset="0"/>
        </a:defRPr>
      </a:lvl9pPr>
    </p:titleStyle>
    <p:bodyStyle>
      <a:lvl1pPr marL="342900" indent="-342900" algn="l" rtl="0" fontAlgn="base">
        <a:spcBef>
          <a:spcPct val="20000"/>
        </a:spcBef>
        <a:spcAft>
          <a:spcPct val="0"/>
        </a:spcAft>
        <a:buChar char="•"/>
        <a:defRPr sz="2400">
          <a:solidFill>
            <a:srgbClr val="003772"/>
          </a:solidFill>
          <a:latin typeface="+mn-lt"/>
          <a:ea typeface="+mn-ea"/>
          <a:cs typeface="+mn-cs"/>
        </a:defRPr>
      </a:lvl1pPr>
      <a:lvl2pPr marL="742950" indent="-285750" algn="l" rtl="0" fontAlgn="base">
        <a:spcBef>
          <a:spcPct val="20000"/>
        </a:spcBef>
        <a:spcAft>
          <a:spcPct val="0"/>
        </a:spcAft>
        <a:buChar char="–"/>
        <a:defRPr sz="2000">
          <a:solidFill>
            <a:srgbClr val="003772"/>
          </a:solidFill>
          <a:latin typeface="+mn-lt"/>
        </a:defRPr>
      </a:lvl2pPr>
      <a:lvl3pPr marL="1143000" indent="-228600" algn="l" rtl="0" fontAlgn="base">
        <a:spcBef>
          <a:spcPct val="20000"/>
        </a:spcBef>
        <a:spcAft>
          <a:spcPct val="0"/>
        </a:spcAft>
        <a:buChar char="•"/>
        <a:defRPr>
          <a:solidFill>
            <a:srgbClr val="003772"/>
          </a:solidFill>
          <a:latin typeface="+mn-lt"/>
        </a:defRPr>
      </a:lvl3pPr>
      <a:lvl4pPr marL="1600200" indent="-228600" algn="l" rtl="0" fontAlgn="base">
        <a:spcBef>
          <a:spcPct val="20000"/>
        </a:spcBef>
        <a:spcAft>
          <a:spcPct val="0"/>
        </a:spcAft>
        <a:buChar char="–"/>
        <a:defRPr sz="1600">
          <a:solidFill>
            <a:srgbClr val="003772"/>
          </a:solidFill>
          <a:latin typeface="+mn-lt"/>
        </a:defRPr>
      </a:lvl4pPr>
      <a:lvl5pPr marL="2057400" indent="-228600" algn="l" rtl="0" fontAlgn="base">
        <a:spcBef>
          <a:spcPct val="20000"/>
        </a:spcBef>
        <a:spcAft>
          <a:spcPct val="0"/>
        </a:spcAft>
        <a:buChar char="»"/>
        <a:defRPr sz="1400">
          <a:solidFill>
            <a:srgbClr val="003772"/>
          </a:solidFill>
          <a:latin typeface="+mn-lt"/>
        </a:defRPr>
      </a:lvl5pPr>
      <a:lvl6pPr marL="2514600" indent="-228600" algn="l" rtl="0" fontAlgn="base">
        <a:spcBef>
          <a:spcPct val="20000"/>
        </a:spcBef>
        <a:spcAft>
          <a:spcPct val="0"/>
        </a:spcAft>
        <a:buChar char="»"/>
        <a:defRPr sz="1400">
          <a:solidFill>
            <a:srgbClr val="003772"/>
          </a:solidFill>
          <a:latin typeface="+mn-lt"/>
        </a:defRPr>
      </a:lvl6pPr>
      <a:lvl7pPr marL="2971800" indent="-228600" algn="l" rtl="0" fontAlgn="base">
        <a:spcBef>
          <a:spcPct val="20000"/>
        </a:spcBef>
        <a:spcAft>
          <a:spcPct val="0"/>
        </a:spcAft>
        <a:buChar char="»"/>
        <a:defRPr sz="1400">
          <a:solidFill>
            <a:srgbClr val="003772"/>
          </a:solidFill>
          <a:latin typeface="+mn-lt"/>
        </a:defRPr>
      </a:lvl7pPr>
      <a:lvl8pPr marL="3429000" indent="-228600" algn="l" rtl="0" fontAlgn="base">
        <a:spcBef>
          <a:spcPct val="20000"/>
        </a:spcBef>
        <a:spcAft>
          <a:spcPct val="0"/>
        </a:spcAft>
        <a:buChar char="»"/>
        <a:defRPr sz="1400">
          <a:solidFill>
            <a:srgbClr val="003772"/>
          </a:solidFill>
          <a:latin typeface="+mn-lt"/>
        </a:defRPr>
      </a:lvl8pPr>
      <a:lvl9pPr marL="3886200" indent="-228600" algn="l" rtl="0" fontAlgn="base">
        <a:spcBef>
          <a:spcPct val="20000"/>
        </a:spcBef>
        <a:spcAft>
          <a:spcPct val="0"/>
        </a:spcAft>
        <a:buChar char="»"/>
        <a:defRPr sz="1400">
          <a:solidFill>
            <a:srgbClr val="0037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61797"/>
            <a:ext cx="64784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700808"/>
            <a:ext cx="7772400"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pic>
        <p:nvPicPr>
          <p:cNvPr id="7" name="Picture 3" descr="I:\Image Library\Images\Logos\LUMS\Triple accreditation logos\LUMS_awards.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339866" y="5925277"/>
            <a:ext cx="2621210" cy="6480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96342" y="164638"/>
            <a:ext cx="1164734" cy="954079"/>
          </a:xfrm>
          <a:prstGeom prst="rect">
            <a:avLst/>
          </a:prstGeom>
        </p:spPr>
      </p:pic>
    </p:spTree>
    <p:extLst>
      <p:ext uri="{BB962C8B-B14F-4D97-AF65-F5344CB8AC3E}">
        <p14:creationId xmlns:p14="http://schemas.microsoft.com/office/powerpoint/2010/main" val="1280915430"/>
      </p:ext>
    </p:extLst>
  </p:cSld>
  <p:clrMap bg1="lt1" tx1="dk1" bg2="lt2" tx2="dk2" accent1="accent1" accent2="accent2" accent3="accent3" accent4="accent4" accent5="accent5" accent6="accent6" hlink="hlink" folHlink="folHlink"/>
  <p:sldLayoutIdLst>
    <p:sldLayoutId id="2147483787" r:id="rId1"/>
  </p:sldLayoutIdLst>
  <mc:AlternateContent xmlns:mc="http://schemas.openxmlformats.org/markup-compatibility/2006" xmlns:p14="http://schemas.microsoft.com/office/powerpoint/2010/main">
    <mc:Choice Requires="p14">
      <p:transition p14:dur="10"/>
    </mc:Choice>
    <mc:Fallback xmlns="">
      <p:transition/>
    </mc:Fallback>
  </mc:AlternateContent>
  <p:hf sldNum="0" hdr="0" dt="0"/>
  <p:txStyles>
    <p:titleStyle>
      <a:lvl1pPr algn="l" rtl="0" eaLnBrk="0" fontAlgn="base" hangingPunct="0">
        <a:spcBef>
          <a:spcPct val="0"/>
        </a:spcBef>
        <a:spcAft>
          <a:spcPct val="0"/>
        </a:spcAft>
        <a:defRPr sz="3600" kern="1200">
          <a:solidFill>
            <a:srgbClr val="00B2AA"/>
          </a:solidFill>
          <a:latin typeface="Cambria" panose="02040503050406030204" pitchFamily="18" charset="0"/>
          <a:ea typeface="+mj-ea"/>
          <a:cs typeface="Cambria" panose="02040503050406030204" pitchFamily="18"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B2AA"/>
        </a:buClr>
        <a:buFont typeface="Arial"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023904"/>
            <a:ext cx="8424936" cy="1800200"/>
          </a:xfrm>
        </p:spPr>
        <p:txBody>
          <a:bodyPr/>
          <a:lstStyle/>
          <a:p>
            <a:pPr algn="ctr"/>
            <a:r>
              <a:rPr lang="en-GB" sz="3200" dirty="0">
                <a:solidFill>
                  <a:schemeClr val="accent2"/>
                </a:solidFill>
              </a:rPr>
              <a:t>Performance indicators and rankings in higher education</a:t>
            </a:r>
            <a:br>
              <a:rPr lang="en-GB" sz="3200" dirty="0">
                <a:solidFill>
                  <a:schemeClr val="accent2"/>
                </a:solidFill>
              </a:rPr>
            </a:br>
            <a:r>
              <a:rPr lang="en-GB" sz="3200" dirty="0">
                <a:solidFill>
                  <a:schemeClr val="accent2"/>
                </a:solidFill>
              </a:rPr>
              <a:t/>
            </a:r>
            <a:br>
              <a:rPr lang="en-GB" sz="3200" dirty="0">
                <a:solidFill>
                  <a:schemeClr val="accent2"/>
                </a:solidFill>
              </a:rPr>
            </a:br>
            <a:r>
              <a:rPr lang="en-GB" sz="2800" cap="none" dirty="0" smtClean="0">
                <a:solidFill>
                  <a:schemeClr val="accent2"/>
                </a:solidFill>
              </a:rPr>
              <a:t>Jill Johnes</a:t>
            </a:r>
            <a:br>
              <a:rPr lang="en-GB" sz="2800" cap="none" dirty="0" smtClean="0">
                <a:solidFill>
                  <a:schemeClr val="accent2"/>
                </a:solidFill>
              </a:rPr>
            </a:br>
            <a:r>
              <a:rPr lang="en-GB" sz="2800" cap="none" dirty="0" smtClean="0">
                <a:solidFill>
                  <a:schemeClr val="accent2"/>
                </a:solidFill>
              </a:rPr>
              <a:t>University of Huddersfield</a:t>
            </a:r>
            <a:r>
              <a:rPr lang="en-GB" sz="2800" dirty="0">
                <a:solidFill>
                  <a:schemeClr val="accent2"/>
                </a:solidFill>
              </a:rPr>
              <a:t/>
            </a:r>
            <a:br>
              <a:rPr lang="en-GB" sz="2800" dirty="0">
                <a:solidFill>
                  <a:schemeClr val="accent2"/>
                </a:solidFill>
              </a:rPr>
            </a:br>
            <a:endParaRPr lang="en-GB" sz="2800" dirty="0">
              <a:solidFill>
                <a:schemeClr val="accent2"/>
              </a:solidFill>
            </a:endParaRPr>
          </a:p>
        </p:txBody>
      </p:sp>
      <p:sp>
        <p:nvSpPr>
          <p:cNvPr id="6147" name="Text Placeholder 4"/>
          <p:cNvSpPr>
            <a:spLocks noGrp="1"/>
          </p:cNvSpPr>
          <p:nvPr>
            <p:ph type="body" idx="1"/>
          </p:nvPr>
        </p:nvSpPr>
        <p:spPr>
          <a:xfrm>
            <a:off x="107504" y="476672"/>
            <a:ext cx="6336704" cy="1296144"/>
          </a:xfrm>
        </p:spPr>
        <p:txBody>
          <a:bodyPr/>
          <a:lstStyle/>
          <a:p>
            <a:pPr>
              <a:spcBef>
                <a:spcPts val="0"/>
              </a:spcBef>
            </a:pPr>
            <a:r>
              <a:rPr lang="en-GB" sz="2800" b="1" dirty="0" smtClean="0">
                <a:solidFill>
                  <a:schemeClr val="bg1"/>
                </a:solidFill>
              </a:rPr>
              <a:t>Efficiency in Education Workshop</a:t>
            </a:r>
          </a:p>
          <a:p>
            <a:pPr>
              <a:spcBef>
                <a:spcPts val="0"/>
              </a:spcBef>
            </a:pPr>
            <a:r>
              <a:rPr lang="en-GB" sz="2800" b="1" dirty="0" err="1" smtClean="0">
                <a:solidFill>
                  <a:schemeClr val="bg1"/>
                </a:solidFill>
              </a:rPr>
              <a:t>Politecnico</a:t>
            </a:r>
            <a:r>
              <a:rPr lang="en-GB" sz="2800" b="1" dirty="0" smtClean="0">
                <a:solidFill>
                  <a:schemeClr val="bg1"/>
                </a:solidFill>
              </a:rPr>
              <a:t> di Milano </a:t>
            </a:r>
          </a:p>
          <a:p>
            <a:pPr>
              <a:spcBef>
                <a:spcPts val="0"/>
              </a:spcBef>
            </a:pPr>
            <a:r>
              <a:rPr lang="en-GB" sz="2800" b="1" dirty="0" smtClean="0">
                <a:solidFill>
                  <a:schemeClr val="bg1"/>
                </a:solidFill>
                <a:latin typeface="+mn-lt"/>
              </a:rPr>
              <a:t>October 20</a:t>
            </a:r>
            <a:r>
              <a:rPr lang="en-GB" sz="2800" b="1" baseline="30000" dirty="0" smtClean="0">
                <a:solidFill>
                  <a:schemeClr val="bg1"/>
                </a:solidFill>
                <a:latin typeface="+mn-lt"/>
              </a:rPr>
              <a:t>th</a:t>
            </a:r>
            <a:r>
              <a:rPr lang="en-GB" sz="2800" b="1" dirty="0" smtClean="0">
                <a:solidFill>
                  <a:schemeClr val="bg1"/>
                </a:solidFill>
                <a:latin typeface="+mn-lt"/>
              </a:rPr>
              <a:t> and 21</a:t>
            </a:r>
            <a:r>
              <a:rPr lang="en-GB" sz="2800" b="1" baseline="30000" dirty="0" smtClean="0">
                <a:solidFill>
                  <a:schemeClr val="bg1"/>
                </a:solidFill>
                <a:latin typeface="+mn-lt"/>
              </a:rPr>
              <a:t>st</a:t>
            </a:r>
            <a:r>
              <a:rPr lang="en-GB" sz="2800" b="1" dirty="0" smtClean="0">
                <a:solidFill>
                  <a:schemeClr val="bg1"/>
                </a:solidFill>
                <a:latin typeface="+mn-lt"/>
              </a:rPr>
              <a:t> 2016</a:t>
            </a:r>
          </a:p>
          <a:p>
            <a:endParaRPr lang="en-GB" sz="1000" dirty="0" smtClean="0">
              <a:solidFill>
                <a:schemeClr val="bg1"/>
              </a:solidFill>
              <a:latin typeface="+mn-l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5856" y="4653344"/>
            <a:ext cx="2808000" cy="1872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p:txBody>
          <a:bodyPr/>
          <a:lstStyle/>
          <a:p>
            <a:pPr marL="0" indent="0">
              <a:buNone/>
            </a:pPr>
            <a:r>
              <a:rPr lang="en-GB" dirty="0" smtClean="0"/>
              <a:t>From individual dimensions to a CI: Weights</a:t>
            </a:r>
          </a:p>
          <a:p>
            <a:r>
              <a:rPr lang="en-GB" dirty="0" smtClean="0"/>
              <a:t>Equal weights?</a:t>
            </a:r>
          </a:p>
          <a:p>
            <a:r>
              <a:rPr lang="en-GB" i="1" dirty="0" smtClean="0"/>
              <a:t>Complete University Guide </a:t>
            </a:r>
            <a:r>
              <a:rPr lang="en-GB" dirty="0" smtClean="0"/>
              <a:t>weights range from 0.5-1.5</a:t>
            </a:r>
          </a:p>
          <a:p>
            <a:r>
              <a:rPr lang="en-GB" dirty="0" smtClean="0"/>
              <a:t>Why these weightings?</a:t>
            </a:r>
          </a:p>
          <a:p>
            <a:r>
              <a:rPr lang="en-GB" dirty="0"/>
              <a:t>Ideally weightings should reflect the preferences of the target </a:t>
            </a:r>
            <a:r>
              <a:rPr lang="en-GB" dirty="0" smtClean="0"/>
              <a:t>audience</a:t>
            </a:r>
            <a:endParaRPr lang="en-GB" dirty="0"/>
          </a:p>
        </p:txBody>
      </p:sp>
    </p:spTree>
    <p:extLst>
      <p:ext uri="{BB962C8B-B14F-4D97-AF65-F5344CB8AC3E}">
        <p14:creationId xmlns:p14="http://schemas.microsoft.com/office/powerpoint/2010/main" val="763295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p:txBody>
          <a:bodyPr/>
          <a:lstStyle/>
          <a:p>
            <a:pPr marL="0" indent="0">
              <a:buNone/>
            </a:pPr>
            <a:r>
              <a:rPr lang="en-GB" dirty="0" smtClean="0"/>
              <a:t>Weights</a:t>
            </a:r>
          </a:p>
          <a:p>
            <a:r>
              <a:rPr lang="en-GB" dirty="0" smtClean="0"/>
              <a:t>Deriving </a:t>
            </a:r>
            <a:r>
              <a:rPr lang="en-GB" dirty="0"/>
              <a:t>preferences for a group from the preferences of the individuals within that group is notoriously difficult. </a:t>
            </a:r>
            <a:r>
              <a:rPr lang="en-GB" dirty="0" smtClean="0"/>
              <a:t> </a:t>
            </a:r>
            <a:r>
              <a:rPr lang="en-GB" dirty="0"/>
              <a:t>‘Indeed, once one realizes that different students may value the characteristics of universities differently, the notion that one can come up with a single number that summarizes the overall ranking of an academic institution seems quite silly.’ (Ehrenberg, 2000, p53</a:t>
            </a:r>
            <a:r>
              <a:rPr lang="en-GB" dirty="0" smtClean="0"/>
              <a:t>)</a:t>
            </a:r>
            <a:endParaRPr lang="en-GB" dirty="0"/>
          </a:p>
        </p:txBody>
      </p:sp>
    </p:spTree>
    <p:extLst>
      <p:ext uri="{BB962C8B-B14F-4D97-AF65-F5344CB8AC3E}">
        <p14:creationId xmlns:p14="http://schemas.microsoft.com/office/powerpoint/2010/main" val="122491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a:xfrm>
            <a:off x="412750" y="1772816"/>
            <a:ext cx="8229600" cy="3670870"/>
          </a:xfrm>
        </p:spPr>
        <p:txBody>
          <a:bodyPr/>
          <a:lstStyle/>
          <a:p>
            <a:pPr marL="0" indent="0">
              <a:buNone/>
            </a:pPr>
            <a:r>
              <a:rPr lang="en-GB" i="1" dirty="0" smtClean="0"/>
              <a:t>The Complete University Guide</a:t>
            </a:r>
            <a:r>
              <a:rPr lang="en-GB" dirty="0" smtClean="0"/>
              <a:t>: Weights and correlation with ranking</a:t>
            </a:r>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535696154"/>
              </p:ext>
            </p:extLst>
          </p:nvPr>
        </p:nvGraphicFramePr>
        <p:xfrm>
          <a:off x="430412" y="2636912"/>
          <a:ext cx="5863972" cy="4079240"/>
        </p:xfrm>
        <a:graphic>
          <a:graphicData uri="http://schemas.openxmlformats.org/drawingml/2006/table">
            <a:tbl>
              <a:tblPr firstRow="1" bandRow="1">
                <a:tableStyleId>{21E4AEA4-8DFA-4A89-87EB-49C32662AFE0}</a:tableStyleId>
              </a:tblPr>
              <a:tblGrid>
                <a:gridCol w="2589276"/>
                <a:gridCol w="1004253"/>
                <a:gridCol w="2270443"/>
              </a:tblGrid>
              <a:tr h="370840">
                <a:tc>
                  <a:txBody>
                    <a:bodyPr/>
                    <a:lstStyle/>
                    <a:p>
                      <a:endParaRPr lang="en-GB" sz="1400" b="1" dirty="0"/>
                    </a:p>
                  </a:txBody>
                  <a:tcPr/>
                </a:tc>
                <a:tc>
                  <a:txBody>
                    <a:bodyPr/>
                    <a:lstStyle/>
                    <a:p>
                      <a:r>
                        <a:rPr lang="en-GB" dirty="0" smtClean="0"/>
                        <a:t>Weight</a:t>
                      </a:r>
                      <a:endParaRPr lang="en-GB" dirty="0"/>
                    </a:p>
                  </a:txBody>
                  <a:tcPr/>
                </a:tc>
                <a:tc>
                  <a:txBody>
                    <a:bodyPr/>
                    <a:lstStyle/>
                    <a:p>
                      <a:r>
                        <a:rPr lang="en-GB" sz="1400" b="1" dirty="0" smtClean="0"/>
                        <a:t>Correlation with ranking</a:t>
                      </a:r>
                      <a:endParaRPr lang="en-GB" sz="1400" b="1" dirty="0"/>
                    </a:p>
                  </a:txBody>
                  <a:tcPr/>
                </a:tc>
              </a:tr>
              <a:tr h="370840">
                <a:tc>
                  <a:txBody>
                    <a:bodyPr/>
                    <a:lstStyle/>
                    <a:p>
                      <a:r>
                        <a:rPr lang="en-GB" sz="1400" b="1" u="none" strike="noStrike" kern="1200" baseline="0" dirty="0" smtClean="0"/>
                        <a:t>1. Entry standards</a:t>
                      </a:r>
                      <a:endParaRPr lang="en-GB" sz="1400" b="1" dirty="0"/>
                    </a:p>
                  </a:txBody>
                  <a:tcPr/>
                </a:tc>
                <a:tc>
                  <a:txBody>
                    <a:bodyPr/>
                    <a:lstStyle/>
                    <a:p>
                      <a:r>
                        <a:rPr lang="en-GB" dirty="0" smtClean="0"/>
                        <a:t>1.0</a:t>
                      </a:r>
                      <a:endParaRPr lang="en-GB" dirty="0"/>
                    </a:p>
                  </a:txBody>
                  <a:tcPr/>
                </a:tc>
                <a:tc>
                  <a:txBody>
                    <a:bodyPr/>
                    <a:lstStyle/>
                    <a:p>
                      <a:r>
                        <a:rPr lang="en-GB" sz="1400" b="1" dirty="0" smtClean="0"/>
                        <a:t>0.91</a:t>
                      </a:r>
                      <a:endParaRPr lang="en-GB" sz="1400" b="1" dirty="0"/>
                    </a:p>
                  </a:txBody>
                  <a:tcPr/>
                </a:tc>
              </a:tr>
              <a:tr h="370840">
                <a:tc>
                  <a:txBody>
                    <a:bodyPr/>
                    <a:lstStyle/>
                    <a:p>
                      <a:r>
                        <a:rPr lang="en-GB" sz="1400" b="1" u="none" strike="noStrike" kern="1200" baseline="0" dirty="0" smtClean="0"/>
                        <a:t>2. Student satisfaction</a:t>
                      </a:r>
                      <a:endParaRPr lang="en-GB" sz="1400" b="1" dirty="0"/>
                    </a:p>
                  </a:txBody>
                  <a:tcPr/>
                </a:tc>
                <a:tc>
                  <a:txBody>
                    <a:bodyPr/>
                    <a:lstStyle/>
                    <a:p>
                      <a:r>
                        <a:rPr lang="en-GB" dirty="0" smtClean="0"/>
                        <a:t>1.5</a:t>
                      </a:r>
                      <a:endParaRPr lang="en-GB" dirty="0"/>
                    </a:p>
                  </a:txBody>
                  <a:tcPr/>
                </a:tc>
                <a:tc>
                  <a:txBody>
                    <a:bodyPr/>
                    <a:lstStyle/>
                    <a:p>
                      <a:r>
                        <a:rPr lang="en-GB" sz="1400" b="1" dirty="0" smtClean="0"/>
                        <a:t>0.35</a:t>
                      </a:r>
                      <a:endParaRPr lang="en-GB" sz="1400" b="1" dirty="0"/>
                    </a:p>
                  </a:txBody>
                  <a:tcPr/>
                </a:tc>
              </a:tr>
              <a:tr h="370840">
                <a:tc>
                  <a:txBody>
                    <a:bodyPr/>
                    <a:lstStyle/>
                    <a:p>
                      <a:r>
                        <a:rPr lang="en-GB" sz="1400" b="1" u="none" strike="noStrike" kern="1200" baseline="0" dirty="0" smtClean="0"/>
                        <a:t>3. Research assessment</a:t>
                      </a:r>
                      <a:endParaRPr lang="en-GB" sz="1400" b="1" dirty="0"/>
                    </a:p>
                  </a:txBody>
                  <a:tcPr/>
                </a:tc>
                <a:tc>
                  <a:txBody>
                    <a:bodyPr/>
                    <a:lstStyle/>
                    <a:p>
                      <a:r>
                        <a:rPr lang="en-GB" dirty="0" smtClean="0"/>
                        <a:t>1.0</a:t>
                      </a:r>
                      <a:endParaRPr lang="en-GB" dirty="0"/>
                    </a:p>
                  </a:txBody>
                  <a:tcPr/>
                </a:tc>
                <a:tc>
                  <a:txBody>
                    <a:bodyPr/>
                    <a:lstStyle/>
                    <a:p>
                      <a:r>
                        <a:rPr lang="en-GB" sz="1400" b="1" dirty="0" smtClean="0"/>
                        <a:t>0.86</a:t>
                      </a:r>
                      <a:endParaRPr lang="en-GB" sz="1400" b="1" dirty="0"/>
                    </a:p>
                  </a:txBody>
                  <a:tcPr/>
                </a:tc>
              </a:tr>
              <a:tr h="370840">
                <a:tc>
                  <a:txBody>
                    <a:bodyPr/>
                    <a:lstStyle/>
                    <a:p>
                      <a:r>
                        <a:rPr lang="en-GB" sz="1400" b="1" u="none" strike="noStrike" kern="1200" baseline="0" dirty="0" smtClean="0"/>
                        <a:t>4. Research intensity</a:t>
                      </a:r>
                      <a:endParaRPr lang="en-GB" sz="1400" b="1" dirty="0"/>
                    </a:p>
                  </a:txBody>
                  <a:tcPr/>
                </a:tc>
                <a:tc>
                  <a:txBody>
                    <a:bodyPr/>
                    <a:lstStyle/>
                    <a:p>
                      <a:r>
                        <a:rPr lang="en-GB" dirty="0" smtClean="0"/>
                        <a:t>0.5</a:t>
                      </a:r>
                      <a:endParaRPr lang="en-GB" dirty="0"/>
                    </a:p>
                  </a:txBody>
                  <a:tcPr/>
                </a:tc>
                <a:tc>
                  <a:txBody>
                    <a:bodyPr/>
                    <a:lstStyle/>
                    <a:p>
                      <a:r>
                        <a:rPr lang="en-GB" sz="1400" b="1" dirty="0" smtClean="0"/>
                        <a:t>0.78</a:t>
                      </a:r>
                      <a:endParaRPr lang="en-GB" sz="1400" b="1" dirty="0"/>
                    </a:p>
                  </a:txBody>
                  <a:tcPr/>
                </a:tc>
              </a:tr>
              <a:tr h="370840">
                <a:tc>
                  <a:txBody>
                    <a:bodyPr/>
                    <a:lstStyle/>
                    <a:p>
                      <a:r>
                        <a:rPr lang="en-GB" sz="1400" b="1" u="none" strike="noStrike" kern="1200" baseline="0" dirty="0" smtClean="0"/>
                        <a:t>5. Graduate prospects</a:t>
                      </a:r>
                      <a:endParaRPr lang="en-GB" sz="1400" b="1" dirty="0"/>
                    </a:p>
                  </a:txBody>
                  <a:tcPr/>
                </a:tc>
                <a:tc>
                  <a:txBody>
                    <a:bodyPr/>
                    <a:lstStyle/>
                    <a:p>
                      <a:r>
                        <a:rPr lang="en-GB" dirty="0" smtClean="0"/>
                        <a:t>1.0</a:t>
                      </a:r>
                      <a:endParaRPr lang="en-GB" dirty="0"/>
                    </a:p>
                  </a:txBody>
                  <a:tcPr/>
                </a:tc>
                <a:tc>
                  <a:txBody>
                    <a:bodyPr/>
                    <a:lstStyle/>
                    <a:p>
                      <a:r>
                        <a:rPr lang="en-GB" sz="1400" b="1" dirty="0" smtClean="0"/>
                        <a:t>0.83</a:t>
                      </a:r>
                      <a:endParaRPr lang="en-GB" sz="14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u="none" strike="noStrike" kern="1200" baseline="0" dirty="0" smtClean="0"/>
                        <a:t>6. Staff-student ratio	</a:t>
                      </a:r>
                      <a:endParaRPr lang="en-GB" sz="1400" b="1" i="0" u="none" strike="noStrike" kern="1200" baseline="0" dirty="0" smtClean="0">
                        <a:solidFill>
                          <a:schemeClr val="dk1"/>
                        </a:solidFill>
                        <a:latin typeface="+mn-lt"/>
                        <a:ea typeface="+mn-ea"/>
                        <a:cs typeface="+mn-cs"/>
                      </a:endParaRPr>
                    </a:p>
                  </a:txBody>
                  <a:tcPr/>
                </a:tc>
                <a:tc>
                  <a:txBody>
                    <a:bodyPr/>
                    <a:lstStyle/>
                    <a:p>
                      <a:r>
                        <a:rPr lang="en-GB" dirty="0" smtClean="0"/>
                        <a:t>1.0</a:t>
                      </a:r>
                      <a:endParaRPr lang="en-GB" dirty="0"/>
                    </a:p>
                  </a:txBody>
                  <a:tcPr/>
                </a:tc>
                <a:tc>
                  <a:txBody>
                    <a:bodyPr/>
                    <a:lstStyle/>
                    <a:p>
                      <a:r>
                        <a:rPr lang="en-GB" sz="1400" b="1" dirty="0" smtClean="0"/>
                        <a:t>0.82</a:t>
                      </a:r>
                      <a:endParaRPr lang="en-GB" sz="1400" b="1" dirty="0"/>
                    </a:p>
                  </a:txBody>
                  <a:tcPr/>
                </a:tc>
              </a:tr>
              <a:tr h="370840">
                <a:tc>
                  <a:txBody>
                    <a:bodyPr/>
                    <a:lstStyle/>
                    <a:p>
                      <a:r>
                        <a:rPr lang="en-GB" sz="1400" b="1" u="none" strike="noStrike" kern="1200" baseline="0" dirty="0" smtClean="0"/>
                        <a:t>7. Academic services spend</a:t>
                      </a:r>
                      <a:endParaRPr lang="en-GB" sz="1400" b="1" dirty="0"/>
                    </a:p>
                  </a:txBody>
                  <a:tcPr/>
                </a:tc>
                <a:tc>
                  <a:txBody>
                    <a:bodyPr/>
                    <a:lstStyle/>
                    <a:p>
                      <a:r>
                        <a:rPr lang="en-GB" dirty="0" smtClean="0"/>
                        <a:t>0.5</a:t>
                      </a:r>
                      <a:endParaRPr lang="en-GB" dirty="0"/>
                    </a:p>
                  </a:txBody>
                  <a:tcPr/>
                </a:tc>
                <a:tc>
                  <a:txBody>
                    <a:bodyPr/>
                    <a:lstStyle/>
                    <a:p>
                      <a:r>
                        <a:rPr lang="en-GB" sz="1400" b="1" dirty="0" smtClean="0"/>
                        <a:t>0.64</a:t>
                      </a:r>
                      <a:endParaRPr lang="en-GB" sz="14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u="none" strike="noStrike" kern="1200" baseline="0" dirty="0" smtClean="0"/>
                        <a:t>8. Facilities spend</a:t>
                      </a:r>
                      <a:endParaRPr lang="en-GB" sz="1400" b="1" dirty="0"/>
                    </a:p>
                  </a:txBody>
                  <a:tcPr/>
                </a:tc>
                <a:tc>
                  <a:txBody>
                    <a:bodyPr/>
                    <a:lstStyle/>
                    <a:p>
                      <a:r>
                        <a:rPr lang="en-GB" dirty="0" smtClean="0"/>
                        <a:t>0.5</a:t>
                      </a:r>
                      <a:endParaRPr lang="en-GB" dirty="0"/>
                    </a:p>
                  </a:txBody>
                  <a:tcPr/>
                </a:tc>
                <a:tc>
                  <a:txBody>
                    <a:bodyPr/>
                    <a:lstStyle/>
                    <a:p>
                      <a:r>
                        <a:rPr lang="en-GB" sz="1400" b="1" dirty="0" smtClean="0"/>
                        <a:t>0.34</a:t>
                      </a:r>
                      <a:endParaRPr lang="en-GB" sz="1400" b="1" dirty="0"/>
                    </a:p>
                  </a:txBody>
                  <a:tcPr/>
                </a:tc>
              </a:tr>
              <a:tr h="370840">
                <a:tc>
                  <a:txBody>
                    <a:bodyPr/>
                    <a:lstStyle/>
                    <a:p>
                      <a:r>
                        <a:rPr lang="en-GB" sz="1400" b="1" u="none" strike="noStrike" kern="1200" baseline="0" dirty="0" smtClean="0"/>
                        <a:t>9. Good honours</a:t>
                      </a:r>
                      <a:endParaRPr lang="en-GB" sz="1400" b="1" dirty="0"/>
                    </a:p>
                  </a:txBody>
                  <a:tcPr/>
                </a:tc>
                <a:tc>
                  <a:txBody>
                    <a:bodyPr/>
                    <a:lstStyle/>
                    <a:p>
                      <a:r>
                        <a:rPr lang="en-GB" dirty="0" smtClean="0"/>
                        <a:t>1.0</a:t>
                      </a:r>
                      <a:endParaRPr lang="en-GB" dirty="0"/>
                    </a:p>
                  </a:txBody>
                  <a:tcPr/>
                </a:tc>
                <a:tc>
                  <a:txBody>
                    <a:bodyPr/>
                    <a:lstStyle/>
                    <a:p>
                      <a:r>
                        <a:rPr lang="en-GB" sz="1400" b="1" dirty="0" smtClean="0"/>
                        <a:t>0.89</a:t>
                      </a:r>
                      <a:endParaRPr lang="en-GB" sz="14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u="none" strike="noStrike" kern="1200" baseline="0" dirty="0" smtClean="0"/>
                        <a:t>10. Degree completion</a:t>
                      </a:r>
                      <a:endParaRPr lang="en-GB" sz="1400" b="1" dirty="0"/>
                    </a:p>
                  </a:txBody>
                  <a:tcPr/>
                </a:tc>
                <a:tc>
                  <a:txBody>
                    <a:bodyPr/>
                    <a:lstStyle/>
                    <a:p>
                      <a:r>
                        <a:rPr lang="en-GB" dirty="0" smtClean="0"/>
                        <a:t>1.0</a:t>
                      </a:r>
                      <a:endParaRPr lang="en-GB" dirty="0"/>
                    </a:p>
                  </a:txBody>
                  <a:tcPr/>
                </a:tc>
                <a:tc>
                  <a:txBody>
                    <a:bodyPr/>
                    <a:lstStyle/>
                    <a:p>
                      <a:r>
                        <a:rPr lang="en-GB" sz="1400" b="1" dirty="0" smtClean="0"/>
                        <a:t>0.85</a:t>
                      </a:r>
                      <a:endParaRPr lang="en-GB" sz="1400" b="1" dirty="0"/>
                    </a:p>
                  </a:txBody>
                  <a:tcPr/>
                </a:tc>
              </a:tr>
            </a:tbl>
          </a:graphicData>
        </a:graphic>
      </p:graphicFrame>
      <p:sp>
        <p:nvSpPr>
          <p:cNvPr id="6" name="TextBox 5"/>
          <p:cNvSpPr txBox="1"/>
          <p:nvPr/>
        </p:nvSpPr>
        <p:spPr>
          <a:xfrm>
            <a:off x="2987824" y="2564904"/>
            <a:ext cx="1080120" cy="4248472"/>
          </a:xfrm>
          <a:prstGeom prst="rect">
            <a:avLst/>
          </a:prstGeom>
          <a:solidFill>
            <a:schemeClr val="bg1"/>
          </a:solidFill>
        </p:spPr>
        <p:txBody>
          <a:bodyPr wrap="square" rtlCol="0">
            <a:spAutoFit/>
          </a:bodyPr>
          <a:lstStyle/>
          <a:p>
            <a:endParaRPr lang="en-GB" dirty="0"/>
          </a:p>
        </p:txBody>
      </p:sp>
      <p:sp>
        <p:nvSpPr>
          <p:cNvPr id="8" name="Rectangle 7"/>
          <p:cNvSpPr/>
          <p:nvPr/>
        </p:nvSpPr>
        <p:spPr bwMode="auto">
          <a:xfrm>
            <a:off x="4082056" y="5589240"/>
            <a:ext cx="504056" cy="396000"/>
          </a:xfrm>
          <a:prstGeom prst="rect">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4091362" y="3356992"/>
            <a:ext cx="504056" cy="396000"/>
          </a:xfrm>
          <a:prstGeom prst="rect">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
        <p:nvSpPr>
          <p:cNvPr id="7" name="TextBox 6"/>
          <p:cNvSpPr txBox="1"/>
          <p:nvPr/>
        </p:nvSpPr>
        <p:spPr>
          <a:xfrm>
            <a:off x="4067944" y="2609528"/>
            <a:ext cx="2226440" cy="4248472"/>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44953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p:txBody>
          <a:bodyPr/>
          <a:lstStyle/>
          <a:p>
            <a:pPr marL="0" indent="0">
              <a:buNone/>
            </a:pPr>
            <a:r>
              <a:rPr lang="en-GB" dirty="0" smtClean="0"/>
              <a:t>Principal components (PC) analysis: results</a:t>
            </a:r>
          </a:p>
          <a:p>
            <a:r>
              <a:rPr lang="en-GB" dirty="0" smtClean="0"/>
              <a:t>The first two PCs account for nearly 70% of the variation (information) in the data set</a:t>
            </a:r>
          </a:p>
          <a:p>
            <a:pPr marL="0" indent="0">
              <a:buNone/>
            </a:pPr>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3656171595"/>
              </p:ext>
            </p:extLst>
          </p:nvPr>
        </p:nvGraphicFramePr>
        <p:xfrm>
          <a:off x="827584" y="3140968"/>
          <a:ext cx="7704856" cy="3521964"/>
        </p:xfrm>
        <a:graphic>
          <a:graphicData uri="http://schemas.openxmlformats.org/drawingml/2006/table">
            <a:tbl>
              <a:tblPr firstRow="1" firstCol="1" bandRow="1">
                <a:tableStyleId>{93296810-A885-4BE3-A3E7-6D5BEEA58F35}</a:tableStyleId>
              </a:tblPr>
              <a:tblGrid>
                <a:gridCol w="4896894"/>
                <a:gridCol w="1439810"/>
                <a:gridCol w="1368152"/>
              </a:tblGrid>
              <a:tr h="171374">
                <a:tc>
                  <a:txBody>
                    <a:bodyPr/>
                    <a:lstStyle/>
                    <a:p>
                      <a:pPr>
                        <a:lnSpc>
                          <a:spcPct val="107000"/>
                        </a:lnSpc>
                        <a:spcAft>
                          <a:spcPts val="0"/>
                        </a:spcAft>
                      </a:pPr>
                      <a:r>
                        <a:rPr lang="en-GB" sz="1800" dirty="0">
                          <a:effectLst/>
                        </a:rPr>
                        <a:t> </a:t>
                      </a:r>
                      <a:endParaRPr lang="en-GB" sz="1800" dirty="0">
                        <a:solidFill>
                          <a:srgbClr val="000000"/>
                        </a:solidFill>
                        <a:effectLst/>
                        <a:latin typeface="Calibri"/>
                        <a:ea typeface="Calibri"/>
                        <a:cs typeface="Times New Roman"/>
                      </a:endParaRPr>
                    </a:p>
                  </a:txBody>
                  <a:tcPr marL="60053" marR="60053" marT="0" marB="0"/>
                </a:tc>
                <a:tc gridSpan="2">
                  <a:txBody>
                    <a:bodyPr/>
                    <a:lstStyle/>
                    <a:p>
                      <a:pPr algn="ctr">
                        <a:lnSpc>
                          <a:spcPct val="107000"/>
                        </a:lnSpc>
                        <a:spcAft>
                          <a:spcPts val="0"/>
                        </a:spcAft>
                      </a:pPr>
                      <a:r>
                        <a:rPr lang="en-GB" sz="1800" dirty="0">
                          <a:effectLst/>
                        </a:rPr>
                        <a:t>Principal components</a:t>
                      </a:r>
                      <a:endParaRPr lang="en-GB" sz="1800" dirty="0">
                        <a:solidFill>
                          <a:srgbClr val="000000"/>
                        </a:solidFill>
                        <a:effectLst/>
                        <a:latin typeface="Calibri"/>
                        <a:ea typeface="Calibri"/>
                        <a:cs typeface="Times New Roman"/>
                      </a:endParaRPr>
                    </a:p>
                  </a:txBody>
                  <a:tcPr marL="60053" marR="60053" marT="0" marB="0"/>
                </a:tc>
                <a:tc hMerge="1">
                  <a:txBody>
                    <a:bodyPr/>
                    <a:lstStyle/>
                    <a:p>
                      <a:endParaRPr lang="en-GB"/>
                    </a:p>
                  </a:txBody>
                  <a:tcPr/>
                </a:tc>
              </a:tr>
              <a:tr h="36000">
                <a:tc>
                  <a:txBody>
                    <a:bodyPr/>
                    <a:lstStyle/>
                    <a:p>
                      <a:pPr>
                        <a:lnSpc>
                          <a:spcPct val="107000"/>
                        </a:lnSpc>
                        <a:spcAft>
                          <a:spcPts val="0"/>
                        </a:spcAft>
                      </a:pPr>
                      <a:r>
                        <a:rPr lang="en-GB" sz="1800" dirty="0">
                          <a:effectLst/>
                        </a:rPr>
                        <a:t>The Complete University Guide dimensions</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PC1</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PC2</a:t>
                      </a:r>
                      <a:endParaRPr lang="en-GB" sz="1800" dirty="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dirty="0">
                          <a:effectLst/>
                        </a:rPr>
                        <a:t>1. Entry standards</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0.39</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-0.05</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dirty="0">
                          <a:effectLst/>
                        </a:rPr>
                        <a:t>2. Student satisfaction</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0.13</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0.65</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dirty="0">
                          <a:effectLst/>
                        </a:rPr>
                        <a:t>3. Research assessment</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0.35</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-0.09</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dirty="0">
                          <a:effectLst/>
                        </a:rPr>
                        <a:t>4. Research intensity</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0.36</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0.07</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dirty="0">
                          <a:effectLst/>
                        </a:rPr>
                        <a:t>5. Graduate prospects</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0.36</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0.06</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dirty="0">
                          <a:effectLst/>
                        </a:rPr>
                        <a:t>6. Staff-student ratio</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0.35</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-0.21</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a:effectLst/>
                        </a:rPr>
                        <a:t>7. Academic services spend</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0.27</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-0.35</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a:effectLst/>
                        </a:rPr>
                        <a:t>8. Facilities spend</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0.07</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0.61</a:t>
                      </a:r>
                      <a:endParaRPr lang="en-GB" sz="180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a:effectLst/>
                        </a:rPr>
                        <a:t>9. Good honours</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0.38</a:t>
                      </a:r>
                      <a:endParaRPr lang="en-GB" sz="1800" dirty="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-0.02</a:t>
                      </a:r>
                      <a:endParaRPr lang="en-GB" sz="1800" dirty="0">
                        <a:solidFill>
                          <a:srgbClr val="000000"/>
                        </a:solidFill>
                        <a:effectLst/>
                        <a:latin typeface="Calibri"/>
                        <a:ea typeface="Calibri"/>
                        <a:cs typeface="Times New Roman"/>
                      </a:endParaRPr>
                    </a:p>
                  </a:txBody>
                  <a:tcPr marL="60053" marR="60053" marT="0" marB="0"/>
                </a:tc>
              </a:tr>
              <a:tr h="36000">
                <a:tc>
                  <a:txBody>
                    <a:bodyPr/>
                    <a:lstStyle/>
                    <a:p>
                      <a:pPr>
                        <a:lnSpc>
                          <a:spcPct val="107000"/>
                        </a:lnSpc>
                        <a:spcAft>
                          <a:spcPts val="0"/>
                        </a:spcAft>
                      </a:pPr>
                      <a:r>
                        <a:rPr lang="en-GB" sz="1800">
                          <a:effectLst/>
                        </a:rPr>
                        <a:t>10. Degree completion</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a:effectLst/>
                        </a:rPr>
                        <a:t>0.34</a:t>
                      </a:r>
                      <a:endParaRPr lang="en-GB" sz="1800">
                        <a:solidFill>
                          <a:srgbClr val="000000"/>
                        </a:solidFill>
                        <a:effectLst/>
                        <a:latin typeface="Calibri"/>
                        <a:ea typeface="Calibri"/>
                        <a:cs typeface="Times New Roman"/>
                      </a:endParaRPr>
                    </a:p>
                  </a:txBody>
                  <a:tcPr marL="60053" marR="60053" marT="0" marB="0"/>
                </a:tc>
                <a:tc>
                  <a:txBody>
                    <a:bodyPr/>
                    <a:lstStyle/>
                    <a:p>
                      <a:pPr algn="r">
                        <a:lnSpc>
                          <a:spcPct val="107000"/>
                        </a:lnSpc>
                        <a:spcAft>
                          <a:spcPts val="0"/>
                        </a:spcAft>
                      </a:pPr>
                      <a:r>
                        <a:rPr lang="en-GB" sz="1800" dirty="0">
                          <a:effectLst/>
                        </a:rPr>
                        <a:t>0.16</a:t>
                      </a:r>
                      <a:endParaRPr lang="en-GB" sz="1800" dirty="0">
                        <a:solidFill>
                          <a:srgbClr val="000000"/>
                        </a:solidFill>
                        <a:effectLst/>
                        <a:latin typeface="Calibri"/>
                        <a:ea typeface="Calibri"/>
                        <a:cs typeface="Times New Roman"/>
                      </a:endParaRPr>
                    </a:p>
                  </a:txBody>
                  <a:tcPr marL="60053" marR="60053" marT="0" marB="0"/>
                </a:tc>
              </a:tr>
            </a:tbl>
          </a:graphicData>
        </a:graphic>
      </p:graphicFrame>
      <p:sp>
        <p:nvSpPr>
          <p:cNvPr id="5" name="Rectangle 4"/>
          <p:cNvSpPr/>
          <p:nvPr/>
        </p:nvSpPr>
        <p:spPr bwMode="auto">
          <a:xfrm>
            <a:off x="5868144" y="4005064"/>
            <a:ext cx="2736304" cy="288032"/>
          </a:xfrm>
          <a:prstGeom prst="rect">
            <a:avLst/>
          </a:prstGeom>
          <a:noFill/>
          <a:ln w="28575">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5868144" y="5733256"/>
            <a:ext cx="2736304" cy="360040"/>
          </a:xfrm>
          <a:prstGeom prst="rect">
            <a:avLst/>
          </a:prstGeom>
          <a:noFill/>
          <a:ln w="28575">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9036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68674" y="1844675"/>
            <a:ext cx="4917751" cy="3598863"/>
          </a:xfrm>
          <a:prstGeom prst="rect">
            <a:avLst/>
          </a:prstGeom>
          <a:noFill/>
          <a:ln>
            <a:noFill/>
          </a:ln>
        </p:spPr>
      </p:pic>
      <p:sp>
        <p:nvSpPr>
          <p:cNvPr id="5" name="Text Box 47"/>
          <p:cNvSpPr txBox="1"/>
          <p:nvPr/>
        </p:nvSpPr>
        <p:spPr>
          <a:xfrm>
            <a:off x="1885632" y="1695450"/>
            <a:ext cx="1619885" cy="676275"/>
          </a:xfrm>
          <a:prstGeom prst="rect">
            <a:avLst/>
          </a:prstGeom>
          <a:solidFill>
            <a:schemeClr val="accent1">
              <a:lumMod val="20000"/>
              <a:lumOff val="8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07000"/>
              </a:lnSpc>
              <a:spcAft>
                <a:spcPts val="0"/>
              </a:spcAft>
            </a:pPr>
            <a:r>
              <a:rPr lang="en-GB" sz="1000">
                <a:effectLst/>
                <a:latin typeface="Times New Roman" panose="02020603050405020304" pitchFamily="18" charset="0"/>
                <a:ea typeface="Calibri" panose="020F0502020204030204" pitchFamily="34" charset="0"/>
                <a:cs typeface="Times New Roman" panose="02020603050405020304" pitchFamily="18" charset="0"/>
              </a:rPr>
              <a:t>Good performance on 8 dimensions, poor performance on student satisfaction and facility spend.</a:t>
            </a:r>
            <a:endParaRPr lang="en-GB" sz="1100">
              <a:effectLst/>
              <a:ea typeface="Calibri" panose="020F0502020204030204" pitchFamily="34" charset="0"/>
              <a:cs typeface="Times New Roman" panose="02020603050405020304" pitchFamily="18" charset="0"/>
            </a:endParaRPr>
          </a:p>
        </p:txBody>
      </p:sp>
      <p:sp>
        <p:nvSpPr>
          <p:cNvPr id="6" name="Text Box 48"/>
          <p:cNvSpPr txBox="1"/>
          <p:nvPr/>
        </p:nvSpPr>
        <p:spPr>
          <a:xfrm>
            <a:off x="5638482" y="1971675"/>
            <a:ext cx="1619885" cy="400050"/>
          </a:xfrm>
          <a:prstGeom prst="rect">
            <a:avLst/>
          </a:prstGeom>
          <a:solidFill>
            <a:schemeClr val="accent1">
              <a:lumMod val="20000"/>
              <a:lumOff val="8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nSpc>
                <a:spcPct val="107000"/>
              </a:lnSpc>
              <a:spcAft>
                <a:spcPts val="0"/>
              </a:spcAft>
            </a:pPr>
            <a:r>
              <a:rPr lang="en-GB" sz="1000">
                <a:effectLst/>
                <a:latin typeface="Times New Roman" panose="02020603050405020304" pitchFamily="18" charset="0"/>
                <a:ea typeface="Calibri" panose="020F0502020204030204" pitchFamily="34" charset="0"/>
                <a:cs typeface="Times New Roman" panose="02020603050405020304" pitchFamily="18" charset="0"/>
              </a:rPr>
              <a:t>Good performance along all 10 dimensions</a:t>
            </a:r>
            <a:endParaRPr lang="en-GB" sz="1100">
              <a:effectLst/>
              <a:ea typeface="Calibri" panose="020F0502020204030204" pitchFamily="34" charset="0"/>
              <a:cs typeface="Times New Roman" panose="02020603050405020304" pitchFamily="18" charset="0"/>
            </a:endParaRPr>
          </a:p>
        </p:txBody>
      </p:sp>
      <p:sp>
        <p:nvSpPr>
          <p:cNvPr id="7" name="Text Box 49"/>
          <p:cNvSpPr txBox="1"/>
          <p:nvPr/>
        </p:nvSpPr>
        <p:spPr>
          <a:xfrm>
            <a:off x="1885632" y="4305300"/>
            <a:ext cx="1619885" cy="409575"/>
          </a:xfrm>
          <a:prstGeom prst="rect">
            <a:avLst/>
          </a:prstGeom>
          <a:solidFill>
            <a:schemeClr val="accent1">
              <a:lumMod val="20000"/>
              <a:lumOff val="8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000">
                <a:effectLst/>
                <a:latin typeface="Times New Roman" panose="02020603050405020304" pitchFamily="18" charset="0"/>
                <a:ea typeface="Calibri" panose="020F0502020204030204" pitchFamily="34" charset="0"/>
                <a:cs typeface="Times New Roman" panose="02020603050405020304" pitchFamily="18" charset="0"/>
              </a:rPr>
              <a:t>Poor performance along all 10 dimensions</a:t>
            </a:r>
            <a:endParaRPr lang="en-GB" sz="1100">
              <a:effectLst/>
              <a:ea typeface="Calibri" panose="020F0502020204030204" pitchFamily="34" charset="0"/>
              <a:cs typeface="Times New Roman" panose="02020603050405020304" pitchFamily="18" charset="0"/>
            </a:endParaRPr>
          </a:p>
        </p:txBody>
      </p:sp>
      <p:sp>
        <p:nvSpPr>
          <p:cNvPr id="8" name="Text Box 50"/>
          <p:cNvSpPr txBox="1"/>
          <p:nvPr/>
        </p:nvSpPr>
        <p:spPr>
          <a:xfrm>
            <a:off x="6264483" y="4305300"/>
            <a:ext cx="1619885" cy="857250"/>
          </a:xfrm>
          <a:prstGeom prst="rect">
            <a:avLst/>
          </a:prstGeom>
          <a:solidFill>
            <a:schemeClr val="accent1">
              <a:lumMod val="20000"/>
              <a:lumOff val="8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000" dirty="0">
                <a:effectLst/>
                <a:latin typeface="Times New Roman" panose="02020603050405020304" pitchFamily="18" charset="0"/>
                <a:ea typeface="Calibri" panose="020F0502020204030204" pitchFamily="34" charset="0"/>
                <a:cs typeface="Times New Roman" panose="02020603050405020304" pitchFamily="18" charset="0"/>
              </a:rPr>
              <a:t>Poor performance on 8 dimensions, good performance on student satisfaction and facility spend.</a:t>
            </a:r>
            <a:endParaRPr lang="en-GB" sz="1100" dirty="0">
              <a:effectLst/>
              <a:ea typeface="Calibri" panose="020F0502020204030204" pitchFamily="34" charset="0"/>
              <a:cs typeface="Times New Roman" panose="02020603050405020304" pitchFamily="18" charset="0"/>
            </a:endParaRPr>
          </a:p>
        </p:txBody>
      </p:sp>
      <p:sp>
        <p:nvSpPr>
          <p:cNvPr id="9" name="Text Box 14"/>
          <p:cNvSpPr txBox="1"/>
          <p:nvPr/>
        </p:nvSpPr>
        <p:spPr>
          <a:xfrm>
            <a:off x="5910897" y="2528888"/>
            <a:ext cx="28575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5</a:t>
            </a:r>
          </a:p>
        </p:txBody>
      </p:sp>
      <p:sp>
        <p:nvSpPr>
          <p:cNvPr id="10" name="Text Box 11"/>
          <p:cNvSpPr txBox="1"/>
          <p:nvPr/>
        </p:nvSpPr>
        <p:spPr>
          <a:xfrm>
            <a:off x="6015037" y="289083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11</a:t>
            </a:r>
          </a:p>
        </p:txBody>
      </p:sp>
      <p:sp>
        <p:nvSpPr>
          <p:cNvPr id="11" name="Text Box 18"/>
          <p:cNvSpPr txBox="1"/>
          <p:nvPr/>
        </p:nvSpPr>
        <p:spPr>
          <a:xfrm>
            <a:off x="4703127" y="2081213"/>
            <a:ext cx="28575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4</a:t>
            </a:r>
          </a:p>
        </p:txBody>
      </p:sp>
      <p:sp>
        <p:nvSpPr>
          <p:cNvPr id="12" name="Text Box 19"/>
          <p:cNvSpPr txBox="1"/>
          <p:nvPr/>
        </p:nvSpPr>
        <p:spPr>
          <a:xfrm>
            <a:off x="4320222" y="1966913"/>
            <a:ext cx="28575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2</a:t>
            </a:r>
          </a:p>
        </p:txBody>
      </p:sp>
      <p:sp>
        <p:nvSpPr>
          <p:cNvPr id="13" name="Text Box 20"/>
          <p:cNvSpPr txBox="1"/>
          <p:nvPr/>
        </p:nvSpPr>
        <p:spPr>
          <a:xfrm>
            <a:off x="5053647" y="1881188"/>
            <a:ext cx="28575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1</a:t>
            </a:r>
          </a:p>
        </p:txBody>
      </p:sp>
      <p:sp>
        <p:nvSpPr>
          <p:cNvPr id="14" name="Text Box 21"/>
          <p:cNvSpPr txBox="1"/>
          <p:nvPr/>
        </p:nvSpPr>
        <p:spPr>
          <a:xfrm>
            <a:off x="6205537" y="4062413"/>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83</a:t>
            </a:r>
          </a:p>
        </p:txBody>
      </p:sp>
      <p:sp>
        <p:nvSpPr>
          <p:cNvPr id="15" name="Text Box 22"/>
          <p:cNvSpPr txBox="1"/>
          <p:nvPr/>
        </p:nvSpPr>
        <p:spPr>
          <a:xfrm>
            <a:off x="5900737" y="332898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34</a:t>
            </a:r>
          </a:p>
        </p:txBody>
      </p:sp>
      <p:sp>
        <p:nvSpPr>
          <p:cNvPr id="16" name="Text Box 23"/>
          <p:cNvSpPr txBox="1"/>
          <p:nvPr/>
        </p:nvSpPr>
        <p:spPr>
          <a:xfrm>
            <a:off x="5910262" y="4500563"/>
            <a:ext cx="514350"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113</a:t>
            </a:r>
          </a:p>
        </p:txBody>
      </p:sp>
      <p:sp>
        <p:nvSpPr>
          <p:cNvPr id="17" name="Text Box 24"/>
          <p:cNvSpPr txBox="1"/>
          <p:nvPr/>
        </p:nvSpPr>
        <p:spPr>
          <a:xfrm>
            <a:off x="4024312" y="4738688"/>
            <a:ext cx="499583"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126</a:t>
            </a:r>
          </a:p>
        </p:txBody>
      </p:sp>
      <p:sp>
        <p:nvSpPr>
          <p:cNvPr id="18" name="Text Box 25"/>
          <p:cNvSpPr txBox="1"/>
          <p:nvPr/>
        </p:nvSpPr>
        <p:spPr>
          <a:xfrm>
            <a:off x="3328987" y="395763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80</a:t>
            </a:r>
          </a:p>
        </p:txBody>
      </p:sp>
      <p:sp>
        <p:nvSpPr>
          <p:cNvPr id="19" name="Text Box 26"/>
          <p:cNvSpPr txBox="1"/>
          <p:nvPr/>
        </p:nvSpPr>
        <p:spPr>
          <a:xfrm>
            <a:off x="3328987" y="3128963"/>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43</a:t>
            </a:r>
          </a:p>
        </p:txBody>
      </p:sp>
      <p:sp>
        <p:nvSpPr>
          <p:cNvPr id="20" name="Text Box 27"/>
          <p:cNvSpPr txBox="1"/>
          <p:nvPr/>
        </p:nvSpPr>
        <p:spPr>
          <a:xfrm>
            <a:off x="2650257" y="264318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43</a:t>
            </a:r>
          </a:p>
        </p:txBody>
      </p:sp>
      <p:sp>
        <p:nvSpPr>
          <p:cNvPr id="21" name="Text Box 28"/>
          <p:cNvSpPr txBox="1"/>
          <p:nvPr/>
        </p:nvSpPr>
        <p:spPr>
          <a:xfrm>
            <a:off x="3271837" y="235743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13</a:t>
            </a:r>
          </a:p>
        </p:txBody>
      </p:sp>
      <p:sp>
        <p:nvSpPr>
          <p:cNvPr id="22" name="Text Box 29"/>
          <p:cNvSpPr txBox="1"/>
          <p:nvPr/>
        </p:nvSpPr>
        <p:spPr>
          <a:xfrm>
            <a:off x="3881437" y="243363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3</a:t>
            </a:r>
          </a:p>
        </p:txBody>
      </p:sp>
      <p:sp>
        <p:nvSpPr>
          <p:cNvPr id="23" name="Text Box 30"/>
          <p:cNvSpPr txBox="1"/>
          <p:nvPr/>
        </p:nvSpPr>
        <p:spPr>
          <a:xfrm>
            <a:off x="3671887" y="2747963"/>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20</a:t>
            </a:r>
          </a:p>
        </p:txBody>
      </p:sp>
      <p:sp>
        <p:nvSpPr>
          <p:cNvPr id="24" name="Text Box 31"/>
          <p:cNvSpPr txBox="1"/>
          <p:nvPr/>
        </p:nvSpPr>
        <p:spPr>
          <a:xfrm>
            <a:off x="4986337" y="2319338"/>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5</a:t>
            </a:r>
          </a:p>
        </p:txBody>
      </p:sp>
      <p:sp>
        <p:nvSpPr>
          <p:cNvPr id="25" name="Text Box 32"/>
          <p:cNvSpPr txBox="1"/>
          <p:nvPr/>
        </p:nvSpPr>
        <p:spPr>
          <a:xfrm>
            <a:off x="5538787" y="2671763"/>
            <a:ext cx="4095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10</a:t>
            </a:r>
          </a:p>
        </p:txBody>
      </p:sp>
      <p:sp>
        <p:nvSpPr>
          <p:cNvPr id="26" name="Text Box 34"/>
          <p:cNvSpPr txBox="1"/>
          <p:nvPr/>
        </p:nvSpPr>
        <p:spPr>
          <a:xfrm>
            <a:off x="4795837" y="4624388"/>
            <a:ext cx="600075"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125</a:t>
            </a:r>
          </a:p>
        </p:txBody>
      </p:sp>
      <p:sp>
        <p:nvSpPr>
          <p:cNvPr id="27" name="Text Box 35"/>
          <p:cNvSpPr txBox="1"/>
          <p:nvPr/>
        </p:nvSpPr>
        <p:spPr>
          <a:xfrm>
            <a:off x="5100637" y="4652963"/>
            <a:ext cx="478317" cy="2381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124</a:t>
            </a:r>
          </a:p>
        </p:txBody>
      </p:sp>
    </p:spTree>
    <p:extLst>
      <p:ext uri="{BB962C8B-B14F-4D97-AF65-F5344CB8AC3E}">
        <p14:creationId xmlns:p14="http://schemas.microsoft.com/office/powerpoint/2010/main" val="754564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p:txBody>
          <a:bodyPr/>
          <a:lstStyle/>
          <a:p>
            <a:pPr marL="0" indent="0">
              <a:buNone/>
            </a:pPr>
            <a:r>
              <a:rPr lang="en-GB" dirty="0" smtClean="0"/>
              <a:t>An alternative weights system: The BOD </a:t>
            </a:r>
            <a:r>
              <a:rPr lang="en-GB" dirty="0"/>
              <a:t>approach </a:t>
            </a:r>
            <a:r>
              <a:rPr lang="en-GB" dirty="0" smtClean="0"/>
              <a:t>to creating a CI from </a:t>
            </a:r>
            <a:r>
              <a:rPr lang="en-GB" dirty="0" err="1"/>
              <a:t>Cherchye</a:t>
            </a:r>
            <a:r>
              <a:rPr lang="en-GB" dirty="0"/>
              <a:t> </a:t>
            </a:r>
            <a:r>
              <a:rPr lang="en-GB" i="1" dirty="0"/>
              <a:t>et al </a:t>
            </a:r>
            <a:r>
              <a:rPr lang="en-GB" dirty="0"/>
              <a:t>2007</a:t>
            </a:r>
          </a:p>
          <a:p>
            <a:r>
              <a:rPr lang="en-GB" dirty="0" smtClean="0"/>
              <a:t>The </a:t>
            </a:r>
            <a:r>
              <a:rPr lang="en-GB" dirty="0"/>
              <a:t>weighting method is </a:t>
            </a:r>
            <a:r>
              <a:rPr lang="en-GB" dirty="0" smtClean="0"/>
              <a:t>data-orientated </a:t>
            </a:r>
            <a:r>
              <a:rPr lang="en-GB" dirty="0"/>
              <a:t>and can be justified in the CI-context of uncertainty about, and lack of consensus on, an appropriate weighting </a:t>
            </a:r>
            <a:r>
              <a:rPr lang="en-GB" dirty="0" smtClean="0"/>
              <a:t>scheme.</a:t>
            </a:r>
            <a:endParaRPr lang="en-GB" dirty="0"/>
          </a:p>
          <a:p>
            <a:r>
              <a:rPr lang="en-GB" dirty="0" smtClean="0"/>
              <a:t>Good </a:t>
            </a:r>
            <a:r>
              <a:rPr lang="en-GB" dirty="0"/>
              <a:t>relative performance of a HEI in one </a:t>
            </a:r>
            <a:r>
              <a:rPr lang="en-GB" dirty="0" smtClean="0"/>
              <a:t>dimension </a:t>
            </a:r>
            <a:r>
              <a:rPr lang="en-GB" dirty="0"/>
              <a:t>(indicator) </a:t>
            </a:r>
            <a:r>
              <a:rPr lang="en-GB" dirty="0" smtClean="0"/>
              <a:t>signals </a:t>
            </a:r>
            <a:r>
              <a:rPr lang="en-GB" dirty="0"/>
              <a:t>that this HEI considers that dimension relatively important.</a:t>
            </a:r>
          </a:p>
          <a:p>
            <a:r>
              <a:rPr lang="en-GB" dirty="0" smtClean="0"/>
              <a:t>Calculated </a:t>
            </a:r>
            <a:r>
              <a:rPr lang="en-GB" dirty="0"/>
              <a:t>as input oriented DEA model of </a:t>
            </a:r>
            <a:r>
              <a:rPr lang="en-GB" dirty="0" err="1"/>
              <a:t>Charnes</a:t>
            </a:r>
            <a:r>
              <a:rPr lang="en-GB" dirty="0"/>
              <a:t> </a:t>
            </a:r>
            <a:r>
              <a:rPr lang="en-GB" i="1" dirty="0"/>
              <a:t>et </a:t>
            </a:r>
            <a:r>
              <a:rPr lang="en-GB" i="1" dirty="0" smtClean="0"/>
              <a:t>al</a:t>
            </a:r>
            <a:r>
              <a:rPr lang="en-GB" dirty="0" smtClean="0"/>
              <a:t> </a:t>
            </a:r>
            <a:r>
              <a:rPr lang="en-GB" dirty="0"/>
              <a:t>(1978), with all sub-indicators considered as outputs and a ‘dummy input’ equal to one for all HEIs</a:t>
            </a:r>
          </a:p>
        </p:txBody>
      </p:sp>
    </p:spTree>
    <p:extLst>
      <p:ext uri="{BB962C8B-B14F-4D97-AF65-F5344CB8AC3E}">
        <p14:creationId xmlns:p14="http://schemas.microsoft.com/office/powerpoint/2010/main" val="2910466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p:txBody>
          <a:bodyPr/>
          <a:lstStyle/>
          <a:p>
            <a:pPr marL="0" indent="0">
              <a:buNone/>
            </a:pPr>
            <a:r>
              <a:rPr lang="en-GB" b="1" dirty="0" smtClean="0"/>
              <a:t>Advantages of a CI</a:t>
            </a:r>
          </a:p>
          <a:p>
            <a:r>
              <a:rPr lang="en-GB" dirty="0" smtClean="0"/>
              <a:t>Summarises </a:t>
            </a:r>
            <a:r>
              <a:rPr lang="en-GB" dirty="0"/>
              <a:t>information across </a:t>
            </a:r>
            <a:r>
              <a:rPr lang="en-GB" dirty="0" smtClean="0"/>
              <a:t>dimensions</a:t>
            </a:r>
          </a:p>
          <a:p>
            <a:r>
              <a:rPr lang="en-GB" dirty="0" smtClean="0"/>
              <a:t>Easy </a:t>
            </a:r>
            <a:r>
              <a:rPr lang="en-GB" dirty="0"/>
              <a:t>to interpret </a:t>
            </a:r>
            <a:r>
              <a:rPr lang="en-GB" dirty="0" smtClean="0"/>
              <a:t>(</a:t>
            </a:r>
            <a:r>
              <a:rPr lang="en-GB" dirty="0" err="1"/>
              <a:t>Saltelli</a:t>
            </a:r>
            <a:r>
              <a:rPr lang="en-GB" i="1" dirty="0"/>
              <a:t> et al.</a:t>
            </a:r>
            <a:r>
              <a:rPr lang="en-GB" dirty="0"/>
              <a:t>, 2005</a:t>
            </a:r>
            <a:r>
              <a:rPr lang="en-GB" dirty="0" smtClean="0"/>
              <a:t>)</a:t>
            </a:r>
          </a:p>
          <a:p>
            <a:r>
              <a:rPr lang="en-GB" dirty="0" smtClean="0"/>
              <a:t>Everyone can </a:t>
            </a:r>
            <a:r>
              <a:rPr lang="en-GB" dirty="0"/>
              <a:t>use the indicators, from policy-makers to the general public, </a:t>
            </a:r>
            <a:r>
              <a:rPr lang="en-GB" dirty="0" smtClean="0"/>
              <a:t>promoting accountability </a:t>
            </a:r>
          </a:p>
          <a:p>
            <a:r>
              <a:rPr lang="en-GB" dirty="0" smtClean="0"/>
              <a:t>Can make comparisons across HEIs and over time</a:t>
            </a:r>
          </a:p>
          <a:p>
            <a:pPr marL="0" indent="0">
              <a:buNone/>
            </a:pPr>
            <a:r>
              <a:rPr lang="en-GB" b="1" dirty="0"/>
              <a:t>Shortcomings of a CI</a:t>
            </a:r>
          </a:p>
          <a:p>
            <a:r>
              <a:rPr lang="en-GB" dirty="0"/>
              <a:t>It may not adequately represent all dimensions</a:t>
            </a:r>
          </a:p>
          <a:p>
            <a:r>
              <a:rPr lang="en-GB" dirty="0"/>
              <a:t>Inappropriate weightings may be </a:t>
            </a:r>
            <a:r>
              <a:rPr lang="en-GB" dirty="0" smtClean="0"/>
              <a:t>used</a:t>
            </a:r>
            <a:endParaRPr lang="en-GB" dirty="0"/>
          </a:p>
          <a:p>
            <a:r>
              <a:rPr lang="en-GB" dirty="0"/>
              <a:t>The result might be </a:t>
            </a:r>
            <a:r>
              <a:rPr lang="en-GB" dirty="0" err="1"/>
              <a:t>eg</a:t>
            </a:r>
            <a:r>
              <a:rPr lang="en-GB" dirty="0"/>
              <a:t>. inappropriate policy development or unsuitable choice of university by potential </a:t>
            </a:r>
            <a:r>
              <a:rPr lang="en-GB" dirty="0" smtClean="0"/>
              <a:t>students</a:t>
            </a:r>
            <a:endParaRPr lang="en-GB" dirty="0"/>
          </a:p>
        </p:txBody>
      </p:sp>
    </p:spTree>
    <p:extLst>
      <p:ext uri="{BB962C8B-B14F-4D97-AF65-F5344CB8AC3E}">
        <p14:creationId xmlns:p14="http://schemas.microsoft.com/office/powerpoint/2010/main" val="2344792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Producing a performance </a:t>
            </a:r>
            <a:r>
              <a:rPr lang="en-GB" dirty="0" smtClean="0"/>
              <a:t>indicator</a:t>
            </a:r>
            <a:endParaRPr lang="en-GB" dirty="0"/>
          </a:p>
        </p:txBody>
      </p:sp>
      <p:sp>
        <p:nvSpPr>
          <p:cNvPr id="3" name="Content Placeholder 2"/>
          <p:cNvSpPr>
            <a:spLocks noGrp="1"/>
          </p:cNvSpPr>
          <p:nvPr>
            <p:ph idx="1"/>
          </p:nvPr>
        </p:nvSpPr>
        <p:spPr/>
        <p:txBody>
          <a:bodyPr/>
          <a:lstStyle/>
          <a:p>
            <a:r>
              <a:rPr lang="en-GB" dirty="0" smtClean="0"/>
              <a:t>Efficiency of resource use requires </a:t>
            </a:r>
            <a:r>
              <a:rPr lang="en-GB" dirty="0"/>
              <a:t>a knowledge of both outputs and inputs</a:t>
            </a:r>
            <a:endParaRPr lang="en-GB" dirty="0" smtClean="0"/>
          </a:p>
          <a:p>
            <a:r>
              <a:rPr lang="en-GB" dirty="0" smtClean="0"/>
              <a:t>A PI should take the multi-dimensional production context into account</a:t>
            </a:r>
          </a:p>
          <a:p>
            <a:r>
              <a:rPr lang="en-GB" dirty="0" smtClean="0"/>
              <a:t>Distance functions</a:t>
            </a:r>
          </a:p>
          <a:p>
            <a:r>
              <a:rPr lang="en-GB" dirty="0" smtClean="0"/>
              <a:t>Frontier estimation methods:</a:t>
            </a:r>
            <a:br>
              <a:rPr lang="en-GB" dirty="0" smtClean="0"/>
            </a:br>
            <a:r>
              <a:rPr lang="en-GB" dirty="0" smtClean="0"/>
              <a:t>- DEA</a:t>
            </a:r>
            <a:br>
              <a:rPr lang="en-GB" dirty="0" smtClean="0"/>
            </a:br>
            <a:r>
              <a:rPr lang="en-GB" dirty="0" smtClean="0"/>
              <a:t>- SFA</a:t>
            </a:r>
            <a:endParaRPr lang="en-GB" dirty="0"/>
          </a:p>
        </p:txBody>
      </p:sp>
    </p:spTree>
    <p:extLst>
      <p:ext uri="{BB962C8B-B14F-4D97-AF65-F5344CB8AC3E}">
        <p14:creationId xmlns:p14="http://schemas.microsoft.com/office/powerpoint/2010/main" val="2742809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Producing a performance indicator</a:t>
            </a:r>
          </a:p>
        </p:txBody>
      </p:sp>
      <p:sp>
        <p:nvSpPr>
          <p:cNvPr id="3" name="Content Placeholder 2"/>
          <p:cNvSpPr>
            <a:spLocks noGrp="1"/>
          </p:cNvSpPr>
          <p:nvPr>
            <p:ph idx="1"/>
          </p:nvPr>
        </p:nvSpPr>
        <p:spPr/>
        <p:txBody>
          <a:bodyPr/>
          <a:lstStyle/>
          <a:p>
            <a:pPr marL="0" indent="0">
              <a:buNone/>
            </a:pPr>
            <a:r>
              <a:rPr lang="en-GB" dirty="0" smtClean="0"/>
              <a:t>Advantages of rankings based on distance function approach</a:t>
            </a:r>
          </a:p>
          <a:p>
            <a:r>
              <a:rPr lang="en-GB" dirty="0" smtClean="0"/>
              <a:t>Evaluates the efficiency with which resources are converted into outputs</a:t>
            </a:r>
          </a:p>
          <a:p>
            <a:r>
              <a:rPr lang="en-GB" dirty="0" smtClean="0"/>
              <a:t>Can take into account all dimensions</a:t>
            </a:r>
            <a:endParaRPr lang="en-GB" dirty="0"/>
          </a:p>
          <a:p>
            <a:r>
              <a:rPr lang="en-GB" dirty="0" smtClean="0"/>
              <a:t>Can </a:t>
            </a:r>
            <a:r>
              <a:rPr lang="en-GB" dirty="0"/>
              <a:t>make comparisons across HEIs and over </a:t>
            </a:r>
            <a:r>
              <a:rPr lang="en-GB" dirty="0" smtClean="0"/>
              <a:t>time</a:t>
            </a:r>
          </a:p>
          <a:p>
            <a:pPr marL="0" indent="0">
              <a:buNone/>
            </a:pPr>
            <a:r>
              <a:rPr lang="en-GB" dirty="0"/>
              <a:t>Shortcomings of rankings based on distance function approach</a:t>
            </a:r>
          </a:p>
          <a:p>
            <a:r>
              <a:rPr lang="en-GB" dirty="0"/>
              <a:t>The approach is not easily understood by </a:t>
            </a:r>
            <a:r>
              <a:rPr lang="en-GB" dirty="0" smtClean="0"/>
              <a:t>stakeholders </a:t>
            </a:r>
            <a:endParaRPr lang="en-GB" dirty="0"/>
          </a:p>
        </p:txBody>
      </p:sp>
    </p:spTree>
    <p:extLst>
      <p:ext uri="{BB962C8B-B14F-4D97-AF65-F5344CB8AC3E}">
        <p14:creationId xmlns:p14="http://schemas.microsoft.com/office/powerpoint/2010/main" val="2855442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comparison of PIs </a:t>
            </a:r>
            <a:r>
              <a:rPr lang="en-GB" dirty="0"/>
              <a:t>and </a:t>
            </a:r>
            <a:r>
              <a:rPr lang="en-GB" dirty="0" smtClean="0"/>
              <a:t>CIs</a:t>
            </a:r>
            <a:endParaRPr lang="en-GB" dirty="0"/>
          </a:p>
        </p:txBody>
      </p:sp>
      <p:sp>
        <p:nvSpPr>
          <p:cNvPr id="3" name="Content Placeholder 2"/>
          <p:cNvSpPr>
            <a:spLocks noGrp="1"/>
          </p:cNvSpPr>
          <p:nvPr>
            <p:ph idx="1"/>
          </p:nvPr>
        </p:nvSpPr>
        <p:spPr/>
        <p:txBody>
          <a:bodyPr/>
          <a:lstStyle/>
          <a:p>
            <a:pPr marL="0" indent="0">
              <a:buNone/>
            </a:pPr>
            <a:r>
              <a:rPr lang="en-GB" b="1" dirty="0" smtClean="0"/>
              <a:t>Transparency</a:t>
            </a:r>
          </a:p>
          <a:p>
            <a:r>
              <a:rPr lang="en-GB" dirty="0" smtClean="0"/>
              <a:t>A CI is transparent in terms of the </a:t>
            </a:r>
            <a:r>
              <a:rPr lang="en-GB" dirty="0"/>
              <a:t>method and the data used. </a:t>
            </a:r>
            <a:endParaRPr lang="en-GB" dirty="0" smtClean="0"/>
          </a:p>
          <a:p>
            <a:r>
              <a:rPr lang="en-GB" dirty="0" smtClean="0"/>
              <a:t>A </a:t>
            </a:r>
            <a:r>
              <a:rPr lang="en-GB" dirty="0"/>
              <a:t>HEI </a:t>
            </a:r>
            <a:r>
              <a:rPr lang="en-GB" dirty="0" smtClean="0"/>
              <a:t>can </a:t>
            </a:r>
            <a:r>
              <a:rPr lang="en-GB" dirty="0"/>
              <a:t>see its strengths and weaknesses and alter behaviour </a:t>
            </a:r>
            <a:r>
              <a:rPr lang="en-GB" dirty="0" smtClean="0"/>
              <a:t>accordingly</a:t>
            </a:r>
          </a:p>
          <a:p>
            <a:r>
              <a:rPr lang="en-GB" dirty="0" smtClean="0"/>
              <a:t>The more complex distance function approach is not transparent</a:t>
            </a:r>
          </a:p>
        </p:txBody>
      </p:sp>
    </p:spTree>
    <p:extLst>
      <p:ext uri="{BB962C8B-B14F-4D97-AF65-F5344CB8AC3E}">
        <p14:creationId xmlns:p14="http://schemas.microsoft.com/office/powerpoint/2010/main" val="393318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Outline of talk</a:t>
            </a:r>
            <a:endParaRPr lang="en-GB" b="1" dirty="0">
              <a:latin typeface="+mn-lt"/>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Introduction</a:t>
            </a:r>
          </a:p>
          <a:p>
            <a:pPr>
              <a:buFont typeface="Arial" panose="020B0604020202020204" pitchFamily="34" charset="0"/>
              <a:buChar char="•"/>
            </a:pPr>
            <a:r>
              <a:rPr lang="en-GB" dirty="0" smtClean="0"/>
              <a:t>Composite indicators (CIs) and university rankings</a:t>
            </a:r>
          </a:p>
          <a:p>
            <a:pPr>
              <a:buFont typeface="Arial" panose="020B0604020202020204" pitchFamily="34" charset="0"/>
              <a:buChar char="•"/>
            </a:pPr>
            <a:r>
              <a:rPr lang="en-GB" dirty="0" smtClean="0"/>
              <a:t>Producing a performance indicator (PI)</a:t>
            </a:r>
            <a:endParaRPr lang="en-GB" dirty="0"/>
          </a:p>
          <a:p>
            <a:pPr>
              <a:buFont typeface="Arial" panose="020B0604020202020204" pitchFamily="34" charset="0"/>
              <a:buChar char="•"/>
            </a:pPr>
            <a:r>
              <a:rPr lang="en-GB" dirty="0" smtClean="0"/>
              <a:t>Comparing CIs and PIs</a:t>
            </a:r>
          </a:p>
          <a:p>
            <a:pPr>
              <a:buFont typeface="Arial" panose="020B0604020202020204" pitchFamily="34" charset="0"/>
              <a:buChar char="•"/>
            </a:pPr>
            <a:r>
              <a:rPr lang="en-GB" dirty="0" smtClean="0"/>
              <a:t>From </a:t>
            </a:r>
            <a:r>
              <a:rPr lang="en-GB" dirty="0"/>
              <a:t>point estimates </a:t>
            </a:r>
            <a:r>
              <a:rPr lang="en-GB" dirty="0" smtClean="0"/>
              <a:t>to groupings</a:t>
            </a:r>
          </a:p>
          <a:p>
            <a:pPr>
              <a:buFont typeface="Arial" panose="020B0604020202020204" pitchFamily="34" charset="0"/>
              <a:buChar char="•"/>
            </a:pPr>
            <a:r>
              <a:rPr lang="en-GB" dirty="0" smtClean="0"/>
              <a:t>Conclusions</a:t>
            </a:r>
            <a:endParaRPr lang="en-GB" dirty="0"/>
          </a:p>
        </p:txBody>
      </p:sp>
    </p:spTree>
    <p:extLst>
      <p:ext uri="{BB962C8B-B14F-4D97-AF65-F5344CB8AC3E}">
        <p14:creationId xmlns:p14="http://schemas.microsoft.com/office/powerpoint/2010/main" val="228313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comparison of PIs and CIs</a:t>
            </a:r>
          </a:p>
        </p:txBody>
      </p:sp>
      <p:sp>
        <p:nvSpPr>
          <p:cNvPr id="3" name="Content Placeholder 2"/>
          <p:cNvSpPr>
            <a:spLocks noGrp="1"/>
          </p:cNvSpPr>
          <p:nvPr>
            <p:ph idx="1"/>
          </p:nvPr>
        </p:nvSpPr>
        <p:spPr/>
        <p:txBody>
          <a:bodyPr/>
          <a:lstStyle/>
          <a:p>
            <a:pPr marL="0" indent="0">
              <a:buNone/>
            </a:pPr>
            <a:r>
              <a:rPr lang="en-GB" b="1" dirty="0" smtClean="0"/>
              <a:t>Gaming</a:t>
            </a:r>
          </a:p>
          <a:p>
            <a:r>
              <a:rPr lang="en-GB" dirty="0"/>
              <a:t>BUT greater transparency can lead to ‘gaming’</a:t>
            </a:r>
          </a:p>
          <a:p>
            <a:r>
              <a:rPr lang="en-GB" dirty="0" smtClean="0"/>
              <a:t>CI </a:t>
            </a:r>
            <a:r>
              <a:rPr lang="en-GB" dirty="0"/>
              <a:t>rankings are </a:t>
            </a:r>
            <a:r>
              <a:rPr lang="en-GB" dirty="0" smtClean="0"/>
              <a:t>potentially open </a:t>
            </a:r>
            <a:r>
              <a:rPr lang="en-GB" dirty="0"/>
              <a:t>to manipulation </a:t>
            </a:r>
          </a:p>
          <a:p>
            <a:r>
              <a:rPr lang="en-GB" dirty="0" smtClean="0"/>
              <a:t>Many </a:t>
            </a:r>
            <a:r>
              <a:rPr lang="en-GB" dirty="0"/>
              <a:t>performance measures </a:t>
            </a:r>
            <a:r>
              <a:rPr lang="en-GB" dirty="0" smtClean="0"/>
              <a:t>underpinning CIs are </a:t>
            </a:r>
            <a:r>
              <a:rPr lang="en-GB" dirty="0"/>
              <a:t>under HEI control</a:t>
            </a:r>
          </a:p>
          <a:p>
            <a:r>
              <a:rPr lang="en-GB" dirty="0"/>
              <a:t>Changing behaviour is a desirable consequence of performance measurement </a:t>
            </a:r>
            <a:r>
              <a:rPr lang="en-GB" i="1" dirty="0"/>
              <a:t>only</a:t>
            </a:r>
            <a:r>
              <a:rPr lang="en-GB" dirty="0"/>
              <a:t> if the changed behaviour genuinely improves </a:t>
            </a:r>
            <a:r>
              <a:rPr lang="en-GB" i="1" dirty="0"/>
              <a:t>performance</a:t>
            </a:r>
            <a:r>
              <a:rPr lang="en-GB" dirty="0"/>
              <a:t> rather than simply </a:t>
            </a:r>
            <a:r>
              <a:rPr lang="en-GB" i="1" dirty="0"/>
              <a:t>rank</a:t>
            </a:r>
            <a:r>
              <a:rPr lang="en-GB" dirty="0" smtClean="0"/>
              <a:t>.</a:t>
            </a:r>
          </a:p>
          <a:p>
            <a:r>
              <a:rPr lang="en-GB" dirty="0"/>
              <a:t>Gaming behaviour by universities is unlikely to achieve the efficiency objective of performance </a:t>
            </a:r>
            <a:r>
              <a:rPr lang="en-GB" dirty="0" smtClean="0"/>
              <a:t>assessment</a:t>
            </a:r>
            <a:r>
              <a:rPr lang="en-GB" dirty="0"/>
              <a:t>.</a:t>
            </a:r>
          </a:p>
        </p:txBody>
      </p:sp>
    </p:spTree>
    <p:extLst>
      <p:ext uri="{BB962C8B-B14F-4D97-AF65-F5344CB8AC3E}">
        <p14:creationId xmlns:p14="http://schemas.microsoft.com/office/powerpoint/2010/main" val="18597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comparison of PIs and CIs</a:t>
            </a:r>
          </a:p>
        </p:txBody>
      </p:sp>
      <p:sp>
        <p:nvSpPr>
          <p:cNvPr id="3" name="Content Placeholder 2"/>
          <p:cNvSpPr>
            <a:spLocks noGrp="1"/>
          </p:cNvSpPr>
          <p:nvPr>
            <p:ph idx="1"/>
          </p:nvPr>
        </p:nvSpPr>
        <p:spPr/>
        <p:txBody>
          <a:bodyPr/>
          <a:lstStyle/>
          <a:p>
            <a:pPr marL="0" indent="0">
              <a:buNone/>
            </a:pPr>
            <a:r>
              <a:rPr lang="en-GB" b="1" dirty="0" smtClean="0"/>
              <a:t>Homogenisation</a:t>
            </a:r>
          </a:p>
          <a:p>
            <a:r>
              <a:rPr lang="en-GB" dirty="0" smtClean="0"/>
              <a:t>By focusing on improvement of the components of CI rankings, HEIs can become homogeneous. </a:t>
            </a:r>
          </a:p>
          <a:p>
            <a:r>
              <a:rPr lang="en-GB" dirty="0" err="1" smtClean="0"/>
              <a:t>Eg</a:t>
            </a:r>
            <a:r>
              <a:rPr lang="en-GB" dirty="0" smtClean="0"/>
              <a:t>, </a:t>
            </a:r>
            <a:r>
              <a:rPr lang="en-GB" dirty="0"/>
              <a:t>the underlying components of the rankings are often biased towards research </a:t>
            </a:r>
            <a:r>
              <a:rPr lang="en-GB" dirty="0" smtClean="0"/>
              <a:t>activity; HEIs might alter mission </a:t>
            </a:r>
            <a:r>
              <a:rPr lang="en-GB" dirty="0"/>
              <a:t>to scientific research </a:t>
            </a:r>
            <a:r>
              <a:rPr lang="en-GB" dirty="0" smtClean="0"/>
              <a:t>activity. </a:t>
            </a:r>
          </a:p>
          <a:p>
            <a:r>
              <a:rPr lang="en-GB" dirty="0" smtClean="0"/>
              <a:t>Highly-ranked </a:t>
            </a:r>
            <a:r>
              <a:rPr lang="en-GB" dirty="0"/>
              <a:t>elite universities become </a:t>
            </a:r>
            <a:r>
              <a:rPr lang="en-GB" dirty="0" smtClean="0"/>
              <a:t>benchmarks </a:t>
            </a:r>
            <a:r>
              <a:rPr lang="en-GB" dirty="0"/>
              <a:t>for </a:t>
            </a:r>
            <a:r>
              <a:rPr lang="en-GB" dirty="0" smtClean="0"/>
              <a:t>lower-ranked </a:t>
            </a:r>
            <a:r>
              <a:rPr lang="en-GB" dirty="0"/>
              <a:t>HEIs to mimic, </a:t>
            </a:r>
            <a:r>
              <a:rPr lang="en-GB" dirty="0" smtClean="0"/>
              <a:t>ensuring reduction </a:t>
            </a:r>
            <a:r>
              <a:rPr lang="en-GB" dirty="0"/>
              <a:t>in diversity between universities . </a:t>
            </a:r>
          </a:p>
          <a:p>
            <a:endParaRPr lang="en-GB" dirty="0"/>
          </a:p>
        </p:txBody>
      </p:sp>
    </p:spTree>
    <p:extLst>
      <p:ext uri="{BB962C8B-B14F-4D97-AF65-F5344CB8AC3E}">
        <p14:creationId xmlns:p14="http://schemas.microsoft.com/office/powerpoint/2010/main" val="946456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comparison of PIs and CIs</a:t>
            </a:r>
          </a:p>
        </p:txBody>
      </p:sp>
      <p:sp>
        <p:nvSpPr>
          <p:cNvPr id="3" name="Content Placeholder 2"/>
          <p:cNvSpPr>
            <a:spLocks noGrp="1"/>
          </p:cNvSpPr>
          <p:nvPr>
            <p:ph idx="1"/>
          </p:nvPr>
        </p:nvSpPr>
        <p:spPr/>
        <p:txBody>
          <a:bodyPr/>
          <a:lstStyle/>
          <a:p>
            <a:pPr marL="0" indent="0">
              <a:buNone/>
            </a:pPr>
            <a:r>
              <a:rPr lang="en-GB" b="1" dirty="0" smtClean="0"/>
              <a:t>Precision</a:t>
            </a:r>
          </a:p>
          <a:p>
            <a:r>
              <a:rPr lang="en-GB" dirty="0" smtClean="0"/>
              <a:t>CIs: Large differences </a:t>
            </a:r>
            <a:r>
              <a:rPr lang="en-GB" dirty="0"/>
              <a:t>in rankings, </a:t>
            </a:r>
            <a:r>
              <a:rPr lang="en-GB" dirty="0" smtClean="0"/>
              <a:t>may be based on only small </a:t>
            </a:r>
            <a:r>
              <a:rPr lang="en-GB" dirty="0"/>
              <a:t>differences in </a:t>
            </a:r>
            <a:r>
              <a:rPr lang="en-GB" dirty="0" smtClean="0"/>
              <a:t>underlying scores </a:t>
            </a:r>
          </a:p>
          <a:p>
            <a:r>
              <a:rPr lang="en-GB" dirty="0" smtClean="0"/>
              <a:t>PIs: 95% confidence indicators around DEA and SFA rankings reveal large overlap</a:t>
            </a:r>
          </a:p>
        </p:txBody>
      </p:sp>
    </p:spTree>
    <p:extLst>
      <p:ext uri="{BB962C8B-B14F-4D97-AF65-F5344CB8AC3E}">
        <p14:creationId xmlns:p14="http://schemas.microsoft.com/office/powerpoint/2010/main" val="143009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comparison of PIs and CIs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0629018"/>
              </p:ext>
            </p:extLst>
          </p:nvPr>
        </p:nvGraphicFramePr>
        <p:xfrm>
          <a:off x="412750" y="1844675"/>
          <a:ext cx="8229600" cy="4680669"/>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bwMode="auto">
          <a:xfrm rot="-840000">
            <a:off x="1383136" y="1838336"/>
            <a:ext cx="523925" cy="792237"/>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
        <p:nvSpPr>
          <p:cNvPr id="5" name="Oval 4"/>
          <p:cNvSpPr/>
          <p:nvPr/>
        </p:nvSpPr>
        <p:spPr bwMode="auto">
          <a:xfrm>
            <a:off x="1691680" y="2564904"/>
            <a:ext cx="504056" cy="288032"/>
          </a:xfrm>
          <a:prstGeom prst="ellips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58526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comparison of PIs and CIs</a:t>
            </a:r>
          </a:p>
        </p:txBody>
      </p:sp>
      <p:sp>
        <p:nvSpPr>
          <p:cNvPr id="6" name="Rectangle 5"/>
          <p:cNvSpPr>
            <a:spLocks noChangeArrowheads="1"/>
          </p:cNvSpPr>
          <p:nvPr/>
        </p:nvSpPr>
        <p:spPr bwMode="auto">
          <a:xfrm>
            <a:off x="0" y="7391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 </a:t>
            </a:r>
            <a:r>
              <a:rPr kumimoji="0" lang="en-GB"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Horizontal line represents mean efficiency.</a:t>
            </a:r>
            <a:endParaRPr kumimoji="0" lang="en-GB" altLang="en-US"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2561770" y="1844824"/>
            <a:ext cx="40204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003772"/>
                </a:solidFill>
                <a:effectLst/>
                <a:latin typeface="+mn-lt"/>
                <a:ea typeface="Calibri" panose="020F0502020204030204" pitchFamily="34" charset="0"/>
                <a:cs typeface="Times New Roman" panose="02020603050405020304" pitchFamily="18" charset="0"/>
              </a:rPr>
              <a:t>Rankings:</a:t>
            </a:r>
            <a:r>
              <a:rPr kumimoji="0" lang="en-GB" altLang="en-US" sz="2400" b="1" i="0" u="none" strike="noStrike" cap="none" normalizeH="0" dirty="0" smtClean="0">
                <a:ln>
                  <a:noFill/>
                </a:ln>
                <a:solidFill>
                  <a:srgbClr val="003772"/>
                </a:solidFill>
                <a:effectLst/>
                <a:latin typeface="+mn-lt"/>
                <a:ea typeface="Calibri" panose="020F0502020204030204" pitchFamily="34" charset="0"/>
                <a:cs typeface="Times New Roman" panose="02020603050405020304" pitchFamily="18" charset="0"/>
              </a:rPr>
              <a:t> </a:t>
            </a:r>
            <a:r>
              <a:rPr kumimoji="0" lang="en-GB" altLang="en-US" sz="2400" b="1" i="0" u="none" strike="noStrike" cap="none" normalizeH="0" baseline="0" dirty="0" smtClean="0">
                <a:ln>
                  <a:noFill/>
                </a:ln>
                <a:solidFill>
                  <a:srgbClr val="003772"/>
                </a:solidFill>
                <a:effectLst/>
                <a:latin typeface="+mn-lt"/>
                <a:ea typeface="Calibri" panose="020F0502020204030204" pitchFamily="34" charset="0"/>
                <a:cs typeface="Times New Roman" panose="02020603050405020304" pitchFamily="18" charset="0"/>
              </a:rPr>
              <a:t>DEA estimation</a:t>
            </a:r>
            <a:endParaRPr kumimoji="0" lang="en-GB" altLang="en-US" sz="2400" b="0" i="0" u="none" strike="noStrike" cap="none" normalizeH="0" baseline="0" dirty="0" smtClean="0">
              <a:ln>
                <a:noFill/>
              </a:ln>
              <a:solidFill>
                <a:srgbClr val="003772"/>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rgbClr val="003772"/>
              </a:solidFill>
              <a:effectLst/>
              <a:latin typeface="+mn-lt"/>
            </a:endParaRPr>
          </a:p>
        </p:txBody>
      </p:sp>
      <p:graphicFrame>
        <p:nvGraphicFramePr>
          <p:cNvPr id="9" name="Chart 8"/>
          <p:cNvGraphicFramePr/>
          <p:nvPr>
            <p:extLst>
              <p:ext uri="{D42A27DB-BD31-4B8C-83A1-F6EECF244321}">
                <p14:modId xmlns:p14="http://schemas.microsoft.com/office/powerpoint/2010/main" val="3084955652"/>
              </p:ext>
            </p:extLst>
          </p:nvPr>
        </p:nvGraphicFramePr>
        <p:xfrm>
          <a:off x="1871980" y="2492896"/>
          <a:ext cx="5400040" cy="315722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a:spLocks noChangeArrowheads="1"/>
          </p:cNvSpPr>
          <p:nvPr/>
        </p:nvSpPr>
        <p:spPr bwMode="auto">
          <a:xfrm>
            <a:off x="2782882" y="5671036"/>
            <a:ext cx="351731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i="0" u="none" strike="noStrike" cap="none" normalizeH="0" baseline="0" dirty="0" smtClean="0">
                <a:ln>
                  <a:noFill/>
                </a:ln>
                <a:solidFill>
                  <a:srgbClr val="003772"/>
                </a:solidFill>
                <a:effectLst/>
                <a:latin typeface="+mn-lt"/>
                <a:ea typeface="Calibri" panose="020F0502020204030204" pitchFamily="34" charset="0"/>
                <a:cs typeface="Times New Roman" panose="02020603050405020304" pitchFamily="18" charset="0"/>
              </a:rPr>
              <a:t>Source: </a:t>
            </a:r>
            <a:r>
              <a:rPr kumimoji="0" lang="en-GB" altLang="en-US" sz="1400" i="0" u="none" strike="noStrike" cap="none" normalizeH="0" baseline="0" dirty="0" err="1" smtClean="0">
                <a:ln>
                  <a:noFill/>
                </a:ln>
                <a:solidFill>
                  <a:srgbClr val="003772"/>
                </a:solidFill>
                <a:effectLst/>
                <a:latin typeface="+mn-lt"/>
                <a:ea typeface="Calibri" panose="020F0502020204030204" pitchFamily="34" charset="0"/>
                <a:cs typeface="Times New Roman" panose="02020603050405020304" pitchFamily="18" charset="0"/>
              </a:rPr>
              <a:t>Papadimmitriou</a:t>
            </a:r>
            <a:r>
              <a:rPr kumimoji="0" lang="en-GB" altLang="en-US" sz="1400" i="0" u="none" strike="noStrike" cap="none" normalizeH="0" baseline="0" dirty="0" smtClean="0">
                <a:ln>
                  <a:noFill/>
                </a:ln>
                <a:solidFill>
                  <a:srgbClr val="003772"/>
                </a:solidFill>
                <a:effectLst/>
                <a:latin typeface="+mn-lt"/>
                <a:ea typeface="Calibri" panose="020F0502020204030204" pitchFamily="34" charset="0"/>
                <a:cs typeface="Times New Roman" panose="02020603050405020304" pitchFamily="18" charset="0"/>
              </a:rPr>
              <a:t> and Johnes 2016</a:t>
            </a:r>
            <a:endParaRPr kumimoji="0" lang="en-GB" altLang="en-US" sz="1400" i="0" u="none" strike="noStrike" cap="none" normalizeH="0" baseline="0" dirty="0" smtClean="0">
              <a:ln>
                <a:noFill/>
              </a:ln>
              <a:solidFill>
                <a:srgbClr val="003772"/>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i="0" u="none" strike="noStrike" cap="none" normalizeH="0" baseline="0" dirty="0" smtClean="0">
              <a:ln>
                <a:noFill/>
              </a:ln>
              <a:solidFill>
                <a:srgbClr val="003772"/>
              </a:solidFill>
              <a:effectLst/>
              <a:latin typeface="+mn-lt"/>
            </a:endParaRPr>
          </a:p>
        </p:txBody>
      </p:sp>
    </p:spTree>
    <p:extLst>
      <p:ext uri="{BB962C8B-B14F-4D97-AF65-F5344CB8AC3E}">
        <p14:creationId xmlns:p14="http://schemas.microsoft.com/office/powerpoint/2010/main" val="18816264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point estimates to groupings</a:t>
            </a:r>
            <a:endParaRPr lang="en-GB" dirty="0"/>
          </a:p>
        </p:txBody>
      </p:sp>
      <p:sp>
        <p:nvSpPr>
          <p:cNvPr id="3" name="Content Placeholder 2"/>
          <p:cNvSpPr>
            <a:spLocks noGrp="1"/>
          </p:cNvSpPr>
          <p:nvPr>
            <p:ph idx="1"/>
          </p:nvPr>
        </p:nvSpPr>
        <p:spPr/>
        <p:txBody>
          <a:bodyPr/>
          <a:lstStyle/>
          <a:p>
            <a:pPr marL="0" indent="0">
              <a:buNone/>
            </a:pPr>
            <a:r>
              <a:rPr lang="en-GB" dirty="0" smtClean="0"/>
              <a:t>Produce groups rather than individual rankings. How?</a:t>
            </a:r>
          </a:p>
          <a:p>
            <a:r>
              <a:rPr lang="en-GB" dirty="0" smtClean="0"/>
              <a:t>A possibility: peeling the onion (Barr</a:t>
            </a:r>
            <a:r>
              <a:rPr lang="en-GB" dirty="0"/>
              <a:t>, </a:t>
            </a:r>
            <a:r>
              <a:rPr lang="en-GB" dirty="0" err="1"/>
              <a:t>Durchholz</a:t>
            </a:r>
            <a:r>
              <a:rPr lang="en-GB" dirty="0"/>
              <a:t> and </a:t>
            </a:r>
            <a:r>
              <a:rPr lang="en-GB" dirty="0" err="1"/>
              <a:t>Seiford</a:t>
            </a:r>
            <a:r>
              <a:rPr lang="en-GB" dirty="0"/>
              <a:t> </a:t>
            </a:r>
            <a:r>
              <a:rPr lang="en-GB" dirty="0" smtClean="0"/>
              <a:t>2000</a:t>
            </a:r>
            <a:r>
              <a:rPr lang="en-GB" dirty="0"/>
              <a:t>) </a:t>
            </a:r>
            <a:endParaRPr lang="en-GB" dirty="0" smtClean="0"/>
          </a:p>
          <a:p>
            <a:r>
              <a:rPr lang="en-GB" dirty="0" smtClean="0"/>
              <a:t>Use </a:t>
            </a:r>
            <a:r>
              <a:rPr lang="en-GB" dirty="0"/>
              <a:t>DEA to produce tiers of universities (known as ‘peeling the DEA onion’): the first application </a:t>
            </a:r>
            <a:r>
              <a:rPr lang="en-GB" dirty="0" smtClean="0"/>
              <a:t>produces </a:t>
            </a:r>
            <a:r>
              <a:rPr lang="en-GB" dirty="0"/>
              <a:t>a set of efficient universities which are removed to form the top tier. DEA is then applied to the truncated data set, and the efficient universities removed to form the second DEA. This </a:t>
            </a:r>
            <a:r>
              <a:rPr lang="en-GB" dirty="0" smtClean="0"/>
              <a:t>‘</a:t>
            </a:r>
            <a:r>
              <a:rPr lang="en-GB" dirty="0"/>
              <a:t>peeling</a:t>
            </a:r>
            <a:r>
              <a:rPr lang="en-GB" dirty="0" smtClean="0"/>
              <a:t>’ </a:t>
            </a:r>
            <a:r>
              <a:rPr lang="en-GB" dirty="0"/>
              <a:t>continues until all </a:t>
            </a:r>
            <a:r>
              <a:rPr lang="en-GB" dirty="0" smtClean="0"/>
              <a:t>HEIs </a:t>
            </a:r>
            <a:r>
              <a:rPr lang="en-GB" dirty="0"/>
              <a:t>have been assigned to a tier</a:t>
            </a:r>
            <a:r>
              <a:rPr lang="en-GB" dirty="0" smtClean="0"/>
              <a:t>.</a:t>
            </a:r>
          </a:p>
          <a:p>
            <a:r>
              <a:rPr lang="en-GB" dirty="0" smtClean="0"/>
              <a:t>Can be used to form tiers on the basis of CI (BOD approach) or distance function (DEA) approach</a:t>
            </a:r>
          </a:p>
        </p:txBody>
      </p:sp>
    </p:spTree>
    <p:extLst>
      <p:ext uri="{BB962C8B-B14F-4D97-AF65-F5344CB8AC3E}">
        <p14:creationId xmlns:p14="http://schemas.microsoft.com/office/powerpoint/2010/main" val="1326513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point estimates to groupings</a:t>
            </a:r>
          </a:p>
        </p:txBody>
      </p:sp>
      <p:sp>
        <p:nvSpPr>
          <p:cNvPr id="3" name="Content Placeholder 2"/>
          <p:cNvSpPr>
            <a:spLocks noGrp="1"/>
          </p:cNvSpPr>
          <p:nvPr>
            <p:ph idx="1"/>
          </p:nvPr>
        </p:nvSpPr>
        <p:spPr>
          <a:xfrm>
            <a:off x="412750" y="1844824"/>
            <a:ext cx="8407722" cy="3598862"/>
          </a:xfrm>
        </p:spPr>
        <p:txBody>
          <a:bodyPr/>
          <a:lstStyle/>
          <a:p>
            <a:pPr marL="0" indent="0">
              <a:buNone/>
            </a:pPr>
            <a:r>
              <a:rPr lang="en-GB" dirty="0" smtClean="0"/>
              <a:t>Application of BOD to the data from </a:t>
            </a:r>
            <a:r>
              <a:rPr lang="en-GB" i="1" dirty="0" smtClean="0"/>
              <a:t>The Complete University Guide</a:t>
            </a:r>
            <a:r>
              <a:rPr lang="en-GB" dirty="0" smtClean="0"/>
              <a:t> reveals 4 basic groups</a:t>
            </a:r>
          </a:p>
          <a:p>
            <a:pPr marL="0" indent="0">
              <a:buNone/>
            </a:pPr>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1803356560"/>
              </p:ext>
            </p:extLst>
          </p:nvPr>
        </p:nvGraphicFramePr>
        <p:xfrm>
          <a:off x="467544" y="2636912"/>
          <a:ext cx="8136904" cy="2348105"/>
        </p:xfrm>
        <a:graphic>
          <a:graphicData uri="http://schemas.openxmlformats.org/drawingml/2006/table">
            <a:tbl>
              <a:tblPr firstRow="1" firstCol="1" bandRow="1">
                <a:tableStyleId>{93296810-A885-4BE3-A3E7-6D5BEEA58F35}</a:tableStyleId>
              </a:tblPr>
              <a:tblGrid>
                <a:gridCol w="864096"/>
                <a:gridCol w="1368152"/>
                <a:gridCol w="4392488"/>
                <a:gridCol w="1512168"/>
              </a:tblGrid>
              <a:tr h="0">
                <a:tc>
                  <a:txBody>
                    <a:bodyPr/>
                    <a:lstStyle/>
                    <a:p>
                      <a:pPr>
                        <a:lnSpc>
                          <a:spcPct val="107000"/>
                        </a:lnSpc>
                        <a:spcAft>
                          <a:spcPts val="0"/>
                        </a:spcAft>
                      </a:pPr>
                      <a:r>
                        <a:rPr lang="en-GB" sz="2400">
                          <a:effectLst/>
                        </a:rPr>
                        <a:t>Tier</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Number of HEIs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smtClean="0">
                          <a:effectLst/>
                        </a:rPr>
                        <a:t>Mean rank </a:t>
                      </a:r>
                      <a:r>
                        <a:rPr lang="en-GB" sz="2400" dirty="0">
                          <a:effectLst/>
                        </a:rPr>
                        <a:t>from </a:t>
                      </a:r>
                      <a:r>
                        <a:rPr lang="en-GB" sz="2400" i="1" dirty="0">
                          <a:effectLst/>
                        </a:rPr>
                        <a:t>The Complete University Guide</a:t>
                      </a:r>
                      <a:endParaRPr lang="en-GB"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Range in rank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400">
                          <a:effectLst/>
                        </a:rPr>
                        <a:t>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26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42.15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1 to 124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400">
                          <a:effectLst/>
                        </a:rPr>
                        <a:t>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41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54.85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3 to 125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400">
                          <a:effectLst/>
                        </a:rPr>
                        <a:t>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40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69.53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20 to 118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2400">
                          <a:effectLst/>
                        </a:rPr>
                        <a:t>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17</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98.71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59 to 126</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4"/>
          <p:cNvSpPr/>
          <p:nvPr/>
        </p:nvSpPr>
        <p:spPr bwMode="auto">
          <a:xfrm>
            <a:off x="7092280" y="2636912"/>
            <a:ext cx="1532608" cy="2348105"/>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353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Conclusions</a:t>
            </a:r>
            <a:endParaRPr lang="en-GB" dirty="0"/>
          </a:p>
        </p:txBody>
      </p:sp>
      <p:sp>
        <p:nvSpPr>
          <p:cNvPr id="3" name="Content Placeholder 2"/>
          <p:cNvSpPr>
            <a:spLocks noGrp="1"/>
          </p:cNvSpPr>
          <p:nvPr>
            <p:ph idx="1"/>
          </p:nvPr>
        </p:nvSpPr>
        <p:spPr/>
        <p:txBody>
          <a:bodyPr/>
          <a:lstStyle/>
          <a:p>
            <a:r>
              <a:rPr lang="en-GB" dirty="0" smtClean="0"/>
              <a:t>CIs commonly used by the media to produce rankings can misrepresent the data and are open to gaming </a:t>
            </a:r>
          </a:p>
          <a:p>
            <a:r>
              <a:rPr lang="en-GB" dirty="0" smtClean="0"/>
              <a:t>The BOD approach can address the issues of choice of weights and reduce the opportunity for gaming.</a:t>
            </a:r>
          </a:p>
          <a:p>
            <a:r>
              <a:rPr lang="en-GB" dirty="0" smtClean="0"/>
              <a:t>But differences between HEIs based on point estimates are often not significant.</a:t>
            </a:r>
          </a:p>
          <a:p>
            <a:r>
              <a:rPr lang="en-GB" dirty="0" smtClean="0"/>
              <a:t>A tiered approach might be more satisfactory</a:t>
            </a:r>
            <a:r>
              <a:rPr lang="en-GB" dirty="0" smtClean="0"/>
              <a:t>. But opportunities for gaming at the margins?</a:t>
            </a:r>
            <a:endParaRPr lang="en-GB" dirty="0" smtClean="0"/>
          </a:p>
          <a:p>
            <a:r>
              <a:rPr lang="en-GB" dirty="0" smtClean="0"/>
              <a:t>Different </a:t>
            </a:r>
            <a:r>
              <a:rPr lang="en-GB" dirty="0"/>
              <a:t>approaches deliver different conclusions and the user of </a:t>
            </a:r>
            <a:r>
              <a:rPr lang="en-GB" dirty="0" smtClean="0"/>
              <a:t>PIs and </a:t>
            </a:r>
            <a:r>
              <a:rPr lang="en-GB" dirty="0"/>
              <a:t>rankings should beware: university rankings should come with a serious health warning and be handled with care. </a:t>
            </a:r>
          </a:p>
        </p:txBody>
      </p:sp>
    </p:spTree>
    <p:extLst>
      <p:ext uri="{BB962C8B-B14F-4D97-AF65-F5344CB8AC3E}">
        <p14:creationId xmlns:p14="http://schemas.microsoft.com/office/powerpoint/2010/main" val="146750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GB" dirty="0" smtClean="0"/>
              <a:t>Why do we need performance indicators (PIs)?</a:t>
            </a:r>
          </a:p>
          <a:p>
            <a:r>
              <a:rPr lang="en-GB" dirty="0" smtClean="0"/>
              <a:t>Principal-agent problem:</a:t>
            </a:r>
            <a:br>
              <a:rPr lang="en-GB" dirty="0" smtClean="0"/>
            </a:br>
            <a:r>
              <a:rPr lang="en-GB" dirty="0" smtClean="0"/>
              <a:t>the objectives of the principal and the agent may not be aligned</a:t>
            </a:r>
          </a:p>
          <a:p>
            <a:r>
              <a:rPr lang="en-GB" dirty="0" smtClean="0"/>
              <a:t>In a publicly-funded HE sector, the government (principal) can only imperfectly observe the actions of those running the HEIs (agents</a:t>
            </a:r>
            <a:r>
              <a:rPr lang="en-GB" dirty="0" smtClean="0"/>
              <a:t>)</a:t>
            </a:r>
          </a:p>
          <a:p>
            <a:r>
              <a:rPr lang="en-GB" dirty="0" smtClean="0"/>
              <a:t>Link funding to performance?</a:t>
            </a:r>
            <a:endParaRPr lang="en-GB" dirty="0" smtClean="0"/>
          </a:p>
          <a:p>
            <a:r>
              <a:rPr lang="en-GB" dirty="0" smtClean="0"/>
              <a:t>Customers (prospective students) want to know about performance in order to make informed decisions about university choice</a:t>
            </a:r>
          </a:p>
        </p:txBody>
      </p:sp>
    </p:spTree>
    <p:extLst>
      <p:ext uri="{BB962C8B-B14F-4D97-AF65-F5344CB8AC3E}">
        <p14:creationId xmlns:p14="http://schemas.microsoft.com/office/powerpoint/2010/main" val="198775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j-lt"/>
              </a:rPr>
              <a:t>Introduction</a:t>
            </a:r>
            <a:endParaRPr lang="en-GB" b="1" dirty="0">
              <a:latin typeface="+mj-lt"/>
            </a:endParaRPr>
          </a:p>
        </p:txBody>
      </p:sp>
      <p:sp>
        <p:nvSpPr>
          <p:cNvPr id="3" name="Content Placeholder 2"/>
          <p:cNvSpPr>
            <a:spLocks noGrp="1"/>
          </p:cNvSpPr>
          <p:nvPr>
            <p:ph idx="1"/>
          </p:nvPr>
        </p:nvSpPr>
        <p:spPr/>
        <p:txBody>
          <a:bodyPr/>
          <a:lstStyle/>
          <a:p>
            <a:pPr marL="0" indent="0">
              <a:buNone/>
            </a:pPr>
            <a:r>
              <a:rPr lang="en-GB" dirty="0" smtClean="0">
                <a:latin typeface="+mj-lt"/>
              </a:rPr>
              <a:t>Awarding funding based on performance</a:t>
            </a:r>
          </a:p>
          <a:p>
            <a:r>
              <a:rPr lang="en-GB" dirty="0" smtClean="0">
                <a:latin typeface="+mj-lt"/>
              </a:rPr>
              <a:t>UK – Research Assessment Exercises, Research Excellence Framework </a:t>
            </a:r>
          </a:p>
          <a:p>
            <a:r>
              <a:rPr lang="en-GB" dirty="0" smtClean="0"/>
              <a:t>Australia – performance-based </a:t>
            </a:r>
            <a:r>
              <a:rPr lang="en-GB" dirty="0"/>
              <a:t>schemes for allocating funding for research and research </a:t>
            </a:r>
            <a:r>
              <a:rPr lang="en-GB" dirty="0" smtClean="0"/>
              <a:t>training</a:t>
            </a:r>
          </a:p>
          <a:p>
            <a:r>
              <a:rPr lang="en-GB" dirty="0" smtClean="0"/>
              <a:t>Other countries have also used performance-based research funding systems </a:t>
            </a:r>
            <a:r>
              <a:rPr lang="en-GB" dirty="0" err="1" smtClean="0"/>
              <a:t>eg</a:t>
            </a:r>
            <a:r>
              <a:rPr lang="en-GB" dirty="0" smtClean="0"/>
              <a:t>: Spain, Hong Kong, Poland, Portugal, Italy, New Zealand, Norway, Sweden, Denmark, Finland (Hicks, 2012)</a:t>
            </a:r>
          </a:p>
          <a:p>
            <a:endParaRPr lang="en-GB" dirty="0">
              <a:latin typeface="+mj-lt"/>
            </a:endParaRPr>
          </a:p>
        </p:txBody>
      </p:sp>
    </p:spTree>
    <p:extLst>
      <p:ext uri="{BB962C8B-B14F-4D97-AF65-F5344CB8AC3E}">
        <p14:creationId xmlns:p14="http://schemas.microsoft.com/office/powerpoint/2010/main" val="1739219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Introduction</a:t>
            </a:r>
            <a:endParaRPr lang="en-GB" dirty="0"/>
          </a:p>
        </p:txBody>
      </p:sp>
      <p:sp>
        <p:nvSpPr>
          <p:cNvPr id="3" name="Content Placeholder 2"/>
          <p:cNvSpPr>
            <a:spLocks noGrp="1"/>
          </p:cNvSpPr>
          <p:nvPr>
            <p:ph idx="1"/>
          </p:nvPr>
        </p:nvSpPr>
        <p:spPr/>
        <p:txBody>
          <a:bodyPr/>
          <a:lstStyle/>
          <a:p>
            <a:pPr marL="0" indent="0">
              <a:buNone/>
            </a:pPr>
            <a:r>
              <a:rPr lang="en-GB" dirty="0" smtClean="0"/>
              <a:t>From PIs to </a:t>
            </a:r>
            <a:r>
              <a:rPr lang="en-GB" dirty="0"/>
              <a:t>university </a:t>
            </a:r>
            <a:r>
              <a:rPr lang="en-GB" dirty="0" smtClean="0"/>
              <a:t>rankings and league tables</a:t>
            </a:r>
          </a:p>
          <a:p>
            <a:r>
              <a:rPr lang="en-GB" dirty="0" smtClean="0"/>
              <a:t>PIs are quantitative </a:t>
            </a:r>
            <a:r>
              <a:rPr lang="en-GB" dirty="0"/>
              <a:t>data on the performance of HEIs typically used by </a:t>
            </a:r>
            <a:r>
              <a:rPr lang="en-GB" dirty="0" smtClean="0"/>
              <a:t>policy-makers for resource allocation. </a:t>
            </a:r>
          </a:p>
          <a:p>
            <a:r>
              <a:rPr lang="en-GB" dirty="0" smtClean="0"/>
              <a:t>Rankings are </a:t>
            </a:r>
            <a:r>
              <a:rPr lang="en-GB" dirty="0"/>
              <a:t>lists of </a:t>
            </a:r>
            <a:r>
              <a:rPr lang="en-GB" dirty="0" smtClean="0"/>
              <a:t>HEIs ranked according </a:t>
            </a:r>
            <a:r>
              <a:rPr lang="en-GB" dirty="0"/>
              <a:t>to a set of quantitative data (much like the </a:t>
            </a:r>
            <a:r>
              <a:rPr lang="en-GB" dirty="0" smtClean="0"/>
              <a:t>PIs) combined into a composite index (CI) and </a:t>
            </a:r>
            <a:r>
              <a:rPr lang="en-GB" dirty="0"/>
              <a:t>presented in the format of a league </a:t>
            </a:r>
            <a:r>
              <a:rPr lang="en-GB" dirty="0" smtClean="0"/>
              <a:t>table. </a:t>
            </a:r>
          </a:p>
          <a:p>
            <a:r>
              <a:rPr lang="en-GB" dirty="0" smtClean="0"/>
              <a:t>Rankings draw </a:t>
            </a:r>
            <a:r>
              <a:rPr lang="en-GB" dirty="0"/>
              <a:t>attention to relative performance between </a:t>
            </a:r>
            <a:r>
              <a:rPr lang="en-GB" dirty="0" smtClean="0"/>
              <a:t>HEIs</a:t>
            </a:r>
          </a:p>
          <a:p>
            <a:r>
              <a:rPr lang="en-GB" dirty="0" smtClean="0"/>
              <a:t>Rankings are often aimed </a:t>
            </a:r>
            <a:r>
              <a:rPr lang="en-GB" dirty="0"/>
              <a:t>at the general </a:t>
            </a:r>
            <a:r>
              <a:rPr lang="en-GB" dirty="0" smtClean="0"/>
              <a:t>public but are increasingly used by managers and policy-makers</a:t>
            </a:r>
            <a:endParaRPr lang="en-GB" dirty="0"/>
          </a:p>
          <a:p>
            <a:endParaRPr lang="en-GB" dirty="0"/>
          </a:p>
        </p:txBody>
      </p:sp>
    </p:spTree>
    <p:extLst>
      <p:ext uri="{BB962C8B-B14F-4D97-AF65-F5344CB8AC3E}">
        <p14:creationId xmlns:p14="http://schemas.microsoft.com/office/powerpoint/2010/main" val="198941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Introduction</a:t>
            </a:r>
            <a:endParaRPr lang="en-GB" b="1" dirty="0">
              <a:latin typeface="+mn-lt"/>
            </a:endParaRPr>
          </a:p>
        </p:txBody>
      </p:sp>
      <p:sp>
        <p:nvSpPr>
          <p:cNvPr id="3" name="Content Placeholder 2"/>
          <p:cNvSpPr>
            <a:spLocks noGrp="1"/>
          </p:cNvSpPr>
          <p:nvPr>
            <p:ph idx="1"/>
          </p:nvPr>
        </p:nvSpPr>
        <p:spPr>
          <a:xfrm>
            <a:off x="539552" y="1844824"/>
            <a:ext cx="8085336" cy="4104456"/>
          </a:xfrm>
        </p:spPr>
        <p:txBody>
          <a:bodyPr/>
          <a:lstStyle/>
          <a:p>
            <a:r>
              <a:rPr lang="en-GB" dirty="0" smtClean="0"/>
              <a:t>‘In league tables and ranking systems, ranks are often presented as if they had been calculated under conditions of certainty. Media and stakeholders take these measures at face value, as if they were unequivocal, all-purpose yardsticks of quality. To the consumers of composite </a:t>
            </a:r>
            <a:r>
              <a:rPr lang="en-GB" dirty="0" err="1" smtClean="0"/>
              <a:t>indiators</a:t>
            </a:r>
            <a:r>
              <a:rPr lang="en-GB" dirty="0" smtClean="0"/>
              <a:t>, the numbers seem crisp and convincing’ (</a:t>
            </a:r>
            <a:r>
              <a:rPr lang="en-GB" dirty="0" err="1" smtClean="0"/>
              <a:t>Saisana</a:t>
            </a:r>
            <a:r>
              <a:rPr lang="en-GB" dirty="0" smtClean="0"/>
              <a:t> </a:t>
            </a:r>
            <a:r>
              <a:rPr lang="en-GB" i="1" dirty="0" smtClean="0"/>
              <a:t>et al </a:t>
            </a:r>
            <a:r>
              <a:rPr lang="en-GB" dirty="0" smtClean="0"/>
              <a:t>2011)</a:t>
            </a:r>
          </a:p>
          <a:p>
            <a:pPr>
              <a:buNone/>
            </a:pPr>
            <a:r>
              <a:rPr lang="en-GB" dirty="0" smtClean="0"/>
              <a:t>Some questions:</a:t>
            </a:r>
          </a:p>
          <a:p>
            <a:r>
              <a:rPr lang="en-GB" dirty="0" smtClean="0"/>
              <a:t>Can a composite </a:t>
            </a:r>
            <a:r>
              <a:rPr lang="en-GB" dirty="0" smtClean="0"/>
              <a:t>index of performance </a:t>
            </a:r>
            <a:r>
              <a:rPr lang="en-GB" dirty="0" smtClean="0"/>
              <a:t>adequately reflect university performance for the stakeholders?</a:t>
            </a:r>
          </a:p>
          <a:p>
            <a:r>
              <a:rPr lang="en-GB" dirty="0" smtClean="0"/>
              <a:t>Can we find an alternative methodology?</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None/>
            </a:pPr>
            <a:endParaRPr lang="en-GB" dirty="0"/>
          </a:p>
        </p:txBody>
      </p:sp>
    </p:spTree>
    <p:extLst>
      <p:ext uri="{BB962C8B-B14F-4D97-AF65-F5344CB8AC3E}">
        <p14:creationId xmlns:p14="http://schemas.microsoft.com/office/powerpoint/2010/main" val="365176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r>
              <a:rPr lang="en-GB" dirty="0" smtClean="0"/>
              <a:t/>
            </a:r>
            <a:br>
              <a:rPr lang="en-GB" dirty="0" smtClean="0"/>
            </a:br>
            <a:r>
              <a:rPr lang="en-GB" dirty="0" smtClean="0"/>
              <a:t>university </a:t>
            </a:r>
            <a:r>
              <a:rPr lang="en-GB" dirty="0"/>
              <a:t>rankings</a:t>
            </a:r>
          </a:p>
        </p:txBody>
      </p:sp>
      <p:sp>
        <p:nvSpPr>
          <p:cNvPr id="3" name="Content Placeholder 2"/>
          <p:cNvSpPr>
            <a:spLocks noGrp="1"/>
          </p:cNvSpPr>
          <p:nvPr>
            <p:ph idx="1"/>
          </p:nvPr>
        </p:nvSpPr>
        <p:spPr/>
        <p:txBody>
          <a:bodyPr/>
          <a:lstStyle/>
          <a:p>
            <a:r>
              <a:rPr lang="en-GB" dirty="0" smtClean="0"/>
              <a:t>We </a:t>
            </a:r>
            <a:r>
              <a:rPr lang="en-GB" dirty="0" smtClean="0"/>
              <a:t>identify </a:t>
            </a:r>
            <a:r>
              <a:rPr lang="en-GB" dirty="0"/>
              <a:t>various indicators of interest </a:t>
            </a:r>
            <a:r>
              <a:rPr lang="en-GB" dirty="0" smtClean="0"/>
              <a:t>and combine them into a CI for </a:t>
            </a:r>
            <a:r>
              <a:rPr lang="en-GB" dirty="0" err="1" smtClean="0"/>
              <a:t>eg</a:t>
            </a:r>
            <a:r>
              <a:rPr lang="en-GB" dirty="0" smtClean="0"/>
              <a:t> </a:t>
            </a:r>
            <a:r>
              <a:rPr lang="en-GB" dirty="0" smtClean="0"/>
              <a:t>funding or student choice</a:t>
            </a:r>
          </a:p>
          <a:p>
            <a:pPr marL="0" indent="0">
              <a:buNone/>
            </a:pPr>
            <a:r>
              <a:rPr lang="en-GB" dirty="0" smtClean="0"/>
              <a:t>Points to address</a:t>
            </a:r>
          </a:p>
          <a:p>
            <a:r>
              <a:rPr lang="en-GB" dirty="0" smtClean="0"/>
              <a:t>Level of analysis: what are the entities being measured?</a:t>
            </a:r>
          </a:p>
          <a:p>
            <a:r>
              <a:rPr lang="en-GB" dirty="0" smtClean="0"/>
              <a:t>Dimensions: what are the dimensions along which performance should be measured?</a:t>
            </a:r>
          </a:p>
          <a:p>
            <a:r>
              <a:rPr lang="en-GB" dirty="0" smtClean="0"/>
              <a:t>In producing a CI what weights should be used?</a:t>
            </a:r>
            <a:endParaRPr lang="en-GB" dirty="0"/>
          </a:p>
        </p:txBody>
      </p:sp>
    </p:spTree>
    <p:extLst>
      <p:ext uri="{BB962C8B-B14F-4D97-AF65-F5344CB8AC3E}">
        <p14:creationId xmlns:p14="http://schemas.microsoft.com/office/powerpoint/2010/main" val="209079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p:txBody>
          <a:bodyPr/>
          <a:lstStyle/>
          <a:p>
            <a:pPr marL="0" indent="0">
              <a:buNone/>
            </a:pPr>
            <a:r>
              <a:rPr lang="en-GB" dirty="0" smtClean="0"/>
              <a:t>Historical development of rankings</a:t>
            </a:r>
          </a:p>
          <a:p>
            <a:r>
              <a:rPr lang="en-GB" dirty="0"/>
              <a:t>Unregulated and highly-competitive higher education market in USA has led to it pioneering the production of rankings (Dill, 2009). </a:t>
            </a:r>
          </a:p>
          <a:p>
            <a:r>
              <a:rPr lang="en-GB" dirty="0" smtClean="0"/>
              <a:t>Bibliographical </a:t>
            </a:r>
            <a:r>
              <a:rPr lang="en-GB" dirty="0"/>
              <a:t>dictionary of American academics </a:t>
            </a:r>
            <a:r>
              <a:rPr lang="en-GB" dirty="0" smtClean="0"/>
              <a:t>(Cattell 1910</a:t>
            </a:r>
            <a:r>
              <a:rPr lang="en-GB" dirty="0"/>
              <a:t>). </a:t>
            </a:r>
            <a:r>
              <a:rPr lang="en-GB" dirty="0" smtClean="0"/>
              <a:t>Used to rank US </a:t>
            </a:r>
            <a:r>
              <a:rPr lang="en-GB" dirty="0"/>
              <a:t>universities and </a:t>
            </a:r>
            <a:r>
              <a:rPr lang="en-GB" dirty="0" smtClean="0"/>
              <a:t>departments.</a:t>
            </a:r>
          </a:p>
          <a:p>
            <a:r>
              <a:rPr lang="en-GB" dirty="0" smtClean="0"/>
              <a:t>Graduate </a:t>
            </a:r>
            <a:r>
              <a:rPr lang="en-GB" dirty="0"/>
              <a:t>programs in the </a:t>
            </a:r>
            <a:r>
              <a:rPr lang="en-GB" dirty="0" smtClean="0"/>
              <a:t>USA based </a:t>
            </a:r>
            <a:r>
              <a:rPr lang="en-GB" dirty="0"/>
              <a:t>on a survey of faculty </a:t>
            </a:r>
            <a:r>
              <a:rPr lang="en-GB" dirty="0" smtClean="0"/>
              <a:t>(Hughes 1925</a:t>
            </a:r>
            <a:r>
              <a:rPr lang="en-GB" dirty="0"/>
              <a:t>). </a:t>
            </a:r>
            <a:r>
              <a:rPr lang="en-GB" dirty="0" smtClean="0"/>
              <a:t>Also used to rank universities.</a:t>
            </a:r>
          </a:p>
          <a:p>
            <a:r>
              <a:rPr lang="en-GB" dirty="0" smtClean="0"/>
              <a:t>The </a:t>
            </a:r>
            <a:r>
              <a:rPr lang="en-GB" dirty="0"/>
              <a:t>first media rankings of universities and colleges (at the institution level) are attributed to </a:t>
            </a:r>
            <a:r>
              <a:rPr lang="en-GB" i="1" dirty="0"/>
              <a:t>US News and World Report</a:t>
            </a:r>
            <a:r>
              <a:rPr lang="en-GB" dirty="0"/>
              <a:t> in 1983 (Dill, 2009). </a:t>
            </a:r>
            <a:endParaRPr lang="en-GB" dirty="0" smtClean="0"/>
          </a:p>
        </p:txBody>
      </p:sp>
    </p:spTree>
    <p:extLst>
      <p:ext uri="{BB962C8B-B14F-4D97-AF65-F5344CB8AC3E}">
        <p14:creationId xmlns:p14="http://schemas.microsoft.com/office/powerpoint/2010/main" val="135770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Composite indicators (CIs) and </a:t>
            </a:r>
            <a:br>
              <a:rPr lang="en-GB" dirty="0"/>
            </a:br>
            <a:r>
              <a:rPr lang="en-GB" dirty="0"/>
              <a:t>university rankings</a:t>
            </a:r>
          </a:p>
        </p:txBody>
      </p:sp>
      <p:sp>
        <p:nvSpPr>
          <p:cNvPr id="3" name="Content Placeholder 2"/>
          <p:cNvSpPr>
            <a:spLocks noGrp="1"/>
          </p:cNvSpPr>
          <p:nvPr>
            <p:ph idx="1"/>
          </p:nvPr>
        </p:nvSpPr>
        <p:spPr>
          <a:xfrm>
            <a:off x="412750" y="1844824"/>
            <a:ext cx="8479730" cy="3598862"/>
          </a:xfrm>
        </p:spPr>
        <p:txBody>
          <a:bodyPr/>
          <a:lstStyle/>
          <a:p>
            <a:pPr marL="0" indent="0">
              <a:buNone/>
            </a:pPr>
            <a:r>
              <a:rPr lang="en-GB" dirty="0" smtClean="0"/>
              <a:t>What dimensions are used?</a:t>
            </a:r>
          </a:p>
          <a:p>
            <a:r>
              <a:rPr lang="en-GB" dirty="0" smtClean="0"/>
              <a:t>Research – Assessment exercises, Publications, Citations</a:t>
            </a:r>
          </a:p>
          <a:p>
            <a:r>
              <a:rPr lang="en-GB" dirty="0" smtClean="0"/>
              <a:t>Teaching</a:t>
            </a:r>
            <a:br>
              <a:rPr lang="en-GB" dirty="0" smtClean="0"/>
            </a:br>
            <a:r>
              <a:rPr lang="en-GB" dirty="0" smtClean="0"/>
              <a:t>- Good honours degrees</a:t>
            </a:r>
            <a:br>
              <a:rPr lang="en-GB" dirty="0" smtClean="0"/>
            </a:br>
            <a:r>
              <a:rPr lang="en-GB" dirty="0" smtClean="0"/>
              <a:t>- non-continuation rates</a:t>
            </a:r>
            <a:br>
              <a:rPr lang="en-GB" dirty="0" smtClean="0"/>
            </a:br>
            <a:r>
              <a:rPr lang="en-GB" dirty="0" smtClean="0"/>
              <a:t>- module </a:t>
            </a:r>
            <a:r>
              <a:rPr lang="en-GB" dirty="0"/>
              <a:t>completion </a:t>
            </a:r>
            <a:r>
              <a:rPr lang="en-GB" dirty="0" smtClean="0"/>
              <a:t>rates</a:t>
            </a:r>
            <a:br>
              <a:rPr lang="en-GB" dirty="0" smtClean="0"/>
            </a:br>
            <a:r>
              <a:rPr lang="en-GB" dirty="0" smtClean="0"/>
              <a:t>- employment </a:t>
            </a:r>
            <a:r>
              <a:rPr lang="en-GB" dirty="0"/>
              <a:t>of </a:t>
            </a:r>
            <a:r>
              <a:rPr lang="en-GB" dirty="0" smtClean="0"/>
              <a:t>graduates</a:t>
            </a:r>
            <a:br>
              <a:rPr lang="en-GB" dirty="0" smtClean="0"/>
            </a:br>
            <a:r>
              <a:rPr lang="en-GB" dirty="0"/>
              <a:t>- widening participation rates </a:t>
            </a:r>
            <a:r>
              <a:rPr lang="en-GB" dirty="0" smtClean="0"/>
              <a:t/>
            </a:r>
            <a:br>
              <a:rPr lang="en-GB" dirty="0" smtClean="0"/>
            </a:br>
            <a:r>
              <a:rPr lang="en-GB" dirty="0" smtClean="0"/>
              <a:t>- student feedback</a:t>
            </a:r>
          </a:p>
          <a:p>
            <a:r>
              <a:rPr lang="en-GB" dirty="0" smtClean="0"/>
              <a:t>Environmental impact (‘green’ credentials)</a:t>
            </a:r>
          </a:p>
          <a:p>
            <a:r>
              <a:rPr lang="en-GB" dirty="0" smtClean="0"/>
              <a:t>Squirrels (!!)</a:t>
            </a:r>
          </a:p>
          <a:p>
            <a:endParaRPr lang="en-GB" dirty="0"/>
          </a:p>
        </p:txBody>
      </p:sp>
      <p:pic>
        <p:nvPicPr>
          <p:cNvPr id="4" name="Picture 3"/>
          <p:cNvPicPr>
            <a:picLocks noChangeAspect="1"/>
          </p:cNvPicPr>
          <p:nvPr/>
        </p:nvPicPr>
        <p:blipFill>
          <a:blip r:embed="rId2"/>
          <a:stretch>
            <a:fillRect/>
          </a:stretch>
        </p:blipFill>
        <p:spPr>
          <a:xfrm>
            <a:off x="5148063" y="2892462"/>
            <a:ext cx="3149917" cy="2192722"/>
          </a:xfrm>
          <a:prstGeom prst="rect">
            <a:avLst/>
          </a:prstGeom>
        </p:spPr>
      </p:pic>
    </p:spTree>
    <p:extLst>
      <p:ext uri="{BB962C8B-B14F-4D97-AF65-F5344CB8AC3E}">
        <p14:creationId xmlns:p14="http://schemas.microsoft.com/office/powerpoint/2010/main" val="254936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White">
  <a:themeElements>
    <a:clrScheme name="4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4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ums template">
  <a:themeElements>
    <a:clrScheme name="">
      <a:dk1>
        <a:srgbClr val="3F3F3F"/>
      </a:dk1>
      <a:lt1>
        <a:srgbClr val="FFFFFF"/>
      </a:lt1>
      <a:dk2>
        <a:srgbClr val="000000"/>
      </a:dk2>
      <a:lt2>
        <a:srgbClr val="9C9C9C"/>
      </a:lt2>
      <a:accent1>
        <a:srgbClr val="C2DED9"/>
      </a:accent1>
      <a:accent2>
        <a:srgbClr val="F19F94"/>
      </a:accent2>
      <a:accent3>
        <a:srgbClr val="FFFFFF"/>
      </a:accent3>
      <a:accent4>
        <a:srgbClr val="343434"/>
      </a:accent4>
      <a:accent5>
        <a:srgbClr val="DDECE9"/>
      </a:accent5>
      <a:accent6>
        <a:srgbClr val="DA9086"/>
      </a:accent6>
      <a:hlink>
        <a:srgbClr val="007E84"/>
      </a:hlink>
      <a:folHlink>
        <a:srgbClr val="AFA2CF"/>
      </a:folHlink>
    </a:clrScheme>
    <a:fontScheme name="lums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lnDef>
  </a:objectDefaults>
  <a:extraClrSchemeLst>
    <a:extraClrScheme>
      <a:clrScheme name="lum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um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um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um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um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um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ums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um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um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um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um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um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ums template 13">
        <a:dk1>
          <a:srgbClr val="3F3F3F"/>
        </a:dk1>
        <a:lt1>
          <a:srgbClr val="FFFFFF"/>
        </a:lt1>
        <a:dk2>
          <a:srgbClr val="000000"/>
        </a:dk2>
        <a:lt2>
          <a:srgbClr val="9C9C9C"/>
        </a:lt2>
        <a:accent1>
          <a:srgbClr val="C2DED9"/>
        </a:accent1>
        <a:accent2>
          <a:srgbClr val="F1B13D"/>
        </a:accent2>
        <a:accent3>
          <a:srgbClr val="FFFFFF"/>
        </a:accent3>
        <a:accent4>
          <a:srgbClr val="343434"/>
        </a:accent4>
        <a:accent5>
          <a:srgbClr val="DDECE9"/>
        </a:accent5>
        <a:accent6>
          <a:srgbClr val="DAA036"/>
        </a:accent6>
        <a:hlink>
          <a:srgbClr val="007E84"/>
        </a:hlink>
        <a:folHlink>
          <a:srgbClr val="79A5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40603</TotalTime>
  <Words>1646</Words>
  <Application>Microsoft Office PowerPoint</Application>
  <PresentationFormat>On-screen Show (4:3)</PresentationFormat>
  <Paragraphs>247</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Cambria</vt:lpstr>
      <vt:lpstr>Times New Roman</vt:lpstr>
      <vt:lpstr>4_White</vt:lpstr>
      <vt:lpstr>lums template</vt:lpstr>
      <vt:lpstr>Performance indicators and rankings in higher education  Jill Johnes University of Huddersfield </vt:lpstr>
      <vt:lpstr>Outline of talk</vt:lpstr>
      <vt:lpstr>Introduction</vt:lpstr>
      <vt:lpstr>Introduction</vt:lpstr>
      <vt:lpstr>Introduction</vt:lpstr>
      <vt:lpstr>Introduction</vt:lpstr>
      <vt:lpstr>Composite indicators (CIs) and  university rankings</vt:lpstr>
      <vt:lpstr>Composite indicators (CIs) and  university rankings</vt:lpstr>
      <vt:lpstr>Composite indicators (CIs) and  university rankings</vt:lpstr>
      <vt:lpstr>Composite indicators (CIs) and  university rankings</vt:lpstr>
      <vt:lpstr>Composite indicators (CIs) and  university rankings</vt:lpstr>
      <vt:lpstr>Composite indicators (CIs) and  university rankings</vt:lpstr>
      <vt:lpstr>Composite indicators (CIs) and  university rankings</vt:lpstr>
      <vt:lpstr>Composite indicators (CIs) and  university rankings</vt:lpstr>
      <vt:lpstr>Composite indicators (CIs) and  university rankings</vt:lpstr>
      <vt:lpstr>Composite indicators (CIs) and  university rankings</vt:lpstr>
      <vt:lpstr>Producing a performance indicator</vt:lpstr>
      <vt:lpstr>Producing a performance indicator</vt:lpstr>
      <vt:lpstr>A comparison of PIs and CIs</vt:lpstr>
      <vt:lpstr>A comparison of PIs and CIs</vt:lpstr>
      <vt:lpstr>A comparison of PIs and CIs</vt:lpstr>
      <vt:lpstr>A comparison of PIs and CIs</vt:lpstr>
      <vt:lpstr>A comparison of PIs and CIs</vt:lpstr>
      <vt:lpstr>A comparison of PIs and CIs</vt:lpstr>
      <vt:lpstr>From point estimates to groupings</vt:lpstr>
      <vt:lpstr>From point estimates to groupings</vt:lpstr>
      <vt:lpstr>Conclusions</vt:lpstr>
    </vt:vector>
  </TitlesOfParts>
  <Company>Lancaster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whiterc</dc:creator>
  <cp:lastModifiedBy>Jill Johnes</cp:lastModifiedBy>
  <cp:revision>439</cp:revision>
  <cp:lastPrinted>2016-10-14T14:55:56Z</cp:lastPrinted>
  <dcterms:created xsi:type="dcterms:W3CDTF">2011-01-26T14:43:48Z</dcterms:created>
  <dcterms:modified xsi:type="dcterms:W3CDTF">2016-10-17T14:04:38Z</dcterms:modified>
</cp:coreProperties>
</file>