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 id="2147483786" r:id="rId2"/>
  </p:sldMasterIdLst>
  <p:notesMasterIdLst>
    <p:notesMasterId r:id="rId42"/>
  </p:notesMasterIdLst>
  <p:handoutMasterIdLst>
    <p:handoutMasterId r:id="rId43"/>
  </p:handoutMasterIdLst>
  <p:sldIdLst>
    <p:sldId id="256" r:id="rId3"/>
    <p:sldId id="293" r:id="rId4"/>
    <p:sldId id="295" r:id="rId5"/>
    <p:sldId id="298" r:id="rId6"/>
    <p:sldId id="297" r:id="rId7"/>
    <p:sldId id="337" r:id="rId8"/>
    <p:sldId id="301" r:id="rId9"/>
    <p:sldId id="303" r:id="rId10"/>
    <p:sldId id="306" r:id="rId11"/>
    <p:sldId id="311" r:id="rId12"/>
    <p:sldId id="339" r:id="rId13"/>
    <p:sldId id="310" r:id="rId14"/>
    <p:sldId id="321" r:id="rId15"/>
    <p:sldId id="320" r:id="rId16"/>
    <p:sldId id="335" r:id="rId17"/>
    <p:sldId id="286" r:id="rId18"/>
    <p:sldId id="322" r:id="rId19"/>
    <p:sldId id="323" r:id="rId20"/>
    <p:sldId id="344" r:id="rId21"/>
    <p:sldId id="345" r:id="rId22"/>
    <p:sldId id="346" r:id="rId23"/>
    <p:sldId id="353" r:id="rId24"/>
    <p:sldId id="351" r:id="rId25"/>
    <p:sldId id="354" r:id="rId26"/>
    <p:sldId id="349" r:id="rId27"/>
    <p:sldId id="340" r:id="rId28"/>
    <p:sldId id="359" r:id="rId29"/>
    <p:sldId id="360" r:id="rId30"/>
    <p:sldId id="355" r:id="rId31"/>
    <p:sldId id="356" r:id="rId32"/>
    <p:sldId id="357" r:id="rId33"/>
    <p:sldId id="358" r:id="rId34"/>
    <p:sldId id="315" r:id="rId35"/>
    <p:sldId id="316" r:id="rId36"/>
    <p:sldId id="333" r:id="rId37"/>
    <p:sldId id="363" r:id="rId38"/>
    <p:sldId id="362" r:id="rId39"/>
    <p:sldId id="279" r:id="rId40"/>
    <p:sldId id="364" r:id="rId4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B2AA"/>
    <a:srgbClr val="F24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37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lancs\homes\17\papadimi\My%20Desktop\Dataset_2009%20and%20after\DEA_Results\Bootstrap_Dea\NEW_RESEARCH%20GRANTS\crs%20boot%2010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Pre-merging HEIs</c:v>
          </c:tx>
          <c:invertIfNegative val="0"/>
          <c:cat>
            <c:strRef>
              <c:f>Sheet1!$A$6:$A$9</c:f>
              <c:strCache>
                <c:ptCount val="4"/>
                <c:pt idx="0">
                  <c:v>PGOUTPUT</c:v>
                </c:pt>
                <c:pt idx="1">
                  <c:v>UGOUTPUT</c:v>
                </c:pt>
                <c:pt idx="2">
                  <c:v>UGOUTQUAL</c:v>
                </c:pt>
                <c:pt idx="3">
                  <c:v>RESEARCH</c:v>
                </c:pt>
              </c:strCache>
            </c:strRef>
          </c:cat>
          <c:val>
            <c:numRef>
              <c:f>Sheet1!$B$6:$B$9</c:f>
              <c:numCache>
                <c:formatCode>General</c:formatCode>
                <c:ptCount val="4"/>
                <c:pt idx="0">
                  <c:v>694.68309999999997</c:v>
                </c:pt>
                <c:pt idx="1">
                  <c:v>1860.923</c:v>
                </c:pt>
                <c:pt idx="2">
                  <c:v>1989.068</c:v>
                </c:pt>
                <c:pt idx="3">
                  <c:v>613.98910000000001</c:v>
                </c:pt>
              </c:numCache>
            </c:numRef>
          </c:val>
        </c:ser>
        <c:ser>
          <c:idx val="1"/>
          <c:order val="1"/>
          <c:tx>
            <c:v>Post-merging HEIs</c:v>
          </c:tx>
          <c:invertIfNegative val="0"/>
          <c:cat>
            <c:strRef>
              <c:f>Sheet1!$A$6:$A$9</c:f>
              <c:strCache>
                <c:ptCount val="4"/>
                <c:pt idx="0">
                  <c:v>PGOUTPUT</c:v>
                </c:pt>
                <c:pt idx="1">
                  <c:v>UGOUTPUT</c:v>
                </c:pt>
                <c:pt idx="2">
                  <c:v>UGOUTQUAL</c:v>
                </c:pt>
                <c:pt idx="3">
                  <c:v>RESEARCH</c:v>
                </c:pt>
              </c:strCache>
            </c:strRef>
          </c:cat>
          <c:val>
            <c:numRef>
              <c:f>Sheet1!$B$22:$B$25</c:f>
              <c:numCache>
                <c:formatCode>General</c:formatCode>
                <c:ptCount val="4"/>
                <c:pt idx="0">
                  <c:v>2239.0149999999999</c:v>
                </c:pt>
                <c:pt idx="1">
                  <c:v>3706.8719999999998</c:v>
                </c:pt>
                <c:pt idx="2">
                  <c:v>4159.4610000000002</c:v>
                </c:pt>
                <c:pt idx="3">
                  <c:v>1965.126</c:v>
                </c:pt>
              </c:numCache>
            </c:numRef>
          </c:val>
        </c:ser>
        <c:ser>
          <c:idx val="2"/>
          <c:order val="2"/>
          <c:tx>
            <c:v>Non-merging HEIs</c:v>
          </c:tx>
          <c:invertIfNegative val="0"/>
          <c:cat>
            <c:strRef>
              <c:f>Sheet1!$A$6:$A$9</c:f>
              <c:strCache>
                <c:ptCount val="4"/>
                <c:pt idx="0">
                  <c:v>PGOUTPUT</c:v>
                </c:pt>
                <c:pt idx="1">
                  <c:v>UGOUTPUT</c:v>
                </c:pt>
                <c:pt idx="2">
                  <c:v>UGOUTQUAL</c:v>
                </c:pt>
                <c:pt idx="3">
                  <c:v>RESEARCH</c:v>
                </c:pt>
              </c:strCache>
            </c:strRef>
          </c:cat>
          <c:val>
            <c:numRef>
              <c:f>Sheet1!$B$38:$B$41</c:f>
              <c:numCache>
                <c:formatCode>General</c:formatCode>
                <c:ptCount val="4"/>
                <c:pt idx="0">
                  <c:v>1015.4880000000001</c:v>
                </c:pt>
                <c:pt idx="1">
                  <c:v>2654.9810000000002</c:v>
                </c:pt>
                <c:pt idx="2">
                  <c:v>2701.7939999999999</c:v>
                </c:pt>
                <c:pt idx="3">
                  <c:v>593.59849999999994</c:v>
                </c:pt>
              </c:numCache>
            </c:numRef>
          </c:val>
        </c:ser>
        <c:dLbls>
          <c:showLegendKey val="0"/>
          <c:showVal val="0"/>
          <c:showCatName val="0"/>
          <c:showSerName val="0"/>
          <c:showPercent val="0"/>
          <c:showBubbleSize val="0"/>
        </c:dLbls>
        <c:gapWidth val="150"/>
        <c:axId val="450998208"/>
        <c:axId val="450998600"/>
      </c:barChart>
      <c:catAx>
        <c:axId val="450998208"/>
        <c:scaling>
          <c:orientation val="minMax"/>
        </c:scaling>
        <c:delete val="0"/>
        <c:axPos val="b"/>
        <c:numFmt formatCode="General" sourceLinked="0"/>
        <c:majorTickMark val="out"/>
        <c:minorTickMark val="none"/>
        <c:tickLblPos val="nextTo"/>
        <c:crossAx val="450998600"/>
        <c:crosses val="autoZero"/>
        <c:auto val="1"/>
        <c:lblAlgn val="ctr"/>
        <c:lblOffset val="100"/>
        <c:noMultiLvlLbl val="0"/>
      </c:catAx>
      <c:valAx>
        <c:axId val="450998600"/>
        <c:scaling>
          <c:orientation val="minMax"/>
        </c:scaling>
        <c:delete val="0"/>
        <c:axPos val="l"/>
        <c:numFmt formatCode="General" sourceLinked="1"/>
        <c:majorTickMark val="out"/>
        <c:minorTickMark val="none"/>
        <c:tickLblPos val="nextTo"/>
        <c:crossAx val="450998208"/>
        <c:crosses val="autoZero"/>
        <c:crossBetween val="between"/>
      </c:valAx>
    </c:plotArea>
    <c:legend>
      <c:legendPos val="r"/>
      <c:layout>
        <c:manualLayout>
          <c:xMode val="edge"/>
          <c:yMode val="edge"/>
          <c:x val="0.7876473161443055"/>
          <c:y val="0.31709398274171646"/>
          <c:w val="0.20254876228706706"/>
          <c:h val="0.2668174482830017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Pre-merging HEIs</c:v>
          </c:tx>
          <c:invertIfNegative val="0"/>
          <c:cat>
            <c:strRef>
              <c:f>Sheet1!$A$10:$A$15</c:f>
              <c:strCache>
                <c:ptCount val="6"/>
                <c:pt idx="0">
                  <c:v>PGINPUT</c:v>
                </c:pt>
                <c:pt idx="1">
                  <c:v>UGINPUT</c:v>
                </c:pt>
                <c:pt idx="2">
                  <c:v>UGINQUAL</c:v>
                </c:pt>
                <c:pt idx="3">
                  <c:v>STAFF</c:v>
                </c:pt>
                <c:pt idx="4">
                  <c:v>ACSERV</c:v>
                </c:pt>
                <c:pt idx="5">
                  <c:v>ADMIN</c:v>
                </c:pt>
              </c:strCache>
            </c:strRef>
          </c:cat>
          <c:val>
            <c:numRef>
              <c:f>Sheet1!$B$10:$B$15</c:f>
              <c:numCache>
                <c:formatCode>General</c:formatCode>
                <c:ptCount val="6"/>
                <c:pt idx="0">
                  <c:v>1380.5989999999999</c:v>
                </c:pt>
                <c:pt idx="1">
                  <c:v>5218.0349999999999</c:v>
                </c:pt>
                <c:pt idx="2">
                  <c:v>5581.5820000000003</c:v>
                </c:pt>
                <c:pt idx="3">
                  <c:v>839.88729999999998</c:v>
                </c:pt>
                <c:pt idx="4">
                  <c:v>7439.0209999999997</c:v>
                </c:pt>
                <c:pt idx="5">
                  <c:v>11900.75</c:v>
                </c:pt>
              </c:numCache>
            </c:numRef>
          </c:val>
        </c:ser>
        <c:ser>
          <c:idx val="1"/>
          <c:order val="1"/>
          <c:tx>
            <c:v>Post-merging HEIs</c:v>
          </c:tx>
          <c:invertIfNegative val="0"/>
          <c:cat>
            <c:strRef>
              <c:f>Sheet1!$A$10:$A$15</c:f>
              <c:strCache>
                <c:ptCount val="6"/>
                <c:pt idx="0">
                  <c:v>PGINPUT</c:v>
                </c:pt>
                <c:pt idx="1">
                  <c:v>UGINPUT</c:v>
                </c:pt>
                <c:pt idx="2">
                  <c:v>UGINQUAL</c:v>
                </c:pt>
                <c:pt idx="3">
                  <c:v>STAFF</c:v>
                </c:pt>
                <c:pt idx="4">
                  <c:v>ACSERV</c:v>
                </c:pt>
                <c:pt idx="5">
                  <c:v>ADMIN</c:v>
                </c:pt>
              </c:strCache>
            </c:strRef>
          </c:cat>
          <c:val>
            <c:numRef>
              <c:f>Sheet1!$B$26:$B$31</c:f>
              <c:numCache>
                <c:formatCode>General</c:formatCode>
                <c:ptCount val="6"/>
                <c:pt idx="0">
                  <c:v>3795.1880000000001</c:v>
                </c:pt>
                <c:pt idx="1">
                  <c:v>10752.8</c:v>
                </c:pt>
                <c:pt idx="2">
                  <c:v>14120.14</c:v>
                </c:pt>
                <c:pt idx="3">
                  <c:v>2090.098</c:v>
                </c:pt>
                <c:pt idx="4">
                  <c:v>19805.09</c:v>
                </c:pt>
                <c:pt idx="5">
                  <c:v>32854.699999999997</c:v>
                </c:pt>
              </c:numCache>
            </c:numRef>
          </c:val>
        </c:ser>
        <c:ser>
          <c:idx val="2"/>
          <c:order val="2"/>
          <c:tx>
            <c:v>Non-merging HEIs</c:v>
          </c:tx>
          <c:invertIfNegative val="0"/>
          <c:cat>
            <c:strRef>
              <c:f>Sheet1!$A$10:$A$15</c:f>
              <c:strCache>
                <c:ptCount val="6"/>
                <c:pt idx="0">
                  <c:v>PGINPUT</c:v>
                </c:pt>
                <c:pt idx="1">
                  <c:v>UGINPUT</c:v>
                </c:pt>
                <c:pt idx="2">
                  <c:v>UGINQUAL</c:v>
                </c:pt>
                <c:pt idx="3">
                  <c:v>STAFF</c:v>
                </c:pt>
                <c:pt idx="4">
                  <c:v>ACSERV</c:v>
                </c:pt>
                <c:pt idx="5">
                  <c:v>ADMIN</c:v>
                </c:pt>
              </c:strCache>
            </c:strRef>
          </c:cat>
          <c:val>
            <c:numRef>
              <c:f>Sheet1!$B$42:$B$47</c:f>
              <c:numCache>
                <c:formatCode>General</c:formatCode>
                <c:ptCount val="6"/>
                <c:pt idx="0">
                  <c:v>1771.1030000000001</c:v>
                </c:pt>
                <c:pt idx="1">
                  <c:v>7060.92</c:v>
                </c:pt>
                <c:pt idx="2">
                  <c:v>6902.19</c:v>
                </c:pt>
                <c:pt idx="3">
                  <c:v>779.2079</c:v>
                </c:pt>
                <c:pt idx="4">
                  <c:v>8895.41</c:v>
                </c:pt>
                <c:pt idx="5">
                  <c:v>15602.74</c:v>
                </c:pt>
              </c:numCache>
            </c:numRef>
          </c:val>
        </c:ser>
        <c:dLbls>
          <c:showLegendKey val="0"/>
          <c:showVal val="0"/>
          <c:showCatName val="0"/>
          <c:showSerName val="0"/>
          <c:showPercent val="0"/>
          <c:showBubbleSize val="0"/>
        </c:dLbls>
        <c:gapWidth val="150"/>
        <c:axId val="450690056"/>
        <c:axId val="391986752"/>
      </c:barChart>
      <c:catAx>
        <c:axId val="450690056"/>
        <c:scaling>
          <c:orientation val="minMax"/>
        </c:scaling>
        <c:delete val="0"/>
        <c:axPos val="b"/>
        <c:numFmt formatCode="General" sourceLinked="0"/>
        <c:majorTickMark val="out"/>
        <c:minorTickMark val="none"/>
        <c:tickLblPos val="nextTo"/>
        <c:crossAx val="391986752"/>
        <c:crosses val="autoZero"/>
        <c:auto val="1"/>
        <c:lblAlgn val="ctr"/>
        <c:lblOffset val="100"/>
        <c:noMultiLvlLbl val="0"/>
      </c:catAx>
      <c:valAx>
        <c:axId val="391986752"/>
        <c:scaling>
          <c:orientation val="minMax"/>
        </c:scaling>
        <c:delete val="0"/>
        <c:axPos val="l"/>
        <c:numFmt formatCode="General" sourceLinked="1"/>
        <c:majorTickMark val="out"/>
        <c:minorTickMark val="none"/>
        <c:tickLblPos val="nextTo"/>
        <c:crossAx val="450690056"/>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'overall boot averages'!$I$1</c:f>
              <c:strCache>
                <c:ptCount val="1"/>
                <c:pt idx="0">
                  <c:v> Bias Corrected Efficiency_CRS </c:v>
                </c:pt>
              </c:strCache>
            </c:strRef>
          </c:tx>
          <c:cat>
            <c:strRef>
              <c:f>'overall boot averages'!$H$2:$H$18</c:f>
              <c:strCache>
                <c:ptCount val="17"/>
                <c:pt idx="0">
                  <c:v>1996/97</c:v>
                </c:pt>
                <c:pt idx="1">
                  <c:v>1997/98</c:v>
                </c:pt>
                <c:pt idx="2">
                  <c:v>1998/99</c:v>
                </c:pt>
                <c:pt idx="3">
                  <c:v>1999/00</c:v>
                </c:pt>
                <c:pt idx="4">
                  <c:v>2000/01</c:v>
                </c:pt>
                <c:pt idx="5">
                  <c:v>2001/02</c:v>
                </c:pt>
                <c:pt idx="6">
                  <c:v>2002/03</c:v>
                </c:pt>
                <c:pt idx="7">
                  <c:v>2003/04</c:v>
                </c:pt>
                <c:pt idx="8">
                  <c:v>2004/05</c:v>
                </c:pt>
                <c:pt idx="9">
                  <c:v>2005/06</c:v>
                </c:pt>
                <c:pt idx="10">
                  <c:v>2006/07</c:v>
                </c:pt>
                <c:pt idx="11">
                  <c:v>2007/08</c:v>
                </c:pt>
                <c:pt idx="12">
                  <c:v>2008/09</c:v>
                </c:pt>
                <c:pt idx="13">
                  <c:v>2009/10</c:v>
                </c:pt>
                <c:pt idx="14">
                  <c:v>2010/11</c:v>
                </c:pt>
                <c:pt idx="15">
                  <c:v>2011/12</c:v>
                </c:pt>
                <c:pt idx="16">
                  <c:v>2012/13</c:v>
                </c:pt>
              </c:strCache>
            </c:strRef>
          </c:cat>
          <c:val>
            <c:numRef>
              <c:f>'overall boot averages'!$I$2:$I$18</c:f>
              <c:numCache>
                <c:formatCode>0.000</c:formatCode>
                <c:ptCount val="17"/>
                <c:pt idx="0">
                  <c:v>0.59093695652173883</c:v>
                </c:pt>
                <c:pt idx="1">
                  <c:v>0.597851111111111</c:v>
                </c:pt>
                <c:pt idx="2">
                  <c:v>0.57365984848484863</c:v>
                </c:pt>
                <c:pt idx="3">
                  <c:v>0.57277099236641238</c:v>
                </c:pt>
                <c:pt idx="4">
                  <c:v>0.60685312499999977</c:v>
                </c:pt>
                <c:pt idx="5">
                  <c:v>0.60809692307692309</c:v>
                </c:pt>
                <c:pt idx="6">
                  <c:v>0.6312282442748095</c:v>
                </c:pt>
                <c:pt idx="7">
                  <c:v>0.6492953846153845</c:v>
                </c:pt>
                <c:pt idx="8">
                  <c:v>0.64738449612403115</c:v>
                </c:pt>
                <c:pt idx="9">
                  <c:v>0.6453882812499997</c:v>
                </c:pt>
                <c:pt idx="10">
                  <c:v>0.64927906976744176</c:v>
                </c:pt>
                <c:pt idx="11">
                  <c:v>0.63744724409448861</c:v>
                </c:pt>
                <c:pt idx="12">
                  <c:v>0.61470952380952371</c:v>
                </c:pt>
                <c:pt idx="13">
                  <c:v>0.63891587301587305</c:v>
                </c:pt>
                <c:pt idx="14">
                  <c:v>0.67863412698412706</c:v>
                </c:pt>
                <c:pt idx="15">
                  <c:v>0.71358174603174596</c:v>
                </c:pt>
                <c:pt idx="16">
                  <c:v>0.69981039999999994</c:v>
                </c:pt>
              </c:numCache>
            </c:numRef>
          </c:val>
          <c:smooth val="0"/>
        </c:ser>
        <c:dLbls>
          <c:showLegendKey val="0"/>
          <c:showVal val="0"/>
          <c:showCatName val="0"/>
          <c:showSerName val="0"/>
          <c:showPercent val="0"/>
          <c:showBubbleSize val="0"/>
        </c:dLbls>
        <c:marker val="1"/>
        <c:smooth val="0"/>
        <c:axId val="338495792"/>
        <c:axId val="339648488"/>
      </c:lineChart>
      <c:catAx>
        <c:axId val="338495792"/>
        <c:scaling>
          <c:orientation val="minMax"/>
        </c:scaling>
        <c:delete val="0"/>
        <c:axPos val="b"/>
        <c:numFmt formatCode="General" sourceLinked="0"/>
        <c:majorTickMark val="out"/>
        <c:minorTickMark val="none"/>
        <c:tickLblPos val="nextTo"/>
        <c:crossAx val="339648488"/>
        <c:crosses val="autoZero"/>
        <c:auto val="1"/>
        <c:lblAlgn val="ctr"/>
        <c:lblOffset val="100"/>
        <c:noMultiLvlLbl val="0"/>
      </c:catAx>
      <c:valAx>
        <c:axId val="339648488"/>
        <c:scaling>
          <c:orientation val="minMax"/>
          <c:min val="0.5"/>
        </c:scaling>
        <c:delete val="0"/>
        <c:axPos val="l"/>
        <c:majorGridlines/>
        <c:title>
          <c:tx>
            <c:rich>
              <a:bodyPr rot="-5400000" vert="horz"/>
              <a:lstStyle/>
              <a:p>
                <a:pPr>
                  <a:defRPr/>
                </a:pPr>
                <a:r>
                  <a:rPr lang="en-GB"/>
                  <a:t>Mean</a:t>
                </a:r>
                <a:r>
                  <a:rPr lang="en-GB" baseline="0"/>
                  <a:t> Efficiency</a:t>
                </a:r>
                <a:endParaRPr lang="en-GB"/>
              </a:p>
            </c:rich>
          </c:tx>
          <c:overlay val="0"/>
        </c:title>
        <c:numFmt formatCode="0.000" sourceLinked="1"/>
        <c:majorTickMark val="out"/>
        <c:minorTickMark val="none"/>
        <c:tickLblPos val="nextTo"/>
        <c:crossAx val="338495792"/>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CA35E-78B2-4409-BD7B-DADC1390A809}"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GB"/>
        </a:p>
      </dgm:t>
    </dgm:pt>
    <dgm:pt modelId="{71C7EF62-3CDC-4C00-A1C6-829CB962A333}">
      <dgm:prSet phldrT="[Text]" custT="1"/>
      <dgm:spPr/>
      <dgm:t>
        <a:bodyPr/>
        <a:lstStyle/>
        <a:p>
          <a:endParaRPr lang="en-GB" sz="2400" b="1" dirty="0" smtClean="0"/>
        </a:p>
        <a:p>
          <a:r>
            <a:rPr lang="en-GB" sz="2400" b="1" dirty="0" smtClean="0"/>
            <a:t>Inputs</a:t>
          </a:r>
        </a:p>
        <a:p>
          <a:r>
            <a:rPr lang="en-GB" sz="2000" b="1" dirty="0" smtClean="0"/>
            <a:t>Primary inputs:</a:t>
          </a:r>
        </a:p>
        <a:p>
          <a:r>
            <a:rPr lang="en-GB" sz="1600" b="1" dirty="0" smtClean="0"/>
            <a:t>PGINPUT (x</a:t>
          </a:r>
          <a:r>
            <a:rPr lang="en-GB" sz="1600" b="1" baseline="-25000" dirty="0" smtClean="0"/>
            <a:t>1</a:t>
          </a:r>
          <a:r>
            <a:rPr lang="en-GB" sz="1600" b="1" dirty="0" smtClean="0"/>
            <a:t>)</a:t>
          </a:r>
          <a:r>
            <a:rPr lang="en-GB" sz="1600" dirty="0" smtClean="0"/>
            <a:t>: Numbers on postgraduate programmes</a:t>
          </a:r>
        </a:p>
        <a:p>
          <a:r>
            <a:rPr lang="en-GB" sz="1600" b="1" dirty="0" smtClean="0"/>
            <a:t>UGINPUT (x</a:t>
          </a:r>
          <a:r>
            <a:rPr lang="en-GB" sz="1600" b="1" baseline="-25000" dirty="0" smtClean="0"/>
            <a:t>2</a:t>
          </a:r>
          <a:r>
            <a:rPr lang="en-GB" sz="1600" b="1" dirty="0" smtClean="0"/>
            <a:t>): </a:t>
          </a:r>
          <a:r>
            <a:rPr lang="en-GB" sz="1600" b="0" dirty="0" smtClean="0"/>
            <a:t>Numbers on </a:t>
          </a:r>
          <a:r>
            <a:rPr lang="en-GB" sz="1600" dirty="0" smtClean="0"/>
            <a:t>undergraduate programmes</a:t>
          </a:r>
        </a:p>
        <a:p>
          <a:endParaRPr lang="en-GB" sz="1600" dirty="0" smtClean="0"/>
        </a:p>
        <a:p>
          <a:r>
            <a:rPr lang="en-GB" sz="2000" b="1" dirty="0" smtClean="0"/>
            <a:t>Labour:</a:t>
          </a:r>
        </a:p>
        <a:p>
          <a:r>
            <a:rPr lang="en-GB" sz="1600" b="1" dirty="0" smtClean="0"/>
            <a:t>STAFF (x</a:t>
          </a:r>
          <a:r>
            <a:rPr lang="en-GB" sz="1600" b="1" baseline="-25000" dirty="0" smtClean="0"/>
            <a:t>3</a:t>
          </a:r>
          <a:r>
            <a:rPr lang="en-GB" sz="1600" b="1" dirty="0" smtClean="0"/>
            <a:t>)</a:t>
          </a:r>
          <a:r>
            <a:rPr lang="en-GB" sz="1600" dirty="0" smtClean="0"/>
            <a:t>: Number of FTE academic staff</a:t>
          </a:r>
        </a:p>
        <a:p>
          <a:r>
            <a:rPr lang="en-GB" sz="1600" b="1" dirty="0" smtClean="0"/>
            <a:t>ADMIN (x</a:t>
          </a:r>
          <a:r>
            <a:rPr lang="en-GB" sz="1600" b="1" baseline="-25000" dirty="0" smtClean="0"/>
            <a:t>5</a:t>
          </a:r>
          <a:r>
            <a:rPr lang="en-GB" sz="1600" b="1" dirty="0" smtClean="0"/>
            <a:t>)</a:t>
          </a:r>
          <a:r>
            <a:rPr lang="en-GB" sz="1600" dirty="0" smtClean="0"/>
            <a:t>: Expenditure on administration including staff</a:t>
          </a:r>
        </a:p>
        <a:p>
          <a:endParaRPr lang="en-GB" sz="1600" dirty="0" smtClean="0"/>
        </a:p>
        <a:p>
          <a:r>
            <a:rPr lang="en-GB" sz="2000" b="1" dirty="0" smtClean="0"/>
            <a:t>Capital:</a:t>
          </a:r>
        </a:p>
        <a:p>
          <a:r>
            <a:rPr lang="en-GB" sz="1600" b="1" dirty="0" smtClean="0"/>
            <a:t>ACSERV (x</a:t>
          </a:r>
          <a:r>
            <a:rPr lang="en-GB" sz="1600" b="1" baseline="-25000" dirty="0" smtClean="0"/>
            <a:t>4</a:t>
          </a:r>
          <a:r>
            <a:rPr lang="en-GB" sz="1600" b="1" dirty="0" smtClean="0"/>
            <a:t>)</a:t>
          </a:r>
          <a:r>
            <a:rPr lang="en-GB" sz="1600" dirty="0" smtClean="0"/>
            <a:t>: Expenditure on library and computing facilities</a:t>
          </a:r>
        </a:p>
        <a:p>
          <a:endParaRPr lang="en-GB" sz="1500" dirty="0" smtClean="0"/>
        </a:p>
      </dgm:t>
    </dgm:pt>
    <dgm:pt modelId="{AE06B9D9-4C31-4815-A7FC-A03463B7B715}" type="parTrans" cxnId="{3F2CD955-FE6C-4D67-A894-94D0250E1D5C}">
      <dgm:prSet/>
      <dgm:spPr/>
      <dgm:t>
        <a:bodyPr/>
        <a:lstStyle/>
        <a:p>
          <a:endParaRPr lang="en-GB"/>
        </a:p>
      </dgm:t>
    </dgm:pt>
    <dgm:pt modelId="{B499C1BC-DE05-4058-8019-5148CFE807F0}" type="sibTrans" cxnId="{3F2CD955-FE6C-4D67-A894-94D0250E1D5C}">
      <dgm:prSet custT="1"/>
      <dgm:spPr>
        <a:solidFill>
          <a:schemeClr val="tx2"/>
        </a:solidFill>
      </dgm:spPr>
      <dgm:t>
        <a:bodyPr/>
        <a:lstStyle/>
        <a:p>
          <a:r>
            <a:rPr lang="en-GB" sz="2000" dirty="0" smtClean="0"/>
            <a:t>Black Box</a:t>
          </a:r>
          <a:endParaRPr lang="en-GB" sz="2000" dirty="0"/>
        </a:p>
      </dgm:t>
    </dgm:pt>
    <dgm:pt modelId="{65A4AB77-4FFB-4913-9402-C5A02EBC6F9D}">
      <dgm:prSet phldrT="[Text]" custT="1"/>
      <dgm:spPr/>
      <dgm:t>
        <a:bodyPr/>
        <a:lstStyle/>
        <a:p>
          <a:r>
            <a:rPr lang="en-GB" sz="2400" b="1" dirty="0" smtClean="0"/>
            <a:t>Outputs</a:t>
          </a:r>
        </a:p>
        <a:p>
          <a:r>
            <a:rPr lang="en-GB" sz="2000" b="1" dirty="0" smtClean="0"/>
            <a:t>Teaching:</a:t>
          </a:r>
        </a:p>
        <a:p>
          <a:r>
            <a:rPr lang="en-GB" sz="1600" b="1" dirty="0" smtClean="0"/>
            <a:t>PGOUTPUT (y</a:t>
          </a:r>
          <a:r>
            <a:rPr lang="en-GB" sz="1600" b="1" baseline="-25000" dirty="0" smtClean="0"/>
            <a:t>1</a:t>
          </a:r>
          <a:r>
            <a:rPr lang="en-GB" sz="1600" b="1" dirty="0" smtClean="0"/>
            <a:t>)</a:t>
          </a:r>
          <a:r>
            <a:rPr lang="en-GB" sz="1600" dirty="0" smtClean="0"/>
            <a:t>: Graduates from postgraduate programmes</a:t>
          </a:r>
        </a:p>
        <a:p>
          <a:r>
            <a:rPr lang="en-GB" sz="1600" b="1" dirty="0" smtClean="0"/>
            <a:t>UGOUTPUT (y</a:t>
          </a:r>
          <a:r>
            <a:rPr lang="en-GB" sz="1600" b="1" baseline="-25000" dirty="0" smtClean="0"/>
            <a:t>3</a:t>
          </a:r>
          <a:r>
            <a:rPr lang="en-GB" sz="1600" b="1" dirty="0" smtClean="0"/>
            <a:t>)</a:t>
          </a:r>
          <a:r>
            <a:rPr lang="en-GB" sz="1600" dirty="0" smtClean="0"/>
            <a:t>: Graduates from undergraduate programmes</a:t>
          </a:r>
        </a:p>
        <a:p>
          <a:endParaRPr lang="en-GB" sz="1900" dirty="0" smtClean="0"/>
        </a:p>
        <a:p>
          <a:r>
            <a:rPr lang="en-GB" sz="2000" b="1" dirty="0" smtClean="0"/>
            <a:t>Research:</a:t>
          </a:r>
        </a:p>
        <a:p>
          <a:r>
            <a:rPr lang="en-GB" sz="1600" b="1" dirty="0" smtClean="0"/>
            <a:t>RESEARCH (y</a:t>
          </a:r>
          <a:r>
            <a:rPr lang="en-GB" sz="1600" b="1" baseline="-25000" dirty="0" smtClean="0"/>
            <a:t>2</a:t>
          </a:r>
          <a:r>
            <a:rPr lang="en-GB" sz="1600" b="1" dirty="0" smtClean="0"/>
            <a:t>)</a:t>
          </a:r>
          <a:r>
            <a:rPr lang="en-GB" sz="1600" dirty="0" smtClean="0"/>
            <a:t>: </a:t>
          </a:r>
          <a:r>
            <a:rPr lang="en-GB" sz="1600" b="0" dirty="0" smtClean="0">
              <a:latin typeface="Calibri"/>
              <a:ea typeface="Calibri"/>
              <a:cs typeface="Times New Roman"/>
            </a:rPr>
            <a:t>Income received in funding council grants plus income received in research grants and contracts</a:t>
          </a:r>
          <a:endParaRPr lang="en-GB" sz="1600" b="0" dirty="0" smtClean="0"/>
        </a:p>
        <a:p>
          <a:endParaRPr lang="en-GB" sz="1900" dirty="0" smtClean="0"/>
        </a:p>
      </dgm:t>
    </dgm:pt>
    <dgm:pt modelId="{F0F1A126-233F-4B53-8200-8F037B5F87E6}" type="parTrans" cxnId="{02B9D524-3009-492D-B896-2F20ED11DE19}">
      <dgm:prSet/>
      <dgm:spPr/>
      <dgm:t>
        <a:bodyPr/>
        <a:lstStyle/>
        <a:p>
          <a:endParaRPr lang="en-GB"/>
        </a:p>
      </dgm:t>
    </dgm:pt>
    <dgm:pt modelId="{4EB74482-9B8E-46A2-8C51-2B4E102718F8}" type="sibTrans" cxnId="{02B9D524-3009-492D-B896-2F20ED11DE19}">
      <dgm:prSet/>
      <dgm:spPr/>
      <dgm:t>
        <a:bodyPr/>
        <a:lstStyle/>
        <a:p>
          <a:endParaRPr lang="en-GB"/>
        </a:p>
      </dgm:t>
    </dgm:pt>
    <dgm:pt modelId="{7D96E3F7-0B3F-450D-A7FA-4CEE839334AD}" type="pres">
      <dgm:prSet presAssocID="{4A0CA35E-78B2-4409-BD7B-DADC1390A809}" presName="Name0" presStyleCnt="0">
        <dgm:presLayoutVars>
          <dgm:dir/>
          <dgm:resizeHandles val="exact"/>
        </dgm:presLayoutVars>
      </dgm:prSet>
      <dgm:spPr/>
      <dgm:t>
        <a:bodyPr/>
        <a:lstStyle/>
        <a:p>
          <a:endParaRPr lang="en-GB"/>
        </a:p>
      </dgm:t>
    </dgm:pt>
    <dgm:pt modelId="{50EC0962-86A8-4731-8BF7-29831C0A05AB}" type="pres">
      <dgm:prSet presAssocID="{71C7EF62-3CDC-4C00-A1C6-829CB962A333}" presName="node" presStyleLbl="node1" presStyleIdx="0" presStyleCnt="2" custScaleY="210287">
        <dgm:presLayoutVars>
          <dgm:bulletEnabled val="1"/>
        </dgm:presLayoutVars>
      </dgm:prSet>
      <dgm:spPr/>
      <dgm:t>
        <a:bodyPr/>
        <a:lstStyle/>
        <a:p>
          <a:endParaRPr lang="en-GB"/>
        </a:p>
      </dgm:t>
    </dgm:pt>
    <dgm:pt modelId="{9412878E-A92A-4439-A11B-E523A4F192B2}" type="pres">
      <dgm:prSet presAssocID="{B499C1BC-DE05-4058-8019-5148CFE807F0}" presName="sibTrans" presStyleLbl="sibTrans2D1" presStyleIdx="0" presStyleCnt="1" custScaleX="172883" custScaleY="168917"/>
      <dgm:spPr>
        <a:prstGeom prst="homePlate">
          <a:avLst/>
        </a:prstGeom>
      </dgm:spPr>
      <dgm:t>
        <a:bodyPr/>
        <a:lstStyle/>
        <a:p>
          <a:endParaRPr lang="en-GB"/>
        </a:p>
      </dgm:t>
    </dgm:pt>
    <dgm:pt modelId="{438BFF4D-AD30-4CA1-9C56-29B9ADCD1B4A}" type="pres">
      <dgm:prSet presAssocID="{B499C1BC-DE05-4058-8019-5148CFE807F0}" presName="connectorText" presStyleLbl="sibTrans2D1" presStyleIdx="0" presStyleCnt="1"/>
      <dgm:spPr/>
      <dgm:t>
        <a:bodyPr/>
        <a:lstStyle/>
        <a:p>
          <a:endParaRPr lang="en-GB"/>
        </a:p>
      </dgm:t>
    </dgm:pt>
    <dgm:pt modelId="{DD473EB6-B89E-482A-906A-55AACEAA2228}" type="pres">
      <dgm:prSet presAssocID="{65A4AB77-4FFB-4913-9402-C5A02EBC6F9D}" presName="node" presStyleLbl="node1" presStyleIdx="1" presStyleCnt="2" custScaleY="210287">
        <dgm:presLayoutVars>
          <dgm:bulletEnabled val="1"/>
        </dgm:presLayoutVars>
      </dgm:prSet>
      <dgm:spPr/>
      <dgm:t>
        <a:bodyPr/>
        <a:lstStyle/>
        <a:p>
          <a:endParaRPr lang="en-GB"/>
        </a:p>
      </dgm:t>
    </dgm:pt>
  </dgm:ptLst>
  <dgm:cxnLst>
    <dgm:cxn modelId="{E2D49F74-B44D-4C04-86FD-B560634FC4EF}" type="presOf" srcId="{71C7EF62-3CDC-4C00-A1C6-829CB962A333}" destId="{50EC0962-86A8-4731-8BF7-29831C0A05AB}" srcOrd="0" destOrd="0" presId="urn:microsoft.com/office/officeart/2005/8/layout/process1"/>
    <dgm:cxn modelId="{4ABD194A-9053-415B-9B94-185C04D23FF5}" type="presOf" srcId="{65A4AB77-4FFB-4913-9402-C5A02EBC6F9D}" destId="{DD473EB6-B89E-482A-906A-55AACEAA2228}" srcOrd="0" destOrd="0" presId="urn:microsoft.com/office/officeart/2005/8/layout/process1"/>
    <dgm:cxn modelId="{F778EF6C-8A80-4003-9F48-39AD50E62275}" type="presOf" srcId="{4A0CA35E-78B2-4409-BD7B-DADC1390A809}" destId="{7D96E3F7-0B3F-450D-A7FA-4CEE839334AD}" srcOrd="0" destOrd="0" presId="urn:microsoft.com/office/officeart/2005/8/layout/process1"/>
    <dgm:cxn modelId="{02B9D524-3009-492D-B896-2F20ED11DE19}" srcId="{4A0CA35E-78B2-4409-BD7B-DADC1390A809}" destId="{65A4AB77-4FFB-4913-9402-C5A02EBC6F9D}" srcOrd="1" destOrd="0" parTransId="{F0F1A126-233F-4B53-8200-8F037B5F87E6}" sibTransId="{4EB74482-9B8E-46A2-8C51-2B4E102718F8}"/>
    <dgm:cxn modelId="{B850D184-2C54-4D4D-AD0E-8E43DB0A6F72}" type="presOf" srcId="{B499C1BC-DE05-4058-8019-5148CFE807F0}" destId="{9412878E-A92A-4439-A11B-E523A4F192B2}" srcOrd="0" destOrd="0" presId="urn:microsoft.com/office/officeart/2005/8/layout/process1"/>
    <dgm:cxn modelId="{20B6583C-E7D4-4AD9-A890-69F71CF4BD9E}" type="presOf" srcId="{B499C1BC-DE05-4058-8019-5148CFE807F0}" destId="{438BFF4D-AD30-4CA1-9C56-29B9ADCD1B4A}" srcOrd="1" destOrd="0" presId="urn:microsoft.com/office/officeart/2005/8/layout/process1"/>
    <dgm:cxn modelId="{3F2CD955-FE6C-4D67-A894-94D0250E1D5C}" srcId="{4A0CA35E-78B2-4409-BD7B-DADC1390A809}" destId="{71C7EF62-3CDC-4C00-A1C6-829CB962A333}" srcOrd="0" destOrd="0" parTransId="{AE06B9D9-4C31-4815-A7FC-A03463B7B715}" sibTransId="{B499C1BC-DE05-4058-8019-5148CFE807F0}"/>
    <dgm:cxn modelId="{DFA7CCAC-9ED3-442D-B69D-EDA9E47F8A66}" type="presParOf" srcId="{7D96E3F7-0B3F-450D-A7FA-4CEE839334AD}" destId="{50EC0962-86A8-4731-8BF7-29831C0A05AB}" srcOrd="0" destOrd="0" presId="urn:microsoft.com/office/officeart/2005/8/layout/process1"/>
    <dgm:cxn modelId="{3C6FCA69-BD24-47A7-B5F3-7C4C3A5EB472}" type="presParOf" srcId="{7D96E3F7-0B3F-450D-A7FA-4CEE839334AD}" destId="{9412878E-A92A-4439-A11B-E523A4F192B2}" srcOrd="1" destOrd="0" presId="urn:microsoft.com/office/officeart/2005/8/layout/process1"/>
    <dgm:cxn modelId="{FFE954EC-9841-48DA-BED2-AB63B495B89B}" type="presParOf" srcId="{9412878E-A92A-4439-A11B-E523A4F192B2}" destId="{438BFF4D-AD30-4CA1-9C56-29B9ADCD1B4A}" srcOrd="0" destOrd="0" presId="urn:microsoft.com/office/officeart/2005/8/layout/process1"/>
    <dgm:cxn modelId="{6FA348C7-A2AB-4A2A-AECC-F40CCD0AA283}" type="presParOf" srcId="{7D96E3F7-0B3F-450D-A7FA-4CEE839334AD}" destId="{DD473EB6-B89E-482A-906A-55AACEAA222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B62F58E-061B-44D3-A551-42D293446DA1}" type="datetimeFigureOut">
              <a:rPr lang="en-GB" smtClean="0"/>
              <a:pPr/>
              <a:t>28/07/2016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7B360D-2ABB-43A0-9E90-7C77D5D207C4}" type="slidenum">
              <a:rPr lang="en-GB" smtClean="0"/>
              <a:pPr/>
              <a:t>‹#›</a:t>
            </a:fld>
            <a:endParaRPr lang="en-GB"/>
          </a:p>
        </p:txBody>
      </p:sp>
    </p:spTree>
    <p:extLst>
      <p:ext uri="{BB962C8B-B14F-4D97-AF65-F5344CB8AC3E}">
        <p14:creationId xmlns:p14="http://schemas.microsoft.com/office/powerpoint/2010/main" val="431943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E273B8-3616-4912-8E4E-3FCC19489D61}" type="datetimeFigureOut">
              <a:rPr lang="en-GB" smtClean="0"/>
              <a:pPr/>
              <a:t>28/07/2016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16464"/>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8ADE75-A08C-445B-BAA3-1AC04092E2BA}" type="slidenum">
              <a:rPr lang="en-GB" smtClean="0"/>
              <a:pPr/>
              <a:t>‹#›</a:t>
            </a:fld>
            <a:endParaRPr lang="en-GB"/>
          </a:p>
        </p:txBody>
      </p:sp>
    </p:spTree>
    <p:extLst>
      <p:ext uri="{BB962C8B-B14F-4D97-AF65-F5344CB8AC3E}">
        <p14:creationId xmlns:p14="http://schemas.microsoft.com/office/powerpoint/2010/main" val="382328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8ADE75-A08C-445B-BAA3-1AC04092E2BA}" type="slidenum">
              <a:rPr lang="en-GB" smtClean="0"/>
              <a:pPr/>
              <a:t>1</a:t>
            </a:fld>
            <a:endParaRPr lang="en-GB"/>
          </a:p>
        </p:txBody>
      </p:sp>
    </p:spTree>
    <p:extLst>
      <p:ext uri="{BB962C8B-B14F-4D97-AF65-F5344CB8AC3E}">
        <p14:creationId xmlns:p14="http://schemas.microsoft.com/office/powerpoint/2010/main" val="230465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the difference in ray</a:t>
            </a:r>
            <a:r>
              <a:rPr lang="en-GB" baseline="0" dirty="0" smtClean="0"/>
              <a:t> returns to scale? The earlier studies use data prior to 1992; the later ones include ex-polys and colleges of HE.</a:t>
            </a:r>
          </a:p>
          <a:p>
            <a:r>
              <a:rPr lang="en-GB" baseline="0" dirty="0" smtClean="0"/>
              <a:t>Differences on economies of scope seem to be a consequence of aggregation of data (the more aggregated the outputs the less chance of economies of scope) and the period covered by the data (pre- or post-1992)</a:t>
            </a:r>
            <a:endParaRPr lang="en-GB" dirty="0"/>
          </a:p>
        </p:txBody>
      </p:sp>
      <p:sp>
        <p:nvSpPr>
          <p:cNvPr id="4" name="Slide Number Placeholder 3"/>
          <p:cNvSpPr>
            <a:spLocks noGrp="1"/>
          </p:cNvSpPr>
          <p:nvPr>
            <p:ph type="sldNum" sz="quarter" idx="10"/>
          </p:nvPr>
        </p:nvSpPr>
        <p:spPr/>
        <p:txBody>
          <a:bodyPr/>
          <a:lstStyle/>
          <a:p>
            <a:fld id="{888ADE75-A08C-445B-BAA3-1AC04092E2BA}" type="slidenum">
              <a:rPr lang="en-GB" smtClean="0"/>
              <a:pPr/>
              <a:t>12</a:t>
            </a:fld>
            <a:endParaRPr lang="en-GB"/>
          </a:p>
        </p:txBody>
      </p:sp>
    </p:spTree>
    <p:extLst>
      <p:ext uri="{BB962C8B-B14F-4D97-AF65-F5344CB8AC3E}">
        <p14:creationId xmlns:p14="http://schemas.microsoft.com/office/powerpoint/2010/main" val="170944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8ADE75-A08C-445B-BAA3-1AC04092E2BA}" type="slidenum">
              <a:rPr lang="en-GB" smtClean="0"/>
              <a:pPr/>
              <a:t>16</a:t>
            </a:fld>
            <a:endParaRPr lang="en-GB"/>
          </a:p>
        </p:txBody>
      </p:sp>
    </p:spTree>
    <p:extLst>
      <p:ext uri="{BB962C8B-B14F-4D97-AF65-F5344CB8AC3E}">
        <p14:creationId xmlns:p14="http://schemas.microsoft.com/office/powerpoint/2010/main" val="421976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8ADE75-A08C-445B-BAA3-1AC04092E2BA}" type="slidenum">
              <a:rPr lang="en-GB" smtClean="0"/>
              <a:pPr/>
              <a:t>17</a:t>
            </a:fld>
            <a:endParaRPr lang="en-GB"/>
          </a:p>
        </p:txBody>
      </p:sp>
    </p:spTree>
    <p:extLst>
      <p:ext uri="{BB962C8B-B14F-4D97-AF65-F5344CB8AC3E}">
        <p14:creationId xmlns:p14="http://schemas.microsoft.com/office/powerpoint/2010/main" val="366746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8ADE75-A08C-445B-BAA3-1AC04092E2BA}" type="slidenum">
              <a:rPr lang="en-GB" smtClean="0"/>
              <a:pPr/>
              <a:t>18</a:t>
            </a:fld>
            <a:endParaRPr lang="en-GB"/>
          </a:p>
        </p:txBody>
      </p:sp>
    </p:spTree>
    <p:extLst>
      <p:ext uri="{BB962C8B-B14F-4D97-AF65-F5344CB8AC3E}">
        <p14:creationId xmlns:p14="http://schemas.microsoft.com/office/powerpoint/2010/main" val="252132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8ADE75-A08C-445B-BAA3-1AC04092E2BA}" type="slidenum">
              <a:rPr lang="en-GB" smtClean="0"/>
              <a:pPr/>
              <a:t>21</a:t>
            </a:fld>
            <a:endParaRPr lang="en-GB"/>
          </a:p>
        </p:txBody>
      </p:sp>
    </p:spTree>
    <p:extLst>
      <p:ext uri="{BB962C8B-B14F-4D97-AF65-F5344CB8AC3E}">
        <p14:creationId xmlns:p14="http://schemas.microsoft.com/office/powerpoint/2010/main" val="94111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8ADE75-A08C-445B-BAA3-1AC04092E2BA}" type="slidenum">
              <a:rPr lang="en-GB" smtClean="0"/>
              <a:pPr/>
              <a:t>25</a:t>
            </a:fld>
            <a:endParaRPr lang="en-GB"/>
          </a:p>
        </p:txBody>
      </p:sp>
    </p:spTree>
    <p:extLst>
      <p:ext uri="{BB962C8B-B14F-4D97-AF65-F5344CB8AC3E}">
        <p14:creationId xmlns:p14="http://schemas.microsoft.com/office/powerpoint/2010/main" val="184496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Mean efficiency peaks soon after merger, and plateaus at a value of 0.94 to 0.95; dispersion around the mean is wide particularly in the 3 to 5 periods after merger</a:t>
            </a:r>
            <a:endParaRPr lang="en-GB"/>
          </a:p>
        </p:txBody>
      </p:sp>
      <p:sp>
        <p:nvSpPr>
          <p:cNvPr id="4" name="Slide Number Placeholder 3"/>
          <p:cNvSpPr>
            <a:spLocks noGrp="1"/>
          </p:cNvSpPr>
          <p:nvPr>
            <p:ph type="sldNum" sz="quarter" idx="10"/>
          </p:nvPr>
        </p:nvSpPr>
        <p:spPr/>
        <p:txBody>
          <a:bodyPr/>
          <a:lstStyle/>
          <a:p>
            <a:fld id="{888ADE75-A08C-445B-BAA3-1AC04092E2BA}" type="slidenum">
              <a:rPr lang="en-GB" smtClean="0"/>
              <a:pPr/>
              <a:t>37</a:t>
            </a:fld>
            <a:endParaRPr lang="en-GB"/>
          </a:p>
        </p:txBody>
      </p:sp>
    </p:spTree>
    <p:extLst>
      <p:ext uri="{BB962C8B-B14F-4D97-AF65-F5344CB8AC3E}">
        <p14:creationId xmlns:p14="http://schemas.microsoft.com/office/powerpoint/2010/main" val="129851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288A2F21-D003-470B-88D8-99037258D747}" type="slidenum">
              <a:rPr lang="en-GB" sz="1600">
                <a:solidFill>
                  <a:srgbClr val="000000"/>
                </a:solidFill>
              </a:rPr>
              <a:pPr>
                <a:spcBef>
                  <a:spcPct val="20000"/>
                </a:spcBef>
              </a:pPr>
              <a:t>‹#›</a:t>
            </a:fld>
            <a:endParaRPr lang="en-GB" sz="1600">
              <a:solidFill>
                <a:srgbClr val="000000"/>
              </a:solidFill>
            </a:endParaRPr>
          </a:p>
        </p:txBody>
      </p:sp>
      <p:sp>
        <p:nvSpPr>
          <p:cNvPr id="7" name="Rectangle 6"/>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31799392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34591747-6150-4DF8-9B69-455D48F5B485}" type="slidenum">
              <a:rPr lang="en-GB" sz="1600">
                <a:solidFill>
                  <a:srgbClr val="000000"/>
                </a:solidFill>
              </a:rPr>
              <a:pPr>
                <a:spcBef>
                  <a:spcPct val="20000"/>
                </a:spcBef>
              </a:pPr>
              <a:t>‹#›</a:t>
            </a:fld>
            <a:endParaRPr lang="en-GB" sz="1600">
              <a:solidFill>
                <a:srgbClr val="000000"/>
              </a:solidFill>
            </a:endParaRPr>
          </a:p>
        </p:txBody>
      </p:sp>
      <p:sp>
        <p:nvSpPr>
          <p:cNvPr id="7" name="Rectangle 6"/>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3762983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036CDFE4-D80F-4EE6-A4FA-2038F8E9CB3C}" type="slidenum">
              <a:rPr lang="en-GB" sz="1600">
                <a:solidFill>
                  <a:srgbClr val="000000"/>
                </a:solidFill>
              </a:rPr>
              <a:pPr>
                <a:spcBef>
                  <a:spcPct val="20000"/>
                </a:spcBef>
              </a:pPr>
              <a:t>‹#›</a:t>
            </a:fld>
            <a:endParaRPr lang="en-GB" sz="1600">
              <a:solidFill>
                <a:srgbClr val="000000"/>
              </a:solidFill>
            </a:endParaRPr>
          </a:p>
        </p:txBody>
      </p:sp>
      <p:sp>
        <p:nvSpPr>
          <p:cNvPr id="7" name="Rectangle 6"/>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6474821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731168"/>
          </a:xfrm>
        </p:spPr>
        <p:txBody>
          <a:bodyPr/>
          <a:lstStyle>
            <a:lvl1pPr>
              <a:defRPr sz="2400"/>
            </a:lvl1pPr>
          </a:lstStyle>
          <a:p>
            <a:r>
              <a:rPr lang="en-US" dirty="0" smtClean="0"/>
              <a:t>Click to edit Master title style</a:t>
            </a:r>
            <a:endParaRPr lang="en-GB" dirty="0"/>
          </a:p>
        </p:txBody>
      </p:sp>
      <p:sp>
        <p:nvSpPr>
          <p:cNvPr id="3" name="Content Placeholder 2"/>
          <p:cNvSpPr>
            <a:spLocks noGrp="1"/>
          </p:cNvSpPr>
          <p:nvPr>
            <p:ph idx="1"/>
          </p:nvPr>
        </p:nvSpPr>
        <p:spPr>
          <a:xfrm>
            <a:off x="683568" y="1268760"/>
            <a:ext cx="7772400" cy="4104456"/>
          </a:xfrm>
        </p:spPr>
        <p:txBody>
          <a:bodyPr/>
          <a:lstStyle>
            <a:lvl1pPr>
              <a:buClr>
                <a:srgbClr val="00B2AA"/>
              </a:buCl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08658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12750" y="1844824"/>
            <a:ext cx="8229600" cy="3598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05F5282E-2102-4BEA-AB42-2FF8C6EEFCCF}" type="slidenum">
              <a:rPr lang="en-GB" sz="1600">
                <a:solidFill>
                  <a:srgbClr val="000000"/>
                </a:solidFill>
              </a:rPr>
              <a:pPr>
                <a:spcBef>
                  <a:spcPct val="20000"/>
                </a:spcBef>
              </a:pPr>
              <a:t>‹#›</a:t>
            </a:fld>
            <a:endParaRPr lang="en-GB" sz="1600">
              <a:solidFill>
                <a:srgbClr val="000000"/>
              </a:solidFill>
            </a:endParaRPr>
          </a:p>
        </p:txBody>
      </p:sp>
      <p:sp>
        <p:nvSpPr>
          <p:cNvPr id="7" name="Rectangle 6"/>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
        <p:nvSpPr>
          <p:cNvPr id="8" name="Rectangle 7"/>
          <p:cNvSpPr/>
          <p:nvPr userDrawn="1"/>
        </p:nvSpPr>
        <p:spPr bwMode="auto">
          <a:xfrm>
            <a:off x="619944" y="58856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4245884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AB233AE4-2632-4952-92A8-5BEF7914B9DA}" type="slidenum">
              <a:rPr lang="en-GB" sz="1600">
                <a:solidFill>
                  <a:srgbClr val="000000"/>
                </a:solidFill>
              </a:rPr>
              <a:pPr>
                <a:spcBef>
                  <a:spcPct val="20000"/>
                </a:spcBef>
              </a:pPr>
              <a:t>‹#›</a:t>
            </a:fld>
            <a:endParaRPr lang="en-GB" sz="1600">
              <a:solidFill>
                <a:srgbClr val="000000"/>
              </a:solidFill>
            </a:endParaRPr>
          </a:p>
        </p:txBody>
      </p:sp>
      <p:sp>
        <p:nvSpPr>
          <p:cNvPr id="7" name="Rectangle 6"/>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41939272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36BE6C91-73EB-4E11-A969-3C2DADE5C048}" type="slidenum">
              <a:rPr lang="en-GB" sz="1600">
                <a:solidFill>
                  <a:srgbClr val="000000"/>
                </a:solidFill>
              </a:rPr>
              <a:pPr>
                <a:spcBef>
                  <a:spcPct val="20000"/>
                </a:spcBef>
              </a:pPr>
              <a:t>‹#›</a:t>
            </a:fld>
            <a:endParaRPr lang="en-GB" sz="1600">
              <a:solidFill>
                <a:srgbClr val="000000"/>
              </a:solidFill>
            </a:endParaRPr>
          </a:p>
        </p:txBody>
      </p:sp>
      <p:sp>
        <p:nvSpPr>
          <p:cNvPr id="8" name="Rectangle 7"/>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16506625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3AF0FC54-8515-47C3-8F5E-955D1903393A}" type="slidenum">
              <a:rPr lang="en-GB" sz="1600">
                <a:solidFill>
                  <a:srgbClr val="000000"/>
                </a:solidFill>
              </a:rPr>
              <a:pPr>
                <a:spcBef>
                  <a:spcPct val="20000"/>
                </a:spcBef>
              </a:pPr>
              <a:t>‹#›</a:t>
            </a:fld>
            <a:endParaRPr lang="en-GB" sz="1600">
              <a:solidFill>
                <a:srgbClr val="000000"/>
              </a:solidFill>
            </a:endParaRPr>
          </a:p>
        </p:txBody>
      </p:sp>
      <p:sp>
        <p:nvSpPr>
          <p:cNvPr id="10" name="Rectangle 9"/>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38203207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4E3ACB00-B884-457F-A09A-73A436C51427}" type="slidenum">
              <a:rPr lang="en-GB" sz="1600">
                <a:solidFill>
                  <a:srgbClr val="000000"/>
                </a:solidFill>
              </a:rPr>
              <a:pPr>
                <a:spcBef>
                  <a:spcPct val="20000"/>
                </a:spcBef>
              </a:pPr>
              <a:t>‹#›</a:t>
            </a:fld>
            <a:endParaRPr lang="en-GB" sz="1600">
              <a:solidFill>
                <a:srgbClr val="000000"/>
              </a:solidFill>
            </a:endParaRPr>
          </a:p>
        </p:txBody>
      </p:sp>
      <p:sp>
        <p:nvSpPr>
          <p:cNvPr id="6" name="Rectangle 5"/>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20866425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38A5BE7D-2501-463C-BCA5-D77333FFB430}" type="slidenum">
              <a:rPr lang="en-GB" sz="1600">
                <a:solidFill>
                  <a:srgbClr val="000000"/>
                </a:solidFill>
              </a:rPr>
              <a:pPr>
                <a:spcBef>
                  <a:spcPct val="20000"/>
                </a:spcBef>
              </a:pPr>
              <a:t>‹#›</a:t>
            </a:fld>
            <a:endParaRPr lang="en-GB" sz="1600">
              <a:solidFill>
                <a:srgbClr val="000000"/>
              </a:solidFill>
            </a:endParaRPr>
          </a:p>
        </p:txBody>
      </p:sp>
      <p:sp>
        <p:nvSpPr>
          <p:cNvPr id="5" name="Rectangle 4"/>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41927327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76662469-4A49-400E-BEED-091F16991316}" type="slidenum">
              <a:rPr lang="en-GB" sz="1600">
                <a:solidFill>
                  <a:srgbClr val="000000"/>
                </a:solidFill>
              </a:rPr>
              <a:pPr>
                <a:spcBef>
                  <a:spcPct val="20000"/>
                </a:spcBef>
              </a:pPr>
              <a:t>‹#›</a:t>
            </a:fld>
            <a:endParaRPr lang="en-GB" sz="1600">
              <a:solidFill>
                <a:srgbClr val="000000"/>
              </a:solidFill>
            </a:endParaRPr>
          </a:p>
        </p:txBody>
      </p:sp>
      <p:sp>
        <p:nvSpPr>
          <p:cNvPr id="8" name="Rectangle 7"/>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1433287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spcBef>
                <a:spcPct val="20000"/>
              </a:spcBef>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spcBef>
                <a:spcPct val="20000"/>
              </a:spcBef>
            </a:pPr>
            <a:fld id="{D2D43030-713D-4091-A161-DFA1C3F7AD11}" type="slidenum">
              <a:rPr lang="en-GB" sz="1600">
                <a:solidFill>
                  <a:srgbClr val="000000"/>
                </a:solidFill>
              </a:rPr>
              <a:pPr>
                <a:spcBef>
                  <a:spcPct val="20000"/>
                </a:spcBef>
              </a:pPr>
              <a:t>‹#›</a:t>
            </a:fld>
            <a:endParaRPr lang="en-GB" sz="1600">
              <a:solidFill>
                <a:srgbClr val="000000"/>
              </a:solidFill>
            </a:endParaRPr>
          </a:p>
        </p:txBody>
      </p:sp>
      <p:sp>
        <p:nvSpPr>
          <p:cNvPr id="8" name="Rectangle 7"/>
          <p:cNvSpPr/>
          <p:nvPr userDrawn="1"/>
        </p:nvSpPr>
        <p:spPr bwMode="auto">
          <a:xfrm>
            <a:off x="467544" y="5733256"/>
            <a:ext cx="8352928" cy="10081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spcBef>
                <a:spcPct val="20000"/>
              </a:spcBef>
            </a:pPr>
            <a:endParaRPr lang="en-GB" sz="1600" smtClean="0">
              <a:solidFill>
                <a:srgbClr val="000000"/>
              </a:solidFill>
            </a:endParaRPr>
          </a:p>
        </p:txBody>
      </p:sp>
    </p:spTree>
    <p:extLst>
      <p:ext uri="{BB962C8B-B14F-4D97-AF65-F5344CB8AC3E}">
        <p14:creationId xmlns:p14="http://schemas.microsoft.com/office/powerpoint/2010/main" val="1503305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solidFill>
                <a:srgbClr val="000000"/>
              </a:solidFill>
            </a:endParaRPr>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27" name="Picture 26"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extLst>
      <p:ext uri="{BB962C8B-B14F-4D97-AF65-F5344CB8AC3E}">
        <p14:creationId xmlns:p14="http://schemas.microsoft.com/office/powerpoint/2010/main" val="276142514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61797"/>
            <a:ext cx="64784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700808"/>
            <a:ext cx="7772400"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7" name="Picture 3" descr="I:\Image Library\Images\Logos\LUMS\Triple accreditation logos\LUMS_award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39866" y="5925277"/>
            <a:ext cx="2621210" cy="648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6342" y="164638"/>
            <a:ext cx="1164734" cy="954079"/>
          </a:xfrm>
          <a:prstGeom prst="rect">
            <a:avLst/>
          </a:prstGeom>
        </p:spPr>
      </p:pic>
    </p:spTree>
    <p:extLst>
      <p:ext uri="{BB962C8B-B14F-4D97-AF65-F5344CB8AC3E}">
        <p14:creationId xmlns:p14="http://schemas.microsoft.com/office/powerpoint/2010/main" val="1280915430"/>
      </p:ext>
    </p:extLst>
  </p:cSld>
  <p:clrMap bg1="lt1" tx1="dk1" bg2="lt2" tx2="dk2" accent1="accent1" accent2="accent2" accent3="accent3" accent4="accent4" accent5="accent5" accent6="accent6" hlink="hlink" folHlink="folHlink"/>
  <p:sldLayoutIdLst>
    <p:sldLayoutId id="2147483787" r:id="rId1"/>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rtl="0" eaLnBrk="0" fontAlgn="base" hangingPunct="0">
        <a:spcBef>
          <a:spcPct val="0"/>
        </a:spcBef>
        <a:spcAft>
          <a:spcPct val="0"/>
        </a:spcAft>
        <a:defRPr sz="3600" kern="1200">
          <a:solidFill>
            <a:srgbClr val="00B2AA"/>
          </a:solidFill>
          <a:latin typeface="Cambria" panose="02040503050406030204" pitchFamily="18" charset="0"/>
          <a:ea typeface="+mj-ea"/>
          <a:cs typeface="Cambria" panose="02040503050406030204" pitchFamily="18"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None/>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B2AA"/>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023904"/>
            <a:ext cx="8424936" cy="1800200"/>
          </a:xfrm>
        </p:spPr>
        <p:txBody>
          <a:bodyPr/>
          <a:lstStyle/>
          <a:p>
            <a:pPr algn="ctr"/>
            <a:r>
              <a:rPr lang="en-GB" sz="3200" dirty="0">
                <a:solidFill>
                  <a:schemeClr val="accent2"/>
                </a:solidFill>
              </a:rPr>
              <a:t>Mergers in higher education: Implications for </a:t>
            </a:r>
            <a:r>
              <a:rPr lang="en-GB" sz="3200" dirty="0" smtClean="0">
                <a:solidFill>
                  <a:schemeClr val="accent2"/>
                </a:solidFill>
              </a:rPr>
              <a:t>efficiency</a:t>
            </a:r>
            <a:br>
              <a:rPr lang="en-GB" sz="3200" dirty="0" smtClean="0">
                <a:solidFill>
                  <a:schemeClr val="accent2"/>
                </a:solidFill>
              </a:rPr>
            </a:br>
            <a:r>
              <a:rPr lang="en-GB" sz="3200" dirty="0">
                <a:solidFill>
                  <a:schemeClr val="accent2"/>
                </a:solidFill>
              </a:rPr>
              <a:t/>
            </a:r>
            <a:br>
              <a:rPr lang="en-GB" sz="3200" dirty="0">
                <a:solidFill>
                  <a:schemeClr val="accent2"/>
                </a:solidFill>
              </a:rPr>
            </a:br>
            <a:r>
              <a:rPr lang="en-GB" sz="2800" cap="none" dirty="0" smtClean="0">
                <a:solidFill>
                  <a:schemeClr val="accent2"/>
                </a:solidFill>
              </a:rPr>
              <a:t>Jill Johnes</a:t>
            </a:r>
            <a:br>
              <a:rPr lang="en-GB" sz="2800" cap="none" dirty="0" smtClean="0">
                <a:solidFill>
                  <a:schemeClr val="accent2"/>
                </a:solidFill>
              </a:rPr>
            </a:br>
            <a:r>
              <a:rPr lang="en-GB" sz="2800" cap="none" dirty="0" smtClean="0">
                <a:solidFill>
                  <a:schemeClr val="accent2"/>
                </a:solidFill>
              </a:rPr>
              <a:t>University of Huddersfield</a:t>
            </a:r>
            <a:r>
              <a:rPr lang="en-GB" sz="2800" dirty="0">
                <a:solidFill>
                  <a:schemeClr val="accent2"/>
                </a:solidFill>
              </a:rPr>
              <a:t/>
            </a:r>
            <a:br>
              <a:rPr lang="en-GB" sz="2800" dirty="0">
                <a:solidFill>
                  <a:schemeClr val="accent2"/>
                </a:solidFill>
              </a:rPr>
            </a:br>
            <a:endParaRPr lang="en-GB" sz="2800" dirty="0">
              <a:solidFill>
                <a:schemeClr val="accent2"/>
              </a:solidFill>
            </a:endParaRPr>
          </a:p>
        </p:txBody>
      </p:sp>
      <p:sp>
        <p:nvSpPr>
          <p:cNvPr id="6147" name="Text Placeholder 4"/>
          <p:cNvSpPr>
            <a:spLocks noGrp="1"/>
          </p:cNvSpPr>
          <p:nvPr>
            <p:ph type="body" idx="1"/>
          </p:nvPr>
        </p:nvSpPr>
        <p:spPr>
          <a:xfrm>
            <a:off x="107504" y="476672"/>
            <a:ext cx="6336704" cy="1296144"/>
          </a:xfrm>
        </p:spPr>
        <p:txBody>
          <a:bodyPr/>
          <a:lstStyle/>
          <a:p>
            <a:pPr>
              <a:spcBef>
                <a:spcPts val="0"/>
              </a:spcBef>
            </a:pPr>
            <a:endParaRPr lang="en-GB" sz="2800" b="1" dirty="0" smtClean="0">
              <a:solidFill>
                <a:schemeClr val="bg1"/>
              </a:solidFill>
              <a:latin typeface="+mn-lt"/>
            </a:endParaRPr>
          </a:p>
          <a:p>
            <a:pPr>
              <a:spcBef>
                <a:spcPts val="0"/>
              </a:spcBef>
            </a:pPr>
            <a:endParaRPr lang="en-GB" sz="2800" b="1" dirty="0" smtClean="0">
              <a:solidFill>
                <a:schemeClr val="bg1"/>
              </a:solidFill>
              <a:latin typeface="+mn-lt"/>
            </a:endParaRPr>
          </a:p>
          <a:p>
            <a:pPr>
              <a:spcBef>
                <a:spcPts val="0"/>
              </a:spcBef>
            </a:pPr>
            <a:r>
              <a:rPr lang="en-GB" sz="2800" b="1" dirty="0" smtClean="0">
                <a:solidFill>
                  <a:schemeClr val="bg1"/>
                </a:solidFill>
                <a:latin typeface="+mn-lt"/>
              </a:rPr>
              <a:t>Centre for Global Higher Education</a:t>
            </a:r>
          </a:p>
          <a:p>
            <a:pPr>
              <a:spcBef>
                <a:spcPts val="0"/>
              </a:spcBef>
            </a:pPr>
            <a:r>
              <a:rPr lang="en-GB" sz="2800" b="1" dirty="0" smtClean="0">
                <a:solidFill>
                  <a:schemeClr val="bg1"/>
                </a:solidFill>
                <a:latin typeface="+mn-lt"/>
              </a:rPr>
              <a:t>UCL Institute of Education</a:t>
            </a:r>
          </a:p>
          <a:p>
            <a:pPr>
              <a:spcBef>
                <a:spcPts val="0"/>
              </a:spcBef>
            </a:pPr>
            <a:r>
              <a:rPr lang="en-GB" sz="2800" b="1" smtClean="0">
                <a:solidFill>
                  <a:schemeClr val="bg1"/>
                </a:solidFill>
                <a:latin typeface="+mn-lt"/>
              </a:rPr>
              <a:t>29</a:t>
            </a:r>
            <a:r>
              <a:rPr lang="en-GB" sz="2800" b="1" baseline="30000" smtClean="0">
                <a:solidFill>
                  <a:schemeClr val="bg1"/>
                </a:solidFill>
                <a:latin typeface="+mn-lt"/>
              </a:rPr>
              <a:t>th</a:t>
            </a:r>
            <a:r>
              <a:rPr lang="en-GB" sz="2800" b="1" smtClean="0">
                <a:solidFill>
                  <a:schemeClr val="bg1"/>
                </a:solidFill>
                <a:latin typeface="+mn-lt"/>
              </a:rPr>
              <a:t> September </a:t>
            </a:r>
            <a:r>
              <a:rPr lang="en-GB" sz="2800" b="1" dirty="0" smtClean="0">
                <a:solidFill>
                  <a:schemeClr val="bg1"/>
                </a:solidFill>
                <a:latin typeface="+mn-lt"/>
              </a:rPr>
              <a:t>2016</a:t>
            </a:r>
          </a:p>
          <a:p>
            <a:endParaRPr lang="en-GB" sz="1000" dirty="0" smtClean="0">
              <a:solidFill>
                <a:schemeClr val="bg1"/>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653344"/>
            <a:ext cx="2808000" cy="18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Reasons for merger in </a:t>
            </a:r>
            <a:r>
              <a:rPr lang="en-GB" b="1" dirty="0" smtClean="0">
                <a:latin typeface="+mn-lt"/>
              </a:rPr>
              <a:t>HE</a:t>
            </a:r>
            <a:endParaRPr lang="en-GB" b="1" dirty="0">
              <a:latin typeface="+mn-lt"/>
            </a:endParaRPr>
          </a:p>
        </p:txBody>
      </p:sp>
      <p:sp>
        <p:nvSpPr>
          <p:cNvPr id="3" name="Content Placeholder 2"/>
          <p:cNvSpPr>
            <a:spLocks noGrp="1"/>
          </p:cNvSpPr>
          <p:nvPr>
            <p:ph idx="1"/>
          </p:nvPr>
        </p:nvSpPr>
        <p:spPr>
          <a:xfrm>
            <a:off x="683568" y="1772816"/>
            <a:ext cx="7772400" cy="4104456"/>
          </a:xfrm>
        </p:spPr>
        <p:txBody>
          <a:bodyPr/>
          <a:lstStyle/>
          <a:p>
            <a:pPr marL="457200" indent="-457200">
              <a:buFont typeface="+mj-lt"/>
              <a:buAutoNum type="arabicPeriod" startAt="2"/>
            </a:pPr>
            <a:r>
              <a:rPr lang="en-GB" b="1" dirty="0" smtClean="0"/>
              <a:t>Strategy motive</a:t>
            </a:r>
          </a:p>
          <a:p>
            <a:endParaRPr lang="en-GB" sz="1000" dirty="0" smtClean="0"/>
          </a:p>
          <a:p>
            <a:pPr>
              <a:spcBef>
                <a:spcPts val="0"/>
              </a:spcBef>
              <a:buFont typeface="Arial" panose="020B0604020202020204" pitchFamily="34" charset="0"/>
              <a:buChar char="•"/>
            </a:pPr>
            <a:r>
              <a:rPr lang="en-GB" dirty="0" smtClean="0"/>
              <a:t>A merger will occur for reasons of </a:t>
            </a:r>
            <a:r>
              <a:rPr lang="en-GB" b="1" dirty="0" smtClean="0"/>
              <a:t>survival and/or growth </a:t>
            </a:r>
            <a:r>
              <a:rPr lang="en-GB" dirty="0" smtClean="0"/>
              <a:t>for at least one of the participants (</a:t>
            </a:r>
            <a:r>
              <a:rPr lang="en-GB" dirty="0"/>
              <a:t>Pritchard 1993; Rowley </a:t>
            </a:r>
            <a:r>
              <a:rPr lang="en-GB" dirty="0" smtClean="0"/>
              <a:t>1997; Harman </a:t>
            </a:r>
            <a:r>
              <a:rPr lang="en-GB" dirty="0"/>
              <a:t>and Meek 2002; Harman and Harman </a:t>
            </a:r>
            <a:r>
              <a:rPr lang="en-GB" dirty="0" smtClean="0"/>
              <a:t>2003)</a:t>
            </a:r>
          </a:p>
          <a:p>
            <a:pPr marL="0" indent="0">
              <a:spcBef>
                <a:spcPts val="0"/>
              </a:spcBef>
            </a:pPr>
            <a:endParaRPr lang="en-GB" sz="1000" dirty="0" smtClean="0"/>
          </a:p>
          <a:p>
            <a:pPr marL="0" indent="0" algn="ctr">
              <a:spcBef>
                <a:spcPts val="0"/>
              </a:spcBef>
              <a:buNone/>
            </a:pPr>
            <a:r>
              <a:rPr lang="en-GB" b="1" dirty="0" smtClean="0">
                <a:solidFill>
                  <a:schemeClr val="accent6">
                    <a:lumMod val="60000"/>
                    <a:lumOff val="40000"/>
                  </a:schemeClr>
                </a:solidFill>
              </a:rPr>
              <a:t>Prediction: </a:t>
            </a:r>
            <a:r>
              <a:rPr lang="en-GB" dirty="0" smtClean="0">
                <a:solidFill>
                  <a:schemeClr val="accent6">
                    <a:lumMod val="60000"/>
                    <a:lumOff val="40000"/>
                  </a:schemeClr>
                </a:solidFill>
              </a:rPr>
              <a:t>inefficiency leads to merger</a:t>
            </a:r>
          </a:p>
          <a:p>
            <a:pPr marL="0" indent="0">
              <a:spcBef>
                <a:spcPts val="0"/>
              </a:spcBef>
            </a:pPr>
            <a:endParaRPr lang="en-GB" sz="1000" dirty="0" smtClean="0"/>
          </a:p>
        </p:txBody>
      </p:sp>
    </p:spTree>
    <p:extLst>
      <p:ext uri="{BB962C8B-B14F-4D97-AF65-F5344CB8AC3E}">
        <p14:creationId xmlns:p14="http://schemas.microsoft.com/office/powerpoint/2010/main" val="37318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Reasons for merger in HE</a:t>
            </a:r>
            <a:endParaRPr lang="en-GB" dirty="0"/>
          </a:p>
        </p:txBody>
      </p:sp>
      <p:sp>
        <p:nvSpPr>
          <p:cNvPr id="3" name="Content Placeholder 2"/>
          <p:cNvSpPr>
            <a:spLocks noGrp="1"/>
          </p:cNvSpPr>
          <p:nvPr>
            <p:ph idx="1"/>
          </p:nvPr>
        </p:nvSpPr>
        <p:spPr/>
        <p:txBody>
          <a:bodyPr/>
          <a:lstStyle/>
          <a:p>
            <a:pPr marL="0" indent="0">
              <a:spcBef>
                <a:spcPts val="0"/>
              </a:spcBef>
              <a:buNone/>
            </a:pPr>
            <a:r>
              <a:rPr lang="en-GB" b="1" dirty="0"/>
              <a:t>Strategy </a:t>
            </a:r>
            <a:r>
              <a:rPr lang="en-GB" b="1" dirty="0" smtClean="0"/>
              <a:t>motive (continued)</a:t>
            </a:r>
            <a:endParaRPr lang="en-GB" b="1" dirty="0"/>
          </a:p>
          <a:p>
            <a:pPr>
              <a:spcBef>
                <a:spcPts val="0"/>
              </a:spcBef>
              <a:buFont typeface="Arial" panose="020B0604020202020204" pitchFamily="34" charset="0"/>
              <a:buChar char="•"/>
            </a:pPr>
            <a:r>
              <a:rPr lang="en-GB" dirty="0" smtClean="0"/>
              <a:t>A </a:t>
            </a:r>
            <a:r>
              <a:rPr lang="en-GB" dirty="0"/>
              <a:t>merger will occur to enhance </a:t>
            </a:r>
            <a:r>
              <a:rPr lang="en-GB" b="1" dirty="0"/>
              <a:t>reputation </a:t>
            </a:r>
            <a:r>
              <a:rPr lang="en-GB" dirty="0"/>
              <a:t>(</a:t>
            </a:r>
            <a:r>
              <a:rPr lang="en-GB" dirty="0" err="1"/>
              <a:t>Skodvin</a:t>
            </a:r>
            <a:r>
              <a:rPr lang="en-GB" dirty="0"/>
              <a:t> 1999; </a:t>
            </a:r>
            <a:r>
              <a:rPr lang="en-GB" dirty="0" err="1"/>
              <a:t>Engwall</a:t>
            </a:r>
            <a:r>
              <a:rPr lang="en-GB" dirty="0"/>
              <a:t> 2007; Harman and Harman 2008; </a:t>
            </a:r>
            <a:r>
              <a:rPr lang="en-GB" dirty="0" err="1"/>
              <a:t>Tirronenen</a:t>
            </a:r>
            <a:r>
              <a:rPr lang="en-GB" dirty="0"/>
              <a:t> and </a:t>
            </a:r>
            <a:r>
              <a:rPr lang="en-GB" dirty="0" err="1"/>
              <a:t>Nokkala</a:t>
            </a:r>
            <a:r>
              <a:rPr lang="en-GB" dirty="0"/>
              <a:t> 2009; </a:t>
            </a:r>
            <a:r>
              <a:rPr lang="en-GB" dirty="0" err="1"/>
              <a:t>Aula</a:t>
            </a:r>
            <a:r>
              <a:rPr lang="en-GB" dirty="0"/>
              <a:t> and </a:t>
            </a:r>
            <a:r>
              <a:rPr lang="en-GB" dirty="0" err="1"/>
              <a:t>Tienari</a:t>
            </a:r>
            <a:r>
              <a:rPr lang="en-GB" dirty="0"/>
              <a:t> 2011)</a:t>
            </a:r>
            <a:endParaRPr lang="en-GB" b="1" dirty="0"/>
          </a:p>
          <a:p>
            <a:pPr>
              <a:spcBef>
                <a:spcPts val="0"/>
              </a:spcBef>
              <a:buFont typeface="Arial" panose="020B0604020202020204" pitchFamily="34" charset="0"/>
              <a:buChar char="•"/>
            </a:pPr>
            <a:r>
              <a:rPr lang="en-GB" dirty="0"/>
              <a:t>A merger will occur to improve </a:t>
            </a:r>
            <a:r>
              <a:rPr lang="en-GB" b="1" dirty="0"/>
              <a:t>international competitiveness </a:t>
            </a:r>
            <a:r>
              <a:rPr lang="en-GB" dirty="0"/>
              <a:t>(</a:t>
            </a:r>
            <a:r>
              <a:rPr lang="en-GB" dirty="0" err="1"/>
              <a:t>Mok</a:t>
            </a:r>
            <a:r>
              <a:rPr lang="en-GB" dirty="0"/>
              <a:t> 2005; </a:t>
            </a:r>
            <a:r>
              <a:rPr lang="en-GB" dirty="0" err="1"/>
              <a:t>Tirronenen</a:t>
            </a:r>
            <a:r>
              <a:rPr lang="en-GB" dirty="0"/>
              <a:t> and </a:t>
            </a:r>
            <a:r>
              <a:rPr lang="en-GB" dirty="0" err="1"/>
              <a:t>Nokkala</a:t>
            </a:r>
            <a:r>
              <a:rPr lang="en-GB" dirty="0"/>
              <a:t> 2009)</a:t>
            </a:r>
            <a:br>
              <a:rPr lang="en-GB" dirty="0"/>
            </a:br>
            <a:endParaRPr lang="en-GB" sz="1000" b="1" dirty="0"/>
          </a:p>
          <a:p>
            <a:pPr marL="0" indent="0" algn="ctr">
              <a:buNone/>
            </a:pPr>
            <a:r>
              <a:rPr lang="en-GB" b="1" dirty="0">
                <a:solidFill>
                  <a:schemeClr val="accent6">
                    <a:lumMod val="60000"/>
                    <a:lumOff val="40000"/>
                  </a:schemeClr>
                </a:solidFill>
              </a:rPr>
              <a:t>Prediction: </a:t>
            </a:r>
            <a:r>
              <a:rPr lang="en-GB" dirty="0">
                <a:solidFill>
                  <a:schemeClr val="accent6">
                    <a:lumMod val="60000"/>
                    <a:lumOff val="40000"/>
                  </a:schemeClr>
                </a:solidFill>
              </a:rPr>
              <a:t>merger leads to lower inefficiency</a:t>
            </a:r>
          </a:p>
          <a:p>
            <a:endParaRPr lang="en-GB" dirty="0"/>
          </a:p>
        </p:txBody>
      </p:sp>
    </p:spTree>
    <p:extLst>
      <p:ext uri="{BB962C8B-B14F-4D97-AF65-F5344CB8AC3E}">
        <p14:creationId xmlns:p14="http://schemas.microsoft.com/office/powerpoint/2010/main" val="159641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Reasons for merger in </a:t>
            </a:r>
            <a:r>
              <a:rPr lang="en-GB" b="1" dirty="0" smtClean="0">
                <a:latin typeface="+mn-lt"/>
              </a:rPr>
              <a:t>HE</a:t>
            </a:r>
            <a:endParaRPr lang="en-GB" b="1" dirty="0">
              <a:latin typeface="+mn-lt"/>
            </a:endParaRPr>
          </a:p>
        </p:txBody>
      </p:sp>
      <p:sp>
        <p:nvSpPr>
          <p:cNvPr id="3" name="Content Placeholder 2"/>
          <p:cNvSpPr>
            <a:spLocks noGrp="1"/>
          </p:cNvSpPr>
          <p:nvPr>
            <p:ph idx="1"/>
          </p:nvPr>
        </p:nvSpPr>
        <p:spPr>
          <a:xfrm>
            <a:off x="683568" y="1772816"/>
            <a:ext cx="7772400" cy="4104456"/>
          </a:xfrm>
        </p:spPr>
        <p:txBody>
          <a:bodyPr/>
          <a:lstStyle/>
          <a:p>
            <a:pPr marL="0" indent="0">
              <a:spcBef>
                <a:spcPts val="0"/>
              </a:spcBef>
              <a:buNone/>
            </a:pPr>
            <a:r>
              <a:rPr lang="en-GB" b="1" dirty="0" smtClean="0"/>
              <a:t>Evidence in the UK HE context</a:t>
            </a:r>
          </a:p>
          <a:p>
            <a:pPr>
              <a:spcBef>
                <a:spcPts val="0"/>
              </a:spcBef>
            </a:pPr>
            <a:endParaRPr lang="en-GB" sz="1000" dirty="0" smtClean="0"/>
          </a:p>
          <a:p>
            <a:pPr>
              <a:spcBef>
                <a:spcPts val="0"/>
              </a:spcBef>
              <a:buFont typeface="Arial" panose="020B0604020202020204" pitchFamily="34" charset="0"/>
              <a:buChar char="•"/>
            </a:pPr>
            <a:r>
              <a:rPr lang="en-GB" dirty="0"/>
              <a:t>Efficiency theory is the main underlying cause of merger activity in GB (Rowley 1997) </a:t>
            </a:r>
          </a:p>
          <a:p>
            <a:pPr>
              <a:spcBef>
                <a:spcPts val="0"/>
              </a:spcBef>
              <a:buFont typeface="Arial" panose="020B0604020202020204" pitchFamily="34" charset="0"/>
              <a:buChar char="•"/>
            </a:pPr>
            <a:r>
              <a:rPr lang="en-GB" dirty="0" smtClean="0"/>
              <a:t>Economies of scale:</a:t>
            </a:r>
            <a:br>
              <a:rPr lang="en-GB" dirty="0" smtClean="0"/>
            </a:br>
            <a:r>
              <a:rPr lang="en-GB" dirty="0" smtClean="0"/>
              <a:t>- are just exhausted for the typical HEI (</a:t>
            </a:r>
            <a:r>
              <a:rPr lang="da-DK" dirty="0"/>
              <a:t>Johnes 1997; Izadi </a:t>
            </a:r>
            <a:r>
              <a:rPr lang="da-DK" i="1" dirty="0" smtClean="0"/>
              <a:t>et al</a:t>
            </a:r>
            <a:r>
              <a:rPr lang="da-DK" dirty="0" smtClean="0"/>
              <a:t> </a:t>
            </a:r>
            <a:r>
              <a:rPr lang="da-DK" dirty="0"/>
              <a:t>2002; Johnes </a:t>
            </a:r>
            <a:r>
              <a:rPr lang="da-DK" i="1" dirty="0" smtClean="0"/>
              <a:t>et al</a:t>
            </a:r>
            <a:r>
              <a:rPr lang="da-DK" dirty="0" smtClean="0"/>
              <a:t> </a:t>
            </a:r>
            <a:r>
              <a:rPr lang="da-DK" dirty="0"/>
              <a:t>2005; Johnes </a:t>
            </a:r>
            <a:r>
              <a:rPr lang="da-DK" i="1" dirty="0" smtClean="0"/>
              <a:t>et al</a:t>
            </a:r>
            <a:r>
              <a:rPr lang="da-DK" dirty="0" smtClean="0"/>
              <a:t> 2008; </a:t>
            </a:r>
            <a:r>
              <a:rPr lang="da-DK" dirty="0"/>
              <a:t>Johnes and Johnes 2009 </a:t>
            </a:r>
            <a:r>
              <a:rPr lang="en-GB" dirty="0" smtClean="0"/>
              <a:t>)</a:t>
            </a:r>
          </a:p>
          <a:p>
            <a:pPr>
              <a:spcBef>
                <a:spcPts val="0"/>
              </a:spcBef>
              <a:buFont typeface="Arial" panose="020B0604020202020204" pitchFamily="34" charset="0"/>
              <a:buChar char="•"/>
            </a:pPr>
            <a:r>
              <a:rPr lang="en-GB" dirty="0" smtClean="0"/>
              <a:t>Economies of scope </a:t>
            </a:r>
            <a:br>
              <a:rPr lang="en-GB" dirty="0" smtClean="0"/>
            </a:br>
            <a:r>
              <a:rPr lang="en-GB" dirty="0" smtClean="0"/>
              <a:t>- are just exhausted or decreasing for </a:t>
            </a:r>
            <a:r>
              <a:rPr lang="en-GB" dirty="0"/>
              <a:t>the </a:t>
            </a:r>
            <a:r>
              <a:rPr lang="en-GB" dirty="0" smtClean="0"/>
              <a:t>typical HEI (Glass </a:t>
            </a:r>
            <a:r>
              <a:rPr lang="en-GB" i="1" dirty="0" smtClean="0"/>
              <a:t>et al</a:t>
            </a:r>
            <a:r>
              <a:rPr lang="en-GB" dirty="0" smtClean="0"/>
              <a:t> 1995a; 1995b; </a:t>
            </a:r>
            <a:r>
              <a:rPr lang="da-DK" dirty="0" smtClean="0"/>
              <a:t>Johnes </a:t>
            </a:r>
            <a:r>
              <a:rPr lang="da-DK" dirty="0"/>
              <a:t>1997; Izadi </a:t>
            </a:r>
            <a:r>
              <a:rPr lang="da-DK" i="1" dirty="0" smtClean="0"/>
              <a:t>et al</a:t>
            </a:r>
            <a:r>
              <a:rPr lang="da-DK" dirty="0" smtClean="0"/>
              <a:t> </a:t>
            </a:r>
            <a:r>
              <a:rPr lang="da-DK" dirty="0"/>
              <a:t>2002; Johnes </a:t>
            </a:r>
            <a:r>
              <a:rPr lang="da-DK" i="1" dirty="0" smtClean="0"/>
              <a:t>et al</a:t>
            </a:r>
            <a:r>
              <a:rPr lang="da-DK" dirty="0" smtClean="0"/>
              <a:t> </a:t>
            </a:r>
            <a:r>
              <a:rPr lang="da-DK" dirty="0"/>
              <a:t>2005; Johnes </a:t>
            </a:r>
            <a:r>
              <a:rPr lang="da-DK" i="1" dirty="0" smtClean="0"/>
              <a:t>et al</a:t>
            </a:r>
            <a:r>
              <a:rPr lang="da-DK" dirty="0" smtClean="0"/>
              <a:t> 2008; </a:t>
            </a:r>
            <a:r>
              <a:rPr lang="da-DK" dirty="0"/>
              <a:t>Johnes and Johnes </a:t>
            </a:r>
            <a:r>
              <a:rPr lang="da-DK" dirty="0" smtClean="0"/>
              <a:t>2009)</a:t>
            </a:r>
            <a:endParaRPr lang="en-GB" dirty="0" smtClean="0"/>
          </a:p>
          <a:p>
            <a:endParaRPr lang="en-GB" dirty="0"/>
          </a:p>
        </p:txBody>
      </p:sp>
    </p:spTree>
    <p:extLst>
      <p:ext uri="{BB962C8B-B14F-4D97-AF65-F5344CB8AC3E}">
        <p14:creationId xmlns:p14="http://schemas.microsoft.com/office/powerpoint/2010/main" val="4601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Reasons for merger in </a:t>
            </a:r>
            <a:r>
              <a:rPr lang="en-GB" b="1" dirty="0" smtClean="0">
                <a:latin typeface="+mn-lt"/>
              </a:rPr>
              <a:t>HE</a:t>
            </a:r>
            <a:endParaRPr lang="en-GB" dirty="0">
              <a:latin typeface="+mn-lt"/>
              <a:cs typeface="Arial" panose="020B0604020202020204" pitchFamily="34" charset="0"/>
            </a:endParaRPr>
          </a:p>
        </p:txBody>
      </p:sp>
      <p:sp>
        <p:nvSpPr>
          <p:cNvPr id="4" name="TextBox 3"/>
          <p:cNvSpPr txBox="1"/>
          <p:nvPr/>
        </p:nvSpPr>
        <p:spPr>
          <a:xfrm>
            <a:off x="683568" y="1835532"/>
            <a:ext cx="5688632" cy="400110"/>
          </a:xfrm>
          <a:prstGeom prst="rect">
            <a:avLst/>
          </a:prstGeom>
          <a:noFill/>
        </p:spPr>
        <p:txBody>
          <a:bodyPr wrap="square" rtlCol="0">
            <a:spAutoFit/>
          </a:bodyPr>
          <a:lstStyle/>
          <a:p>
            <a:r>
              <a:rPr lang="en-GB" sz="2000" b="1" dirty="0"/>
              <a:t>Evidence in the UK </a:t>
            </a:r>
            <a:r>
              <a:rPr lang="en-GB" sz="2000" b="1" dirty="0" smtClean="0"/>
              <a:t>HE context</a:t>
            </a:r>
            <a:endParaRPr lang="en-GB" sz="20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2327" r="52594" b="83683"/>
          <a:stretch/>
        </p:blipFill>
        <p:spPr bwMode="auto">
          <a:xfrm>
            <a:off x="770562" y="2204864"/>
            <a:ext cx="7488000" cy="3001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50230" r="52594" b="8576"/>
          <a:stretch/>
        </p:blipFill>
        <p:spPr bwMode="auto">
          <a:xfrm>
            <a:off x="770562" y="2492896"/>
            <a:ext cx="7488000" cy="30993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6109" y="5838832"/>
            <a:ext cx="5688632" cy="369332"/>
          </a:xfrm>
          <a:prstGeom prst="rect">
            <a:avLst/>
          </a:prstGeom>
          <a:noFill/>
        </p:spPr>
        <p:txBody>
          <a:bodyPr wrap="square" rtlCol="0">
            <a:spAutoFit/>
          </a:bodyPr>
          <a:lstStyle/>
          <a:p>
            <a:r>
              <a:rPr lang="en-GB" dirty="0" err="1" smtClean="0">
                <a:solidFill>
                  <a:srgbClr val="3F3F3F"/>
                </a:solidFill>
              </a:rPr>
              <a:t>Boxall</a:t>
            </a:r>
            <a:r>
              <a:rPr lang="en-GB" dirty="0">
                <a:solidFill>
                  <a:srgbClr val="3F3F3F"/>
                </a:solidFill>
              </a:rPr>
              <a:t>, M. and P. </a:t>
            </a:r>
            <a:r>
              <a:rPr lang="en-GB" dirty="0" err="1">
                <a:solidFill>
                  <a:srgbClr val="3F3F3F"/>
                </a:solidFill>
              </a:rPr>
              <a:t>Woodgates</a:t>
            </a:r>
            <a:r>
              <a:rPr lang="en-GB" dirty="0">
                <a:solidFill>
                  <a:srgbClr val="3F3F3F"/>
                </a:solidFill>
              </a:rPr>
              <a:t> (2014</a:t>
            </a:r>
            <a:r>
              <a:rPr lang="en-GB" dirty="0" smtClean="0">
                <a:solidFill>
                  <a:srgbClr val="3F3F3F"/>
                </a:solidFill>
              </a:rPr>
              <a:t>).</a:t>
            </a:r>
            <a:endParaRPr lang="en-GB" dirty="0">
              <a:solidFill>
                <a:srgbClr val="3F3F3F"/>
              </a:solidFill>
            </a:endParaRPr>
          </a:p>
        </p:txBody>
      </p:sp>
      <p:sp>
        <p:nvSpPr>
          <p:cNvPr id="8" name="Rectangle 7"/>
          <p:cNvSpPr/>
          <p:nvPr/>
        </p:nvSpPr>
        <p:spPr bwMode="auto">
          <a:xfrm>
            <a:off x="3203848" y="2433229"/>
            <a:ext cx="4752528" cy="2507939"/>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9" name="Rectangle 8"/>
          <p:cNvSpPr/>
          <p:nvPr/>
        </p:nvSpPr>
        <p:spPr bwMode="auto">
          <a:xfrm>
            <a:off x="5508104" y="2492896"/>
            <a:ext cx="2600672" cy="2507939"/>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7997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Reasons for merger in </a:t>
            </a:r>
            <a:r>
              <a:rPr lang="en-GB" b="1" dirty="0" smtClean="0">
                <a:latin typeface="+mn-lt"/>
              </a:rPr>
              <a:t>HE</a:t>
            </a:r>
            <a:endParaRPr lang="en-GB" b="1" dirty="0">
              <a:latin typeface="+mn-lt"/>
            </a:endParaRPr>
          </a:p>
        </p:txBody>
      </p:sp>
      <p:sp>
        <p:nvSpPr>
          <p:cNvPr id="3" name="Content Placeholder 2"/>
          <p:cNvSpPr>
            <a:spLocks noGrp="1"/>
          </p:cNvSpPr>
          <p:nvPr>
            <p:ph idx="1"/>
          </p:nvPr>
        </p:nvSpPr>
        <p:spPr/>
        <p:txBody>
          <a:bodyPr/>
          <a:lstStyle/>
          <a:p>
            <a:pPr marL="0" indent="0">
              <a:buNone/>
            </a:pPr>
            <a:r>
              <a:rPr lang="en-GB" b="1" dirty="0" smtClean="0"/>
              <a:t>Evidence in the UK HE context</a:t>
            </a:r>
          </a:p>
          <a:p>
            <a:endParaRPr lang="en-GB" sz="1000" dirty="0" smtClean="0"/>
          </a:p>
          <a:p>
            <a:pPr>
              <a:buFont typeface="Arial" panose="020B0604020202020204" pitchFamily="34" charset="0"/>
              <a:buChar char="•"/>
            </a:pPr>
            <a:r>
              <a:rPr lang="en-GB" dirty="0" smtClean="0">
                <a:solidFill>
                  <a:schemeClr val="accent6">
                    <a:lumMod val="60000"/>
                    <a:lumOff val="40000"/>
                  </a:schemeClr>
                </a:solidFill>
              </a:rPr>
              <a:t>‘</a:t>
            </a:r>
            <a:r>
              <a:rPr lang="en-GB" dirty="0">
                <a:solidFill>
                  <a:schemeClr val="accent6">
                    <a:lumMod val="60000"/>
                    <a:lumOff val="40000"/>
                  </a:schemeClr>
                </a:solidFill>
              </a:rPr>
              <a:t>Successive studies of higher education in Wales conclude that, in the face of global competition and </a:t>
            </a:r>
            <a:r>
              <a:rPr lang="en-GB" dirty="0" smtClean="0">
                <a:solidFill>
                  <a:schemeClr val="accent6">
                    <a:lumMod val="60000"/>
                    <a:lumOff val="40000"/>
                  </a:schemeClr>
                </a:solidFill>
              </a:rPr>
              <a:t>increasing </a:t>
            </a:r>
            <a:r>
              <a:rPr lang="en-GB" dirty="0" err="1" smtClean="0">
                <a:solidFill>
                  <a:schemeClr val="accent6">
                    <a:lumMod val="60000"/>
                    <a:lumOff val="40000"/>
                  </a:schemeClr>
                </a:solidFill>
              </a:rPr>
              <a:t>marketisation</a:t>
            </a:r>
            <a:r>
              <a:rPr lang="en-GB" dirty="0">
                <a:solidFill>
                  <a:schemeClr val="accent6">
                    <a:lumMod val="60000"/>
                    <a:lumOff val="40000"/>
                  </a:schemeClr>
                </a:solidFill>
              </a:rPr>
              <a:t>, the sector will need to address its inherent weaknesses of fragmentation and lack of scale, tackle issues surrounding new forms of delivery, and markedly improve its research performance and financial resilience.’ </a:t>
            </a:r>
            <a:r>
              <a:rPr lang="en-GB" i="1" dirty="0">
                <a:solidFill>
                  <a:schemeClr val="accent6">
                    <a:lumMod val="60000"/>
                    <a:lumOff val="40000"/>
                  </a:schemeClr>
                </a:solidFill>
              </a:rPr>
              <a:t>Department for Children Education Lifelong Learning and Skills (Wales) </a:t>
            </a:r>
            <a:r>
              <a:rPr lang="en-GB" dirty="0">
                <a:solidFill>
                  <a:schemeClr val="accent6">
                    <a:lumMod val="60000"/>
                    <a:lumOff val="40000"/>
                  </a:schemeClr>
                </a:solidFill>
              </a:rPr>
              <a:t>(2011). </a:t>
            </a:r>
          </a:p>
          <a:p>
            <a:endParaRPr lang="en-GB" dirty="0"/>
          </a:p>
        </p:txBody>
      </p:sp>
    </p:spTree>
    <p:extLst>
      <p:ext uri="{BB962C8B-B14F-4D97-AF65-F5344CB8AC3E}">
        <p14:creationId xmlns:p14="http://schemas.microsoft.com/office/powerpoint/2010/main" val="3981864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Reasons for merger in </a:t>
            </a:r>
            <a:r>
              <a:rPr lang="en-GB" b="1" dirty="0" smtClean="0">
                <a:latin typeface="+mn-lt"/>
              </a:rPr>
              <a:t>HE</a:t>
            </a:r>
            <a:endParaRPr lang="en-GB" b="1" dirty="0">
              <a:latin typeface="+mn-lt"/>
            </a:endParaRPr>
          </a:p>
        </p:txBody>
      </p:sp>
      <p:sp>
        <p:nvSpPr>
          <p:cNvPr id="3" name="Content Placeholder 2"/>
          <p:cNvSpPr>
            <a:spLocks noGrp="1"/>
          </p:cNvSpPr>
          <p:nvPr>
            <p:ph idx="1"/>
          </p:nvPr>
        </p:nvSpPr>
        <p:spPr/>
        <p:txBody>
          <a:bodyPr/>
          <a:lstStyle/>
          <a:p>
            <a:r>
              <a:rPr lang="en-GB" b="1" dirty="0" smtClean="0"/>
              <a:t>Evidence in the UK HE context</a:t>
            </a:r>
          </a:p>
          <a:p>
            <a:endParaRPr lang="en-GB" sz="1000" dirty="0" smtClean="0"/>
          </a:p>
          <a:p>
            <a:pPr>
              <a:buFont typeface="Arial" panose="020B0604020202020204" pitchFamily="34" charset="0"/>
              <a:buChar char="•"/>
            </a:pPr>
            <a:r>
              <a:rPr lang="en-GB" dirty="0" smtClean="0">
                <a:solidFill>
                  <a:schemeClr val="accent6">
                    <a:lumMod val="60000"/>
                    <a:lumOff val="40000"/>
                  </a:schemeClr>
                </a:solidFill>
              </a:rPr>
              <a:t>‘</a:t>
            </a:r>
            <a:r>
              <a:rPr lang="en-GB" dirty="0">
                <a:solidFill>
                  <a:schemeClr val="accent6">
                    <a:lumMod val="60000"/>
                    <a:lumOff val="40000"/>
                  </a:schemeClr>
                </a:solidFill>
              </a:rPr>
              <a:t>Successive studies of higher education in Wales conclude that, in the face of </a:t>
            </a:r>
            <a:r>
              <a:rPr lang="en-GB" b="1" dirty="0">
                <a:solidFill>
                  <a:schemeClr val="accent6">
                    <a:lumMod val="60000"/>
                    <a:lumOff val="40000"/>
                  </a:schemeClr>
                </a:solidFill>
              </a:rPr>
              <a:t>global competition and increasing </a:t>
            </a:r>
            <a:r>
              <a:rPr lang="en-GB" b="1" dirty="0" err="1">
                <a:solidFill>
                  <a:schemeClr val="accent6">
                    <a:lumMod val="60000"/>
                    <a:lumOff val="40000"/>
                  </a:schemeClr>
                </a:solidFill>
              </a:rPr>
              <a:t>marketisation</a:t>
            </a:r>
            <a:r>
              <a:rPr lang="en-GB" dirty="0">
                <a:solidFill>
                  <a:schemeClr val="accent6">
                    <a:lumMod val="60000"/>
                    <a:lumOff val="40000"/>
                  </a:schemeClr>
                </a:solidFill>
              </a:rPr>
              <a:t>, the sector will need to address its inherent weaknesses of </a:t>
            </a:r>
            <a:r>
              <a:rPr lang="en-GB" b="1" dirty="0">
                <a:solidFill>
                  <a:schemeClr val="accent6">
                    <a:lumMod val="60000"/>
                    <a:lumOff val="40000"/>
                  </a:schemeClr>
                </a:solidFill>
              </a:rPr>
              <a:t>fragmentation and lack of scale</a:t>
            </a:r>
            <a:r>
              <a:rPr lang="en-GB" dirty="0">
                <a:solidFill>
                  <a:schemeClr val="accent6">
                    <a:lumMod val="60000"/>
                    <a:lumOff val="40000"/>
                  </a:schemeClr>
                </a:solidFill>
              </a:rPr>
              <a:t>, tackle issues surrounding new forms of delivery, and markedly improve its research performance and financial resilience.’ </a:t>
            </a:r>
            <a:r>
              <a:rPr lang="en-GB" i="1" dirty="0">
                <a:solidFill>
                  <a:schemeClr val="accent6">
                    <a:lumMod val="60000"/>
                    <a:lumOff val="40000"/>
                  </a:schemeClr>
                </a:solidFill>
              </a:rPr>
              <a:t>Department for Children Education Lifelong Learning and Skills (Wales) </a:t>
            </a:r>
            <a:r>
              <a:rPr lang="en-GB" dirty="0">
                <a:solidFill>
                  <a:schemeClr val="accent6">
                    <a:lumMod val="60000"/>
                    <a:lumOff val="40000"/>
                  </a:schemeClr>
                </a:solidFill>
              </a:rPr>
              <a:t>(2011). </a:t>
            </a:r>
          </a:p>
          <a:p>
            <a:endParaRPr lang="en-GB" dirty="0"/>
          </a:p>
        </p:txBody>
      </p:sp>
    </p:spTree>
    <p:extLst>
      <p:ext uri="{BB962C8B-B14F-4D97-AF65-F5344CB8AC3E}">
        <p14:creationId xmlns:p14="http://schemas.microsoft.com/office/powerpoint/2010/main" val="12020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731168"/>
          </a:xfrm>
        </p:spPr>
        <p:txBody>
          <a:bodyPr/>
          <a:lstStyle/>
          <a:p>
            <a:r>
              <a:rPr lang="en-GB" b="1" dirty="0" smtClean="0">
                <a:latin typeface="+mn-lt"/>
              </a:rPr>
              <a:t>Previous evidence</a:t>
            </a:r>
            <a:endParaRPr lang="en-GB" b="1" dirty="0">
              <a:latin typeface="+mn-lt"/>
            </a:endParaRPr>
          </a:p>
        </p:txBody>
      </p:sp>
      <p:sp>
        <p:nvSpPr>
          <p:cNvPr id="3" name="Content Placeholder 2"/>
          <p:cNvSpPr>
            <a:spLocks noGrp="1"/>
          </p:cNvSpPr>
          <p:nvPr>
            <p:ph idx="1"/>
          </p:nvPr>
        </p:nvSpPr>
        <p:spPr>
          <a:xfrm>
            <a:off x="683568" y="1845280"/>
            <a:ext cx="7772400" cy="4104000"/>
          </a:xfrm>
        </p:spPr>
        <p:txBody>
          <a:bodyPr/>
          <a:lstStyle/>
          <a:p>
            <a:pPr marL="0" indent="0">
              <a:buNone/>
            </a:pPr>
            <a:r>
              <a:rPr lang="en-GB" b="1" dirty="0" smtClean="0"/>
              <a:t>Case studies:</a:t>
            </a:r>
          </a:p>
          <a:p>
            <a:pPr>
              <a:buFont typeface="Arial" panose="020B0604020202020204" pitchFamily="34" charset="0"/>
              <a:buChar char="•"/>
            </a:pPr>
            <a:r>
              <a:rPr lang="en-GB" dirty="0" smtClean="0"/>
              <a:t>Failure rate of HE mergers is 10% (Rowley 1997) compared to 25 to 50% in private sector (HEFCE 2012)</a:t>
            </a:r>
          </a:p>
          <a:p>
            <a:pPr>
              <a:buFont typeface="Arial" panose="020B0604020202020204" pitchFamily="34" charset="0"/>
              <a:buChar char="•"/>
            </a:pPr>
            <a:r>
              <a:rPr lang="en-GB" dirty="0" smtClean="0"/>
              <a:t>Mergers are successful in the context of non-viable HEIs (Harman &amp; Harman 2003)</a:t>
            </a:r>
          </a:p>
          <a:p>
            <a:pPr>
              <a:buFont typeface="Arial" panose="020B0604020202020204" pitchFamily="34" charset="0"/>
              <a:buChar char="•"/>
            </a:pPr>
            <a:r>
              <a:rPr lang="en-GB" dirty="0" smtClean="0"/>
              <a:t>Mergers are more successful if they are geographically close (</a:t>
            </a:r>
            <a:r>
              <a:rPr lang="en-GB" dirty="0" err="1" smtClean="0"/>
              <a:t>Skodvin</a:t>
            </a:r>
            <a:r>
              <a:rPr lang="en-GB" dirty="0" smtClean="0"/>
              <a:t> 1999)</a:t>
            </a:r>
          </a:p>
          <a:p>
            <a:pPr>
              <a:buFont typeface="Arial" panose="020B0604020202020204" pitchFamily="34" charset="0"/>
              <a:buChar char="•"/>
            </a:pPr>
            <a:r>
              <a:rPr lang="en-GB" dirty="0" smtClean="0"/>
              <a:t>Mergers undertaken for </a:t>
            </a:r>
            <a:r>
              <a:rPr lang="en-GB" i="1" dirty="0" smtClean="0"/>
              <a:t>academic</a:t>
            </a:r>
            <a:r>
              <a:rPr lang="en-GB" dirty="0" smtClean="0"/>
              <a:t> reasons may not reap rewards in terms of </a:t>
            </a:r>
            <a:r>
              <a:rPr lang="en-GB" i="1" dirty="0" smtClean="0"/>
              <a:t>efficiency</a:t>
            </a:r>
            <a:r>
              <a:rPr lang="en-GB" dirty="0" smtClean="0"/>
              <a:t> (</a:t>
            </a:r>
            <a:r>
              <a:rPr lang="en-GB" dirty="0" err="1" smtClean="0"/>
              <a:t>Skodvin</a:t>
            </a:r>
            <a:r>
              <a:rPr lang="en-GB" dirty="0" smtClean="0"/>
              <a:t> 1999)</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731168"/>
          </a:xfrm>
        </p:spPr>
        <p:txBody>
          <a:bodyPr/>
          <a:lstStyle/>
          <a:p>
            <a:r>
              <a:rPr lang="en-GB" b="1" dirty="0" smtClean="0">
                <a:latin typeface="+mn-lt"/>
              </a:rPr>
              <a:t>Previous evidence</a:t>
            </a:r>
            <a:endParaRPr lang="en-GB" b="1" dirty="0">
              <a:latin typeface="+mn-lt"/>
            </a:endParaRPr>
          </a:p>
        </p:txBody>
      </p:sp>
      <p:sp>
        <p:nvSpPr>
          <p:cNvPr id="3" name="Content Placeholder 2"/>
          <p:cNvSpPr>
            <a:spLocks noGrp="1"/>
          </p:cNvSpPr>
          <p:nvPr>
            <p:ph idx="1"/>
          </p:nvPr>
        </p:nvSpPr>
        <p:spPr>
          <a:xfrm>
            <a:off x="683568" y="1773272"/>
            <a:ext cx="7772400" cy="4104000"/>
          </a:xfrm>
        </p:spPr>
        <p:txBody>
          <a:bodyPr/>
          <a:lstStyle/>
          <a:p>
            <a:pPr marL="342000"/>
            <a:r>
              <a:rPr lang="en-GB" b="1" dirty="0" smtClean="0"/>
              <a:t>Statistical analyses:</a:t>
            </a:r>
          </a:p>
          <a:p>
            <a:pPr marL="342000">
              <a:buFont typeface="Arial" panose="020B0604020202020204" pitchFamily="34" charset="0"/>
              <a:buChar char="•"/>
            </a:pPr>
            <a:r>
              <a:rPr lang="en-GB" dirty="0" smtClean="0"/>
              <a:t>China (Mao 2009): efficiency and outcomes improved in year following merger; but did not in the second year</a:t>
            </a:r>
          </a:p>
          <a:p>
            <a:pPr marL="342000">
              <a:buFont typeface="Arial" panose="020B0604020202020204" pitchFamily="34" charset="0"/>
              <a:buChar char="•"/>
            </a:pPr>
            <a:r>
              <a:rPr lang="en-GB" dirty="0" smtClean="0"/>
              <a:t>China (Hu &amp; Liang 2008): large rise in mean productivity in merger HEIs in year following merger, but a fall the second year after merger</a:t>
            </a:r>
          </a:p>
        </p:txBody>
      </p:sp>
    </p:spTree>
    <p:extLst>
      <p:ext uri="{BB962C8B-B14F-4D97-AF65-F5344CB8AC3E}">
        <p14:creationId xmlns:p14="http://schemas.microsoft.com/office/powerpoint/2010/main" val="3121735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731168"/>
          </a:xfrm>
        </p:spPr>
        <p:txBody>
          <a:bodyPr/>
          <a:lstStyle/>
          <a:p>
            <a:r>
              <a:rPr lang="en-GB" b="1" dirty="0" smtClean="0">
                <a:latin typeface="+mn-lt"/>
              </a:rPr>
              <a:t>Previous evidence</a:t>
            </a:r>
            <a:endParaRPr lang="en-GB" b="1" dirty="0">
              <a:latin typeface="+mn-lt"/>
            </a:endParaRPr>
          </a:p>
        </p:txBody>
      </p:sp>
      <p:sp>
        <p:nvSpPr>
          <p:cNvPr id="3" name="Content Placeholder 2"/>
          <p:cNvSpPr>
            <a:spLocks noGrp="1"/>
          </p:cNvSpPr>
          <p:nvPr>
            <p:ph idx="1"/>
          </p:nvPr>
        </p:nvSpPr>
        <p:spPr>
          <a:xfrm>
            <a:off x="683568" y="1772816"/>
            <a:ext cx="7772400" cy="4104000"/>
          </a:xfrm>
        </p:spPr>
        <p:txBody>
          <a:bodyPr/>
          <a:lstStyle/>
          <a:p>
            <a:pPr marL="0" indent="0">
              <a:spcBef>
                <a:spcPts val="0"/>
              </a:spcBef>
              <a:buNone/>
            </a:pPr>
            <a:r>
              <a:rPr lang="en-GB" b="1" dirty="0" smtClean="0"/>
              <a:t>Statistical analyses: some caveats</a:t>
            </a:r>
          </a:p>
          <a:p>
            <a:pPr marL="0" indent="0">
              <a:spcBef>
                <a:spcPts val="0"/>
              </a:spcBef>
              <a:buNone/>
            </a:pPr>
            <a:r>
              <a:rPr lang="en-GB" dirty="0" smtClean="0"/>
              <a:t>- Previous </a:t>
            </a:r>
            <a:r>
              <a:rPr lang="en-GB" dirty="0"/>
              <a:t>statistical analyses fail to take into account </a:t>
            </a:r>
            <a:endParaRPr lang="en-GB" dirty="0" smtClean="0"/>
          </a:p>
          <a:p>
            <a:pPr>
              <a:spcBef>
                <a:spcPts val="0"/>
              </a:spcBef>
              <a:buFont typeface="Arial" panose="020B0604020202020204" pitchFamily="34" charset="0"/>
              <a:buChar char="•"/>
            </a:pPr>
            <a:r>
              <a:rPr lang="en-GB" dirty="0" smtClean="0"/>
              <a:t>the complex relationship between inefficiency and merger</a:t>
            </a:r>
          </a:p>
          <a:p>
            <a:pPr>
              <a:spcBef>
                <a:spcPts val="0"/>
              </a:spcBef>
              <a:buFont typeface="Arial" panose="020B0604020202020204" pitchFamily="34" charset="0"/>
              <a:buChar char="•"/>
            </a:pPr>
            <a:r>
              <a:rPr lang="en-GB" dirty="0" smtClean="0"/>
              <a:t>that other underlying characteristics might cause merging institutions to perform differently from non-merging ones</a:t>
            </a:r>
          </a:p>
          <a:p>
            <a:pPr marL="0" indent="0">
              <a:spcBef>
                <a:spcPts val="0"/>
              </a:spcBef>
              <a:buNone/>
            </a:pPr>
            <a:r>
              <a:rPr lang="en-GB" dirty="0" smtClean="0"/>
              <a:t>- Any measurement of efficiency typically </a:t>
            </a:r>
          </a:p>
          <a:p>
            <a:pPr>
              <a:spcBef>
                <a:spcPts val="0"/>
              </a:spcBef>
              <a:buFont typeface="Arial" panose="020B0604020202020204" pitchFamily="34" charset="0"/>
              <a:buChar char="•"/>
            </a:pPr>
            <a:r>
              <a:rPr lang="en-GB" dirty="0" smtClean="0"/>
              <a:t>does not incorporate any loss caused by the merger in learning experience on the part of students or staff</a:t>
            </a:r>
          </a:p>
          <a:p>
            <a:pPr>
              <a:spcBef>
                <a:spcPts val="0"/>
              </a:spcBef>
              <a:buFont typeface="Arial" panose="020B0604020202020204" pitchFamily="34" charset="0"/>
              <a:buChar char="•"/>
            </a:pPr>
            <a:r>
              <a:rPr lang="en-GB" dirty="0" smtClean="0"/>
              <a:t>does not incorporate any social costs arising from reduction in diversity between HEIs in the sector or regional effects of HEIs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8299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efficiency </a:t>
            </a:r>
          </a:p>
        </p:txBody>
      </p:sp>
      <p:cxnSp>
        <p:nvCxnSpPr>
          <p:cNvPr id="5" name="Straight Connector 4"/>
          <p:cNvCxnSpPr/>
          <p:nvPr/>
        </p:nvCxnSpPr>
        <p:spPr bwMode="auto">
          <a:xfrm>
            <a:off x="1763486" y="2555612"/>
            <a:ext cx="202" cy="288032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763688" y="5445224"/>
            <a:ext cx="374441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 name="TextBox 7"/>
          <p:cNvSpPr txBox="1"/>
          <p:nvPr/>
        </p:nvSpPr>
        <p:spPr>
          <a:xfrm>
            <a:off x="5652120" y="5219908"/>
            <a:ext cx="2088232" cy="369332"/>
          </a:xfrm>
          <a:prstGeom prst="rect">
            <a:avLst/>
          </a:prstGeom>
          <a:noFill/>
        </p:spPr>
        <p:txBody>
          <a:bodyPr wrap="square" rtlCol="0">
            <a:spAutoFit/>
          </a:bodyPr>
          <a:lstStyle/>
          <a:p>
            <a:r>
              <a:rPr lang="en-GB" dirty="0" smtClean="0"/>
              <a:t>Teaching/staff</a:t>
            </a:r>
            <a:endParaRPr lang="en-GB" dirty="0"/>
          </a:p>
        </p:txBody>
      </p:sp>
      <p:sp>
        <p:nvSpPr>
          <p:cNvPr id="10" name="TextBox 9"/>
          <p:cNvSpPr txBox="1"/>
          <p:nvPr/>
        </p:nvSpPr>
        <p:spPr>
          <a:xfrm>
            <a:off x="827584" y="1979548"/>
            <a:ext cx="2088232" cy="369332"/>
          </a:xfrm>
          <a:prstGeom prst="rect">
            <a:avLst/>
          </a:prstGeom>
          <a:noFill/>
        </p:spPr>
        <p:txBody>
          <a:bodyPr wrap="square" rtlCol="0">
            <a:spAutoFit/>
          </a:bodyPr>
          <a:lstStyle/>
          <a:p>
            <a:r>
              <a:rPr lang="en-GB" dirty="0" smtClean="0"/>
              <a:t>Research/staff</a:t>
            </a:r>
            <a:endParaRPr lang="en-GB" dirty="0"/>
          </a:p>
        </p:txBody>
      </p:sp>
      <p:sp>
        <p:nvSpPr>
          <p:cNvPr id="16" name="Freeform 15"/>
          <p:cNvSpPr/>
          <p:nvPr/>
        </p:nvSpPr>
        <p:spPr bwMode="auto">
          <a:xfrm>
            <a:off x="1763486" y="3119304"/>
            <a:ext cx="2617845" cy="2294602"/>
          </a:xfrm>
          <a:custGeom>
            <a:avLst/>
            <a:gdLst>
              <a:gd name="connsiteX0" fmla="*/ 0 w 2761861"/>
              <a:gd name="connsiteY0" fmla="*/ 34217 h 2282895"/>
              <a:gd name="connsiteX1" fmla="*/ 886408 w 2761861"/>
              <a:gd name="connsiteY1" fmla="*/ 108862 h 2282895"/>
              <a:gd name="connsiteX2" fmla="*/ 2052734 w 2761861"/>
              <a:gd name="connsiteY2" fmla="*/ 939287 h 2282895"/>
              <a:gd name="connsiteX3" fmla="*/ 2761861 w 2761861"/>
              <a:gd name="connsiteY3" fmla="*/ 2282895 h 2282895"/>
              <a:gd name="connsiteX4" fmla="*/ 2761861 w 2761861"/>
              <a:gd name="connsiteY4" fmla="*/ 2282895 h 2282895"/>
              <a:gd name="connsiteX0" fmla="*/ 0 w 2761861"/>
              <a:gd name="connsiteY0" fmla="*/ 14475 h 2347128"/>
              <a:gd name="connsiteX1" fmla="*/ 886408 w 2761861"/>
              <a:gd name="connsiteY1" fmla="*/ 173095 h 2347128"/>
              <a:gd name="connsiteX2" fmla="*/ 2052734 w 2761861"/>
              <a:gd name="connsiteY2" fmla="*/ 1003520 h 2347128"/>
              <a:gd name="connsiteX3" fmla="*/ 2761861 w 2761861"/>
              <a:gd name="connsiteY3" fmla="*/ 2347128 h 2347128"/>
              <a:gd name="connsiteX4" fmla="*/ 2761861 w 2761861"/>
              <a:gd name="connsiteY4" fmla="*/ 2347128 h 2347128"/>
              <a:gd name="connsiteX0" fmla="*/ 0 w 2761861"/>
              <a:gd name="connsiteY0" fmla="*/ 0 h 2332653"/>
              <a:gd name="connsiteX1" fmla="*/ 886408 w 2761861"/>
              <a:gd name="connsiteY1" fmla="*/ 158620 h 2332653"/>
              <a:gd name="connsiteX2" fmla="*/ 2052734 w 2761861"/>
              <a:gd name="connsiteY2" fmla="*/ 989045 h 2332653"/>
              <a:gd name="connsiteX3" fmla="*/ 2761861 w 2761861"/>
              <a:gd name="connsiteY3" fmla="*/ 2332653 h 2332653"/>
              <a:gd name="connsiteX4" fmla="*/ 2761861 w 2761861"/>
              <a:gd name="connsiteY4" fmla="*/ 2332653 h 2332653"/>
              <a:gd name="connsiteX0" fmla="*/ 0 w 2761861"/>
              <a:gd name="connsiteY0" fmla="*/ 0 h 2332653"/>
              <a:gd name="connsiteX1" fmla="*/ 1268963 w 2761861"/>
              <a:gd name="connsiteY1" fmla="*/ 335902 h 2332653"/>
              <a:gd name="connsiteX2" fmla="*/ 2052734 w 2761861"/>
              <a:gd name="connsiteY2" fmla="*/ 989045 h 2332653"/>
              <a:gd name="connsiteX3" fmla="*/ 2761861 w 2761861"/>
              <a:gd name="connsiteY3" fmla="*/ 2332653 h 2332653"/>
              <a:gd name="connsiteX4" fmla="*/ 2761861 w 2761861"/>
              <a:gd name="connsiteY4" fmla="*/ 2332653 h 2332653"/>
              <a:gd name="connsiteX0" fmla="*/ 0 w 2761861"/>
              <a:gd name="connsiteY0" fmla="*/ 0 h 2332653"/>
              <a:gd name="connsiteX1" fmla="*/ 1268963 w 2761861"/>
              <a:gd name="connsiteY1" fmla="*/ 335902 h 2332653"/>
              <a:gd name="connsiteX2" fmla="*/ 2052734 w 2761861"/>
              <a:gd name="connsiteY2" fmla="*/ 1017036 h 2332653"/>
              <a:gd name="connsiteX3" fmla="*/ 2761861 w 2761861"/>
              <a:gd name="connsiteY3" fmla="*/ 2332653 h 2332653"/>
              <a:gd name="connsiteX4" fmla="*/ 2761861 w 2761861"/>
              <a:gd name="connsiteY4" fmla="*/ 2332653 h 2332653"/>
              <a:gd name="connsiteX0" fmla="*/ 0 w 2822247"/>
              <a:gd name="connsiteY0" fmla="*/ 0 h 2437674"/>
              <a:gd name="connsiteX1" fmla="*/ 1268963 w 2822247"/>
              <a:gd name="connsiteY1" fmla="*/ 335902 h 2437674"/>
              <a:gd name="connsiteX2" fmla="*/ 2052734 w 2822247"/>
              <a:gd name="connsiteY2" fmla="*/ 1017036 h 2437674"/>
              <a:gd name="connsiteX3" fmla="*/ 2761861 w 2822247"/>
              <a:gd name="connsiteY3" fmla="*/ 2332653 h 2437674"/>
              <a:gd name="connsiteX4" fmla="*/ 2789853 w 2822247"/>
              <a:gd name="connsiteY4" fmla="*/ 2360645 h 2437674"/>
              <a:gd name="connsiteX0" fmla="*/ 0 w 2789853"/>
              <a:gd name="connsiteY0" fmla="*/ 0 h 2360645"/>
              <a:gd name="connsiteX1" fmla="*/ 1268963 w 2789853"/>
              <a:gd name="connsiteY1" fmla="*/ 335902 h 2360645"/>
              <a:gd name="connsiteX2" fmla="*/ 2052734 w 2789853"/>
              <a:gd name="connsiteY2" fmla="*/ 1017036 h 2360645"/>
              <a:gd name="connsiteX3" fmla="*/ 2640563 w 2789853"/>
              <a:gd name="connsiteY3" fmla="*/ 2062065 h 2360645"/>
              <a:gd name="connsiteX4" fmla="*/ 2789853 w 2789853"/>
              <a:gd name="connsiteY4" fmla="*/ 2360645 h 2360645"/>
              <a:gd name="connsiteX0" fmla="*/ 0 w 2789853"/>
              <a:gd name="connsiteY0" fmla="*/ 0 h 2360645"/>
              <a:gd name="connsiteX1" fmla="*/ 1268963 w 2789853"/>
              <a:gd name="connsiteY1" fmla="*/ 335902 h 2360645"/>
              <a:gd name="connsiteX2" fmla="*/ 2052734 w 2789853"/>
              <a:gd name="connsiteY2" fmla="*/ 1017036 h 2360645"/>
              <a:gd name="connsiteX3" fmla="*/ 2640563 w 2789853"/>
              <a:gd name="connsiteY3" fmla="*/ 2062065 h 2360645"/>
              <a:gd name="connsiteX4" fmla="*/ 2789853 w 2789853"/>
              <a:gd name="connsiteY4" fmla="*/ 2360645 h 2360645"/>
              <a:gd name="connsiteX0" fmla="*/ 0 w 2741005"/>
              <a:gd name="connsiteY0" fmla="*/ 0 h 2370284"/>
              <a:gd name="connsiteX1" fmla="*/ 1268963 w 2741005"/>
              <a:gd name="connsiteY1" fmla="*/ 335902 h 2370284"/>
              <a:gd name="connsiteX2" fmla="*/ 2052734 w 2741005"/>
              <a:gd name="connsiteY2" fmla="*/ 1017036 h 2370284"/>
              <a:gd name="connsiteX3" fmla="*/ 2640563 w 2741005"/>
              <a:gd name="connsiteY3" fmla="*/ 2062065 h 2370284"/>
              <a:gd name="connsiteX4" fmla="*/ 2741005 w 2741005"/>
              <a:gd name="connsiteY4" fmla="*/ 2370284 h 2370284"/>
              <a:gd name="connsiteX0" fmla="*/ 0 w 2741005"/>
              <a:gd name="connsiteY0" fmla="*/ 0 h 2370284"/>
              <a:gd name="connsiteX1" fmla="*/ 1268963 w 2741005"/>
              <a:gd name="connsiteY1" fmla="*/ 335902 h 2370284"/>
              <a:gd name="connsiteX2" fmla="*/ 2052734 w 2741005"/>
              <a:gd name="connsiteY2" fmla="*/ 1017036 h 2370284"/>
              <a:gd name="connsiteX3" fmla="*/ 2610644 w 2741005"/>
              <a:gd name="connsiteY3" fmla="*/ 1978431 h 2370284"/>
              <a:gd name="connsiteX4" fmla="*/ 2741005 w 2741005"/>
              <a:gd name="connsiteY4" fmla="*/ 2370284 h 237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005" h="2370284">
                <a:moveTo>
                  <a:pt x="0" y="0"/>
                </a:moveTo>
                <a:cubicBezTo>
                  <a:pt x="524070" y="27214"/>
                  <a:pt x="926841" y="166396"/>
                  <a:pt x="1268963" y="335902"/>
                </a:cubicBezTo>
                <a:cubicBezTo>
                  <a:pt x="1611085" y="505408"/>
                  <a:pt x="1829120" y="743281"/>
                  <a:pt x="2052734" y="1017036"/>
                </a:cubicBezTo>
                <a:cubicBezTo>
                  <a:pt x="2276348" y="1290791"/>
                  <a:pt x="2495932" y="1752890"/>
                  <a:pt x="2610644" y="1978431"/>
                </a:cubicBezTo>
                <a:cubicBezTo>
                  <a:pt x="2725356" y="2203972"/>
                  <a:pt x="2731674" y="2360953"/>
                  <a:pt x="2741005" y="23702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flipH="1">
            <a:off x="3779912" y="3284984"/>
            <a:ext cx="1224136" cy="8640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Content Placeholder 19"/>
          <p:cNvSpPr txBox="1">
            <a:spLocks noGrp="1"/>
          </p:cNvSpPr>
          <p:nvPr>
            <p:ph idx="1"/>
          </p:nvPr>
        </p:nvSpPr>
        <p:spPr>
          <a:xfrm>
            <a:off x="4067944" y="2719591"/>
            <a:ext cx="4968552" cy="461665"/>
          </a:xfrm>
          <a:prstGeom prst="rect">
            <a:avLst/>
          </a:prstGeom>
          <a:noFill/>
        </p:spPr>
        <p:txBody>
          <a:bodyPr wrap="square" rtlCol="0">
            <a:spAutoFit/>
          </a:bodyPr>
          <a:lstStyle/>
          <a:p>
            <a:pPr marL="0" indent="0">
              <a:buNone/>
            </a:pPr>
            <a:r>
              <a:rPr lang="en-GB" dirty="0" smtClean="0"/>
              <a:t>Production possibility frontier (PPF)</a:t>
            </a:r>
            <a:endParaRPr lang="en-GB" dirty="0"/>
          </a:p>
        </p:txBody>
      </p:sp>
      <p:sp>
        <p:nvSpPr>
          <p:cNvPr id="11" name="TextBox 10"/>
          <p:cNvSpPr txBox="1"/>
          <p:nvPr/>
        </p:nvSpPr>
        <p:spPr>
          <a:xfrm>
            <a:off x="1475656" y="5363924"/>
            <a:ext cx="2088232" cy="369332"/>
          </a:xfrm>
          <a:prstGeom prst="rect">
            <a:avLst/>
          </a:prstGeom>
          <a:noFill/>
        </p:spPr>
        <p:txBody>
          <a:bodyPr wrap="square" rtlCol="0">
            <a:spAutoFit/>
          </a:bodyPr>
          <a:lstStyle/>
          <a:p>
            <a:r>
              <a:rPr lang="en-GB" dirty="0" smtClean="0"/>
              <a:t>O</a:t>
            </a:r>
            <a:endParaRPr lang="en-GB" dirty="0"/>
          </a:p>
        </p:txBody>
      </p:sp>
    </p:spTree>
    <p:extLst>
      <p:ext uri="{BB962C8B-B14F-4D97-AF65-F5344CB8AC3E}">
        <p14:creationId xmlns:p14="http://schemas.microsoft.com/office/powerpoint/2010/main" val="27949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Outline of talk</a:t>
            </a:r>
            <a:endParaRPr lang="en-GB" b="1" dirty="0">
              <a:latin typeface="+mn-lt"/>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Introduction</a:t>
            </a:r>
          </a:p>
          <a:p>
            <a:pPr>
              <a:buFont typeface="Arial" panose="020B0604020202020204" pitchFamily="34" charset="0"/>
              <a:buChar char="•"/>
            </a:pPr>
            <a:r>
              <a:rPr lang="en-GB" dirty="0" smtClean="0"/>
              <a:t>Background</a:t>
            </a:r>
          </a:p>
          <a:p>
            <a:pPr>
              <a:buFont typeface="Arial" panose="020B0604020202020204" pitchFamily="34" charset="0"/>
              <a:buChar char="•"/>
            </a:pPr>
            <a:r>
              <a:rPr lang="en-GB" dirty="0" smtClean="0"/>
              <a:t>Reasons for merger in higher education</a:t>
            </a:r>
          </a:p>
          <a:p>
            <a:pPr>
              <a:buFont typeface="Arial" panose="020B0604020202020204" pitchFamily="34" charset="0"/>
              <a:buChar char="•"/>
            </a:pPr>
            <a:r>
              <a:rPr lang="en-GB" dirty="0" smtClean="0"/>
              <a:t>Previous evidence on the consequences of mergers</a:t>
            </a:r>
          </a:p>
          <a:p>
            <a:pPr>
              <a:buFont typeface="Arial" panose="020B0604020202020204" pitchFamily="34" charset="0"/>
              <a:buChar char="•"/>
            </a:pPr>
            <a:r>
              <a:rPr lang="en-GB" dirty="0" smtClean="0"/>
              <a:t>Measuring efficiency – a brief overview</a:t>
            </a:r>
          </a:p>
          <a:p>
            <a:pPr>
              <a:buFont typeface="Arial" panose="020B0604020202020204" pitchFamily="34" charset="0"/>
              <a:buChar char="•"/>
            </a:pPr>
            <a:r>
              <a:rPr lang="en-GB" dirty="0" smtClean="0"/>
              <a:t>Summary of results – from 3 papers</a:t>
            </a:r>
          </a:p>
          <a:p>
            <a:pPr>
              <a:buFont typeface="Arial" panose="020B0604020202020204" pitchFamily="34" charset="0"/>
              <a:buChar char="•"/>
            </a:pPr>
            <a:r>
              <a:rPr lang="en-GB" dirty="0" smtClean="0"/>
              <a:t>Conclusions</a:t>
            </a:r>
            <a:endParaRPr lang="en-GB" dirty="0"/>
          </a:p>
        </p:txBody>
      </p:sp>
    </p:spTree>
    <p:extLst>
      <p:ext uri="{BB962C8B-B14F-4D97-AF65-F5344CB8AC3E}">
        <p14:creationId xmlns:p14="http://schemas.microsoft.com/office/powerpoint/2010/main" val="228313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efficiency </a:t>
            </a:r>
          </a:p>
        </p:txBody>
      </p:sp>
      <p:cxnSp>
        <p:nvCxnSpPr>
          <p:cNvPr id="4" name="Straight Connector 3"/>
          <p:cNvCxnSpPr/>
          <p:nvPr/>
        </p:nvCxnSpPr>
        <p:spPr bwMode="auto">
          <a:xfrm>
            <a:off x="1763688" y="2555612"/>
            <a:ext cx="0" cy="288032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1763688" y="5445224"/>
            <a:ext cx="374441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 name="TextBox 5"/>
          <p:cNvSpPr txBox="1"/>
          <p:nvPr/>
        </p:nvSpPr>
        <p:spPr>
          <a:xfrm>
            <a:off x="5652120" y="5219908"/>
            <a:ext cx="2088232" cy="369332"/>
          </a:xfrm>
          <a:prstGeom prst="rect">
            <a:avLst/>
          </a:prstGeom>
          <a:noFill/>
        </p:spPr>
        <p:txBody>
          <a:bodyPr wrap="square" rtlCol="0">
            <a:spAutoFit/>
          </a:bodyPr>
          <a:lstStyle/>
          <a:p>
            <a:r>
              <a:rPr lang="en-GB" dirty="0" smtClean="0"/>
              <a:t>Teaching/staff</a:t>
            </a:r>
            <a:endParaRPr lang="en-GB" dirty="0"/>
          </a:p>
        </p:txBody>
      </p:sp>
      <p:sp>
        <p:nvSpPr>
          <p:cNvPr id="7" name="TextBox 6"/>
          <p:cNvSpPr txBox="1"/>
          <p:nvPr/>
        </p:nvSpPr>
        <p:spPr>
          <a:xfrm>
            <a:off x="827584" y="1970256"/>
            <a:ext cx="2088232" cy="369332"/>
          </a:xfrm>
          <a:prstGeom prst="rect">
            <a:avLst/>
          </a:prstGeom>
          <a:noFill/>
        </p:spPr>
        <p:txBody>
          <a:bodyPr wrap="square" rtlCol="0">
            <a:spAutoFit/>
          </a:bodyPr>
          <a:lstStyle/>
          <a:p>
            <a:r>
              <a:rPr lang="en-GB" dirty="0" smtClean="0"/>
              <a:t>Research/staff</a:t>
            </a:r>
            <a:endParaRPr lang="en-GB" dirty="0"/>
          </a:p>
        </p:txBody>
      </p:sp>
      <p:sp>
        <p:nvSpPr>
          <p:cNvPr id="8" name="Freeform 7"/>
          <p:cNvSpPr/>
          <p:nvPr/>
        </p:nvSpPr>
        <p:spPr bwMode="auto">
          <a:xfrm>
            <a:off x="1763486" y="3119304"/>
            <a:ext cx="2617845" cy="2294602"/>
          </a:xfrm>
          <a:custGeom>
            <a:avLst/>
            <a:gdLst>
              <a:gd name="connsiteX0" fmla="*/ 0 w 2761861"/>
              <a:gd name="connsiteY0" fmla="*/ 34217 h 2282895"/>
              <a:gd name="connsiteX1" fmla="*/ 886408 w 2761861"/>
              <a:gd name="connsiteY1" fmla="*/ 108862 h 2282895"/>
              <a:gd name="connsiteX2" fmla="*/ 2052734 w 2761861"/>
              <a:gd name="connsiteY2" fmla="*/ 939287 h 2282895"/>
              <a:gd name="connsiteX3" fmla="*/ 2761861 w 2761861"/>
              <a:gd name="connsiteY3" fmla="*/ 2282895 h 2282895"/>
              <a:gd name="connsiteX4" fmla="*/ 2761861 w 2761861"/>
              <a:gd name="connsiteY4" fmla="*/ 2282895 h 2282895"/>
              <a:gd name="connsiteX0" fmla="*/ 0 w 2761861"/>
              <a:gd name="connsiteY0" fmla="*/ 14475 h 2347128"/>
              <a:gd name="connsiteX1" fmla="*/ 886408 w 2761861"/>
              <a:gd name="connsiteY1" fmla="*/ 173095 h 2347128"/>
              <a:gd name="connsiteX2" fmla="*/ 2052734 w 2761861"/>
              <a:gd name="connsiteY2" fmla="*/ 1003520 h 2347128"/>
              <a:gd name="connsiteX3" fmla="*/ 2761861 w 2761861"/>
              <a:gd name="connsiteY3" fmla="*/ 2347128 h 2347128"/>
              <a:gd name="connsiteX4" fmla="*/ 2761861 w 2761861"/>
              <a:gd name="connsiteY4" fmla="*/ 2347128 h 2347128"/>
              <a:gd name="connsiteX0" fmla="*/ 0 w 2761861"/>
              <a:gd name="connsiteY0" fmla="*/ 0 h 2332653"/>
              <a:gd name="connsiteX1" fmla="*/ 886408 w 2761861"/>
              <a:gd name="connsiteY1" fmla="*/ 158620 h 2332653"/>
              <a:gd name="connsiteX2" fmla="*/ 2052734 w 2761861"/>
              <a:gd name="connsiteY2" fmla="*/ 989045 h 2332653"/>
              <a:gd name="connsiteX3" fmla="*/ 2761861 w 2761861"/>
              <a:gd name="connsiteY3" fmla="*/ 2332653 h 2332653"/>
              <a:gd name="connsiteX4" fmla="*/ 2761861 w 2761861"/>
              <a:gd name="connsiteY4" fmla="*/ 2332653 h 2332653"/>
              <a:gd name="connsiteX0" fmla="*/ 0 w 2761861"/>
              <a:gd name="connsiteY0" fmla="*/ 0 h 2332653"/>
              <a:gd name="connsiteX1" fmla="*/ 1268963 w 2761861"/>
              <a:gd name="connsiteY1" fmla="*/ 335902 h 2332653"/>
              <a:gd name="connsiteX2" fmla="*/ 2052734 w 2761861"/>
              <a:gd name="connsiteY2" fmla="*/ 989045 h 2332653"/>
              <a:gd name="connsiteX3" fmla="*/ 2761861 w 2761861"/>
              <a:gd name="connsiteY3" fmla="*/ 2332653 h 2332653"/>
              <a:gd name="connsiteX4" fmla="*/ 2761861 w 2761861"/>
              <a:gd name="connsiteY4" fmla="*/ 2332653 h 2332653"/>
              <a:gd name="connsiteX0" fmla="*/ 0 w 2761861"/>
              <a:gd name="connsiteY0" fmla="*/ 0 h 2332653"/>
              <a:gd name="connsiteX1" fmla="*/ 1268963 w 2761861"/>
              <a:gd name="connsiteY1" fmla="*/ 335902 h 2332653"/>
              <a:gd name="connsiteX2" fmla="*/ 2052734 w 2761861"/>
              <a:gd name="connsiteY2" fmla="*/ 1017036 h 2332653"/>
              <a:gd name="connsiteX3" fmla="*/ 2761861 w 2761861"/>
              <a:gd name="connsiteY3" fmla="*/ 2332653 h 2332653"/>
              <a:gd name="connsiteX4" fmla="*/ 2761861 w 2761861"/>
              <a:gd name="connsiteY4" fmla="*/ 2332653 h 2332653"/>
              <a:gd name="connsiteX0" fmla="*/ 0 w 2822247"/>
              <a:gd name="connsiteY0" fmla="*/ 0 h 2437674"/>
              <a:gd name="connsiteX1" fmla="*/ 1268963 w 2822247"/>
              <a:gd name="connsiteY1" fmla="*/ 335902 h 2437674"/>
              <a:gd name="connsiteX2" fmla="*/ 2052734 w 2822247"/>
              <a:gd name="connsiteY2" fmla="*/ 1017036 h 2437674"/>
              <a:gd name="connsiteX3" fmla="*/ 2761861 w 2822247"/>
              <a:gd name="connsiteY3" fmla="*/ 2332653 h 2437674"/>
              <a:gd name="connsiteX4" fmla="*/ 2789853 w 2822247"/>
              <a:gd name="connsiteY4" fmla="*/ 2360645 h 2437674"/>
              <a:gd name="connsiteX0" fmla="*/ 0 w 2789853"/>
              <a:gd name="connsiteY0" fmla="*/ 0 h 2360645"/>
              <a:gd name="connsiteX1" fmla="*/ 1268963 w 2789853"/>
              <a:gd name="connsiteY1" fmla="*/ 335902 h 2360645"/>
              <a:gd name="connsiteX2" fmla="*/ 2052734 w 2789853"/>
              <a:gd name="connsiteY2" fmla="*/ 1017036 h 2360645"/>
              <a:gd name="connsiteX3" fmla="*/ 2640563 w 2789853"/>
              <a:gd name="connsiteY3" fmla="*/ 2062065 h 2360645"/>
              <a:gd name="connsiteX4" fmla="*/ 2789853 w 2789853"/>
              <a:gd name="connsiteY4" fmla="*/ 2360645 h 2360645"/>
              <a:gd name="connsiteX0" fmla="*/ 0 w 2789853"/>
              <a:gd name="connsiteY0" fmla="*/ 0 h 2360645"/>
              <a:gd name="connsiteX1" fmla="*/ 1268963 w 2789853"/>
              <a:gd name="connsiteY1" fmla="*/ 335902 h 2360645"/>
              <a:gd name="connsiteX2" fmla="*/ 2052734 w 2789853"/>
              <a:gd name="connsiteY2" fmla="*/ 1017036 h 2360645"/>
              <a:gd name="connsiteX3" fmla="*/ 2640563 w 2789853"/>
              <a:gd name="connsiteY3" fmla="*/ 2062065 h 2360645"/>
              <a:gd name="connsiteX4" fmla="*/ 2789853 w 2789853"/>
              <a:gd name="connsiteY4" fmla="*/ 2360645 h 2360645"/>
              <a:gd name="connsiteX0" fmla="*/ 0 w 2741005"/>
              <a:gd name="connsiteY0" fmla="*/ 0 h 2370284"/>
              <a:gd name="connsiteX1" fmla="*/ 1268963 w 2741005"/>
              <a:gd name="connsiteY1" fmla="*/ 335902 h 2370284"/>
              <a:gd name="connsiteX2" fmla="*/ 2052734 w 2741005"/>
              <a:gd name="connsiteY2" fmla="*/ 1017036 h 2370284"/>
              <a:gd name="connsiteX3" fmla="*/ 2640563 w 2741005"/>
              <a:gd name="connsiteY3" fmla="*/ 2062065 h 2370284"/>
              <a:gd name="connsiteX4" fmla="*/ 2741005 w 2741005"/>
              <a:gd name="connsiteY4" fmla="*/ 2370284 h 2370284"/>
              <a:gd name="connsiteX0" fmla="*/ 0 w 2741005"/>
              <a:gd name="connsiteY0" fmla="*/ 0 h 2370284"/>
              <a:gd name="connsiteX1" fmla="*/ 1268963 w 2741005"/>
              <a:gd name="connsiteY1" fmla="*/ 335902 h 2370284"/>
              <a:gd name="connsiteX2" fmla="*/ 2052734 w 2741005"/>
              <a:gd name="connsiteY2" fmla="*/ 1017036 h 2370284"/>
              <a:gd name="connsiteX3" fmla="*/ 2610644 w 2741005"/>
              <a:gd name="connsiteY3" fmla="*/ 1978431 h 2370284"/>
              <a:gd name="connsiteX4" fmla="*/ 2741005 w 2741005"/>
              <a:gd name="connsiteY4" fmla="*/ 2370284 h 237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005" h="2370284">
                <a:moveTo>
                  <a:pt x="0" y="0"/>
                </a:moveTo>
                <a:cubicBezTo>
                  <a:pt x="524070" y="27214"/>
                  <a:pt x="926841" y="166396"/>
                  <a:pt x="1268963" y="335902"/>
                </a:cubicBezTo>
                <a:cubicBezTo>
                  <a:pt x="1611085" y="505408"/>
                  <a:pt x="1829120" y="743281"/>
                  <a:pt x="2052734" y="1017036"/>
                </a:cubicBezTo>
                <a:cubicBezTo>
                  <a:pt x="2276348" y="1290791"/>
                  <a:pt x="2495932" y="1752890"/>
                  <a:pt x="2610644" y="1978431"/>
                </a:cubicBezTo>
                <a:cubicBezTo>
                  <a:pt x="2725356" y="2203972"/>
                  <a:pt x="2731674" y="2360953"/>
                  <a:pt x="2741005" y="23702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smtClean="0">
              <a:ln>
                <a:noFill/>
              </a:ln>
              <a:solidFill>
                <a:schemeClr val="tx1"/>
              </a:solidFill>
              <a:effectLst/>
              <a:latin typeface="Times New Roman" pitchFamily="18" charset="0"/>
            </a:endParaRPr>
          </a:p>
        </p:txBody>
      </p:sp>
      <p:sp>
        <p:nvSpPr>
          <p:cNvPr id="11" name="Content Placeholder 10"/>
          <p:cNvSpPr txBox="1">
            <a:spLocks noGrp="1"/>
          </p:cNvSpPr>
          <p:nvPr>
            <p:ph idx="1"/>
          </p:nvPr>
        </p:nvSpPr>
        <p:spPr>
          <a:xfrm>
            <a:off x="2532348" y="3939733"/>
            <a:ext cx="671500" cy="400110"/>
          </a:xfrm>
          <a:prstGeom prst="rect">
            <a:avLst/>
          </a:prstGeom>
          <a:noFill/>
        </p:spPr>
        <p:txBody>
          <a:bodyPr wrap="square" rtlCol="0">
            <a:spAutoFit/>
          </a:bodyPr>
          <a:lstStyle/>
          <a:p>
            <a:pPr marL="0" indent="0">
              <a:buNone/>
            </a:pPr>
            <a:r>
              <a:rPr lang="en-GB" dirty="0" smtClean="0"/>
              <a:t>• F</a:t>
            </a:r>
            <a:endParaRPr lang="en-GB" dirty="0"/>
          </a:p>
        </p:txBody>
      </p:sp>
      <p:cxnSp>
        <p:nvCxnSpPr>
          <p:cNvPr id="13" name="Straight Connector 12"/>
          <p:cNvCxnSpPr/>
          <p:nvPr/>
        </p:nvCxnSpPr>
        <p:spPr bwMode="auto">
          <a:xfrm flipV="1">
            <a:off x="1763486" y="3507686"/>
            <a:ext cx="1368354" cy="192824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 name="Content Placeholder 10"/>
          <p:cNvSpPr txBox="1">
            <a:spLocks/>
          </p:cNvSpPr>
          <p:nvPr/>
        </p:nvSpPr>
        <p:spPr bwMode="auto">
          <a:xfrm>
            <a:off x="2977200" y="3338756"/>
            <a:ext cx="671500"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lr>
                <a:srgbClr val="00B2AA"/>
              </a:buClr>
              <a:buChar char="•"/>
              <a:defRPr sz="2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00B2AA"/>
              </a:buClr>
              <a:buChar char="–"/>
              <a:defRPr sz="1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00B2AA"/>
              </a:buClr>
              <a:buChar char="•"/>
              <a:defRPr sz="16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GB" kern="0" dirty="0" smtClean="0"/>
              <a:t>• F’</a:t>
            </a:r>
            <a:endParaRPr lang="en-GB" kern="0" dirty="0"/>
          </a:p>
        </p:txBody>
      </p:sp>
      <p:sp>
        <p:nvSpPr>
          <p:cNvPr id="20" name="TextBox 19"/>
          <p:cNvSpPr txBox="1"/>
          <p:nvPr/>
        </p:nvSpPr>
        <p:spPr>
          <a:xfrm>
            <a:off x="1475656" y="5363924"/>
            <a:ext cx="2088232" cy="369332"/>
          </a:xfrm>
          <a:prstGeom prst="rect">
            <a:avLst/>
          </a:prstGeom>
          <a:noFill/>
        </p:spPr>
        <p:txBody>
          <a:bodyPr wrap="square" rtlCol="0">
            <a:spAutoFit/>
          </a:bodyPr>
          <a:lstStyle/>
          <a:p>
            <a:r>
              <a:rPr lang="en-GB" dirty="0" smtClean="0"/>
              <a:t>O</a:t>
            </a:r>
            <a:endParaRPr lang="en-GB" dirty="0"/>
          </a:p>
        </p:txBody>
      </p:sp>
      <p:sp>
        <p:nvSpPr>
          <p:cNvPr id="21" name="TextBox 20"/>
          <p:cNvSpPr txBox="1"/>
          <p:nvPr/>
        </p:nvSpPr>
        <p:spPr>
          <a:xfrm>
            <a:off x="4644008" y="2370946"/>
            <a:ext cx="2592288" cy="400110"/>
          </a:xfrm>
          <a:prstGeom prst="rect">
            <a:avLst/>
          </a:prstGeom>
          <a:noFill/>
          <a:ln w="25400">
            <a:solidFill>
              <a:schemeClr val="tx1"/>
            </a:solidFill>
          </a:ln>
        </p:spPr>
        <p:txBody>
          <a:bodyPr wrap="square" rtlCol="0">
            <a:spAutoFit/>
          </a:bodyPr>
          <a:lstStyle/>
          <a:p>
            <a:r>
              <a:rPr lang="en-GB" sz="2000" dirty="0" smtClean="0"/>
              <a:t>Efficiency = OF/OF’</a:t>
            </a:r>
            <a:endParaRPr lang="en-GB" sz="2000" dirty="0"/>
          </a:p>
        </p:txBody>
      </p:sp>
      <p:sp>
        <p:nvSpPr>
          <p:cNvPr id="3" name="TextBox 2"/>
          <p:cNvSpPr txBox="1"/>
          <p:nvPr/>
        </p:nvSpPr>
        <p:spPr>
          <a:xfrm>
            <a:off x="4788024" y="3338756"/>
            <a:ext cx="3836864" cy="923330"/>
          </a:xfrm>
          <a:prstGeom prst="rect">
            <a:avLst/>
          </a:prstGeom>
          <a:noFill/>
        </p:spPr>
        <p:txBody>
          <a:bodyPr wrap="square" rtlCol="0">
            <a:spAutoFit/>
          </a:bodyPr>
          <a:lstStyle/>
          <a:p>
            <a:r>
              <a:rPr lang="en-GB" dirty="0" smtClean="0"/>
              <a:t>Thus: Estimation of the PPF is needed to produce estimates of efficiency</a:t>
            </a:r>
            <a:endParaRPr lang="en-GB" dirty="0"/>
          </a:p>
        </p:txBody>
      </p:sp>
    </p:spTree>
    <p:extLst>
      <p:ext uri="{BB962C8B-B14F-4D97-AF65-F5344CB8AC3E}">
        <p14:creationId xmlns:p14="http://schemas.microsoft.com/office/powerpoint/2010/main" val="163546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P spid="17" grpId="0"/>
      <p:bldP spid="21"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efficiency </a:t>
            </a:r>
            <a:r>
              <a:rPr lang="en-GB" dirty="0" smtClean="0"/>
              <a:t/>
            </a:r>
            <a:br>
              <a:rPr lang="en-GB" dirty="0" smtClean="0"/>
            </a:br>
            <a:r>
              <a:rPr lang="en-GB" dirty="0" smtClean="0"/>
              <a:t>Data </a:t>
            </a:r>
            <a:r>
              <a:rPr lang="en-GB" dirty="0"/>
              <a:t>envelopment analysis (DEA)</a:t>
            </a:r>
          </a:p>
        </p:txBody>
      </p:sp>
      <p:sp>
        <p:nvSpPr>
          <p:cNvPr id="3" name="Content Placeholder 2"/>
          <p:cNvSpPr>
            <a:spLocks noGrp="1"/>
          </p:cNvSpPr>
          <p:nvPr>
            <p:ph idx="1"/>
          </p:nvPr>
        </p:nvSpPr>
        <p:spPr>
          <a:xfrm>
            <a:off x="683568" y="1844824"/>
            <a:ext cx="7772400" cy="4392488"/>
          </a:xfrm>
        </p:spPr>
        <p:txBody>
          <a:bodyPr/>
          <a:lstStyle/>
          <a:p>
            <a:pPr marL="0" indent="0">
              <a:buNone/>
            </a:pPr>
            <a:r>
              <a:rPr lang="en-GB" dirty="0" smtClean="0"/>
              <a:t>    </a:t>
            </a:r>
            <a:r>
              <a:rPr lang="en-GB" dirty="0" err="1" smtClean="0"/>
              <a:t>Charnes</a:t>
            </a:r>
            <a:r>
              <a:rPr lang="en-GB" dirty="0" smtClean="0"/>
              <a:t>, Cooper &amp; Rhodes(1978) </a:t>
            </a:r>
          </a:p>
          <a:p>
            <a:pPr marL="0" indent="0">
              <a:buNone/>
            </a:pPr>
            <a:endParaRPr lang="en-GB" dirty="0" smtClean="0"/>
          </a:p>
          <a:p>
            <a:endParaRPr lang="en-GB" dirty="0"/>
          </a:p>
          <a:p>
            <a:endParaRPr lang="en-GB" dirty="0" smtClean="0"/>
          </a:p>
          <a:p>
            <a:endParaRPr lang="en-GB" dirty="0" smtClean="0"/>
          </a:p>
          <a:p>
            <a:endParaRPr lang="en-GB" dirty="0"/>
          </a:p>
          <a:p>
            <a:r>
              <a:rPr lang="en-GB" dirty="0" smtClean="0"/>
              <a:t>DEA estimates a piecewise linear frontier using linear programming methods</a:t>
            </a:r>
          </a:p>
          <a:p>
            <a:r>
              <a:rPr lang="en-GB" dirty="0" smtClean="0"/>
              <a:t>No error term; no equation</a:t>
            </a:r>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036"/>
          <a:stretch/>
        </p:blipFill>
        <p:spPr>
          <a:xfrm>
            <a:off x="2771800" y="2284945"/>
            <a:ext cx="1421360" cy="18000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29" r="8275"/>
          <a:stretch/>
        </p:blipFill>
        <p:spPr bwMode="auto">
          <a:xfrm>
            <a:off x="1043608" y="2256656"/>
            <a:ext cx="138093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303429"/>
            <a:ext cx="1394042"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378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a:t>
            </a:r>
            <a:r>
              <a:rPr lang="en-GB" b="1" dirty="0" smtClean="0"/>
              <a:t>. Efficiency </a:t>
            </a:r>
            <a:r>
              <a:rPr lang="en-GB" b="1" dirty="0"/>
              <a:t>and its measurement</a:t>
            </a:r>
            <a:br>
              <a:rPr lang="en-GB" b="1" dirty="0"/>
            </a:br>
            <a:r>
              <a:rPr lang="en-GB" dirty="0" smtClean="0"/>
              <a:t>Ordinary least squares regression</a:t>
            </a:r>
            <a:endParaRPr lang="en-GB" dirty="0"/>
          </a:p>
        </p:txBody>
      </p:sp>
      <p:sp>
        <p:nvSpPr>
          <p:cNvPr id="3" name="Content Placeholder 2"/>
          <p:cNvSpPr>
            <a:spLocks noGrp="1"/>
          </p:cNvSpPr>
          <p:nvPr>
            <p:ph idx="1"/>
          </p:nvPr>
        </p:nvSpPr>
        <p:spPr/>
        <p:txBody>
          <a:bodyPr/>
          <a:lstStyle/>
          <a:p>
            <a:pPr marL="0" indent="0">
              <a:buNone/>
            </a:pPr>
            <a:endParaRPr lang="en-GB" dirty="0"/>
          </a:p>
        </p:txBody>
      </p:sp>
      <p:cxnSp>
        <p:nvCxnSpPr>
          <p:cNvPr id="4" name="Straight Connector 3"/>
          <p:cNvCxnSpPr/>
          <p:nvPr/>
        </p:nvCxnSpPr>
        <p:spPr bwMode="auto">
          <a:xfrm>
            <a:off x="1763486" y="2555612"/>
            <a:ext cx="202" cy="288032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1763688" y="5435932"/>
            <a:ext cx="374441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 name="TextBox 5"/>
          <p:cNvSpPr txBox="1"/>
          <p:nvPr/>
        </p:nvSpPr>
        <p:spPr>
          <a:xfrm>
            <a:off x="5652120" y="5219908"/>
            <a:ext cx="2088232" cy="369332"/>
          </a:xfrm>
          <a:prstGeom prst="rect">
            <a:avLst/>
          </a:prstGeom>
          <a:noFill/>
        </p:spPr>
        <p:txBody>
          <a:bodyPr wrap="square" rtlCol="0">
            <a:spAutoFit/>
          </a:bodyPr>
          <a:lstStyle/>
          <a:p>
            <a:r>
              <a:rPr lang="en-GB" dirty="0" smtClean="0"/>
              <a:t>Teaching/staff</a:t>
            </a:r>
            <a:endParaRPr lang="en-GB" dirty="0"/>
          </a:p>
        </p:txBody>
      </p:sp>
      <p:sp>
        <p:nvSpPr>
          <p:cNvPr id="7" name="TextBox 6"/>
          <p:cNvSpPr txBox="1"/>
          <p:nvPr/>
        </p:nvSpPr>
        <p:spPr>
          <a:xfrm>
            <a:off x="827584" y="1979548"/>
            <a:ext cx="2088232" cy="369332"/>
          </a:xfrm>
          <a:prstGeom prst="rect">
            <a:avLst/>
          </a:prstGeom>
          <a:noFill/>
        </p:spPr>
        <p:txBody>
          <a:bodyPr wrap="square" rtlCol="0">
            <a:spAutoFit/>
          </a:bodyPr>
          <a:lstStyle/>
          <a:p>
            <a:r>
              <a:rPr lang="en-GB" dirty="0" smtClean="0"/>
              <a:t>Research/staff</a:t>
            </a:r>
            <a:endParaRPr lang="en-GB" dirty="0"/>
          </a:p>
        </p:txBody>
      </p:sp>
      <p:sp>
        <p:nvSpPr>
          <p:cNvPr id="10" name="Text Box 16"/>
          <p:cNvSpPr txBox="1">
            <a:spLocks noChangeArrowheads="1"/>
          </p:cNvSpPr>
          <p:nvPr/>
        </p:nvSpPr>
        <p:spPr bwMode="auto">
          <a:xfrm>
            <a:off x="2008485" y="31068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2489498" y="3165571"/>
            <a:ext cx="4810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3770610" y="40212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1"/>
          <p:cNvSpPr txBox="1">
            <a:spLocks noChangeArrowheads="1"/>
          </p:cNvSpPr>
          <p:nvPr/>
        </p:nvSpPr>
        <p:spPr bwMode="auto">
          <a:xfrm>
            <a:off x="3122910" y="3657402"/>
            <a:ext cx="4810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0"/>
          <p:cNvSpPr txBox="1">
            <a:spLocks noChangeArrowheads="1"/>
          </p:cNvSpPr>
          <p:nvPr/>
        </p:nvSpPr>
        <p:spPr bwMode="auto">
          <a:xfrm>
            <a:off x="2870498" y="3575146"/>
            <a:ext cx="4810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9"/>
          <p:cNvSpPr txBox="1">
            <a:spLocks noChangeArrowheads="1"/>
          </p:cNvSpPr>
          <p:nvPr/>
        </p:nvSpPr>
        <p:spPr bwMode="auto">
          <a:xfrm>
            <a:off x="3851573" y="4368896"/>
            <a:ext cx="4810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p:nvSpPr>
        <p:spPr bwMode="auto">
          <a:xfrm>
            <a:off x="3351510" y="35132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6"/>
          <p:cNvSpPr txBox="1">
            <a:spLocks noChangeArrowheads="1"/>
          </p:cNvSpPr>
          <p:nvPr/>
        </p:nvSpPr>
        <p:spPr bwMode="auto">
          <a:xfrm>
            <a:off x="3370560" y="419268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4"/>
          <p:cNvSpPr txBox="1">
            <a:spLocks noChangeArrowheads="1"/>
          </p:cNvSpPr>
          <p:nvPr/>
        </p:nvSpPr>
        <p:spPr bwMode="auto">
          <a:xfrm>
            <a:off x="3770610" y="49610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3"/>
          <p:cNvSpPr txBox="1">
            <a:spLocks noChangeArrowheads="1"/>
          </p:cNvSpPr>
          <p:nvPr/>
        </p:nvSpPr>
        <p:spPr bwMode="auto">
          <a:xfrm>
            <a:off x="4156373" y="4783233"/>
            <a:ext cx="4810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8"/>
          <p:cNvSpPr txBox="1">
            <a:spLocks noChangeArrowheads="1"/>
          </p:cNvSpPr>
          <p:nvPr/>
        </p:nvSpPr>
        <p:spPr bwMode="auto">
          <a:xfrm>
            <a:off x="3072408" y="3149402"/>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8"/>
          <p:cNvSpPr txBox="1">
            <a:spLocks noChangeArrowheads="1"/>
          </p:cNvSpPr>
          <p:nvPr/>
        </p:nvSpPr>
        <p:spPr bwMode="auto">
          <a:xfrm>
            <a:off x="3553421" y="3559452"/>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8"/>
          <p:cNvSpPr txBox="1">
            <a:spLocks noChangeArrowheads="1"/>
          </p:cNvSpPr>
          <p:nvPr/>
        </p:nvSpPr>
        <p:spPr bwMode="auto">
          <a:xfrm>
            <a:off x="2609787" y="2988052"/>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8"/>
          <p:cNvSpPr txBox="1">
            <a:spLocks noChangeArrowheads="1"/>
          </p:cNvSpPr>
          <p:nvPr/>
        </p:nvSpPr>
        <p:spPr bwMode="auto">
          <a:xfrm>
            <a:off x="2128774" y="2852936"/>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8"/>
          <p:cNvSpPr txBox="1">
            <a:spLocks noChangeArrowheads="1"/>
          </p:cNvSpPr>
          <p:nvPr/>
        </p:nvSpPr>
        <p:spPr bwMode="auto">
          <a:xfrm>
            <a:off x="4251623" y="4365104"/>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Straight Connector 16"/>
          <p:cNvCxnSpPr/>
          <p:nvPr/>
        </p:nvCxnSpPr>
        <p:spPr bwMode="auto">
          <a:xfrm>
            <a:off x="1764000" y="2996756"/>
            <a:ext cx="485303"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a:off x="2268000" y="2996756"/>
            <a:ext cx="481013" cy="13511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771800" y="3140756"/>
            <a:ext cx="432048" cy="17817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3203848" y="3309956"/>
            <a:ext cx="504056" cy="409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707904" y="3732672"/>
            <a:ext cx="688975" cy="79089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4396879" y="4542727"/>
            <a:ext cx="0" cy="909985"/>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6" name="Straight Connector 35"/>
          <p:cNvCxnSpPr/>
          <p:nvPr/>
        </p:nvCxnSpPr>
        <p:spPr bwMode="auto">
          <a:xfrm flipV="1">
            <a:off x="1748136" y="3393303"/>
            <a:ext cx="1599728" cy="205192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7" name="Content Placeholder 10"/>
          <p:cNvSpPr txBox="1">
            <a:spLocks/>
          </p:cNvSpPr>
          <p:nvPr/>
        </p:nvSpPr>
        <p:spPr bwMode="auto">
          <a:xfrm>
            <a:off x="2604356" y="3956513"/>
            <a:ext cx="671500"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lr>
                <a:srgbClr val="00B2AA"/>
              </a:buClr>
              <a:buChar char="•"/>
              <a:defRPr sz="2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00B2AA"/>
              </a:buClr>
              <a:buChar char="–"/>
              <a:defRPr sz="1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00B2AA"/>
              </a:buClr>
              <a:buChar char="•"/>
              <a:defRPr sz="16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GB" kern="0" dirty="0" smtClean="0"/>
              <a:t>• F</a:t>
            </a:r>
            <a:endParaRPr lang="en-GB" kern="0" dirty="0"/>
          </a:p>
        </p:txBody>
      </p:sp>
      <p:sp>
        <p:nvSpPr>
          <p:cNvPr id="38" name="Content Placeholder 10"/>
          <p:cNvSpPr txBox="1">
            <a:spLocks/>
          </p:cNvSpPr>
          <p:nvPr/>
        </p:nvSpPr>
        <p:spPr bwMode="auto">
          <a:xfrm>
            <a:off x="3189600" y="3211536"/>
            <a:ext cx="671500"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lr>
                <a:srgbClr val="00B2AA"/>
              </a:buClr>
              <a:buChar char="•"/>
              <a:defRPr sz="2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00B2AA"/>
              </a:buClr>
              <a:buChar char="–"/>
              <a:defRPr sz="1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00B2AA"/>
              </a:buClr>
              <a:buChar char="•"/>
              <a:defRPr sz="16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GB" kern="0" dirty="0" smtClean="0"/>
              <a:t>• F’</a:t>
            </a:r>
            <a:endParaRPr lang="en-GB" kern="0" dirty="0"/>
          </a:p>
        </p:txBody>
      </p:sp>
      <p:sp>
        <p:nvSpPr>
          <p:cNvPr id="43" name="TextBox 42"/>
          <p:cNvSpPr txBox="1"/>
          <p:nvPr/>
        </p:nvSpPr>
        <p:spPr>
          <a:xfrm>
            <a:off x="1475656" y="5363924"/>
            <a:ext cx="2088232" cy="369332"/>
          </a:xfrm>
          <a:prstGeom prst="rect">
            <a:avLst/>
          </a:prstGeom>
          <a:noFill/>
        </p:spPr>
        <p:txBody>
          <a:bodyPr wrap="square" rtlCol="0">
            <a:spAutoFit/>
          </a:bodyPr>
          <a:lstStyle/>
          <a:p>
            <a:r>
              <a:rPr lang="en-GB" dirty="0" smtClean="0"/>
              <a:t>O</a:t>
            </a:r>
            <a:endParaRPr lang="en-GB" dirty="0"/>
          </a:p>
        </p:txBody>
      </p:sp>
    </p:spTree>
    <p:extLst>
      <p:ext uri="{BB962C8B-B14F-4D97-AF65-F5344CB8AC3E}">
        <p14:creationId xmlns:p14="http://schemas.microsoft.com/office/powerpoint/2010/main" val="31351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efficiency </a:t>
            </a:r>
            <a:r>
              <a:rPr lang="en-GB" b="1" dirty="0"/>
              <a:t/>
            </a:r>
            <a:br>
              <a:rPr lang="en-GB" b="1" dirty="0"/>
            </a:br>
            <a:r>
              <a:rPr lang="en-GB" dirty="0" smtClean="0"/>
              <a:t>Stochastic frontier analysis (SFA)</a:t>
            </a:r>
            <a:endParaRPr lang="en-GB" dirty="0"/>
          </a:p>
        </p:txBody>
      </p:sp>
      <p:sp>
        <p:nvSpPr>
          <p:cNvPr id="3" name="Content Placeholder 2"/>
          <p:cNvSpPr>
            <a:spLocks noGrp="1"/>
          </p:cNvSpPr>
          <p:nvPr>
            <p:ph idx="1"/>
          </p:nvPr>
        </p:nvSpPr>
        <p:spPr>
          <a:xfrm>
            <a:off x="412750" y="1844826"/>
            <a:ext cx="8229600" cy="3598862"/>
          </a:xfrm>
        </p:spPr>
        <p:txBody>
          <a:bodyPr/>
          <a:lstStyle/>
          <a:p>
            <a:pPr marL="0" indent="0">
              <a:buNone/>
            </a:pPr>
            <a:r>
              <a:rPr lang="en-GB" dirty="0" err="1"/>
              <a:t>Aigner</a:t>
            </a:r>
            <a:r>
              <a:rPr lang="en-GB" dirty="0"/>
              <a:t>, Lovell and Schmidt (1977)</a:t>
            </a:r>
          </a:p>
          <a:p>
            <a:pPr marL="0" indent="0">
              <a:buNone/>
            </a:pPr>
            <a:endParaRPr lang="en-GB" dirty="0"/>
          </a:p>
          <a:p>
            <a:pPr marL="0" indent="0">
              <a:buNone/>
            </a:pPr>
            <a:endParaRPr lang="en-GB" dirty="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r>
              <a:rPr lang="en-GB" dirty="0" smtClean="0"/>
              <a:t>The error term is split into 2 components:</a:t>
            </a:r>
            <a:br>
              <a:rPr lang="en-GB" dirty="0" smtClean="0"/>
            </a:br>
            <a:r>
              <a:rPr lang="en-GB" dirty="0" smtClean="0"/>
              <a:t>- a random error component (as in OLS)</a:t>
            </a:r>
            <a:br>
              <a:rPr lang="en-GB" dirty="0" smtClean="0"/>
            </a:br>
            <a:r>
              <a:rPr lang="en-GB" dirty="0" smtClean="0"/>
              <a:t>- a half-normally distributed component to reflect efficiency</a:t>
            </a: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5" y="2421086"/>
            <a:ext cx="1350000" cy="180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5" y="2421088"/>
            <a:ext cx="1392086" cy="1800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602" b="-1587"/>
          <a:stretch/>
        </p:blipFill>
        <p:spPr>
          <a:xfrm>
            <a:off x="4407932" y="2421088"/>
            <a:ext cx="1446046" cy="1800000"/>
          </a:xfrm>
          <a:prstGeom prst="rect">
            <a:avLst/>
          </a:prstGeom>
        </p:spPr>
      </p:pic>
    </p:spTree>
    <p:extLst>
      <p:ext uri="{BB962C8B-B14F-4D97-AF65-F5344CB8AC3E}">
        <p14:creationId xmlns:p14="http://schemas.microsoft.com/office/powerpoint/2010/main" val="1400644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a:t>
            </a:r>
            <a:r>
              <a:rPr lang="en-GB" b="1" dirty="0" smtClean="0"/>
              <a:t>. Efficiency </a:t>
            </a:r>
            <a:r>
              <a:rPr lang="en-GB" b="1" dirty="0"/>
              <a:t>and its measurement</a:t>
            </a:r>
            <a:br>
              <a:rPr lang="en-GB" b="1" dirty="0"/>
            </a:br>
            <a:r>
              <a:rPr lang="en-GB" dirty="0" smtClean="0"/>
              <a:t>Ordinary least squares regression</a:t>
            </a:r>
            <a:endParaRPr lang="en-GB" dirty="0"/>
          </a:p>
        </p:txBody>
      </p:sp>
      <p:cxnSp>
        <p:nvCxnSpPr>
          <p:cNvPr id="4" name="Straight Connector 3"/>
          <p:cNvCxnSpPr/>
          <p:nvPr/>
        </p:nvCxnSpPr>
        <p:spPr bwMode="auto">
          <a:xfrm>
            <a:off x="1763486" y="2555612"/>
            <a:ext cx="202" cy="288032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1763688" y="5435932"/>
            <a:ext cx="374441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 name="TextBox 5"/>
          <p:cNvSpPr txBox="1"/>
          <p:nvPr/>
        </p:nvSpPr>
        <p:spPr>
          <a:xfrm>
            <a:off x="5652120" y="5219908"/>
            <a:ext cx="2088232" cy="369332"/>
          </a:xfrm>
          <a:prstGeom prst="rect">
            <a:avLst/>
          </a:prstGeom>
          <a:noFill/>
        </p:spPr>
        <p:txBody>
          <a:bodyPr wrap="square" rtlCol="0">
            <a:spAutoFit/>
          </a:bodyPr>
          <a:lstStyle/>
          <a:p>
            <a:r>
              <a:rPr lang="en-GB" dirty="0" smtClean="0"/>
              <a:t>Teaching/staff</a:t>
            </a:r>
            <a:endParaRPr lang="en-GB" dirty="0"/>
          </a:p>
        </p:txBody>
      </p:sp>
      <p:sp>
        <p:nvSpPr>
          <p:cNvPr id="7" name="TextBox 6"/>
          <p:cNvSpPr txBox="1"/>
          <p:nvPr/>
        </p:nvSpPr>
        <p:spPr>
          <a:xfrm>
            <a:off x="827584" y="1979548"/>
            <a:ext cx="2088232" cy="369332"/>
          </a:xfrm>
          <a:prstGeom prst="rect">
            <a:avLst/>
          </a:prstGeom>
          <a:noFill/>
        </p:spPr>
        <p:txBody>
          <a:bodyPr wrap="square" rtlCol="0">
            <a:spAutoFit/>
          </a:bodyPr>
          <a:lstStyle/>
          <a:p>
            <a:r>
              <a:rPr lang="en-GB" dirty="0" smtClean="0"/>
              <a:t>Research/staff</a:t>
            </a:r>
            <a:endParaRPr lang="en-GB" dirty="0"/>
          </a:p>
        </p:txBody>
      </p:sp>
      <p:sp>
        <p:nvSpPr>
          <p:cNvPr id="10" name="Text Box 16"/>
          <p:cNvSpPr txBox="1">
            <a:spLocks noChangeArrowheads="1"/>
          </p:cNvSpPr>
          <p:nvPr/>
        </p:nvSpPr>
        <p:spPr bwMode="auto">
          <a:xfrm>
            <a:off x="2008485" y="31068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2489498" y="3165571"/>
            <a:ext cx="4810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3770610" y="40212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1"/>
          <p:cNvSpPr txBox="1">
            <a:spLocks noChangeArrowheads="1"/>
          </p:cNvSpPr>
          <p:nvPr/>
        </p:nvSpPr>
        <p:spPr bwMode="auto">
          <a:xfrm>
            <a:off x="3122910" y="3657402"/>
            <a:ext cx="4810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0"/>
          <p:cNvSpPr txBox="1">
            <a:spLocks noChangeArrowheads="1"/>
          </p:cNvSpPr>
          <p:nvPr/>
        </p:nvSpPr>
        <p:spPr bwMode="auto">
          <a:xfrm>
            <a:off x="2870498" y="3575146"/>
            <a:ext cx="4810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9"/>
          <p:cNvSpPr txBox="1">
            <a:spLocks noChangeArrowheads="1"/>
          </p:cNvSpPr>
          <p:nvPr/>
        </p:nvSpPr>
        <p:spPr bwMode="auto">
          <a:xfrm>
            <a:off x="3851573" y="4368896"/>
            <a:ext cx="4810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p:nvSpPr>
        <p:spPr bwMode="auto">
          <a:xfrm>
            <a:off x="3351510" y="35132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6"/>
          <p:cNvSpPr txBox="1">
            <a:spLocks noChangeArrowheads="1"/>
          </p:cNvSpPr>
          <p:nvPr/>
        </p:nvSpPr>
        <p:spPr bwMode="auto">
          <a:xfrm>
            <a:off x="3370560" y="419268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4"/>
          <p:cNvSpPr txBox="1">
            <a:spLocks noChangeArrowheads="1"/>
          </p:cNvSpPr>
          <p:nvPr/>
        </p:nvSpPr>
        <p:spPr bwMode="auto">
          <a:xfrm>
            <a:off x="3770610" y="4961033"/>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3"/>
          <p:cNvSpPr txBox="1">
            <a:spLocks noChangeArrowheads="1"/>
          </p:cNvSpPr>
          <p:nvPr/>
        </p:nvSpPr>
        <p:spPr bwMode="auto">
          <a:xfrm>
            <a:off x="4156373" y="4783233"/>
            <a:ext cx="4810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8"/>
          <p:cNvSpPr txBox="1">
            <a:spLocks noChangeArrowheads="1"/>
          </p:cNvSpPr>
          <p:nvPr/>
        </p:nvSpPr>
        <p:spPr bwMode="auto">
          <a:xfrm>
            <a:off x="3072408" y="3149402"/>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8"/>
          <p:cNvSpPr txBox="1">
            <a:spLocks noChangeArrowheads="1"/>
          </p:cNvSpPr>
          <p:nvPr/>
        </p:nvSpPr>
        <p:spPr bwMode="auto">
          <a:xfrm>
            <a:off x="3553421" y="3559452"/>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8"/>
          <p:cNvSpPr txBox="1">
            <a:spLocks noChangeArrowheads="1"/>
          </p:cNvSpPr>
          <p:nvPr/>
        </p:nvSpPr>
        <p:spPr bwMode="auto">
          <a:xfrm>
            <a:off x="2609787" y="2988052"/>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8"/>
          <p:cNvSpPr txBox="1">
            <a:spLocks noChangeArrowheads="1"/>
          </p:cNvSpPr>
          <p:nvPr/>
        </p:nvSpPr>
        <p:spPr bwMode="auto">
          <a:xfrm>
            <a:off x="2128774" y="2852936"/>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8"/>
          <p:cNvSpPr txBox="1">
            <a:spLocks noChangeArrowheads="1"/>
          </p:cNvSpPr>
          <p:nvPr/>
        </p:nvSpPr>
        <p:spPr bwMode="auto">
          <a:xfrm>
            <a:off x="4251623" y="4365104"/>
            <a:ext cx="4810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6" name="Straight Connector 35"/>
          <p:cNvCxnSpPr/>
          <p:nvPr/>
        </p:nvCxnSpPr>
        <p:spPr bwMode="auto">
          <a:xfrm flipV="1">
            <a:off x="1748136" y="3393303"/>
            <a:ext cx="1599728" cy="205192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7" name="Content Placeholder 10"/>
          <p:cNvSpPr txBox="1">
            <a:spLocks/>
          </p:cNvSpPr>
          <p:nvPr/>
        </p:nvSpPr>
        <p:spPr bwMode="auto">
          <a:xfrm>
            <a:off x="2604356" y="3956513"/>
            <a:ext cx="671500"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lr>
                <a:srgbClr val="00B2AA"/>
              </a:buClr>
              <a:buChar char="•"/>
              <a:defRPr sz="2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00B2AA"/>
              </a:buClr>
              <a:buChar char="–"/>
              <a:defRPr sz="1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00B2AA"/>
              </a:buClr>
              <a:buChar char="•"/>
              <a:defRPr sz="16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GB" kern="0" dirty="0" smtClean="0"/>
              <a:t>• F</a:t>
            </a:r>
            <a:endParaRPr lang="en-GB" kern="0" dirty="0"/>
          </a:p>
        </p:txBody>
      </p:sp>
      <p:sp>
        <p:nvSpPr>
          <p:cNvPr id="38" name="Content Placeholder 10"/>
          <p:cNvSpPr txBox="1">
            <a:spLocks/>
          </p:cNvSpPr>
          <p:nvPr/>
        </p:nvSpPr>
        <p:spPr bwMode="auto">
          <a:xfrm>
            <a:off x="3189600" y="3211536"/>
            <a:ext cx="671500"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lr>
                <a:srgbClr val="00B2AA"/>
              </a:buClr>
              <a:buChar char="•"/>
              <a:defRPr sz="2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00B2AA"/>
              </a:buClr>
              <a:buChar char="–"/>
              <a:defRPr sz="1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00B2AA"/>
              </a:buClr>
              <a:buChar char="•"/>
              <a:defRPr sz="16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00B2AA"/>
              </a:buClr>
              <a:buChar char="»"/>
              <a:defRPr sz="14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GB" kern="0" dirty="0" smtClean="0"/>
              <a:t>• F’</a:t>
            </a:r>
            <a:endParaRPr lang="en-GB" kern="0" dirty="0"/>
          </a:p>
        </p:txBody>
      </p:sp>
      <p:sp>
        <p:nvSpPr>
          <p:cNvPr id="43" name="TextBox 42"/>
          <p:cNvSpPr txBox="1"/>
          <p:nvPr/>
        </p:nvSpPr>
        <p:spPr>
          <a:xfrm>
            <a:off x="1475656" y="5363924"/>
            <a:ext cx="2088232" cy="369332"/>
          </a:xfrm>
          <a:prstGeom prst="rect">
            <a:avLst/>
          </a:prstGeom>
          <a:noFill/>
        </p:spPr>
        <p:txBody>
          <a:bodyPr wrap="square" rtlCol="0">
            <a:spAutoFit/>
          </a:bodyPr>
          <a:lstStyle/>
          <a:p>
            <a:r>
              <a:rPr lang="en-GB" dirty="0" smtClean="0"/>
              <a:t>O</a:t>
            </a:r>
            <a:endParaRPr lang="en-GB" dirty="0"/>
          </a:p>
        </p:txBody>
      </p:sp>
      <p:sp>
        <p:nvSpPr>
          <p:cNvPr id="40" name="Content Placeholder 39"/>
          <p:cNvSpPr>
            <a:spLocks noGrp="1"/>
          </p:cNvSpPr>
          <p:nvPr>
            <p:ph idx="1"/>
          </p:nvPr>
        </p:nvSpPr>
        <p:spPr bwMode="auto">
          <a:xfrm>
            <a:off x="1779037" y="2924944"/>
            <a:ext cx="2969324" cy="2500173"/>
          </a:xfrm>
          <a:custGeom>
            <a:avLst/>
            <a:gdLst>
              <a:gd name="connsiteX0" fmla="*/ 0 w 2761861"/>
              <a:gd name="connsiteY0" fmla="*/ 34217 h 2282895"/>
              <a:gd name="connsiteX1" fmla="*/ 886408 w 2761861"/>
              <a:gd name="connsiteY1" fmla="*/ 108862 h 2282895"/>
              <a:gd name="connsiteX2" fmla="*/ 2052734 w 2761861"/>
              <a:gd name="connsiteY2" fmla="*/ 939287 h 2282895"/>
              <a:gd name="connsiteX3" fmla="*/ 2761861 w 2761861"/>
              <a:gd name="connsiteY3" fmla="*/ 2282895 h 2282895"/>
              <a:gd name="connsiteX4" fmla="*/ 2761861 w 2761861"/>
              <a:gd name="connsiteY4" fmla="*/ 2282895 h 2282895"/>
              <a:gd name="connsiteX0" fmla="*/ 0 w 2761861"/>
              <a:gd name="connsiteY0" fmla="*/ 14475 h 2347128"/>
              <a:gd name="connsiteX1" fmla="*/ 886408 w 2761861"/>
              <a:gd name="connsiteY1" fmla="*/ 173095 h 2347128"/>
              <a:gd name="connsiteX2" fmla="*/ 2052734 w 2761861"/>
              <a:gd name="connsiteY2" fmla="*/ 1003520 h 2347128"/>
              <a:gd name="connsiteX3" fmla="*/ 2761861 w 2761861"/>
              <a:gd name="connsiteY3" fmla="*/ 2347128 h 2347128"/>
              <a:gd name="connsiteX4" fmla="*/ 2761861 w 2761861"/>
              <a:gd name="connsiteY4" fmla="*/ 2347128 h 2347128"/>
              <a:gd name="connsiteX0" fmla="*/ 0 w 2761861"/>
              <a:gd name="connsiteY0" fmla="*/ 0 h 2332653"/>
              <a:gd name="connsiteX1" fmla="*/ 886408 w 2761861"/>
              <a:gd name="connsiteY1" fmla="*/ 158620 h 2332653"/>
              <a:gd name="connsiteX2" fmla="*/ 2052734 w 2761861"/>
              <a:gd name="connsiteY2" fmla="*/ 989045 h 2332653"/>
              <a:gd name="connsiteX3" fmla="*/ 2761861 w 2761861"/>
              <a:gd name="connsiteY3" fmla="*/ 2332653 h 2332653"/>
              <a:gd name="connsiteX4" fmla="*/ 2761861 w 2761861"/>
              <a:gd name="connsiteY4" fmla="*/ 2332653 h 2332653"/>
              <a:gd name="connsiteX0" fmla="*/ 0 w 2761861"/>
              <a:gd name="connsiteY0" fmla="*/ 0 h 2332653"/>
              <a:gd name="connsiteX1" fmla="*/ 1268963 w 2761861"/>
              <a:gd name="connsiteY1" fmla="*/ 335902 h 2332653"/>
              <a:gd name="connsiteX2" fmla="*/ 2052734 w 2761861"/>
              <a:gd name="connsiteY2" fmla="*/ 989045 h 2332653"/>
              <a:gd name="connsiteX3" fmla="*/ 2761861 w 2761861"/>
              <a:gd name="connsiteY3" fmla="*/ 2332653 h 2332653"/>
              <a:gd name="connsiteX4" fmla="*/ 2761861 w 2761861"/>
              <a:gd name="connsiteY4" fmla="*/ 2332653 h 2332653"/>
              <a:gd name="connsiteX0" fmla="*/ 0 w 2761861"/>
              <a:gd name="connsiteY0" fmla="*/ 0 h 2332653"/>
              <a:gd name="connsiteX1" fmla="*/ 1268963 w 2761861"/>
              <a:gd name="connsiteY1" fmla="*/ 335902 h 2332653"/>
              <a:gd name="connsiteX2" fmla="*/ 2052734 w 2761861"/>
              <a:gd name="connsiteY2" fmla="*/ 1017036 h 2332653"/>
              <a:gd name="connsiteX3" fmla="*/ 2761861 w 2761861"/>
              <a:gd name="connsiteY3" fmla="*/ 2332653 h 2332653"/>
              <a:gd name="connsiteX4" fmla="*/ 2761861 w 2761861"/>
              <a:gd name="connsiteY4" fmla="*/ 2332653 h 2332653"/>
              <a:gd name="connsiteX0" fmla="*/ 0 w 2822247"/>
              <a:gd name="connsiteY0" fmla="*/ 0 h 2437674"/>
              <a:gd name="connsiteX1" fmla="*/ 1268963 w 2822247"/>
              <a:gd name="connsiteY1" fmla="*/ 335902 h 2437674"/>
              <a:gd name="connsiteX2" fmla="*/ 2052734 w 2822247"/>
              <a:gd name="connsiteY2" fmla="*/ 1017036 h 2437674"/>
              <a:gd name="connsiteX3" fmla="*/ 2761861 w 2822247"/>
              <a:gd name="connsiteY3" fmla="*/ 2332653 h 2437674"/>
              <a:gd name="connsiteX4" fmla="*/ 2789853 w 2822247"/>
              <a:gd name="connsiteY4" fmla="*/ 2360645 h 2437674"/>
              <a:gd name="connsiteX0" fmla="*/ 0 w 2789853"/>
              <a:gd name="connsiteY0" fmla="*/ 0 h 2360645"/>
              <a:gd name="connsiteX1" fmla="*/ 1268963 w 2789853"/>
              <a:gd name="connsiteY1" fmla="*/ 335902 h 2360645"/>
              <a:gd name="connsiteX2" fmla="*/ 2052734 w 2789853"/>
              <a:gd name="connsiteY2" fmla="*/ 1017036 h 2360645"/>
              <a:gd name="connsiteX3" fmla="*/ 2640563 w 2789853"/>
              <a:gd name="connsiteY3" fmla="*/ 2062065 h 2360645"/>
              <a:gd name="connsiteX4" fmla="*/ 2789853 w 2789853"/>
              <a:gd name="connsiteY4" fmla="*/ 2360645 h 2360645"/>
              <a:gd name="connsiteX0" fmla="*/ 0 w 2789853"/>
              <a:gd name="connsiteY0" fmla="*/ 0 h 2360645"/>
              <a:gd name="connsiteX1" fmla="*/ 1268963 w 2789853"/>
              <a:gd name="connsiteY1" fmla="*/ 335902 h 2360645"/>
              <a:gd name="connsiteX2" fmla="*/ 2052734 w 2789853"/>
              <a:gd name="connsiteY2" fmla="*/ 1017036 h 2360645"/>
              <a:gd name="connsiteX3" fmla="*/ 2640563 w 2789853"/>
              <a:gd name="connsiteY3" fmla="*/ 2062065 h 2360645"/>
              <a:gd name="connsiteX4" fmla="*/ 2789853 w 2789853"/>
              <a:gd name="connsiteY4" fmla="*/ 2360645 h 2360645"/>
              <a:gd name="connsiteX0" fmla="*/ 0 w 2741005"/>
              <a:gd name="connsiteY0" fmla="*/ 0 h 2370284"/>
              <a:gd name="connsiteX1" fmla="*/ 1268963 w 2741005"/>
              <a:gd name="connsiteY1" fmla="*/ 335902 h 2370284"/>
              <a:gd name="connsiteX2" fmla="*/ 2052734 w 2741005"/>
              <a:gd name="connsiteY2" fmla="*/ 1017036 h 2370284"/>
              <a:gd name="connsiteX3" fmla="*/ 2640563 w 2741005"/>
              <a:gd name="connsiteY3" fmla="*/ 2062065 h 2370284"/>
              <a:gd name="connsiteX4" fmla="*/ 2741005 w 2741005"/>
              <a:gd name="connsiteY4" fmla="*/ 2370284 h 2370284"/>
              <a:gd name="connsiteX0" fmla="*/ 0 w 2741005"/>
              <a:gd name="connsiteY0" fmla="*/ 0 h 2370284"/>
              <a:gd name="connsiteX1" fmla="*/ 1268963 w 2741005"/>
              <a:gd name="connsiteY1" fmla="*/ 335902 h 2370284"/>
              <a:gd name="connsiteX2" fmla="*/ 2052734 w 2741005"/>
              <a:gd name="connsiteY2" fmla="*/ 1017036 h 2370284"/>
              <a:gd name="connsiteX3" fmla="*/ 2610644 w 2741005"/>
              <a:gd name="connsiteY3" fmla="*/ 1978431 h 2370284"/>
              <a:gd name="connsiteX4" fmla="*/ 2741005 w 2741005"/>
              <a:gd name="connsiteY4" fmla="*/ 2370284 h 2370284"/>
              <a:gd name="connsiteX0" fmla="*/ 0 w 3102479"/>
              <a:gd name="connsiteY0" fmla="*/ 0 h 2322091"/>
              <a:gd name="connsiteX1" fmla="*/ 1268963 w 3102479"/>
              <a:gd name="connsiteY1" fmla="*/ 335902 h 2322091"/>
              <a:gd name="connsiteX2" fmla="*/ 2052734 w 3102479"/>
              <a:gd name="connsiteY2" fmla="*/ 1017036 h 2322091"/>
              <a:gd name="connsiteX3" fmla="*/ 2610644 w 3102479"/>
              <a:gd name="connsiteY3" fmla="*/ 1978431 h 2322091"/>
              <a:gd name="connsiteX4" fmla="*/ 3102479 w 3102479"/>
              <a:gd name="connsiteY4" fmla="*/ 2322091 h 2322091"/>
              <a:gd name="connsiteX0" fmla="*/ 0 w 3102479"/>
              <a:gd name="connsiteY0" fmla="*/ 0 h 2322091"/>
              <a:gd name="connsiteX1" fmla="*/ 1268963 w 3102479"/>
              <a:gd name="connsiteY1" fmla="*/ 335902 h 2322091"/>
              <a:gd name="connsiteX2" fmla="*/ 2052734 w 3102479"/>
              <a:gd name="connsiteY2" fmla="*/ 1017036 h 2322091"/>
              <a:gd name="connsiteX3" fmla="*/ 2903731 w 3102479"/>
              <a:gd name="connsiteY3" fmla="*/ 1795302 h 2322091"/>
              <a:gd name="connsiteX4" fmla="*/ 3102479 w 3102479"/>
              <a:gd name="connsiteY4" fmla="*/ 2322091 h 2322091"/>
              <a:gd name="connsiteX0" fmla="*/ 0 w 3102479"/>
              <a:gd name="connsiteY0" fmla="*/ 0 h 2322091"/>
              <a:gd name="connsiteX1" fmla="*/ 1268963 w 3102479"/>
              <a:gd name="connsiteY1" fmla="*/ 335902 h 2322091"/>
              <a:gd name="connsiteX2" fmla="*/ 2169970 w 3102479"/>
              <a:gd name="connsiteY2" fmla="*/ 843546 h 2322091"/>
              <a:gd name="connsiteX3" fmla="*/ 2903731 w 3102479"/>
              <a:gd name="connsiteY3" fmla="*/ 1795302 h 2322091"/>
              <a:gd name="connsiteX4" fmla="*/ 3102479 w 3102479"/>
              <a:gd name="connsiteY4" fmla="*/ 2322091 h 2322091"/>
              <a:gd name="connsiteX0" fmla="*/ 0 w 3102479"/>
              <a:gd name="connsiteY0" fmla="*/ 0 h 2322091"/>
              <a:gd name="connsiteX1" fmla="*/ 1337349 w 3102479"/>
              <a:gd name="connsiteY1" fmla="*/ 220242 h 2322091"/>
              <a:gd name="connsiteX2" fmla="*/ 2169970 w 3102479"/>
              <a:gd name="connsiteY2" fmla="*/ 843546 h 2322091"/>
              <a:gd name="connsiteX3" fmla="*/ 2903731 w 3102479"/>
              <a:gd name="connsiteY3" fmla="*/ 1795302 h 2322091"/>
              <a:gd name="connsiteX4" fmla="*/ 3102479 w 3102479"/>
              <a:gd name="connsiteY4" fmla="*/ 2322091 h 2322091"/>
              <a:gd name="connsiteX0" fmla="*/ 0 w 3102479"/>
              <a:gd name="connsiteY0" fmla="*/ 0 h 2428113"/>
              <a:gd name="connsiteX1" fmla="*/ 1337349 w 3102479"/>
              <a:gd name="connsiteY1" fmla="*/ 326264 h 2428113"/>
              <a:gd name="connsiteX2" fmla="*/ 2169970 w 3102479"/>
              <a:gd name="connsiteY2" fmla="*/ 949568 h 2428113"/>
              <a:gd name="connsiteX3" fmla="*/ 2903731 w 3102479"/>
              <a:gd name="connsiteY3" fmla="*/ 1901324 h 2428113"/>
              <a:gd name="connsiteX4" fmla="*/ 3102479 w 3102479"/>
              <a:gd name="connsiteY4" fmla="*/ 2428113 h 2428113"/>
              <a:gd name="connsiteX0" fmla="*/ 0 w 3102479"/>
              <a:gd name="connsiteY0" fmla="*/ 0 h 2428113"/>
              <a:gd name="connsiteX1" fmla="*/ 1356888 w 3102479"/>
              <a:gd name="connsiteY1" fmla="*/ 287711 h 2428113"/>
              <a:gd name="connsiteX2" fmla="*/ 2169970 w 3102479"/>
              <a:gd name="connsiteY2" fmla="*/ 949568 h 2428113"/>
              <a:gd name="connsiteX3" fmla="*/ 2903731 w 3102479"/>
              <a:gd name="connsiteY3" fmla="*/ 1901324 h 2428113"/>
              <a:gd name="connsiteX4" fmla="*/ 3102479 w 3102479"/>
              <a:gd name="connsiteY4" fmla="*/ 2428113 h 242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479" h="2428113">
                <a:moveTo>
                  <a:pt x="0" y="0"/>
                </a:moveTo>
                <a:cubicBezTo>
                  <a:pt x="524070" y="27214"/>
                  <a:pt x="995226" y="129450"/>
                  <a:pt x="1356888" y="287711"/>
                </a:cubicBezTo>
                <a:cubicBezTo>
                  <a:pt x="1718550" y="445972"/>
                  <a:pt x="1912163" y="680633"/>
                  <a:pt x="2169970" y="949568"/>
                </a:cubicBezTo>
                <a:cubicBezTo>
                  <a:pt x="2427777" y="1218503"/>
                  <a:pt x="2748313" y="1654900"/>
                  <a:pt x="2903731" y="1901324"/>
                </a:cubicBezTo>
                <a:cubicBezTo>
                  <a:pt x="3059149" y="2147748"/>
                  <a:pt x="3093148" y="2418782"/>
                  <a:pt x="3102479" y="2428113"/>
                </a:cubicBezTo>
              </a:path>
            </a:pathLst>
          </a:custGeom>
          <a:noFill/>
          <a:ln w="19050"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spTree>
    <p:extLst>
      <p:ext uri="{BB962C8B-B14F-4D97-AF65-F5344CB8AC3E}">
        <p14:creationId xmlns:p14="http://schemas.microsoft.com/office/powerpoint/2010/main" val="161749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720080"/>
          </a:xfrm>
        </p:spPr>
        <p:txBody>
          <a:bodyPr/>
          <a:lstStyle/>
          <a:p>
            <a:r>
              <a:rPr lang="en-GB" dirty="0"/>
              <a:t>Measuring efficiency </a:t>
            </a:r>
            <a:br>
              <a:rPr lang="en-GB" dirty="0"/>
            </a:br>
            <a:r>
              <a:rPr lang="en-GB" dirty="0"/>
              <a:t>Inputs and outputs</a:t>
            </a:r>
          </a:p>
        </p:txBody>
      </p:sp>
      <p:graphicFrame>
        <p:nvGraphicFramePr>
          <p:cNvPr id="4" name="Content Placeholder 10"/>
          <p:cNvGraphicFramePr>
            <a:graphicFrameLocks noGrp="1"/>
          </p:cNvGraphicFramePr>
          <p:nvPr>
            <p:ph idx="1"/>
            <p:extLst>
              <p:ext uri="{D42A27DB-BD31-4B8C-83A1-F6EECF244321}">
                <p14:modId xmlns:p14="http://schemas.microsoft.com/office/powerpoint/2010/main" val="2940212664"/>
              </p:ext>
            </p:extLst>
          </p:nvPr>
        </p:nvGraphicFramePr>
        <p:xfrm>
          <a:off x="467544" y="1484784"/>
          <a:ext cx="83529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641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results 1:</a:t>
            </a:r>
            <a:br>
              <a:rPr lang="en-GB" dirty="0" smtClean="0"/>
            </a:br>
            <a:r>
              <a:rPr lang="en-GB" dirty="0" smtClean="0"/>
              <a:t>Johnes 2014</a:t>
            </a:r>
            <a:endParaRPr lang="en-GB" dirty="0"/>
          </a:p>
        </p:txBody>
      </p:sp>
      <p:sp>
        <p:nvSpPr>
          <p:cNvPr id="3" name="Content Placeholder 2"/>
          <p:cNvSpPr>
            <a:spLocks noGrp="1"/>
          </p:cNvSpPr>
          <p:nvPr>
            <p:ph idx="1"/>
          </p:nvPr>
        </p:nvSpPr>
        <p:spPr/>
        <p:txBody>
          <a:bodyPr/>
          <a:lstStyle/>
          <a:p>
            <a:pPr marL="342000">
              <a:buFont typeface="Arial" panose="020B0604020202020204" pitchFamily="34" charset="0"/>
              <a:buChar char="•"/>
            </a:pPr>
            <a:r>
              <a:rPr lang="en-GB" dirty="0" smtClean="0"/>
              <a:t>Panel </a:t>
            </a:r>
            <a:r>
              <a:rPr lang="en-GB" dirty="0"/>
              <a:t>of data from 1996/97 to 2008/09 with n = </a:t>
            </a:r>
            <a:r>
              <a:rPr lang="en-GB" dirty="0" smtClean="0"/>
              <a:t>1444 total observations </a:t>
            </a:r>
            <a:r>
              <a:rPr lang="en-GB" dirty="0"/>
              <a:t>(the number of HEIs varies from </a:t>
            </a:r>
            <a:r>
              <a:rPr lang="en-GB" dirty="0" smtClean="0"/>
              <a:t>108 </a:t>
            </a:r>
            <a:r>
              <a:rPr lang="en-GB" dirty="0"/>
              <a:t>to </a:t>
            </a:r>
            <a:r>
              <a:rPr lang="en-GB" dirty="0" smtClean="0"/>
              <a:t>113 </a:t>
            </a:r>
            <a:r>
              <a:rPr lang="en-GB" dirty="0"/>
              <a:t>in each year) </a:t>
            </a:r>
            <a:endParaRPr lang="en-GB" dirty="0" smtClean="0"/>
          </a:p>
          <a:p>
            <a:pPr marL="342000">
              <a:buFont typeface="Arial" panose="020B0604020202020204" pitchFamily="34" charset="0"/>
              <a:buChar char="•"/>
            </a:pPr>
            <a:r>
              <a:rPr lang="en-GB" dirty="0" smtClean="0"/>
              <a:t>Data from Higher </a:t>
            </a:r>
            <a:r>
              <a:rPr lang="en-GB" dirty="0"/>
              <a:t>Education Statistical Agency (HESA</a:t>
            </a:r>
            <a:r>
              <a:rPr lang="en-GB" dirty="0" smtClean="0"/>
              <a:t>)</a:t>
            </a:r>
          </a:p>
          <a:p>
            <a:pPr marL="342000">
              <a:buFont typeface="Arial" panose="020B0604020202020204" pitchFamily="34" charset="0"/>
              <a:buChar char="•"/>
            </a:pPr>
            <a:r>
              <a:rPr lang="en-GB" dirty="0"/>
              <a:t>All money units in 2008 </a:t>
            </a:r>
            <a:r>
              <a:rPr lang="en-GB" dirty="0" smtClean="0"/>
              <a:t>values</a:t>
            </a:r>
          </a:p>
          <a:p>
            <a:pPr marL="342000">
              <a:buFont typeface="Arial" panose="020B0604020202020204" pitchFamily="34" charset="0"/>
              <a:buChar char="•"/>
            </a:pPr>
            <a:r>
              <a:rPr lang="en-GB" dirty="0" smtClean="0"/>
              <a:t>19 mergers in the data set</a:t>
            </a:r>
            <a:endParaRPr lang="en-GB" dirty="0"/>
          </a:p>
          <a:p>
            <a:pPr marL="342000">
              <a:buFont typeface="Arial" panose="020B0604020202020204" pitchFamily="34" charset="0"/>
              <a:buChar char="•"/>
            </a:pPr>
            <a:r>
              <a:rPr lang="en-GB" dirty="0" smtClean="0"/>
              <a:t>Various efficiency estimation methods (DEA and SFA)</a:t>
            </a:r>
          </a:p>
          <a:p>
            <a:pPr marL="342000">
              <a:buFont typeface="Arial" panose="020B0604020202020204" pitchFamily="34" charset="0"/>
              <a:buChar char="•"/>
            </a:pPr>
            <a:r>
              <a:rPr lang="en-GB" dirty="0" smtClean="0"/>
              <a:t>Merger effects explored using a simple comparison of mean efficiency by pre-, post- and non-merging HEIs</a:t>
            </a:r>
          </a:p>
          <a:p>
            <a:endParaRPr lang="en-GB" dirty="0"/>
          </a:p>
          <a:p>
            <a:endParaRPr lang="en-GB" dirty="0"/>
          </a:p>
        </p:txBody>
      </p:sp>
    </p:spTree>
    <p:extLst>
      <p:ext uri="{BB962C8B-B14F-4D97-AF65-F5344CB8AC3E}">
        <p14:creationId xmlns:p14="http://schemas.microsoft.com/office/powerpoint/2010/main" val="1973134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1:</a:t>
            </a:r>
            <a:br>
              <a:rPr lang="en-GB" dirty="0"/>
            </a:br>
            <a:r>
              <a:rPr lang="en-GB" dirty="0"/>
              <a:t>Johnes 2014</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4960666"/>
              </p:ext>
            </p:extLst>
          </p:nvPr>
        </p:nvGraphicFramePr>
        <p:xfrm>
          <a:off x="755576" y="2276872"/>
          <a:ext cx="7772400" cy="4105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7693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692134"/>
              </p:ext>
            </p:extLst>
          </p:nvPr>
        </p:nvGraphicFramePr>
        <p:xfrm>
          <a:off x="683568" y="1844824"/>
          <a:ext cx="7772400" cy="4105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73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1:</a:t>
            </a:r>
            <a:br>
              <a:rPr lang="en-GB" dirty="0"/>
            </a:br>
            <a:r>
              <a:rPr lang="en-GB" dirty="0"/>
              <a:t>Johnes 2014</a:t>
            </a:r>
          </a:p>
        </p:txBody>
      </p:sp>
      <p:sp>
        <p:nvSpPr>
          <p:cNvPr id="3" name="Content Placeholder 2"/>
          <p:cNvSpPr>
            <a:spLocks noGrp="1"/>
          </p:cNvSpPr>
          <p:nvPr>
            <p:ph idx="1"/>
          </p:nvPr>
        </p:nvSpPr>
        <p:spPr/>
        <p:txBody>
          <a:bodyPr/>
          <a:lstStyle/>
          <a:p>
            <a:pPr marL="342000">
              <a:spcBef>
                <a:spcPts val="0"/>
              </a:spcBef>
              <a:buFont typeface="Arial" panose="020B0604020202020204" pitchFamily="34" charset="0"/>
              <a:buChar char="•"/>
            </a:pPr>
            <a:r>
              <a:rPr lang="en-GB" dirty="0"/>
              <a:t>The typical HEI involved in a merger has efficiency which is similar to the average non-merging HEI</a:t>
            </a:r>
          </a:p>
          <a:p>
            <a:pPr marL="342000">
              <a:spcBef>
                <a:spcPts val="0"/>
              </a:spcBef>
              <a:buFont typeface="Arial" panose="020B0604020202020204" pitchFamily="34" charset="0"/>
              <a:buChar char="•"/>
            </a:pPr>
            <a:r>
              <a:rPr lang="en-GB" dirty="0"/>
              <a:t>The typical merged HEI is significantly more efficient than either pre-merger or non-merging </a:t>
            </a:r>
            <a:r>
              <a:rPr lang="en-GB" dirty="0" smtClean="0"/>
              <a:t>HEIs</a:t>
            </a:r>
          </a:p>
          <a:p>
            <a:pPr marL="0" indent="0">
              <a:spcBef>
                <a:spcPts val="0"/>
              </a:spcBef>
              <a:buNone/>
            </a:pPr>
            <a:r>
              <a:rPr lang="en-GB" dirty="0" smtClean="0"/>
              <a:t>Caveats</a:t>
            </a:r>
            <a:endParaRPr lang="en-GB" dirty="0"/>
          </a:p>
          <a:p>
            <a:pPr>
              <a:spcBef>
                <a:spcPts val="0"/>
              </a:spcBef>
            </a:pPr>
            <a:r>
              <a:rPr lang="en-GB" dirty="0" smtClean="0"/>
              <a:t>The two-way relationship between merger and efficiency is not explored</a:t>
            </a:r>
          </a:p>
          <a:p>
            <a:pPr>
              <a:spcBef>
                <a:spcPts val="0"/>
              </a:spcBef>
            </a:pPr>
            <a:r>
              <a:rPr lang="en-GB" dirty="0" smtClean="0"/>
              <a:t>The </a:t>
            </a:r>
            <a:r>
              <a:rPr lang="en-GB" dirty="0"/>
              <a:t>characteristics of </a:t>
            </a:r>
            <a:r>
              <a:rPr lang="en-GB" dirty="0" smtClean="0"/>
              <a:t>pre-, post- </a:t>
            </a:r>
            <a:r>
              <a:rPr lang="en-GB" dirty="0"/>
              <a:t>and non-merging </a:t>
            </a:r>
            <a:r>
              <a:rPr lang="en-GB" dirty="0" smtClean="0"/>
              <a:t>HEIs differ; any efficiency differences </a:t>
            </a:r>
            <a:r>
              <a:rPr lang="en-GB" dirty="0"/>
              <a:t>may be a consequence of something other than the </a:t>
            </a:r>
            <a:r>
              <a:rPr lang="en-GB" dirty="0" smtClean="0"/>
              <a:t>merger</a:t>
            </a:r>
          </a:p>
          <a:p>
            <a:pPr>
              <a:spcBef>
                <a:spcPts val="0"/>
              </a:spcBef>
            </a:pPr>
            <a:r>
              <a:rPr lang="en-GB" dirty="0" smtClean="0"/>
              <a:t>Effects of merger can vary </a:t>
            </a:r>
            <a:r>
              <a:rPr lang="en-GB" dirty="0"/>
              <a:t>by the types of HEI participating in the </a:t>
            </a:r>
            <a:r>
              <a:rPr lang="en-GB" dirty="0" smtClean="0"/>
              <a:t>merger; there </a:t>
            </a:r>
            <a:r>
              <a:rPr lang="en-GB" dirty="0"/>
              <a:t>are </a:t>
            </a:r>
            <a:r>
              <a:rPr lang="en-GB" dirty="0" smtClean="0"/>
              <a:t>both winners </a:t>
            </a:r>
            <a:r>
              <a:rPr lang="en-GB" dirty="0"/>
              <a:t>and losers in the merging </a:t>
            </a:r>
            <a:r>
              <a:rPr lang="en-GB" dirty="0" smtClean="0"/>
              <a:t>process</a:t>
            </a:r>
            <a:endParaRPr lang="en-GB" dirty="0"/>
          </a:p>
        </p:txBody>
      </p:sp>
    </p:spTree>
    <p:extLst>
      <p:ext uri="{BB962C8B-B14F-4D97-AF65-F5344CB8AC3E}">
        <p14:creationId xmlns:p14="http://schemas.microsoft.com/office/powerpoint/2010/main" val="35931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j-lt"/>
              </a:rPr>
              <a:t>Introduction</a:t>
            </a:r>
            <a:endParaRPr lang="en-GB" b="1" dirty="0">
              <a:latin typeface="+mj-lt"/>
            </a:endParaRPr>
          </a:p>
        </p:txBody>
      </p:sp>
      <p:sp>
        <p:nvSpPr>
          <p:cNvPr id="3" name="Content Placeholder 2"/>
          <p:cNvSpPr>
            <a:spLocks noGrp="1"/>
          </p:cNvSpPr>
          <p:nvPr>
            <p:ph idx="1"/>
          </p:nvPr>
        </p:nvSpPr>
        <p:spPr/>
        <p:txBody>
          <a:bodyPr/>
          <a:lstStyle/>
          <a:p>
            <a:pPr marL="0" indent="0">
              <a:buNone/>
            </a:pPr>
            <a:r>
              <a:rPr lang="en-GB" dirty="0" smtClean="0">
                <a:latin typeface="+mj-lt"/>
              </a:rPr>
              <a:t>Various forms of relationships can be observed in the English higher education (HE) sector:</a:t>
            </a:r>
          </a:p>
          <a:p>
            <a:pPr marL="342000" indent="-342000">
              <a:buFont typeface="Arial" panose="020B0604020202020204" pitchFamily="34" charset="0"/>
              <a:buChar char="•"/>
            </a:pPr>
            <a:r>
              <a:rPr lang="en-GB" dirty="0" smtClean="0">
                <a:latin typeface="+mj-lt"/>
              </a:rPr>
              <a:t>shared </a:t>
            </a:r>
            <a:r>
              <a:rPr lang="en-GB" dirty="0">
                <a:latin typeface="+mj-lt"/>
              </a:rPr>
              <a:t>purchasing and </a:t>
            </a:r>
            <a:r>
              <a:rPr lang="en-GB" dirty="0" smtClean="0">
                <a:latin typeface="+mj-lt"/>
              </a:rPr>
              <a:t>services</a:t>
            </a:r>
          </a:p>
          <a:p>
            <a:pPr marL="342000" indent="-342000">
              <a:buFont typeface="Arial" panose="020B0604020202020204" pitchFamily="34" charset="0"/>
              <a:buChar char="•"/>
            </a:pPr>
            <a:r>
              <a:rPr lang="en-GB" dirty="0" smtClean="0">
                <a:latin typeface="+mj-lt"/>
              </a:rPr>
              <a:t>joint </a:t>
            </a:r>
            <a:r>
              <a:rPr lang="en-GB" dirty="0">
                <a:latin typeface="+mj-lt"/>
              </a:rPr>
              <a:t>ventures and </a:t>
            </a:r>
            <a:r>
              <a:rPr lang="en-GB" dirty="0" smtClean="0">
                <a:latin typeface="+mj-lt"/>
              </a:rPr>
              <a:t>alliances</a:t>
            </a:r>
          </a:p>
          <a:p>
            <a:pPr marL="342000" indent="-342000">
              <a:buFont typeface="Arial" panose="020B0604020202020204" pitchFamily="34" charset="0"/>
              <a:buChar char="•"/>
            </a:pPr>
            <a:r>
              <a:rPr lang="en-GB" dirty="0" smtClean="0">
                <a:latin typeface="+mj-lt"/>
              </a:rPr>
              <a:t>full merger</a:t>
            </a:r>
          </a:p>
          <a:p>
            <a:pPr marL="0" indent="0">
              <a:buNone/>
            </a:pPr>
            <a:r>
              <a:rPr lang="en-GB" dirty="0" smtClean="0">
                <a:latin typeface="+mj-lt"/>
              </a:rPr>
              <a:t>This paper is concerned only with merger:</a:t>
            </a:r>
          </a:p>
          <a:p>
            <a:pPr>
              <a:buFont typeface="Arial" panose="020B0604020202020204" pitchFamily="34" charset="0"/>
              <a:buChar char="•"/>
            </a:pPr>
            <a:r>
              <a:rPr lang="en-GB" dirty="0">
                <a:latin typeface="+mj-lt"/>
              </a:rPr>
              <a:t>‘Merger: two or more partners combining to create a single institution, which may retain the name and legal status of one of them or be an entirely new legal entity</a:t>
            </a:r>
            <a:r>
              <a:rPr lang="en-GB" dirty="0" smtClean="0">
                <a:latin typeface="+mj-lt"/>
              </a:rPr>
              <a:t>.’ (HEFCE 2012, p11)</a:t>
            </a:r>
            <a:endParaRPr lang="en-GB" dirty="0">
              <a:latin typeface="+mj-lt"/>
            </a:endParaRPr>
          </a:p>
          <a:p>
            <a:endParaRPr lang="en-GB" dirty="0">
              <a:latin typeface="+mj-lt"/>
            </a:endParaRPr>
          </a:p>
        </p:txBody>
      </p:sp>
    </p:spTree>
    <p:extLst>
      <p:ext uri="{BB962C8B-B14F-4D97-AF65-F5344CB8AC3E}">
        <p14:creationId xmlns:p14="http://schemas.microsoft.com/office/powerpoint/2010/main" val="17392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results 2:</a:t>
            </a:r>
            <a:br>
              <a:rPr lang="en-GB" dirty="0" smtClean="0"/>
            </a:br>
            <a:r>
              <a:rPr lang="en-GB" dirty="0" smtClean="0"/>
              <a:t>Johnes and Papadimitriou 2016</a:t>
            </a:r>
            <a:endParaRPr lang="en-GB" dirty="0"/>
          </a:p>
        </p:txBody>
      </p:sp>
      <p:sp>
        <p:nvSpPr>
          <p:cNvPr id="3" name="Content Placeholder 2"/>
          <p:cNvSpPr>
            <a:spLocks noGrp="1"/>
          </p:cNvSpPr>
          <p:nvPr>
            <p:ph idx="1"/>
          </p:nvPr>
        </p:nvSpPr>
        <p:spPr/>
        <p:txBody>
          <a:bodyPr/>
          <a:lstStyle/>
          <a:p>
            <a:r>
              <a:rPr lang="en-GB" dirty="0"/>
              <a:t>Panel of data from 1996/97 to </a:t>
            </a:r>
            <a:r>
              <a:rPr lang="en-GB" dirty="0" smtClean="0"/>
              <a:t>2012/13 </a:t>
            </a:r>
            <a:r>
              <a:rPr lang="en-GB" dirty="0"/>
              <a:t>with n = </a:t>
            </a:r>
            <a:r>
              <a:rPr lang="en-GB" dirty="0" smtClean="0"/>
              <a:t>2197 total </a:t>
            </a:r>
            <a:r>
              <a:rPr lang="en-GB" dirty="0"/>
              <a:t>observations (the number of HEIs varies from </a:t>
            </a:r>
            <a:r>
              <a:rPr lang="en-GB" dirty="0" smtClean="0"/>
              <a:t>125 </a:t>
            </a:r>
            <a:r>
              <a:rPr lang="en-GB" dirty="0"/>
              <a:t>to </a:t>
            </a:r>
            <a:r>
              <a:rPr lang="en-GB" dirty="0" smtClean="0"/>
              <a:t>138 </a:t>
            </a:r>
            <a:r>
              <a:rPr lang="en-GB" dirty="0"/>
              <a:t>in each year) </a:t>
            </a:r>
          </a:p>
          <a:p>
            <a:r>
              <a:rPr lang="en-GB" dirty="0"/>
              <a:t>Data from Higher Education Statistical Agency (HESA)</a:t>
            </a:r>
          </a:p>
          <a:p>
            <a:r>
              <a:rPr lang="en-GB" dirty="0" smtClean="0"/>
              <a:t>All money units in 2012 values</a:t>
            </a:r>
          </a:p>
          <a:p>
            <a:r>
              <a:rPr lang="en-GB" dirty="0" smtClean="0"/>
              <a:t>28 </a:t>
            </a:r>
            <a:r>
              <a:rPr lang="en-GB" dirty="0"/>
              <a:t>mergers </a:t>
            </a:r>
            <a:r>
              <a:rPr lang="en-GB" dirty="0" smtClean="0"/>
              <a:t>in the data set</a:t>
            </a:r>
          </a:p>
          <a:p>
            <a:r>
              <a:rPr lang="en-GB" dirty="0" smtClean="0"/>
              <a:t>DEA used to measure efficiency</a:t>
            </a:r>
          </a:p>
          <a:p>
            <a:r>
              <a:rPr lang="en-GB" dirty="0"/>
              <a:t>Merger effects explored using a </a:t>
            </a:r>
            <a:r>
              <a:rPr lang="en-GB" dirty="0" smtClean="0"/>
              <a:t>second stage model regressing efficiency on a variety of possible explanatory variables including whether or not a HEI merged</a:t>
            </a:r>
            <a:endParaRPr lang="en-GB" dirty="0"/>
          </a:p>
          <a:p>
            <a:endParaRPr lang="en-GB" dirty="0" smtClean="0"/>
          </a:p>
        </p:txBody>
      </p:sp>
    </p:spTree>
    <p:extLst>
      <p:ext uri="{BB962C8B-B14F-4D97-AF65-F5344CB8AC3E}">
        <p14:creationId xmlns:p14="http://schemas.microsoft.com/office/powerpoint/2010/main" val="3976836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a:t>
            </a:r>
            <a:r>
              <a:rPr lang="en-GB" dirty="0" smtClean="0"/>
              <a:t>2:</a:t>
            </a:r>
            <a:r>
              <a:rPr lang="en-GB" dirty="0"/>
              <a:t/>
            </a:r>
            <a:br>
              <a:rPr lang="en-GB" dirty="0"/>
            </a:br>
            <a:r>
              <a:rPr lang="en-GB" dirty="0"/>
              <a:t>Johnes and Papadimitriou 2016</a:t>
            </a:r>
          </a:p>
        </p:txBody>
      </p:sp>
      <p:sp>
        <p:nvSpPr>
          <p:cNvPr id="3" name="Content Placeholder 2"/>
          <p:cNvSpPr>
            <a:spLocks noGrp="1"/>
          </p:cNvSpPr>
          <p:nvPr>
            <p:ph idx="1"/>
          </p:nvPr>
        </p:nvSpPr>
        <p:spPr/>
        <p:txBody>
          <a:bodyPr/>
          <a:lstStyle/>
          <a:p>
            <a:r>
              <a:rPr lang="en-GB" dirty="0" smtClean="0"/>
              <a:t>Mean DEA efficiency over time</a:t>
            </a:r>
          </a:p>
          <a:p>
            <a:endParaRPr lang="en-GB" dirty="0" smtClean="0"/>
          </a:p>
        </p:txBody>
      </p:sp>
      <p:graphicFrame>
        <p:nvGraphicFramePr>
          <p:cNvPr id="4" name="Chart 3"/>
          <p:cNvGraphicFramePr/>
          <p:nvPr>
            <p:extLst>
              <p:ext uri="{D42A27DB-BD31-4B8C-83A1-F6EECF244321}">
                <p14:modId xmlns:p14="http://schemas.microsoft.com/office/powerpoint/2010/main" val="1663921333"/>
              </p:ext>
            </p:extLst>
          </p:nvPr>
        </p:nvGraphicFramePr>
        <p:xfrm>
          <a:off x="1331640" y="2492896"/>
          <a:ext cx="5400040" cy="335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1097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a:t>
            </a:r>
            <a:r>
              <a:rPr lang="en-GB" dirty="0" smtClean="0"/>
              <a:t>2:</a:t>
            </a:r>
            <a:r>
              <a:rPr lang="en-GB" dirty="0"/>
              <a:t/>
            </a:r>
            <a:br>
              <a:rPr lang="en-GB" dirty="0"/>
            </a:br>
            <a:r>
              <a:rPr lang="en-GB" dirty="0"/>
              <a:t>Johnes and Papadimitriou 2016</a:t>
            </a:r>
          </a:p>
        </p:txBody>
      </p:sp>
      <p:sp>
        <p:nvSpPr>
          <p:cNvPr id="3" name="Content Placeholder 2"/>
          <p:cNvSpPr>
            <a:spLocks noGrp="1"/>
          </p:cNvSpPr>
          <p:nvPr>
            <p:ph idx="1"/>
          </p:nvPr>
        </p:nvSpPr>
        <p:spPr/>
        <p:txBody>
          <a:bodyPr/>
          <a:lstStyle/>
          <a:p>
            <a:r>
              <a:rPr lang="en-GB" dirty="0" smtClean="0"/>
              <a:t>Efficiency of </a:t>
            </a:r>
            <a:r>
              <a:rPr lang="en-GB" dirty="0"/>
              <a:t>m</a:t>
            </a:r>
            <a:r>
              <a:rPr lang="en-GB" dirty="0" smtClean="0"/>
              <a:t>erged HEIs is significantly higher than that of non-merged (taking into account a whole array of other characteristics of the HEIs)</a:t>
            </a:r>
          </a:p>
          <a:p>
            <a:r>
              <a:rPr lang="en-GB" dirty="0" smtClean="0"/>
              <a:t>The efficiency effects seem to occur 1 and 2 years after the merger but are not observed afterwards</a:t>
            </a:r>
          </a:p>
          <a:p>
            <a:pPr marL="0" indent="0">
              <a:buNone/>
            </a:pPr>
            <a:r>
              <a:rPr lang="en-GB" dirty="0" smtClean="0"/>
              <a:t>Caveats</a:t>
            </a:r>
          </a:p>
          <a:p>
            <a:r>
              <a:rPr lang="en-GB" dirty="0"/>
              <a:t>The two-way relationship between merger and efficiency is not explored</a:t>
            </a:r>
          </a:p>
          <a:p>
            <a:pPr marL="0" indent="0">
              <a:buNone/>
            </a:pPr>
            <a:r>
              <a:rPr lang="en-GB" dirty="0" smtClean="0"/>
              <a:t> </a:t>
            </a:r>
          </a:p>
        </p:txBody>
      </p:sp>
    </p:spTree>
    <p:extLst>
      <p:ext uri="{BB962C8B-B14F-4D97-AF65-F5344CB8AC3E}">
        <p14:creationId xmlns:p14="http://schemas.microsoft.com/office/powerpoint/2010/main" val="33238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3</a:t>
            </a:r>
            <a:r>
              <a:rPr lang="en-GB" dirty="0" smtClean="0"/>
              <a:t>:</a:t>
            </a:r>
            <a:r>
              <a:rPr lang="en-GB" dirty="0"/>
              <a:t/>
            </a:r>
            <a:br>
              <a:rPr lang="en-GB" dirty="0"/>
            </a:br>
            <a:r>
              <a:rPr lang="en-GB" dirty="0"/>
              <a:t>Johnes and </a:t>
            </a:r>
            <a:r>
              <a:rPr lang="en-GB" dirty="0" err="1" smtClean="0"/>
              <a:t>Tsionas</a:t>
            </a:r>
            <a:r>
              <a:rPr lang="en-GB" dirty="0" smtClean="0"/>
              <a:t> 2016</a:t>
            </a:r>
            <a:endParaRPr lang="en-GB" b="1" dirty="0">
              <a:latin typeface="+mn-lt"/>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Panel of data from 1996/97 to 2008/09 with n = 1694 (the number of HEIs varies from 126 to 138 in each year) </a:t>
            </a:r>
          </a:p>
          <a:p>
            <a:pPr>
              <a:buFont typeface="Arial" panose="020B0604020202020204" pitchFamily="34" charset="0"/>
              <a:buChar char="•"/>
            </a:pPr>
            <a:r>
              <a:rPr lang="en-GB" dirty="0" smtClean="0"/>
              <a:t>All money units in 2008 values</a:t>
            </a:r>
          </a:p>
          <a:p>
            <a:pPr>
              <a:buFont typeface="Arial" panose="020B0604020202020204" pitchFamily="34" charset="0"/>
              <a:buChar char="•"/>
            </a:pPr>
            <a:r>
              <a:rPr lang="en-GB" dirty="0"/>
              <a:t>Data from Higher Education Statistical Agency (HESA</a:t>
            </a:r>
            <a:r>
              <a:rPr lang="en-GB" dirty="0" smtClean="0"/>
              <a:t>)</a:t>
            </a:r>
          </a:p>
          <a:p>
            <a:pPr>
              <a:buFont typeface="Arial" panose="020B0604020202020204" pitchFamily="34" charset="0"/>
              <a:buChar char="•"/>
            </a:pPr>
            <a:r>
              <a:rPr lang="en-GB" dirty="0" smtClean="0"/>
              <a:t>25 mergers</a:t>
            </a:r>
            <a:endParaRPr lang="en-GB" dirty="0"/>
          </a:p>
          <a:p>
            <a:pPr>
              <a:buFont typeface="Arial" panose="020B0604020202020204" pitchFamily="34" charset="0"/>
              <a:buChar char="•"/>
            </a:pPr>
            <a:r>
              <a:rPr lang="en-GB" dirty="0" smtClean="0"/>
              <a:t>Uses SFA to estimate efficiency</a:t>
            </a:r>
          </a:p>
          <a:p>
            <a:r>
              <a:rPr lang="en-GB" dirty="0" smtClean="0"/>
              <a:t>Uses a complex model which takes </a:t>
            </a:r>
            <a:r>
              <a:rPr lang="en-GB" dirty="0"/>
              <a:t>into account the </a:t>
            </a:r>
            <a:r>
              <a:rPr lang="en-GB" dirty="0" err="1"/>
              <a:t>endogeneity</a:t>
            </a:r>
            <a:r>
              <a:rPr lang="en-GB" dirty="0"/>
              <a:t> </a:t>
            </a:r>
            <a:r>
              <a:rPr lang="en-GB" dirty="0" smtClean="0"/>
              <a:t>(two-way relationship) between </a:t>
            </a:r>
            <a:r>
              <a:rPr lang="en-GB" dirty="0"/>
              <a:t>merger activity and </a:t>
            </a:r>
            <a:r>
              <a:rPr lang="en-GB" dirty="0" smtClean="0"/>
              <a:t>efficiency</a:t>
            </a:r>
            <a:endParaRPr lang="en-GB" dirty="0"/>
          </a:p>
          <a:p>
            <a:endParaRPr lang="en-GB" dirty="0"/>
          </a:p>
        </p:txBody>
      </p:sp>
    </p:spTree>
    <p:extLst>
      <p:ext uri="{BB962C8B-B14F-4D97-AF65-F5344CB8AC3E}">
        <p14:creationId xmlns:p14="http://schemas.microsoft.com/office/powerpoint/2010/main" val="2209868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3</a:t>
            </a:r>
            <a:r>
              <a:rPr lang="en-GB" dirty="0" smtClean="0"/>
              <a:t>:</a:t>
            </a:r>
            <a:r>
              <a:rPr lang="en-GB" dirty="0"/>
              <a:t/>
            </a:r>
            <a:br>
              <a:rPr lang="en-GB" dirty="0"/>
            </a:br>
            <a:r>
              <a:rPr lang="en-GB" dirty="0"/>
              <a:t>Johnes and </a:t>
            </a:r>
            <a:r>
              <a:rPr lang="en-GB" dirty="0" err="1"/>
              <a:t>Tsionas</a:t>
            </a:r>
            <a:r>
              <a:rPr lang="en-GB" dirty="0"/>
              <a:t> 2016</a:t>
            </a:r>
            <a:endParaRPr lang="en-GB" b="1" dirty="0">
              <a:latin typeface="+mn-lt"/>
            </a:endParaRPr>
          </a:p>
        </p:txBody>
      </p:sp>
      <p:pic>
        <p:nvPicPr>
          <p:cNvPr id="14" name="Content Placeholder 1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989240"/>
            <a:ext cx="6480000" cy="3600000"/>
          </a:xfrm>
          <a:prstGeom prst="rect">
            <a:avLst/>
          </a:prstGeom>
        </p:spPr>
      </p:pic>
    </p:spTree>
    <p:extLst>
      <p:ext uri="{BB962C8B-B14F-4D97-AF65-F5344CB8AC3E}">
        <p14:creationId xmlns:p14="http://schemas.microsoft.com/office/powerpoint/2010/main" val="1693296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3</a:t>
            </a:r>
            <a:r>
              <a:rPr lang="en-GB" dirty="0" smtClean="0"/>
              <a:t>:</a:t>
            </a:r>
            <a:r>
              <a:rPr lang="en-GB" dirty="0"/>
              <a:t/>
            </a:r>
            <a:br>
              <a:rPr lang="en-GB" dirty="0"/>
            </a:br>
            <a:r>
              <a:rPr lang="en-GB" dirty="0"/>
              <a:t>Johnes and </a:t>
            </a:r>
            <a:r>
              <a:rPr lang="en-GB" dirty="0" err="1"/>
              <a:t>Tsionas</a:t>
            </a:r>
            <a:r>
              <a:rPr lang="en-GB" dirty="0"/>
              <a:t> 2016</a:t>
            </a:r>
            <a:endParaRPr lang="en-GB" b="1" dirty="0">
              <a:latin typeface="+mn-lt"/>
            </a:endParaRPr>
          </a:p>
        </p:txBody>
      </p:sp>
      <p:sp>
        <p:nvSpPr>
          <p:cNvPr id="3" name="Content Placeholder 2"/>
          <p:cNvSpPr>
            <a:spLocks noGrp="1"/>
          </p:cNvSpPr>
          <p:nvPr>
            <p:ph idx="1"/>
          </p:nvPr>
        </p:nvSpPr>
        <p:spPr>
          <a:xfrm>
            <a:off x="683568" y="1772816"/>
            <a:ext cx="7772400" cy="4104456"/>
          </a:xfrm>
        </p:spPr>
        <p:txBody>
          <a:bodyPr/>
          <a:lstStyle/>
          <a:p>
            <a:pPr marL="0" indent="0">
              <a:buNone/>
            </a:pPr>
            <a:r>
              <a:rPr lang="en-GB" dirty="0" smtClean="0"/>
              <a:t>But the overlapping of the distributions suggests that efficiency improvement is not unambiguous. In fact</a:t>
            </a:r>
          </a:p>
          <a:p>
            <a:pPr>
              <a:buFont typeface="Arial" panose="020B0604020202020204" pitchFamily="34" charset="0"/>
              <a:buChar char="•"/>
            </a:pPr>
            <a:r>
              <a:rPr lang="en-GB" dirty="0" smtClean="0"/>
              <a:t>Of </a:t>
            </a:r>
            <a:r>
              <a:rPr lang="en-GB" dirty="0"/>
              <a:t>25 mergers, 11 have </a:t>
            </a:r>
            <a:r>
              <a:rPr lang="en-GB" dirty="0" smtClean="0"/>
              <a:t>a less than 70% probability that efficiency will improve</a:t>
            </a:r>
            <a:endParaRPr lang="en-GB" dirty="0"/>
          </a:p>
          <a:p>
            <a:pPr marL="0" indent="0">
              <a:buNone/>
            </a:pPr>
            <a:endParaRPr lang="en-GB" dirty="0"/>
          </a:p>
        </p:txBody>
      </p:sp>
    </p:spTree>
    <p:extLst>
      <p:ext uri="{BB962C8B-B14F-4D97-AF65-F5344CB8AC3E}">
        <p14:creationId xmlns:p14="http://schemas.microsoft.com/office/powerpoint/2010/main" val="50665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3:</a:t>
            </a:r>
            <a:br>
              <a:rPr lang="en-GB" dirty="0"/>
            </a:br>
            <a:r>
              <a:rPr lang="en-GB" dirty="0"/>
              <a:t>Johnes and </a:t>
            </a:r>
            <a:r>
              <a:rPr lang="en-GB" dirty="0" err="1"/>
              <a:t>Tsionas</a:t>
            </a:r>
            <a:r>
              <a:rPr lang="en-GB" dirty="0"/>
              <a:t> 2016</a:t>
            </a:r>
          </a:p>
        </p:txBody>
      </p:sp>
      <p:sp>
        <p:nvSpPr>
          <p:cNvPr id="3" name="Content Placeholder 2"/>
          <p:cNvSpPr>
            <a:spLocks noGrp="1"/>
          </p:cNvSpPr>
          <p:nvPr>
            <p:ph idx="1"/>
          </p:nvPr>
        </p:nvSpPr>
        <p:spPr/>
        <p:txBody>
          <a:bodyPr/>
          <a:lstStyle/>
          <a:p>
            <a:pPr marL="0" indent="0">
              <a:spcBef>
                <a:spcPts val="0"/>
              </a:spcBef>
              <a:buNone/>
            </a:pPr>
            <a:r>
              <a:rPr lang="en-GB" b="1" dirty="0"/>
              <a:t>What are the characteristics of a “successful” merger?</a:t>
            </a:r>
          </a:p>
          <a:p>
            <a:pPr>
              <a:spcBef>
                <a:spcPts val="0"/>
              </a:spcBef>
              <a:buFont typeface="Arial" panose="020B0604020202020204" pitchFamily="34" charset="0"/>
              <a:buChar char="•"/>
            </a:pPr>
            <a:r>
              <a:rPr lang="en-GB" dirty="0"/>
              <a:t>Geography (</a:t>
            </a:r>
            <a:r>
              <a:rPr lang="en-GB" dirty="0" err="1"/>
              <a:t>Skodvin</a:t>
            </a:r>
            <a:r>
              <a:rPr lang="en-GB" dirty="0"/>
              <a:t> 1999)?</a:t>
            </a:r>
          </a:p>
          <a:p>
            <a:pPr>
              <a:spcBef>
                <a:spcPts val="0"/>
              </a:spcBef>
              <a:buFont typeface="Arial" panose="020B0604020202020204" pitchFamily="34" charset="0"/>
              <a:buChar char="•"/>
            </a:pPr>
            <a:r>
              <a:rPr lang="en-GB" dirty="0">
                <a:solidFill>
                  <a:schemeClr val="accent6">
                    <a:lumMod val="60000"/>
                    <a:lumOff val="40000"/>
                  </a:schemeClr>
                </a:solidFill>
              </a:rPr>
              <a:t>An examination of the distance between merging HEIs reveals no particular patterns</a:t>
            </a:r>
          </a:p>
          <a:p>
            <a:pPr>
              <a:spcBef>
                <a:spcPts val="0"/>
              </a:spcBef>
              <a:buFont typeface="Arial" panose="020B0604020202020204" pitchFamily="34" charset="0"/>
              <a:buChar char="•"/>
            </a:pPr>
            <a:r>
              <a:rPr lang="en-GB" dirty="0"/>
              <a:t>Similar culture and mission (HEFCE 2010)?</a:t>
            </a:r>
          </a:p>
          <a:p>
            <a:pPr>
              <a:spcBef>
                <a:spcPts val="0"/>
              </a:spcBef>
              <a:buFont typeface="Arial" panose="020B0604020202020204" pitchFamily="34" charset="0"/>
              <a:buChar char="•"/>
            </a:pPr>
            <a:r>
              <a:rPr lang="en-GB" dirty="0">
                <a:solidFill>
                  <a:schemeClr val="accent6">
                    <a:lumMod val="60000"/>
                    <a:lumOff val="40000"/>
                  </a:schemeClr>
                </a:solidFill>
              </a:rPr>
              <a:t>Possibly not: Of the 11 mergers which have probability of efficiency improvement &lt; 70%, 6 are between HEIs of the same type</a:t>
            </a:r>
          </a:p>
          <a:p>
            <a:pPr>
              <a:spcBef>
                <a:spcPts val="0"/>
              </a:spcBef>
              <a:buFont typeface="Arial" panose="020B0604020202020204" pitchFamily="34" charset="0"/>
              <a:buChar char="•"/>
            </a:pPr>
            <a:r>
              <a:rPr lang="en-GB" dirty="0"/>
              <a:t>Grants from HEFCE’s </a:t>
            </a:r>
            <a:r>
              <a:rPr lang="en-US" dirty="0"/>
              <a:t>Strategic Development Fund (now called the Catalyst Fund)?</a:t>
            </a:r>
          </a:p>
          <a:p>
            <a:pPr>
              <a:spcBef>
                <a:spcPts val="0"/>
              </a:spcBef>
              <a:buFont typeface="Arial" panose="020B0604020202020204" pitchFamily="34" charset="0"/>
              <a:buChar char="•"/>
            </a:pPr>
            <a:r>
              <a:rPr lang="en-US" dirty="0">
                <a:solidFill>
                  <a:schemeClr val="accent6">
                    <a:lumMod val="60000"/>
                    <a:lumOff val="40000"/>
                  </a:schemeClr>
                </a:solidFill>
              </a:rPr>
              <a:t>For example: the Manchester merger attracted a grant of £10 million </a:t>
            </a:r>
            <a:r>
              <a:rPr lang="en-US" b="1" dirty="0">
                <a:solidFill>
                  <a:schemeClr val="accent6">
                    <a:lumMod val="60000"/>
                    <a:lumOff val="40000"/>
                  </a:schemeClr>
                </a:solidFill>
              </a:rPr>
              <a:t>plus</a:t>
            </a:r>
            <a:r>
              <a:rPr lang="en-US" dirty="0">
                <a:solidFill>
                  <a:schemeClr val="accent6">
                    <a:lumMod val="60000"/>
                    <a:lumOff val="40000"/>
                  </a:schemeClr>
                </a:solidFill>
              </a:rPr>
              <a:t> a further £10 million in repayable grants</a:t>
            </a:r>
            <a:endParaRPr lang="en-GB" dirty="0">
              <a:solidFill>
                <a:schemeClr val="accent6">
                  <a:lumMod val="60000"/>
                  <a:lumOff val="40000"/>
                </a:schemeClr>
              </a:solidFill>
            </a:endParaRPr>
          </a:p>
          <a:p>
            <a:pPr>
              <a:spcBef>
                <a:spcPts val="0"/>
              </a:spcBef>
            </a:pPr>
            <a:endParaRPr lang="en-GB" dirty="0"/>
          </a:p>
        </p:txBody>
      </p:sp>
    </p:spTree>
    <p:extLst>
      <p:ext uri="{BB962C8B-B14F-4D97-AF65-F5344CB8AC3E}">
        <p14:creationId xmlns:p14="http://schemas.microsoft.com/office/powerpoint/2010/main" val="34316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3</a:t>
            </a:r>
            <a:r>
              <a:rPr lang="en-GB" dirty="0" smtClean="0"/>
              <a:t>:</a:t>
            </a:r>
            <a:r>
              <a:rPr lang="en-GB" dirty="0"/>
              <a:t/>
            </a:r>
            <a:br>
              <a:rPr lang="en-GB" dirty="0"/>
            </a:br>
            <a:r>
              <a:rPr lang="en-GB" dirty="0"/>
              <a:t>Johnes and </a:t>
            </a:r>
            <a:r>
              <a:rPr lang="en-GB" dirty="0" err="1"/>
              <a:t>Tsionas</a:t>
            </a:r>
            <a:r>
              <a:rPr lang="en-GB" dirty="0"/>
              <a:t> 2016</a:t>
            </a:r>
            <a:endParaRPr lang="en-GB" b="1" dirty="0">
              <a:latin typeface="+mn-lt"/>
            </a:endParaRPr>
          </a:p>
        </p:txBody>
      </p:sp>
      <p:pic>
        <p:nvPicPr>
          <p:cNvPr id="15" name="Content Placeholder 1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8304" y="1845304"/>
            <a:ext cx="7200000" cy="4320000"/>
          </a:xfrm>
          <a:prstGeom prst="rect">
            <a:avLst/>
          </a:prstGeom>
        </p:spPr>
      </p:pic>
    </p:spTree>
    <p:extLst>
      <p:ext uri="{BB962C8B-B14F-4D97-AF65-F5344CB8AC3E}">
        <p14:creationId xmlns:p14="http://schemas.microsoft.com/office/powerpoint/2010/main" val="166436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Conclusions</a:t>
            </a:r>
            <a:endParaRPr lang="en-GB" b="1" dirty="0">
              <a:latin typeface="+mn-lt"/>
            </a:endParaRPr>
          </a:p>
        </p:txBody>
      </p:sp>
      <p:sp>
        <p:nvSpPr>
          <p:cNvPr id="3" name="Content Placeholder 2"/>
          <p:cNvSpPr>
            <a:spLocks noGrp="1"/>
          </p:cNvSpPr>
          <p:nvPr>
            <p:ph idx="1"/>
          </p:nvPr>
        </p:nvSpPr>
        <p:spPr>
          <a:xfrm>
            <a:off x="683568" y="1772816"/>
            <a:ext cx="7920880" cy="4320480"/>
          </a:xfrm>
        </p:spPr>
        <p:txBody>
          <a:bodyPr/>
          <a:lstStyle/>
          <a:p>
            <a:pPr>
              <a:spcBef>
                <a:spcPts val="0"/>
              </a:spcBef>
              <a:buFont typeface="Arial" panose="020B0604020202020204" pitchFamily="34" charset="0"/>
              <a:buChar char="•"/>
            </a:pPr>
            <a:r>
              <a:rPr lang="en-GB" dirty="0" smtClean="0"/>
              <a:t>Merging HEIs are typically more efficient than pre- and non-merging HEIs (Johnes, 2014; Johnes &amp; </a:t>
            </a:r>
            <a:r>
              <a:rPr lang="en-GB" dirty="0" err="1" smtClean="0"/>
              <a:t>Tsionas</a:t>
            </a:r>
            <a:r>
              <a:rPr lang="en-GB" dirty="0" smtClean="0"/>
              <a:t>, 2016; Johnes &amp; Papadimitriou, 2016)</a:t>
            </a:r>
          </a:p>
          <a:p>
            <a:pPr>
              <a:spcBef>
                <a:spcPts val="0"/>
              </a:spcBef>
              <a:buFont typeface="Arial" panose="020B0604020202020204" pitchFamily="34" charset="0"/>
              <a:buChar char="•"/>
            </a:pPr>
            <a:r>
              <a:rPr lang="en-GB" dirty="0" smtClean="0"/>
              <a:t>Efficiency </a:t>
            </a:r>
            <a:r>
              <a:rPr lang="en-GB" dirty="0"/>
              <a:t>improvement is not experienced across </a:t>
            </a:r>
            <a:r>
              <a:rPr lang="en-GB" dirty="0" smtClean="0"/>
              <a:t>all mergers</a:t>
            </a:r>
            <a:r>
              <a:rPr lang="en-GB" dirty="0"/>
              <a:t> </a:t>
            </a:r>
            <a:r>
              <a:rPr lang="en-GB" dirty="0" smtClean="0"/>
              <a:t>(Johnes, 2014; Johnes &amp; </a:t>
            </a:r>
            <a:r>
              <a:rPr lang="en-GB" dirty="0" err="1" smtClean="0"/>
              <a:t>Tsionas</a:t>
            </a:r>
            <a:r>
              <a:rPr lang="en-GB" dirty="0" smtClean="0"/>
              <a:t>, 2016)</a:t>
            </a:r>
            <a:endParaRPr lang="en-GB" dirty="0"/>
          </a:p>
          <a:p>
            <a:pPr>
              <a:spcBef>
                <a:spcPts val="0"/>
              </a:spcBef>
              <a:buFont typeface="Arial" panose="020B0604020202020204" pitchFamily="34" charset="0"/>
              <a:buChar char="•"/>
            </a:pPr>
            <a:r>
              <a:rPr lang="en-GB" dirty="0" smtClean="0"/>
              <a:t>The benefits of merger are probably experienced sooner rather than later (Johnes &amp; Papadimitriou, 2016; </a:t>
            </a:r>
            <a:r>
              <a:rPr lang="en-GB" smtClean="0"/>
              <a:t>Johnes &amp; </a:t>
            </a:r>
            <a:r>
              <a:rPr lang="en-GB" dirty="0" err="1" smtClean="0"/>
              <a:t>Tsionas</a:t>
            </a:r>
            <a:r>
              <a:rPr lang="en-GB" dirty="0" smtClean="0"/>
              <a:t> 2016)</a:t>
            </a:r>
          </a:p>
          <a:p>
            <a:pPr>
              <a:spcBef>
                <a:spcPts val="0"/>
              </a:spcBef>
              <a:buFont typeface="Arial" panose="020B0604020202020204" pitchFamily="34" charset="0"/>
              <a:buChar char="•"/>
            </a:pPr>
            <a:r>
              <a:rPr lang="en-GB" dirty="0" smtClean="0"/>
              <a:t>The reasons for differences between mergers and over time should be explored further  </a:t>
            </a:r>
          </a:p>
          <a:p>
            <a:pPr marL="0" indent="0">
              <a:spcBef>
                <a:spcPts val="0"/>
              </a:spcBef>
              <a:buNone/>
            </a:pPr>
            <a:endParaRPr lang="en-GB" dirty="0"/>
          </a:p>
          <a:p>
            <a:pPr>
              <a:spcBef>
                <a:spcPts val="0"/>
              </a:spcBef>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Conclusions</a:t>
            </a:r>
            <a:endParaRPr lang="en-GB" dirty="0"/>
          </a:p>
        </p:txBody>
      </p:sp>
      <p:sp>
        <p:nvSpPr>
          <p:cNvPr id="3" name="Content Placeholder 2"/>
          <p:cNvSpPr>
            <a:spLocks noGrp="1"/>
          </p:cNvSpPr>
          <p:nvPr>
            <p:ph idx="1"/>
          </p:nvPr>
        </p:nvSpPr>
        <p:spPr/>
        <p:txBody>
          <a:bodyPr/>
          <a:lstStyle/>
          <a:p>
            <a:pPr marL="0" indent="0">
              <a:spcBef>
                <a:spcPts val="0"/>
              </a:spcBef>
              <a:buNone/>
            </a:pPr>
            <a:r>
              <a:rPr lang="en-GB" b="1" dirty="0"/>
              <a:t>Caveats</a:t>
            </a:r>
            <a:r>
              <a:rPr lang="en-GB" dirty="0"/>
              <a:t> – efficiency doesn’t measure:</a:t>
            </a:r>
          </a:p>
          <a:p>
            <a:pPr>
              <a:spcBef>
                <a:spcPts val="0"/>
              </a:spcBef>
            </a:pPr>
            <a:r>
              <a:rPr lang="en-GB" dirty="0"/>
              <a:t>loss imposed by the merger in terms of learning (and teaching) experience on the part of students (or staff)</a:t>
            </a:r>
          </a:p>
          <a:p>
            <a:pPr>
              <a:spcBef>
                <a:spcPts val="0"/>
              </a:spcBef>
            </a:pPr>
            <a:r>
              <a:rPr lang="en-GB" dirty="0"/>
              <a:t>possible social costs arising from reduction in diversity between HEIs in the sector caused by merging</a:t>
            </a:r>
          </a:p>
          <a:p>
            <a:pPr>
              <a:spcBef>
                <a:spcPts val="0"/>
              </a:spcBef>
            </a:pPr>
            <a:r>
              <a:rPr lang="en-GB" dirty="0"/>
              <a:t>regional economic effects of HEI closures</a:t>
            </a:r>
          </a:p>
          <a:p>
            <a:pPr marL="0" indent="0">
              <a:buNone/>
            </a:pPr>
            <a:endParaRPr lang="en-GB" dirty="0"/>
          </a:p>
        </p:txBody>
      </p:sp>
    </p:spTree>
    <p:extLst>
      <p:ext uri="{BB962C8B-B14F-4D97-AF65-F5344CB8AC3E}">
        <p14:creationId xmlns:p14="http://schemas.microsoft.com/office/powerpoint/2010/main" val="1467501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dirty="0" smtClean="0">
                <a:latin typeface="+mn-lt"/>
              </a:rPr>
              <a:t>Introduction</a:t>
            </a:r>
          </a:p>
        </p:txBody>
      </p:sp>
      <p:sp>
        <p:nvSpPr>
          <p:cNvPr id="8195" name="Content Placeholder 2"/>
          <p:cNvSpPr>
            <a:spLocks noGrp="1"/>
          </p:cNvSpPr>
          <p:nvPr>
            <p:ph idx="1"/>
          </p:nvPr>
        </p:nvSpPr>
        <p:spPr>
          <a:xfrm>
            <a:off x="684213" y="1905000"/>
            <a:ext cx="7772400" cy="3468688"/>
          </a:xfrm>
        </p:spPr>
        <p:txBody>
          <a:bodyPr/>
          <a:lstStyle/>
          <a:p>
            <a:pPr eaLnBrk="1" hangingPunct="1"/>
            <a:endParaRPr lang="en-GB" dirty="0" smtClean="0"/>
          </a:p>
          <a:p>
            <a:pPr eaLnBrk="1" hangingPunct="1"/>
            <a:endParaRPr lang="en-GB" dirty="0" smtClean="0"/>
          </a:p>
        </p:txBody>
      </p:sp>
      <p:sp>
        <p:nvSpPr>
          <p:cNvPr id="4" name="Content Placeholder 2"/>
          <p:cNvSpPr txBox="1">
            <a:spLocks/>
          </p:cNvSpPr>
          <p:nvPr/>
        </p:nvSpPr>
        <p:spPr bwMode="auto">
          <a:xfrm>
            <a:off x="683568" y="1844824"/>
            <a:ext cx="8136904"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003772"/>
              </a:buClr>
              <a:buFont typeface="Arial" panose="020B0604020202020204" pitchFamily="34" charset="0"/>
              <a:buChar char="•"/>
              <a:defRPr/>
            </a:pPr>
            <a:r>
              <a:rPr lang="en-GB" sz="2000" kern="0" dirty="0" smtClean="0">
                <a:solidFill>
                  <a:srgbClr val="003772"/>
                </a:solidFill>
                <a:latin typeface="+mn-lt"/>
                <a:ea typeface="Calibri" pitchFamily="34" charset="0"/>
                <a:cs typeface="Calibri" pitchFamily="34" charset="0"/>
              </a:rPr>
              <a:t>The current economic climate puts pressure on publicly-funded sectors to deliver more for less – including English HE</a:t>
            </a:r>
          </a:p>
          <a:p>
            <a:pPr marL="342900" indent="-342900" eaLnBrk="0" hangingPunct="0">
              <a:spcBef>
                <a:spcPct val="20000"/>
              </a:spcBef>
              <a:buClr>
                <a:srgbClr val="003772"/>
              </a:buClr>
              <a:buFont typeface="Arial" panose="020B0604020202020204" pitchFamily="34" charset="0"/>
              <a:buChar char="•"/>
              <a:defRPr/>
            </a:pPr>
            <a:r>
              <a:rPr lang="en-GB" sz="2000" kern="0" dirty="0" smtClean="0">
                <a:solidFill>
                  <a:srgbClr val="003772"/>
                </a:solidFill>
                <a:latin typeface="+mn-lt"/>
                <a:ea typeface="Calibri" pitchFamily="34" charset="0"/>
                <a:cs typeface="Calibri" pitchFamily="34" charset="0"/>
              </a:rPr>
              <a:t>Funding cuts can be absorbed by efficiency savings – possibly achieved by mergers</a:t>
            </a:r>
            <a:r>
              <a:rPr lang="en-GB" sz="2000" i="1" kern="0" dirty="0" smtClean="0">
                <a:solidFill>
                  <a:srgbClr val="003772"/>
                </a:solidFill>
                <a:latin typeface="+mn-lt"/>
                <a:ea typeface="Calibri" pitchFamily="34" charset="0"/>
                <a:cs typeface="Calibri" pitchFamily="34" charset="0"/>
              </a:rPr>
              <a:t> </a:t>
            </a:r>
            <a:r>
              <a:rPr lang="en-GB" sz="2000" kern="0" dirty="0" smtClean="0">
                <a:solidFill>
                  <a:srgbClr val="003772"/>
                </a:solidFill>
                <a:latin typeface="+mn-lt"/>
                <a:ea typeface="Calibri" pitchFamily="34" charset="0"/>
                <a:cs typeface="Calibri" pitchFamily="34" charset="0"/>
              </a:rPr>
              <a:t>(</a:t>
            </a:r>
            <a:r>
              <a:rPr lang="en-GB" sz="2000" i="1" kern="0" dirty="0" smtClean="0">
                <a:solidFill>
                  <a:srgbClr val="003772"/>
                </a:solidFill>
                <a:latin typeface="+mn-lt"/>
                <a:ea typeface="Calibri" pitchFamily="34" charset="0"/>
                <a:cs typeface="Calibri" pitchFamily="34" charset="0"/>
              </a:rPr>
              <a:t>the efficiency theory</a:t>
            </a:r>
            <a:r>
              <a:rPr lang="en-GB" sz="2000" kern="0" dirty="0" smtClean="0">
                <a:solidFill>
                  <a:srgbClr val="003772"/>
                </a:solidFill>
                <a:latin typeface="+mn-lt"/>
                <a:ea typeface="Calibri" pitchFamily="34" charset="0"/>
                <a:cs typeface="Calibri" pitchFamily="34" charset="0"/>
              </a:rPr>
              <a:t>)</a:t>
            </a:r>
          </a:p>
          <a:p>
            <a:pPr eaLnBrk="0" hangingPunct="0">
              <a:spcBef>
                <a:spcPct val="20000"/>
              </a:spcBef>
              <a:buClr>
                <a:srgbClr val="00B2AA"/>
              </a:buClr>
              <a:defRPr/>
            </a:pPr>
            <a:r>
              <a:rPr lang="en-GB" kern="0" dirty="0" smtClean="0">
                <a:solidFill>
                  <a:srgbClr val="0070C0"/>
                </a:solidFill>
                <a:latin typeface="+mn-lt"/>
                <a:ea typeface="Calibri" pitchFamily="34" charset="0"/>
                <a:cs typeface="Calibri" pitchFamily="34" charset="0"/>
              </a:rPr>
              <a:t>‘If institutional failure cannot be prevented …, then the Council will explore options such as mergers or takeovers led by other providers so that the institution in a new form becomes a going concern.’ (The Browne Report 2010 p46)</a:t>
            </a:r>
          </a:p>
          <a:p>
            <a:pPr eaLnBrk="0" hangingPunct="0">
              <a:spcBef>
                <a:spcPct val="20000"/>
              </a:spcBef>
              <a:buClr>
                <a:srgbClr val="00B2AA"/>
              </a:buClr>
              <a:defRPr/>
            </a:pPr>
            <a:r>
              <a:rPr lang="en-GB" kern="0" dirty="0" smtClean="0">
                <a:solidFill>
                  <a:srgbClr val="0070C0"/>
                </a:solidFill>
                <a:latin typeface="+mn-lt"/>
                <a:ea typeface="Calibri" pitchFamily="34" charset="0"/>
                <a:cs typeface="Calibri" pitchFamily="34" charset="0"/>
              </a:rPr>
              <a:t>‘Throughout the world concentration of research funding is the name of the game,... How can you possibly compete as a single institution?’ (Professor Sir Steve Smith, vice-chancellor of Exeter University, reported in </a:t>
            </a:r>
            <a:r>
              <a:rPr lang="en-GB" i="1" kern="0" dirty="0" smtClean="0">
                <a:solidFill>
                  <a:srgbClr val="0070C0"/>
                </a:solidFill>
                <a:latin typeface="+mn-lt"/>
                <a:ea typeface="Calibri" pitchFamily="34" charset="0"/>
                <a:cs typeface="Calibri" pitchFamily="34" charset="0"/>
              </a:rPr>
              <a:t>The Guardian</a:t>
            </a:r>
            <a:r>
              <a:rPr lang="en-GB" kern="0" dirty="0" smtClean="0">
                <a:solidFill>
                  <a:srgbClr val="0070C0"/>
                </a:solidFill>
                <a:latin typeface="+mn-lt"/>
                <a:ea typeface="Calibri" pitchFamily="34" charset="0"/>
                <a:cs typeface="Calibri" pitchFamily="34" charset="0"/>
              </a:rPr>
              <a:t> 16</a:t>
            </a:r>
            <a:r>
              <a:rPr lang="en-GB" kern="0" baseline="30000" dirty="0" smtClean="0">
                <a:solidFill>
                  <a:srgbClr val="0070C0"/>
                </a:solidFill>
                <a:latin typeface="+mn-lt"/>
                <a:ea typeface="Calibri" pitchFamily="34" charset="0"/>
                <a:cs typeface="Calibri" pitchFamily="34" charset="0"/>
              </a:rPr>
              <a:t>th</a:t>
            </a:r>
            <a:r>
              <a:rPr lang="en-GB" kern="0" dirty="0" smtClean="0">
                <a:solidFill>
                  <a:srgbClr val="0070C0"/>
                </a:solidFill>
                <a:latin typeface="+mn-lt"/>
                <a:ea typeface="Calibri" pitchFamily="34" charset="0"/>
                <a:cs typeface="Calibri" pitchFamily="34" charset="0"/>
              </a:rPr>
              <a:t> October 2012)</a:t>
            </a:r>
          </a:p>
          <a:p>
            <a:pPr eaLnBrk="0" hangingPunct="0">
              <a:spcBef>
                <a:spcPct val="20000"/>
              </a:spcBef>
              <a:buClr>
                <a:srgbClr val="00B2AA"/>
              </a:buClr>
              <a:defRPr/>
            </a:pPr>
            <a:endParaRPr lang="en-GB" sz="2000" kern="0" dirty="0">
              <a:solidFill>
                <a:srgbClr val="003772"/>
              </a:solidFill>
              <a:latin typeface="+mn-lt"/>
              <a:ea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0290" y="4077072"/>
            <a:ext cx="1584598" cy="197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611" y="5307411"/>
            <a:ext cx="2241029" cy="15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890" y="5229200"/>
            <a:ext cx="1211907" cy="181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5517232"/>
            <a:ext cx="5760640" cy="1477328"/>
          </a:xfrm>
          <a:prstGeom prst="rect">
            <a:avLst/>
          </a:prstGeom>
          <a:noFill/>
        </p:spPr>
        <p:txBody>
          <a:bodyPr wrap="square" rtlCol="0">
            <a:spAutoFit/>
          </a:bodyPr>
          <a:lstStyle/>
          <a:p>
            <a:r>
              <a:rPr lang="en-GB" kern="0" dirty="0">
                <a:solidFill>
                  <a:srgbClr val="0070C0"/>
                </a:solidFill>
                <a:ea typeface="Calibri" pitchFamily="34" charset="0"/>
                <a:cs typeface="Calibri" pitchFamily="34" charset="0"/>
              </a:rPr>
              <a:t>Sir Roderick </a:t>
            </a:r>
            <a:r>
              <a:rPr lang="en-GB" kern="0" dirty="0" err="1">
                <a:solidFill>
                  <a:srgbClr val="0070C0"/>
                </a:solidFill>
                <a:ea typeface="Calibri" pitchFamily="34" charset="0"/>
                <a:cs typeface="Calibri" pitchFamily="34" charset="0"/>
              </a:rPr>
              <a:t>Floud</a:t>
            </a:r>
            <a:r>
              <a:rPr lang="en-GB" kern="0" dirty="0">
                <a:solidFill>
                  <a:srgbClr val="0070C0"/>
                </a:solidFill>
                <a:ea typeface="Calibri" pitchFamily="34" charset="0"/>
                <a:cs typeface="Calibri" pitchFamily="34" charset="0"/>
              </a:rPr>
              <a:t> former president of Universities UK believes that the number of universities in the UK should be cut by “at least one-third if not one-half” (</a:t>
            </a:r>
            <a:r>
              <a:rPr lang="en-GB" i="1" kern="0" dirty="0">
                <a:solidFill>
                  <a:srgbClr val="0070C0"/>
                </a:solidFill>
                <a:ea typeface="Calibri" pitchFamily="34" charset="0"/>
                <a:cs typeface="Calibri" pitchFamily="34" charset="0"/>
              </a:rPr>
              <a:t>THE</a:t>
            </a:r>
            <a:r>
              <a:rPr lang="en-GB" kern="0" dirty="0">
                <a:solidFill>
                  <a:srgbClr val="0070C0"/>
                </a:solidFill>
                <a:ea typeface="Calibri" pitchFamily="34" charset="0"/>
                <a:cs typeface="Calibri" pitchFamily="34" charset="0"/>
              </a:rPr>
              <a:t> 19-25 June 2014)</a:t>
            </a:r>
          </a:p>
          <a:p>
            <a:endParaRPr lang="en-GB" dirty="0"/>
          </a:p>
        </p:txBody>
      </p:sp>
    </p:spTree>
    <p:extLst>
      <p:ext uri="{BB962C8B-B14F-4D97-AF65-F5344CB8AC3E}">
        <p14:creationId xmlns:p14="http://schemas.microsoft.com/office/powerpoint/2010/main" val="33657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Introduction</a:t>
            </a:r>
            <a:endParaRPr lang="en-GB" b="1" dirty="0">
              <a:latin typeface="+mn-lt"/>
            </a:endParaRPr>
          </a:p>
        </p:txBody>
      </p:sp>
      <p:sp>
        <p:nvSpPr>
          <p:cNvPr id="3" name="Content Placeholder 2"/>
          <p:cNvSpPr>
            <a:spLocks noGrp="1"/>
          </p:cNvSpPr>
          <p:nvPr>
            <p:ph idx="1"/>
          </p:nvPr>
        </p:nvSpPr>
        <p:spPr>
          <a:xfrm>
            <a:off x="971600" y="1844824"/>
            <a:ext cx="7484368" cy="4104456"/>
          </a:xfrm>
        </p:spPr>
        <p:txBody>
          <a:bodyPr/>
          <a:lstStyle/>
          <a:p>
            <a:pPr>
              <a:buNone/>
            </a:pPr>
            <a:r>
              <a:rPr lang="en-GB" dirty="0" smtClean="0"/>
              <a:t>Some questions:</a:t>
            </a:r>
          </a:p>
          <a:p>
            <a:pPr>
              <a:buFont typeface="Arial" panose="020B0604020202020204" pitchFamily="34" charset="0"/>
              <a:buChar char="•"/>
            </a:pPr>
            <a:r>
              <a:rPr lang="en-GB" dirty="0" smtClean="0"/>
              <a:t>Does the merger of 2 (or more) HEIs cause an increase in subsequent efficiency?</a:t>
            </a:r>
          </a:p>
          <a:p>
            <a:pPr>
              <a:buFont typeface="Arial" panose="020B0604020202020204" pitchFamily="34" charset="0"/>
              <a:buChar char="•"/>
            </a:pPr>
            <a:r>
              <a:rPr lang="en-GB" dirty="0" smtClean="0"/>
              <a:t>Do the efficiency effects of merger take time to reap?</a:t>
            </a:r>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None/>
            </a:pPr>
            <a:endParaRPr lang="en-GB" dirty="0"/>
          </a:p>
        </p:txBody>
      </p:sp>
    </p:spTree>
    <p:extLst>
      <p:ext uri="{BB962C8B-B14F-4D97-AF65-F5344CB8AC3E}">
        <p14:creationId xmlns:p14="http://schemas.microsoft.com/office/powerpoint/2010/main" val="365176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a:t>
            </a:r>
            <a:endParaRPr lang="en-GB" dirty="0"/>
          </a:p>
        </p:txBody>
      </p:sp>
      <p:sp>
        <p:nvSpPr>
          <p:cNvPr id="3" name="Content Placeholder 2"/>
          <p:cNvSpPr>
            <a:spLocks noGrp="1"/>
          </p:cNvSpPr>
          <p:nvPr>
            <p:ph idx="1"/>
          </p:nvPr>
        </p:nvSpPr>
        <p:spPr/>
        <p:txBody>
          <a:bodyPr/>
          <a:lstStyle/>
          <a:p>
            <a:pPr marL="0" indent="0">
              <a:buNone/>
            </a:pPr>
            <a:r>
              <a:rPr lang="en-GB" dirty="0"/>
              <a:t>Some problems:</a:t>
            </a:r>
          </a:p>
          <a:p>
            <a:pPr>
              <a:buFont typeface="Arial" panose="020B0604020202020204" pitchFamily="34" charset="0"/>
              <a:buChar char="•"/>
            </a:pPr>
            <a:r>
              <a:rPr lang="en-GB" dirty="0" smtClean="0"/>
              <a:t>Measuring efficiency</a:t>
            </a:r>
          </a:p>
          <a:p>
            <a:pPr>
              <a:buFont typeface="Arial" panose="020B0604020202020204" pitchFamily="34" charset="0"/>
              <a:buChar char="•"/>
            </a:pPr>
            <a:r>
              <a:rPr lang="en-GB" dirty="0" smtClean="0"/>
              <a:t>Comparatively </a:t>
            </a:r>
            <a:r>
              <a:rPr lang="en-GB" dirty="0"/>
              <a:t>few mergers in English higher education</a:t>
            </a:r>
          </a:p>
          <a:p>
            <a:pPr>
              <a:buFont typeface="Arial" panose="020B0604020202020204" pitchFamily="34" charset="0"/>
              <a:buChar char="•"/>
            </a:pPr>
            <a:r>
              <a:rPr lang="en-GB" dirty="0"/>
              <a:t>Merger activity and efficiency may </a:t>
            </a:r>
            <a:r>
              <a:rPr lang="en-GB" dirty="0" smtClean="0"/>
              <a:t>be endogenous – i.e. merger leads to efficiency, but the existence of inefficiency may lead to merger.</a:t>
            </a:r>
            <a:endParaRPr lang="en-GB" dirty="0"/>
          </a:p>
          <a:p>
            <a:pPr>
              <a:buFont typeface="Arial" panose="020B0604020202020204" pitchFamily="34" charset="0"/>
              <a:buChar char="•"/>
            </a:pPr>
            <a:r>
              <a:rPr lang="en-GB" dirty="0" smtClean="0"/>
              <a:t>Conventional </a:t>
            </a:r>
            <a:r>
              <a:rPr lang="en-GB" dirty="0"/>
              <a:t>econometric techniques of analysis may not be appropriate</a:t>
            </a:r>
          </a:p>
          <a:p>
            <a:pPr marL="0" indent="0">
              <a:buNone/>
            </a:pPr>
            <a:endParaRPr lang="en-GB" dirty="0"/>
          </a:p>
        </p:txBody>
      </p:sp>
    </p:spTree>
    <p:extLst>
      <p:ext uri="{BB962C8B-B14F-4D97-AF65-F5344CB8AC3E}">
        <p14:creationId xmlns:p14="http://schemas.microsoft.com/office/powerpoint/2010/main" val="349987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Background</a:t>
            </a:r>
            <a:br>
              <a:rPr lang="en-GB" b="1" dirty="0" smtClean="0">
                <a:latin typeface="+mn-lt"/>
              </a:rPr>
            </a:br>
            <a:r>
              <a:rPr lang="en-GB" b="1" dirty="0" smtClean="0">
                <a:latin typeface="+mn-lt"/>
              </a:rPr>
              <a:t>Mergers in English HE</a:t>
            </a:r>
            <a:endParaRPr lang="en-GB" b="1" dirty="0">
              <a:latin typeface="+mn-lt"/>
            </a:endParaRPr>
          </a:p>
        </p:txBody>
      </p:sp>
      <p:sp>
        <p:nvSpPr>
          <p:cNvPr id="3" name="Content Placeholder 2"/>
          <p:cNvSpPr>
            <a:spLocks noGrp="1"/>
          </p:cNvSpPr>
          <p:nvPr>
            <p:ph idx="1"/>
          </p:nvPr>
        </p:nvSpPr>
        <p:spPr/>
        <p:txBody>
          <a:bodyPr/>
          <a:lstStyle/>
          <a:p>
            <a:pPr>
              <a:spcBef>
                <a:spcPts val="0"/>
              </a:spcBef>
              <a:buFont typeface="Arial" panose="020B0604020202020204" pitchFamily="34" charset="0"/>
              <a:buChar char="•"/>
            </a:pPr>
            <a:r>
              <a:rPr lang="en-GB" dirty="0" smtClean="0"/>
              <a:t>Mergers in English HE have varied in HEI composition</a:t>
            </a:r>
          </a:p>
          <a:p>
            <a:pPr>
              <a:spcBef>
                <a:spcPts val="0"/>
              </a:spcBef>
              <a:buFont typeface="Arial" panose="020B0604020202020204" pitchFamily="34" charset="0"/>
              <a:buChar char="•"/>
            </a:pPr>
            <a:r>
              <a:rPr lang="en-GB" dirty="0" smtClean="0"/>
              <a:t>They have largely been HEI-motivated </a:t>
            </a:r>
            <a:endParaRPr lang="en-GB" dirty="0"/>
          </a:p>
          <a:p>
            <a:pPr>
              <a:spcBef>
                <a:spcPts val="0"/>
              </a:spcBef>
              <a:buFont typeface="Arial" panose="020B0604020202020204" pitchFamily="34" charset="0"/>
              <a:buChar char="•"/>
            </a:pPr>
            <a:r>
              <a:rPr lang="en-GB" dirty="0" smtClean="0"/>
              <a:t>This contrasts with the experience in other countries </a:t>
            </a:r>
            <a:r>
              <a:rPr lang="en-GB" dirty="0" err="1" smtClean="0"/>
              <a:t>eg</a:t>
            </a:r>
            <a:r>
              <a:rPr lang="en-GB" dirty="0" smtClean="0"/>
              <a:t>. Wales:</a:t>
            </a:r>
            <a:br>
              <a:rPr lang="en-GB" dirty="0" smtClean="0"/>
            </a:br>
            <a:endParaRPr lang="en-GB" sz="1000" dirty="0" smtClean="0"/>
          </a:p>
          <a:p>
            <a:pPr marL="720000" indent="-360000"/>
            <a:r>
              <a:rPr lang="en-GB" dirty="0" smtClean="0">
                <a:solidFill>
                  <a:schemeClr val="accent6">
                    <a:lumMod val="60000"/>
                    <a:lumOff val="40000"/>
                  </a:schemeClr>
                </a:solidFill>
              </a:rPr>
              <a:t>“The Welsh government has stepped in to reduce the number of universities in Wales; maybe the English government will have to do the same.”</a:t>
            </a:r>
          </a:p>
          <a:p>
            <a:pPr marL="720000" indent="-360000"/>
            <a:r>
              <a:rPr lang="en-GB" dirty="0" smtClean="0">
                <a:solidFill>
                  <a:schemeClr val="accent6">
                    <a:lumMod val="60000"/>
                    <a:lumOff val="40000"/>
                  </a:schemeClr>
                </a:solidFill>
              </a:rPr>
              <a:t>“…experience suggests that universities [in England] will not make such radical changes for themselves…” </a:t>
            </a:r>
            <a:r>
              <a:rPr lang="en-GB" i="1" dirty="0" smtClean="0">
                <a:solidFill>
                  <a:schemeClr val="accent6">
                    <a:lumMod val="60000"/>
                    <a:lumOff val="40000"/>
                  </a:schemeClr>
                </a:solidFill>
              </a:rPr>
              <a:t>Sir Roderick </a:t>
            </a:r>
            <a:r>
              <a:rPr lang="en-GB" i="1" dirty="0" err="1" smtClean="0">
                <a:solidFill>
                  <a:schemeClr val="accent6">
                    <a:lumMod val="60000"/>
                    <a:lumOff val="40000"/>
                  </a:schemeClr>
                </a:solidFill>
              </a:rPr>
              <a:t>Floud</a:t>
            </a:r>
            <a:r>
              <a:rPr lang="en-GB" i="1" dirty="0" smtClean="0">
                <a:solidFill>
                  <a:schemeClr val="accent6">
                    <a:lumMod val="60000"/>
                    <a:lumOff val="40000"/>
                  </a:schemeClr>
                </a:solidFill>
              </a:rPr>
              <a:t>, THE 19-25 June 2014</a:t>
            </a:r>
          </a:p>
          <a:p>
            <a:pPr marL="0" indent="0"/>
            <a:endParaRPr lang="en-GB" dirty="0"/>
          </a:p>
          <a:p>
            <a:endParaRPr lang="en-GB" dirty="0"/>
          </a:p>
        </p:txBody>
      </p:sp>
    </p:spTree>
    <p:extLst>
      <p:ext uri="{BB962C8B-B14F-4D97-AF65-F5344CB8AC3E}">
        <p14:creationId xmlns:p14="http://schemas.microsoft.com/office/powerpoint/2010/main" val="345875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Background</a:t>
            </a:r>
            <a:br>
              <a:rPr lang="en-GB" b="1" dirty="0" smtClean="0">
                <a:latin typeface="+mn-lt"/>
              </a:rPr>
            </a:br>
            <a:r>
              <a:rPr lang="en-GB" b="1" dirty="0" smtClean="0">
                <a:latin typeface="+mn-lt"/>
              </a:rPr>
              <a:t>The future?</a:t>
            </a:r>
            <a:endParaRPr lang="en-GB" dirty="0">
              <a:latin typeface="+mn-lt"/>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96" t="12327" r="52594" b="50934"/>
          <a:stretch/>
        </p:blipFill>
        <p:spPr bwMode="auto">
          <a:xfrm>
            <a:off x="770562" y="1950371"/>
            <a:ext cx="7488000" cy="2764148"/>
          </a:xfrm>
          <a:prstGeom prst="rect">
            <a:avLst/>
          </a:prstGeom>
          <a:noFill/>
          <a:ln w="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71600" y="5795972"/>
            <a:ext cx="5688632" cy="369332"/>
          </a:xfrm>
          <a:prstGeom prst="rect">
            <a:avLst/>
          </a:prstGeom>
          <a:noFill/>
        </p:spPr>
        <p:txBody>
          <a:bodyPr wrap="square" rtlCol="0">
            <a:spAutoFit/>
          </a:bodyPr>
          <a:lstStyle/>
          <a:p>
            <a:r>
              <a:rPr lang="en-GB" dirty="0" err="1"/>
              <a:t>Boxall</a:t>
            </a:r>
            <a:r>
              <a:rPr lang="en-GB" dirty="0"/>
              <a:t> and </a:t>
            </a:r>
            <a:r>
              <a:rPr lang="en-GB" dirty="0" err="1"/>
              <a:t>Woodgates</a:t>
            </a:r>
            <a:r>
              <a:rPr lang="en-GB" dirty="0"/>
              <a:t> </a:t>
            </a:r>
            <a:r>
              <a:rPr lang="en-GB" dirty="0" smtClean="0"/>
              <a:t>(2014)</a:t>
            </a:r>
            <a:endParaRPr lang="en-GB" dirty="0">
              <a:solidFill>
                <a:srgbClr val="3F3F3F"/>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82646" r="52594" b="8576"/>
          <a:stretch/>
        </p:blipFill>
        <p:spPr bwMode="auto">
          <a:xfrm>
            <a:off x="770562" y="4856819"/>
            <a:ext cx="7488000" cy="6604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3203848" y="2204864"/>
            <a:ext cx="4752528" cy="2448272"/>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7" name="Rectangle 6"/>
          <p:cNvSpPr/>
          <p:nvPr/>
        </p:nvSpPr>
        <p:spPr bwMode="auto">
          <a:xfrm>
            <a:off x="5508104" y="2204864"/>
            <a:ext cx="2600672" cy="2448272"/>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7642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Reasons for merger </a:t>
            </a:r>
            <a:r>
              <a:rPr lang="en-GB" b="1" dirty="0">
                <a:latin typeface="+mn-lt"/>
              </a:rPr>
              <a:t>in </a:t>
            </a:r>
            <a:r>
              <a:rPr lang="en-GB" b="1" dirty="0" smtClean="0">
                <a:latin typeface="+mn-lt"/>
              </a:rPr>
              <a:t>HE</a:t>
            </a:r>
            <a:endParaRPr lang="en-GB" b="1" dirty="0">
              <a:latin typeface="+mn-lt"/>
            </a:endParaRPr>
          </a:p>
        </p:txBody>
      </p:sp>
      <p:sp>
        <p:nvSpPr>
          <p:cNvPr id="3" name="Content Placeholder 2"/>
          <p:cNvSpPr>
            <a:spLocks noGrp="1"/>
          </p:cNvSpPr>
          <p:nvPr>
            <p:ph idx="1"/>
          </p:nvPr>
        </p:nvSpPr>
        <p:spPr>
          <a:xfrm>
            <a:off x="683568" y="1772816"/>
            <a:ext cx="7772400" cy="4464496"/>
          </a:xfrm>
        </p:spPr>
        <p:txBody>
          <a:bodyPr/>
          <a:lstStyle/>
          <a:p>
            <a:pPr marL="457200" indent="-457200">
              <a:spcBef>
                <a:spcPts val="0"/>
              </a:spcBef>
              <a:buAutoNum type="arabicPeriod"/>
            </a:pPr>
            <a:r>
              <a:rPr lang="en-GB" b="1" dirty="0" smtClean="0"/>
              <a:t>Efficiency theory </a:t>
            </a:r>
          </a:p>
          <a:p>
            <a:pPr marL="0" indent="0">
              <a:spcBef>
                <a:spcPts val="0"/>
              </a:spcBef>
              <a:buNone/>
            </a:pPr>
            <a:r>
              <a:rPr lang="en-GB" dirty="0" smtClean="0"/>
              <a:t>A merger will occur if the merging HEIs believe they can be run more efficiently and effectively together than separately</a:t>
            </a:r>
          </a:p>
          <a:p>
            <a:pPr>
              <a:spcBef>
                <a:spcPts val="0"/>
              </a:spcBef>
              <a:buFont typeface="Arial" panose="020B0604020202020204" pitchFamily="34" charset="0"/>
              <a:buChar char="•"/>
            </a:pPr>
            <a:r>
              <a:rPr lang="en-GB" b="1" dirty="0" smtClean="0"/>
              <a:t>Economies of scale </a:t>
            </a:r>
            <a:r>
              <a:rPr lang="en-GB" dirty="0" smtClean="0"/>
              <a:t>(</a:t>
            </a:r>
            <a:r>
              <a:rPr lang="en-GB" dirty="0" err="1"/>
              <a:t>Fielden</a:t>
            </a:r>
            <a:r>
              <a:rPr lang="en-GB" dirty="0"/>
              <a:t> and Markham 1997; </a:t>
            </a:r>
            <a:r>
              <a:rPr lang="en-GB" dirty="0" err="1" smtClean="0"/>
              <a:t>Skodvin</a:t>
            </a:r>
            <a:r>
              <a:rPr lang="en-GB" dirty="0" smtClean="0"/>
              <a:t> 1999; Patterson </a:t>
            </a:r>
            <a:r>
              <a:rPr lang="en-GB" dirty="0"/>
              <a:t>2000; </a:t>
            </a:r>
            <a:r>
              <a:rPr lang="en-GB" dirty="0" err="1"/>
              <a:t>Kyvik</a:t>
            </a:r>
            <a:r>
              <a:rPr lang="en-GB" dirty="0"/>
              <a:t> 2002; </a:t>
            </a:r>
            <a:r>
              <a:rPr lang="en-GB" dirty="0" err="1"/>
              <a:t>Norgård</a:t>
            </a:r>
            <a:r>
              <a:rPr lang="en-GB" dirty="0"/>
              <a:t> and </a:t>
            </a:r>
            <a:r>
              <a:rPr lang="en-GB" dirty="0" err="1"/>
              <a:t>Skodvin</a:t>
            </a:r>
            <a:r>
              <a:rPr lang="en-GB" dirty="0"/>
              <a:t> 2002; </a:t>
            </a:r>
            <a:r>
              <a:rPr lang="en-GB" dirty="0" err="1"/>
              <a:t>Teixeira</a:t>
            </a:r>
            <a:r>
              <a:rPr lang="en-GB" dirty="0"/>
              <a:t> </a:t>
            </a:r>
            <a:r>
              <a:rPr lang="en-GB" dirty="0" smtClean="0"/>
              <a:t>2007; Green </a:t>
            </a:r>
            <a:r>
              <a:rPr lang="en-GB" dirty="0"/>
              <a:t>and Johnes </a:t>
            </a:r>
            <a:r>
              <a:rPr lang="en-GB" dirty="0" smtClean="0"/>
              <a:t>2009) </a:t>
            </a:r>
          </a:p>
          <a:p>
            <a:pPr>
              <a:spcBef>
                <a:spcPts val="0"/>
              </a:spcBef>
              <a:buFont typeface="Arial" panose="020B0604020202020204" pitchFamily="34" charset="0"/>
              <a:buChar char="•"/>
            </a:pPr>
            <a:r>
              <a:rPr lang="en-GB" b="1" dirty="0" smtClean="0"/>
              <a:t>Economies of scope </a:t>
            </a:r>
            <a:r>
              <a:rPr lang="en-GB" dirty="0" smtClean="0"/>
              <a:t>(</a:t>
            </a:r>
            <a:r>
              <a:rPr lang="en-GB" dirty="0"/>
              <a:t>Patterson </a:t>
            </a:r>
            <a:r>
              <a:rPr lang="en-GB" dirty="0" smtClean="0"/>
              <a:t>2000; </a:t>
            </a:r>
            <a:r>
              <a:rPr lang="en-GB" dirty="0"/>
              <a:t>Harman 2000; Harman and Meek 2002; </a:t>
            </a:r>
            <a:r>
              <a:rPr lang="en-GB" dirty="0" err="1"/>
              <a:t>Kyvik</a:t>
            </a:r>
            <a:r>
              <a:rPr lang="en-GB" dirty="0"/>
              <a:t> 2002; Harman and Harman 2003; </a:t>
            </a:r>
            <a:r>
              <a:rPr lang="en-GB" dirty="0" err="1" smtClean="0"/>
              <a:t>Aarrevaara</a:t>
            </a:r>
            <a:r>
              <a:rPr lang="en-GB" dirty="0" smtClean="0"/>
              <a:t> 2007; </a:t>
            </a:r>
            <a:r>
              <a:rPr lang="en-GB" dirty="0" err="1" smtClean="0"/>
              <a:t>Teixeira</a:t>
            </a:r>
            <a:r>
              <a:rPr lang="en-GB" dirty="0" smtClean="0"/>
              <a:t> 2007)</a:t>
            </a:r>
            <a:br>
              <a:rPr lang="en-GB" dirty="0" smtClean="0"/>
            </a:br>
            <a:endParaRPr lang="en-GB" sz="1000" dirty="0"/>
          </a:p>
          <a:p>
            <a:pPr marL="0" indent="0" algn="ctr">
              <a:spcBef>
                <a:spcPts val="0"/>
              </a:spcBef>
              <a:buNone/>
            </a:pPr>
            <a:r>
              <a:rPr lang="en-GB" b="1" dirty="0" smtClean="0">
                <a:solidFill>
                  <a:schemeClr val="accent6">
                    <a:lumMod val="60000"/>
                    <a:lumOff val="40000"/>
                  </a:schemeClr>
                </a:solidFill>
              </a:rPr>
              <a:t>Prediction:</a:t>
            </a:r>
            <a:r>
              <a:rPr lang="en-GB" dirty="0" smtClean="0">
                <a:solidFill>
                  <a:schemeClr val="accent6">
                    <a:lumMod val="60000"/>
                    <a:lumOff val="40000"/>
                  </a:schemeClr>
                </a:solidFill>
              </a:rPr>
              <a:t> merger </a:t>
            </a:r>
            <a:r>
              <a:rPr lang="en-GB" dirty="0">
                <a:solidFill>
                  <a:schemeClr val="accent6">
                    <a:lumMod val="60000"/>
                    <a:lumOff val="40000"/>
                  </a:schemeClr>
                </a:solidFill>
              </a:rPr>
              <a:t>leads to lower inefficiency</a:t>
            </a:r>
            <a:endParaRPr lang="en-GB" dirty="0" smtClean="0">
              <a:solidFill>
                <a:schemeClr val="accent6">
                  <a:lumMod val="60000"/>
                  <a:lumOff val="40000"/>
                </a:schemeClr>
              </a:solidFill>
            </a:endParaRPr>
          </a:p>
          <a:p>
            <a:pPr marL="0" indent="0"/>
            <a:endParaRPr lang="en-GB" dirty="0"/>
          </a:p>
        </p:txBody>
      </p:sp>
    </p:spTree>
    <p:extLst>
      <p:ext uri="{BB962C8B-B14F-4D97-AF65-F5344CB8AC3E}">
        <p14:creationId xmlns:p14="http://schemas.microsoft.com/office/powerpoint/2010/main" val="22649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ums template">
  <a:themeElements>
    <a:clrScheme name="">
      <a:dk1>
        <a:srgbClr val="3F3F3F"/>
      </a:dk1>
      <a:lt1>
        <a:srgbClr val="FFFFFF"/>
      </a:lt1>
      <a:dk2>
        <a:srgbClr val="000000"/>
      </a:dk2>
      <a:lt2>
        <a:srgbClr val="9C9C9C"/>
      </a:lt2>
      <a:accent1>
        <a:srgbClr val="C2DED9"/>
      </a:accent1>
      <a:accent2>
        <a:srgbClr val="F19F94"/>
      </a:accent2>
      <a:accent3>
        <a:srgbClr val="FFFFFF"/>
      </a:accent3>
      <a:accent4>
        <a:srgbClr val="343434"/>
      </a:accent4>
      <a:accent5>
        <a:srgbClr val="DDECE9"/>
      </a:accent5>
      <a:accent6>
        <a:srgbClr val="DA9086"/>
      </a:accent6>
      <a:hlink>
        <a:srgbClr val="007E84"/>
      </a:hlink>
      <a:folHlink>
        <a:srgbClr val="AFA2CF"/>
      </a:folHlink>
    </a:clrScheme>
    <a:fontScheme name="lum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lum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um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um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um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um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um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ums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um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um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um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um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um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ums template 13">
        <a:dk1>
          <a:srgbClr val="3F3F3F"/>
        </a:dk1>
        <a:lt1>
          <a:srgbClr val="FFFFFF"/>
        </a:lt1>
        <a:dk2>
          <a:srgbClr val="000000"/>
        </a:dk2>
        <a:lt2>
          <a:srgbClr val="9C9C9C"/>
        </a:lt2>
        <a:accent1>
          <a:srgbClr val="C2DED9"/>
        </a:accent1>
        <a:accent2>
          <a:srgbClr val="F1B13D"/>
        </a:accent2>
        <a:accent3>
          <a:srgbClr val="FFFFFF"/>
        </a:accent3>
        <a:accent4>
          <a:srgbClr val="343434"/>
        </a:accent4>
        <a:accent5>
          <a:srgbClr val="DDECE9"/>
        </a:accent5>
        <a:accent6>
          <a:srgbClr val="DAA036"/>
        </a:accent6>
        <a:hlink>
          <a:srgbClr val="007E84"/>
        </a:hlink>
        <a:folHlink>
          <a:srgbClr val="79A5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39554</TotalTime>
  <Words>2045</Words>
  <Application>Microsoft Office PowerPoint</Application>
  <PresentationFormat>On-screen Show (4:3)</PresentationFormat>
  <Paragraphs>264</Paragraphs>
  <Slides>39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Cambria</vt:lpstr>
      <vt:lpstr>Times</vt:lpstr>
      <vt:lpstr>Times New Roman</vt:lpstr>
      <vt:lpstr>4_White</vt:lpstr>
      <vt:lpstr>lums template</vt:lpstr>
      <vt:lpstr>Mergers in higher education: Implications for efficiency  Jill Johnes University of Huddersfield </vt:lpstr>
      <vt:lpstr>Outline of talk</vt:lpstr>
      <vt:lpstr>Introduction</vt:lpstr>
      <vt:lpstr>Introduction</vt:lpstr>
      <vt:lpstr>Introduction</vt:lpstr>
      <vt:lpstr>Introduction</vt:lpstr>
      <vt:lpstr>Background Mergers in English HE</vt:lpstr>
      <vt:lpstr>Background The future?</vt:lpstr>
      <vt:lpstr>Reasons for merger in HE</vt:lpstr>
      <vt:lpstr>Reasons for merger in HE</vt:lpstr>
      <vt:lpstr>Reasons for merger in HE</vt:lpstr>
      <vt:lpstr>Reasons for merger in HE</vt:lpstr>
      <vt:lpstr>Reasons for merger in HE</vt:lpstr>
      <vt:lpstr>Reasons for merger in HE</vt:lpstr>
      <vt:lpstr>Reasons for merger in HE</vt:lpstr>
      <vt:lpstr>Previous evidence</vt:lpstr>
      <vt:lpstr>Previous evidence</vt:lpstr>
      <vt:lpstr>Previous evidence</vt:lpstr>
      <vt:lpstr>Measuring efficiency </vt:lpstr>
      <vt:lpstr>Measuring efficiency </vt:lpstr>
      <vt:lpstr>Measuring efficiency  Data envelopment analysis (DEA)</vt:lpstr>
      <vt:lpstr>2. Efficiency and its measurement Ordinary least squares regression</vt:lpstr>
      <vt:lpstr>Measuring efficiency  Stochastic frontier analysis (SFA)</vt:lpstr>
      <vt:lpstr>2. Efficiency and its measurement Ordinary least squares regression</vt:lpstr>
      <vt:lpstr>Measuring efficiency  Inputs and outputs</vt:lpstr>
      <vt:lpstr>Summary of results 1: Johnes 2014</vt:lpstr>
      <vt:lpstr>Summary of results 1: Johnes 2014</vt:lpstr>
      <vt:lpstr>Data</vt:lpstr>
      <vt:lpstr>Summary of results 1: Johnes 2014</vt:lpstr>
      <vt:lpstr>Summary of results 2: Johnes and Papadimitriou 2016</vt:lpstr>
      <vt:lpstr>Summary of results 2: Johnes and Papadimitriou 2016</vt:lpstr>
      <vt:lpstr>Summary of results 2: Johnes and Papadimitriou 2016</vt:lpstr>
      <vt:lpstr>Summary of results 3: Johnes and Tsionas 2016</vt:lpstr>
      <vt:lpstr>Summary of results 3: Johnes and Tsionas 2016</vt:lpstr>
      <vt:lpstr>Summary of results 3: Johnes and Tsionas 2016</vt:lpstr>
      <vt:lpstr>Summary of results 3: Johnes and Tsionas 2016</vt:lpstr>
      <vt:lpstr>Summary of results 3: Johnes and Tsionas 2016</vt:lpstr>
      <vt:lpstr>Conclusions</vt:lpstr>
      <vt:lpstr>Conclusions</vt:lpstr>
    </vt:vector>
  </TitlesOfParts>
  <Company>Lancaster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whiterc</dc:creator>
  <cp:lastModifiedBy>Jill Johnes</cp:lastModifiedBy>
  <cp:revision>376</cp:revision>
  <cp:lastPrinted>2014-11-17T14:41:39Z</cp:lastPrinted>
  <dcterms:created xsi:type="dcterms:W3CDTF">2011-01-26T14:43:48Z</dcterms:created>
  <dcterms:modified xsi:type="dcterms:W3CDTF">2016-07-28T11:21:19Z</dcterms:modified>
</cp:coreProperties>
</file>