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77" r:id="rId9"/>
    <p:sldId id="269" r:id="rId10"/>
    <p:sldId id="266" r:id="rId11"/>
    <p:sldId id="271" r:id="rId12"/>
    <p:sldId id="274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Class 1</c:v>
                </c:pt>
              </c:strCache>
            </c:strRef>
          </c:tx>
          <c:spPr>
            <a:ln w="38100" cmpd="sng">
              <a:solidFill>
                <a:schemeClr val="tx1"/>
              </a:solidFill>
              <a:prstDash val="dash"/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prstDash val="dash"/>
              </a:ln>
            </c:spPr>
          </c:marker>
          <c:cat>
            <c:strRef>
              <c:f>Sheet1!$A$3:$A$7</c:f>
              <c:strCache>
                <c:ptCount val="5"/>
                <c:pt idx="0">
                  <c:v>Physical</c:v>
                </c:pt>
                <c:pt idx="1">
                  <c:v>Emotional</c:v>
                </c:pt>
                <c:pt idx="2">
                  <c:v>Neglect</c:v>
                </c:pt>
                <c:pt idx="3">
                  <c:v>Sexual (touch)</c:v>
                </c:pt>
                <c:pt idx="4">
                  <c:v>Sexual (intercourse) 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0.79</c:v>
                </c:pt>
                <c:pt idx="1">
                  <c:v>0.88</c:v>
                </c:pt>
                <c:pt idx="2">
                  <c:v>0.83</c:v>
                </c:pt>
                <c:pt idx="3">
                  <c:v>0.82</c:v>
                </c:pt>
                <c:pt idx="4">
                  <c:v>0.78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5D6-433C-B196-2A089C8567E9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Class 2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circle"/>
            <c:size val="6"/>
            <c:spPr>
              <a:solidFill>
                <a:schemeClr val="tx1"/>
              </a:solidFill>
            </c:spPr>
          </c:marker>
          <c:cat>
            <c:strRef>
              <c:f>Sheet1!$A$3:$A$7</c:f>
              <c:strCache>
                <c:ptCount val="5"/>
                <c:pt idx="0">
                  <c:v>Physical</c:v>
                </c:pt>
                <c:pt idx="1">
                  <c:v>Emotional</c:v>
                </c:pt>
                <c:pt idx="2">
                  <c:v>Neglect</c:v>
                </c:pt>
                <c:pt idx="3">
                  <c:v>Sexual (touch)</c:v>
                </c:pt>
                <c:pt idx="4">
                  <c:v>Sexual (intercourse) 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0.89</c:v>
                </c:pt>
                <c:pt idx="1">
                  <c:v>0.95</c:v>
                </c:pt>
                <c:pt idx="2">
                  <c:v>0.64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5D6-433C-B196-2A089C8567E9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Class 3</c:v>
                </c:pt>
              </c:strCache>
            </c:strRef>
          </c:tx>
          <c:spPr>
            <a:ln cmpd="sng">
              <a:solidFill>
                <a:schemeClr val="tx1"/>
              </a:solidFill>
              <a:prstDash val="solid"/>
            </a:ln>
          </c:spPr>
          <c:marker>
            <c:symbol val="triangle"/>
            <c:size val="6"/>
            <c:spPr>
              <a:solidFill>
                <a:schemeClr val="tx1"/>
              </a:solidFill>
            </c:spPr>
          </c:marker>
          <c:cat>
            <c:strRef>
              <c:f>Sheet1!$A$3:$A$7</c:f>
              <c:strCache>
                <c:ptCount val="5"/>
                <c:pt idx="0">
                  <c:v>Physical</c:v>
                </c:pt>
                <c:pt idx="1">
                  <c:v>Emotional</c:v>
                </c:pt>
                <c:pt idx="2">
                  <c:v>Neglect</c:v>
                </c:pt>
                <c:pt idx="3">
                  <c:v>Sexual (touch)</c:v>
                </c:pt>
                <c:pt idx="4">
                  <c:v>Sexual (intercourse) 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0.14</c:v>
                </c:pt>
                <c:pt idx="1">
                  <c:v>0.22</c:v>
                </c:pt>
                <c:pt idx="2">
                  <c:v>0.08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5D6-433C-B196-2A089C8567E9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</c:strCache>
            </c:strRef>
          </c:tx>
          <c:cat>
            <c:strRef>
              <c:f>Sheet1!$A$3:$A$7</c:f>
              <c:strCache>
                <c:ptCount val="5"/>
                <c:pt idx="0">
                  <c:v>Physical</c:v>
                </c:pt>
                <c:pt idx="1">
                  <c:v>Emotional</c:v>
                </c:pt>
                <c:pt idx="2">
                  <c:v>Neglect</c:v>
                </c:pt>
                <c:pt idx="3">
                  <c:v>Sexual (touch)</c:v>
                </c:pt>
                <c:pt idx="4">
                  <c:v>Sexual (intercourse) 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5D6-433C-B196-2A089C856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marker val="1"/>
        <c:smooth val="0"/>
        <c:axId val="2115729344"/>
        <c:axId val="2115733632"/>
      </c:lineChart>
      <c:catAx>
        <c:axId val="2115729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Abuse</a:t>
                </a:r>
                <a:r>
                  <a:rPr lang="en-GB" sz="1200" baseline="0"/>
                  <a:t> Items</a:t>
                </a:r>
                <a:endParaRPr lang="en-GB" sz="1200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5733632"/>
        <c:crosses val="autoZero"/>
        <c:auto val="1"/>
        <c:lblAlgn val="ctr"/>
        <c:lblOffset val="100"/>
        <c:noMultiLvlLbl val="0"/>
      </c:catAx>
      <c:valAx>
        <c:axId val="2115733632"/>
        <c:scaling>
          <c:orientation val="minMax"/>
          <c:max val="1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Probability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57293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8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2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90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0882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5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01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12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1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1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0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5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1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9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4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4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8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2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8/10/16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25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799" y="2920409"/>
            <a:ext cx="8622657" cy="1100380"/>
          </a:xfrm>
        </p:spPr>
        <p:txBody>
          <a:bodyPr/>
          <a:lstStyle/>
          <a:p>
            <a:pPr algn="ctr">
              <a:lnSpc>
                <a:spcPts val="3040"/>
              </a:lnSpc>
            </a:pPr>
            <a:r>
              <a:rPr lang="en-GB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Profiling </a:t>
            </a:r>
            <a:r>
              <a:rPr lang="en-GB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and </a:t>
            </a:r>
            <a:r>
              <a:rPr lang="en-GB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</a:t>
            </a:r>
            <a:r>
              <a:rPr lang="en-GB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 </a:t>
            </a:r>
            <a:r>
              <a:rPr lang="en-GB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</a:t>
            </a: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and Young </a:t>
            </a:r>
            <a:r>
              <a:rPr lang="en-GB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endParaRPr lang="en-GB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727944"/>
            <a:ext cx="8144134" cy="126173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Lead: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Daniel Boduszek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Team: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Nicole Sherretts &amp; Dominic Willmott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681" y="2672950"/>
            <a:ext cx="2388089" cy="14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7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methods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– Data Entry, Data Management and Data Analysis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91" y="802535"/>
            <a:ext cx="1415734" cy="9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0319" y="2756385"/>
            <a:ext cx="9806900" cy="318721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 data will be entered into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SPSS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merging, cleaning and analysis will be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</a:t>
            </a: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the effectiveness of gaming intervention, we will use a series of repeated measures ANOVAs, structural equation modelling with longitudinal data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latent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analysis, and propensity score matching technique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6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Data 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91" y="802535"/>
            <a:ext cx="1415734" cy="9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25140" y="2165473"/>
            <a:ext cx="3305345" cy="450450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psychosocial profile (attitudes and behaviour)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before &amp; and after game intervention)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Latent profile analysis</a:t>
            </a:r>
          </a:p>
          <a:p>
            <a:pPr lvl="8"/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on right – example of my prison research </a:t>
            </a: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34579000"/>
              </p:ext>
            </p:extLst>
          </p:nvPr>
        </p:nvGraphicFramePr>
        <p:xfrm>
          <a:off x="3985666" y="2357061"/>
          <a:ext cx="8063230" cy="431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010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Data 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91" y="802535"/>
            <a:ext cx="1415734" cy="9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25140" y="2459665"/>
            <a:ext cx="4565074" cy="421031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 of treatment (game) on attitudes/behaviour (DV)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 in exposure group vs. non-exposure group may be very different in baseline characteristics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(C1-4 and D1-3).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use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propensity score (a single number) to match subjects in each group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(experimental &amp; control) based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observed covariates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Propensity score matching analysis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595614"/>
              </p:ext>
            </p:extLst>
          </p:nvPr>
        </p:nvGraphicFramePr>
        <p:xfrm>
          <a:off x="3438525" y="255920"/>
          <a:ext cx="8753475" cy="605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Document" r:id="rId4" imgW="5148488" imgH="3580862" progId="Word.Document.8">
                  <p:embed/>
                </p:oleObj>
              </mc:Choice>
              <mc:Fallback>
                <p:oleObj name="Document" r:id="rId4" imgW="5148488" imgH="3580862" progId="Word.Document.8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255920"/>
                        <a:ext cx="8753475" cy="605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97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Thank you!!!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Questions? 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Comments?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066" y="2924127"/>
            <a:ext cx="1415734" cy="9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5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1" y="2601433"/>
            <a:ext cx="9750146" cy="387504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(Study 1, Study 2)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analyses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91" y="802535"/>
            <a:ext cx="1415734" cy="9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lh5.ggpht.com/-QabYM7fDKXg/U50iw2pornI/AAAAAAAAARQ/p9ty1DHnJiM/smart_guy_teaching_thumb.gif?imgmax=8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01" y="2417134"/>
            <a:ext cx="4269066" cy="426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70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One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9613862" cy="1503607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psychosocial profile of the Caribbean population using a systematic sample of children and young people from Barbados and Grenada.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IMAGE OF LATENT PROFILE ANALYSIS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91" y="802535"/>
            <a:ext cx="1415734" cy="9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1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n-GB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(Sampling)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616" y="2336873"/>
            <a:ext cx="5057061" cy="69313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 sample will be stratified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291" y="3317064"/>
            <a:ext cx="4490019" cy="3134185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chemeClr val="bg1"/>
                </a:solidFill>
              </a:rPr>
              <a:t>Country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Barbados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Grenada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School level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Primary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Secondary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College/University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Youth offenders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Gender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641" y="2336873"/>
            <a:ext cx="5173541" cy="69207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sample required for this project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3071" y="3657600"/>
            <a:ext cx="5041112" cy="227858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Barbados = 744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Grenada = 735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91" y="802535"/>
            <a:ext cx="1415734" cy="9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3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methods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constructs to be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91" y="802535"/>
            <a:ext cx="1415734" cy="9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0319" y="2795505"/>
            <a:ext cx="7078634" cy="3457378"/>
          </a:xfrm>
        </p:spPr>
        <p:txBody>
          <a:bodyPr>
            <a:normAutofit/>
          </a:bodyPr>
          <a:lstStyle/>
          <a:p>
            <a:pPr lvl="0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Empathy, Emotional Intelligence, Hopelessness</a:t>
            </a:r>
          </a:p>
          <a:p>
            <a:pPr marL="0" lvl="0" indent="0">
              <a:buNone/>
            </a:pP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Violent Behaviour and Attitudes</a:t>
            </a:r>
          </a:p>
          <a:p>
            <a:pPr lvl="0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Behavioural Intentions and Non-violent Conflict Resolution 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859" y="2137078"/>
            <a:ext cx="3604612" cy="451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6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methods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 Validity and Cognitive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Pilot Test of the Survey 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91" y="802535"/>
            <a:ext cx="1415734" cy="9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0322" y="2257622"/>
            <a:ext cx="9806900" cy="453406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proposed survey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Barbados and Grenada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teams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comments.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administered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respondents representing the likely target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in Barbados only. 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purposes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revealed minor amendments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survey via respondent feedback or observation. 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produced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for the next step of the survey construction— evaluation of the item pool’s psychometric properties and quality.</a:t>
            </a:r>
          </a:p>
        </p:txBody>
      </p:sp>
    </p:spTree>
    <p:extLst>
      <p:ext uri="{BB962C8B-B14F-4D97-AF65-F5344CB8AC3E}">
        <p14:creationId xmlns:p14="http://schemas.microsoft.com/office/powerpoint/2010/main" val="127368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methods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– Psychometric Analysis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91" y="802535"/>
            <a:ext cx="1415734" cy="9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0353" y="2257622"/>
            <a:ext cx="4294527" cy="428822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concepts within the survey will be subject to construct validity and dimensionality testing using traditional factor analytic techniques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with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bi-factorial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and MTMM analysis. </a:t>
            </a:r>
          </a:p>
          <a:p>
            <a:pPr lvl="4"/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will aim to investigate the discriminant and predictive validity of the proposed scales. Additionally, the composite reliability of the scales will be assessed. </a:t>
            </a:r>
          </a:p>
        </p:txBody>
      </p:sp>
      <p:pic>
        <p:nvPicPr>
          <p:cNvPr id="15362" name="Picture 2" descr="http://i0.wp.com/www.writeawriting.com/wp-content/uploads/2015/02/Faking_impacts_on_valid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04" y="2465891"/>
            <a:ext cx="4242720" cy="4230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51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Two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3223222" cy="413960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test the effectiveness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serious gaming for attitude/behaviour change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children and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(pre/post-game exposure) and between (control/experimental group)</a:t>
            </a:r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91" y="802535"/>
            <a:ext cx="1415734" cy="9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619158"/>
              </p:ext>
            </p:extLst>
          </p:nvPr>
        </p:nvGraphicFramePr>
        <p:xfrm>
          <a:off x="4135438" y="2520950"/>
          <a:ext cx="6783387" cy="402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4" imgW="5199136" imgH="3097332" progId="Word.Document.8">
                  <p:embed/>
                </p:oleObj>
              </mc:Choice>
              <mc:Fallback>
                <p:oleObj name="Document" r:id="rId4" imgW="5199136" imgH="30973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2520950"/>
                        <a:ext cx="6783387" cy="402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3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procedure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91" y="802535"/>
            <a:ext cx="1415734" cy="9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0322" y="2257622"/>
            <a:ext cx="9806900" cy="4288221"/>
          </a:xfrm>
        </p:spPr>
        <p:txBody>
          <a:bodyPr>
            <a:normAutofit/>
          </a:bodyPr>
          <a:lstStyle/>
          <a:p>
            <a:pPr lvl="0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experimental group will be exposed to a serious gaming intervention which facilitates attitude/behaviour change and builds empathy capacity and non-adversarial conflict resolution skills. 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control group will not be exposed to any intervention except what is already included in the school curriculum.</a:t>
            </a:r>
          </a:p>
          <a:p>
            <a:pPr lvl="0"/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survey will be administered to both experimental and control groups in order to observe the change in attitudes/behaviours after being exposed to the gaming intervention (or not). This part will evaluate the effectiveness of the gaming intervention. 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6052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483</TotalTime>
  <Words>568</Words>
  <Application>Microsoft Macintosh PowerPoint</Application>
  <PresentationFormat>Widescreen</PresentationFormat>
  <Paragraphs>81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Trebuchet MS</vt:lpstr>
      <vt:lpstr>Arial</vt:lpstr>
      <vt:lpstr>Berlin</vt:lpstr>
      <vt:lpstr>Document</vt:lpstr>
      <vt:lpstr>Profiling Population and Measuring Attitude Change among Children and Young People </vt:lpstr>
      <vt:lpstr>Outline</vt:lpstr>
      <vt:lpstr>Aim One</vt:lpstr>
      <vt:lpstr>Population (Sampling) </vt:lpstr>
      <vt:lpstr>Survey methods – constructs to be measured</vt:lpstr>
      <vt:lpstr>Survey methods – Content Validity and Cognitive Testing &amp; Pilot Test of the Survey </vt:lpstr>
      <vt:lpstr>Survey methods – Psychometric Analysis</vt:lpstr>
      <vt:lpstr>Aim Two</vt:lpstr>
      <vt:lpstr>Study procedure</vt:lpstr>
      <vt:lpstr>Survey methods – Data Entry, Data Management and Data Analysis</vt:lpstr>
      <vt:lpstr>Proposed Data Analysis</vt:lpstr>
      <vt:lpstr>Proposed Data Analysis</vt:lpstr>
      <vt:lpstr>Thank you!!!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Game Exposure Attitude Change among Children and Young People</dc:title>
  <dc:creator>Daniel Boduszek</dc:creator>
  <cp:lastModifiedBy>Daniel Boduszek</cp:lastModifiedBy>
  <cp:revision>53</cp:revision>
  <dcterms:created xsi:type="dcterms:W3CDTF">2016-02-19T14:59:04Z</dcterms:created>
  <dcterms:modified xsi:type="dcterms:W3CDTF">2016-08-10T17:02:14Z</dcterms:modified>
</cp:coreProperties>
</file>