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 id="2147483863" r:id="rId2"/>
  </p:sldMasterIdLst>
  <p:notesMasterIdLst>
    <p:notesMasterId r:id="rId36"/>
  </p:notesMasterIdLst>
  <p:handoutMasterIdLst>
    <p:handoutMasterId r:id="rId37"/>
  </p:handoutMasterIdLst>
  <p:sldIdLst>
    <p:sldId id="256" r:id="rId3"/>
    <p:sldId id="278" r:id="rId4"/>
    <p:sldId id="279" r:id="rId5"/>
    <p:sldId id="309" r:id="rId6"/>
    <p:sldId id="258" r:id="rId7"/>
    <p:sldId id="296" r:id="rId8"/>
    <p:sldId id="297" r:id="rId9"/>
    <p:sldId id="327" r:id="rId10"/>
    <p:sldId id="261" r:id="rId11"/>
    <p:sldId id="259" r:id="rId12"/>
    <p:sldId id="325" r:id="rId13"/>
    <p:sldId id="301" r:id="rId14"/>
    <p:sldId id="351" r:id="rId15"/>
    <p:sldId id="328" r:id="rId16"/>
    <p:sldId id="329" r:id="rId17"/>
    <p:sldId id="330" r:id="rId18"/>
    <p:sldId id="347" r:id="rId19"/>
    <p:sldId id="332" r:id="rId20"/>
    <p:sldId id="346" r:id="rId21"/>
    <p:sldId id="342" r:id="rId22"/>
    <p:sldId id="354" r:id="rId23"/>
    <p:sldId id="343" r:id="rId24"/>
    <p:sldId id="334" r:id="rId25"/>
    <p:sldId id="300" r:id="rId26"/>
    <p:sldId id="353" r:id="rId27"/>
    <p:sldId id="348" r:id="rId28"/>
    <p:sldId id="290" r:id="rId29"/>
    <p:sldId id="293" r:id="rId30"/>
    <p:sldId id="350" r:id="rId31"/>
    <p:sldId id="306" r:id="rId32"/>
    <p:sldId id="352" r:id="rId33"/>
    <p:sldId id="298" r:id="rId34"/>
    <p:sldId id="326" r:id="rId3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94660"/>
  </p:normalViewPr>
  <p:slideViewPr>
    <p:cSldViewPr snapToGrid="0" snapToObjects="1">
      <p:cViewPr>
        <p:scale>
          <a:sx n="75" d="100"/>
          <a:sy n="75" d="100"/>
        </p:scale>
        <p:origin x="-1968" y="-248"/>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1650"/>
    </p:cViewPr>
  </p:sorterViewPr>
  <p:notesViewPr>
    <p:cSldViewPr snapToGrid="0" snapToObjects="1">
      <p:cViewPr varScale="1">
        <p:scale>
          <a:sx n="82" d="100"/>
          <a:sy n="82" d="100"/>
        </p:scale>
        <p:origin x="-395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notesMaster" Target="notesMasters/notesMaster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AF811E-8FB7-4560-BF59-BE01570D5B67}"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GB"/>
        </a:p>
      </dgm:t>
    </dgm:pt>
    <dgm:pt modelId="{DA742F4A-6939-4A21-8BA0-69AE08E82941}">
      <dgm:prSet phldrT="[Text]" custT="1"/>
      <dgm:spPr/>
      <dgm:t>
        <a:bodyPr/>
        <a:lstStyle/>
        <a:p>
          <a:r>
            <a:rPr lang="en-GB" sz="2800" dirty="0" smtClean="0"/>
            <a:t>Volunteers and paid staff</a:t>
          </a:r>
          <a:endParaRPr lang="en-GB" sz="2800" dirty="0"/>
        </a:p>
      </dgm:t>
    </dgm:pt>
    <dgm:pt modelId="{74A76D3A-0E9A-4201-8ECB-7A572D763266}" type="parTrans" cxnId="{C526A6CF-FA71-4FED-B3BA-4B0DB8E14CE3}">
      <dgm:prSet/>
      <dgm:spPr/>
      <dgm:t>
        <a:bodyPr/>
        <a:lstStyle/>
        <a:p>
          <a:endParaRPr lang="en-GB"/>
        </a:p>
      </dgm:t>
    </dgm:pt>
    <dgm:pt modelId="{171C1974-A4B8-4E0C-A2CA-A7D1576FF262}" type="sibTrans" cxnId="{C526A6CF-FA71-4FED-B3BA-4B0DB8E14CE3}">
      <dgm:prSet/>
      <dgm:spPr/>
      <dgm:t>
        <a:bodyPr/>
        <a:lstStyle/>
        <a:p>
          <a:endParaRPr lang="en-GB"/>
        </a:p>
      </dgm:t>
    </dgm:pt>
    <dgm:pt modelId="{7FF1AA7A-D913-4583-9CA7-C9BA871D87A9}">
      <dgm:prSet phldrT="[Text]" custT="1"/>
      <dgm:spPr/>
      <dgm:t>
        <a:bodyPr/>
        <a:lstStyle/>
        <a:p>
          <a:r>
            <a:rPr lang="en-GB" sz="2800" b="1" dirty="0" smtClean="0"/>
            <a:t>work</a:t>
          </a:r>
          <a:endParaRPr lang="en-GB" sz="2800" b="1" dirty="0"/>
        </a:p>
      </dgm:t>
    </dgm:pt>
    <dgm:pt modelId="{5D7ECC05-0313-426C-9EE7-18D9E3063712}" type="parTrans" cxnId="{BFBEAB6D-4AB6-4812-84C1-17D79D41153C}">
      <dgm:prSet/>
      <dgm:spPr/>
      <dgm:t>
        <a:bodyPr/>
        <a:lstStyle/>
        <a:p>
          <a:endParaRPr lang="en-GB"/>
        </a:p>
      </dgm:t>
    </dgm:pt>
    <dgm:pt modelId="{25DA675E-30F0-4104-A1F5-B77A53D459F9}" type="sibTrans" cxnId="{BFBEAB6D-4AB6-4812-84C1-17D79D41153C}">
      <dgm:prSet/>
      <dgm:spPr/>
      <dgm:t>
        <a:bodyPr/>
        <a:lstStyle/>
        <a:p>
          <a:endParaRPr lang="en-GB"/>
        </a:p>
      </dgm:t>
    </dgm:pt>
    <dgm:pt modelId="{C7DFBC80-09C0-4F83-9A59-95FB108FDFB1}">
      <dgm:prSet phldrT="[Text]" custT="1"/>
      <dgm:spPr/>
      <dgm:t>
        <a:bodyPr/>
        <a:lstStyle/>
        <a:p>
          <a:r>
            <a:rPr lang="en-GB" sz="2800" b="1" dirty="0" smtClean="0"/>
            <a:t>learning</a:t>
          </a:r>
          <a:endParaRPr lang="en-GB" sz="2800" b="1" dirty="0"/>
        </a:p>
      </dgm:t>
    </dgm:pt>
    <dgm:pt modelId="{9F249BBE-81B7-4596-A009-142D553AC22A}" type="parTrans" cxnId="{19D43129-F24E-42C5-813C-60AA52AFC3FC}">
      <dgm:prSet/>
      <dgm:spPr/>
      <dgm:t>
        <a:bodyPr/>
        <a:lstStyle/>
        <a:p>
          <a:endParaRPr lang="en-GB"/>
        </a:p>
      </dgm:t>
    </dgm:pt>
    <dgm:pt modelId="{F06769F7-97EE-4F2A-B92C-64FB035D58F6}" type="sibTrans" cxnId="{19D43129-F24E-42C5-813C-60AA52AFC3FC}">
      <dgm:prSet/>
      <dgm:spPr/>
      <dgm:t>
        <a:bodyPr/>
        <a:lstStyle/>
        <a:p>
          <a:endParaRPr lang="en-GB"/>
        </a:p>
      </dgm:t>
    </dgm:pt>
    <dgm:pt modelId="{EBA64D4B-1B92-4746-8025-9916BD8E4087}">
      <dgm:prSet phldrT="[Text]"/>
      <dgm:spPr/>
      <dgm:t>
        <a:bodyPr/>
        <a:lstStyle/>
        <a:p>
          <a:r>
            <a:rPr lang="en-GB" b="1" dirty="0" smtClean="0"/>
            <a:t>Hybrid organisations</a:t>
          </a:r>
          <a:endParaRPr lang="en-GB" b="1" dirty="0"/>
        </a:p>
      </dgm:t>
    </dgm:pt>
    <dgm:pt modelId="{E13C124E-C25A-42F8-A0C6-66B8565B3092}" type="parTrans" cxnId="{D9D7FD13-A0F6-4022-AADC-B173D9570AF6}">
      <dgm:prSet/>
      <dgm:spPr/>
      <dgm:t>
        <a:bodyPr/>
        <a:lstStyle/>
        <a:p>
          <a:endParaRPr lang="en-GB"/>
        </a:p>
      </dgm:t>
    </dgm:pt>
    <dgm:pt modelId="{2E11100E-B19F-4D5F-BEE3-449FC957CD93}" type="sibTrans" cxnId="{D9D7FD13-A0F6-4022-AADC-B173D9570AF6}">
      <dgm:prSet/>
      <dgm:spPr/>
      <dgm:t>
        <a:bodyPr/>
        <a:lstStyle/>
        <a:p>
          <a:endParaRPr lang="en-GB"/>
        </a:p>
      </dgm:t>
    </dgm:pt>
    <dgm:pt modelId="{76267BC6-FB10-41DF-B776-1AFC0C1241A4}">
      <dgm:prSet phldrT="[Text]" custT="1"/>
      <dgm:spPr/>
      <dgm:t>
        <a:bodyPr/>
        <a:lstStyle/>
        <a:p>
          <a:r>
            <a:rPr lang="en-GB" sz="2800" dirty="0" smtClean="0">
              <a:solidFill>
                <a:schemeClr val="accent1">
                  <a:lumMod val="50000"/>
                </a:schemeClr>
              </a:solidFill>
            </a:rPr>
            <a:t>time</a:t>
          </a:r>
          <a:endParaRPr lang="en-GB" sz="2800" dirty="0">
            <a:solidFill>
              <a:schemeClr val="accent1">
                <a:lumMod val="50000"/>
              </a:schemeClr>
            </a:solidFill>
          </a:endParaRPr>
        </a:p>
      </dgm:t>
    </dgm:pt>
    <dgm:pt modelId="{A635D941-7719-475F-BB9F-805DBB2CA6C9}" type="parTrans" cxnId="{6EC34AD6-523A-4E9A-8D7A-486A0B95FB9B}">
      <dgm:prSet/>
      <dgm:spPr/>
      <dgm:t>
        <a:bodyPr/>
        <a:lstStyle/>
        <a:p>
          <a:endParaRPr lang="en-GB"/>
        </a:p>
      </dgm:t>
    </dgm:pt>
    <dgm:pt modelId="{D95D865E-6DEE-4F05-9D59-2B1BCA903F62}" type="sibTrans" cxnId="{6EC34AD6-523A-4E9A-8D7A-486A0B95FB9B}">
      <dgm:prSet/>
      <dgm:spPr/>
      <dgm:t>
        <a:bodyPr/>
        <a:lstStyle/>
        <a:p>
          <a:endParaRPr lang="en-GB"/>
        </a:p>
      </dgm:t>
    </dgm:pt>
    <dgm:pt modelId="{BF9CF936-9DC2-4705-848A-9BACD3D8E704}" type="pres">
      <dgm:prSet presAssocID="{72AF811E-8FB7-4560-BF59-BE01570D5B67}" presName="composite" presStyleCnt="0">
        <dgm:presLayoutVars>
          <dgm:chMax val="1"/>
          <dgm:dir/>
          <dgm:resizeHandles val="exact"/>
        </dgm:presLayoutVars>
      </dgm:prSet>
      <dgm:spPr/>
      <dgm:t>
        <a:bodyPr/>
        <a:lstStyle/>
        <a:p>
          <a:endParaRPr lang="en-GB"/>
        </a:p>
      </dgm:t>
    </dgm:pt>
    <dgm:pt modelId="{48DA940D-826D-407D-B0E7-1A23FAF34576}" type="pres">
      <dgm:prSet presAssocID="{72AF811E-8FB7-4560-BF59-BE01570D5B67}" presName="radial" presStyleCnt="0">
        <dgm:presLayoutVars>
          <dgm:animLvl val="ctr"/>
        </dgm:presLayoutVars>
      </dgm:prSet>
      <dgm:spPr/>
    </dgm:pt>
    <dgm:pt modelId="{4C853A5E-32B3-40ED-AABD-756B407EFB3C}" type="pres">
      <dgm:prSet presAssocID="{DA742F4A-6939-4A21-8BA0-69AE08E82941}" presName="centerShape" presStyleLbl="vennNode1" presStyleIdx="0" presStyleCnt="5" custScaleX="133467" custScaleY="61780" custLinFactNeighborX="743" custLinFactNeighborY="-39208"/>
      <dgm:spPr/>
      <dgm:t>
        <a:bodyPr/>
        <a:lstStyle/>
        <a:p>
          <a:endParaRPr lang="en-GB"/>
        </a:p>
      </dgm:t>
    </dgm:pt>
    <dgm:pt modelId="{D7017254-8775-40CF-8F8C-240B518A4725}" type="pres">
      <dgm:prSet presAssocID="{7FF1AA7A-D913-4583-9CA7-C9BA871D87A9}" presName="node" presStyleLbl="vennNode1" presStyleIdx="1" presStyleCnt="5" custScaleX="157986" custScaleY="86214" custRadScaleRad="9219" custRadScaleInc="-177627">
        <dgm:presLayoutVars>
          <dgm:bulletEnabled val="1"/>
        </dgm:presLayoutVars>
      </dgm:prSet>
      <dgm:spPr/>
      <dgm:t>
        <a:bodyPr/>
        <a:lstStyle/>
        <a:p>
          <a:endParaRPr lang="en-GB"/>
        </a:p>
      </dgm:t>
    </dgm:pt>
    <dgm:pt modelId="{B13FE18D-2F13-4E8C-90D8-FB9F17217DC4}" type="pres">
      <dgm:prSet presAssocID="{C7DFBC80-09C0-4F83-9A59-95FB108FDFB1}" presName="node" presStyleLbl="vennNode1" presStyleIdx="2" presStyleCnt="5" custScaleX="137575" custScaleY="98153" custRadScaleRad="92316" custRadScaleInc="25747">
        <dgm:presLayoutVars>
          <dgm:bulletEnabled val="1"/>
        </dgm:presLayoutVars>
      </dgm:prSet>
      <dgm:spPr/>
      <dgm:t>
        <a:bodyPr/>
        <a:lstStyle/>
        <a:p>
          <a:endParaRPr lang="en-GB"/>
        </a:p>
      </dgm:t>
    </dgm:pt>
    <dgm:pt modelId="{2CC8BF46-06F5-4AE9-9C26-AB1E36AB46E5}" type="pres">
      <dgm:prSet presAssocID="{EBA64D4B-1B92-4746-8025-9916BD8E4087}" presName="node" presStyleLbl="vennNode1" presStyleIdx="3" presStyleCnt="5" custScaleX="159469" custScaleY="109147" custRadScaleRad="70225" custRadScaleInc="1013">
        <dgm:presLayoutVars>
          <dgm:bulletEnabled val="1"/>
        </dgm:presLayoutVars>
      </dgm:prSet>
      <dgm:spPr/>
      <dgm:t>
        <a:bodyPr/>
        <a:lstStyle/>
        <a:p>
          <a:endParaRPr lang="en-GB"/>
        </a:p>
      </dgm:t>
    </dgm:pt>
    <dgm:pt modelId="{35499A8B-A6B0-4A17-9CD4-2A516AAFC12A}" type="pres">
      <dgm:prSet presAssocID="{76267BC6-FB10-41DF-B776-1AFC0C1241A4}" presName="node" presStyleLbl="vennNode1" presStyleIdx="4" presStyleCnt="5" custScaleX="141400" custScaleY="85607" custRadScaleRad="86945" custRadScaleInc="-28837">
        <dgm:presLayoutVars>
          <dgm:bulletEnabled val="1"/>
        </dgm:presLayoutVars>
      </dgm:prSet>
      <dgm:spPr/>
      <dgm:t>
        <a:bodyPr/>
        <a:lstStyle/>
        <a:p>
          <a:endParaRPr lang="en-GB"/>
        </a:p>
      </dgm:t>
    </dgm:pt>
  </dgm:ptLst>
  <dgm:cxnLst>
    <dgm:cxn modelId="{F7132858-DBBD-4360-AAC2-A7A05A6EC06C}" type="presOf" srcId="{DA742F4A-6939-4A21-8BA0-69AE08E82941}" destId="{4C853A5E-32B3-40ED-AABD-756B407EFB3C}" srcOrd="0" destOrd="0" presId="urn:microsoft.com/office/officeart/2005/8/layout/radial3"/>
    <dgm:cxn modelId="{6EC34AD6-523A-4E9A-8D7A-486A0B95FB9B}" srcId="{DA742F4A-6939-4A21-8BA0-69AE08E82941}" destId="{76267BC6-FB10-41DF-B776-1AFC0C1241A4}" srcOrd="3" destOrd="0" parTransId="{A635D941-7719-475F-BB9F-805DBB2CA6C9}" sibTransId="{D95D865E-6DEE-4F05-9D59-2B1BCA903F62}"/>
    <dgm:cxn modelId="{D9D7FD13-A0F6-4022-AADC-B173D9570AF6}" srcId="{DA742F4A-6939-4A21-8BA0-69AE08E82941}" destId="{EBA64D4B-1B92-4746-8025-9916BD8E4087}" srcOrd="2" destOrd="0" parTransId="{E13C124E-C25A-42F8-A0C6-66B8565B3092}" sibTransId="{2E11100E-B19F-4D5F-BEE3-449FC957CD93}"/>
    <dgm:cxn modelId="{CECFACE7-66B2-4281-9B3B-1597865E9E5A}" type="presOf" srcId="{72AF811E-8FB7-4560-BF59-BE01570D5B67}" destId="{BF9CF936-9DC2-4705-848A-9BACD3D8E704}" srcOrd="0" destOrd="0" presId="urn:microsoft.com/office/officeart/2005/8/layout/radial3"/>
    <dgm:cxn modelId="{1EF41486-D852-4A80-B6FE-BEDF4E3F8744}" type="presOf" srcId="{7FF1AA7A-D913-4583-9CA7-C9BA871D87A9}" destId="{D7017254-8775-40CF-8F8C-240B518A4725}" srcOrd="0" destOrd="0" presId="urn:microsoft.com/office/officeart/2005/8/layout/radial3"/>
    <dgm:cxn modelId="{0A968A72-EE8D-426E-AE38-400B455D59A5}" type="presOf" srcId="{76267BC6-FB10-41DF-B776-1AFC0C1241A4}" destId="{35499A8B-A6B0-4A17-9CD4-2A516AAFC12A}" srcOrd="0" destOrd="0" presId="urn:microsoft.com/office/officeart/2005/8/layout/radial3"/>
    <dgm:cxn modelId="{E80845B0-2DE2-47A9-93C7-AD02841AAA0E}" type="presOf" srcId="{EBA64D4B-1B92-4746-8025-9916BD8E4087}" destId="{2CC8BF46-06F5-4AE9-9C26-AB1E36AB46E5}" srcOrd="0" destOrd="0" presId="urn:microsoft.com/office/officeart/2005/8/layout/radial3"/>
    <dgm:cxn modelId="{BFBEAB6D-4AB6-4812-84C1-17D79D41153C}" srcId="{DA742F4A-6939-4A21-8BA0-69AE08E82941}" destId="{7FF1AA7A-D913-4583-9CA7-C9BA871D87A9}" srcOrd="0" destOrd="0" parTransId="{5D7ECC05-0313-426C-9EE7-18D9E3063712}" sibTransId="{25DA675E-30F0-4104-A1F5-B77A53D459F9}"/>
    <dgm:cxn modelId="{19D43129-F24E-42C5-813C-60AA52AFC3FC}" srcId="{DA742F4A-6939-4A21-8BA0-69AE08E82941}" destId="{C7DFBC80-09C0-4F83-9A59-95FB108FDFB1}" srcOrd="1" destOrd="0" parTransId="{9F249BBE-81B7-4596-A009-142D553AC22A}" sibTransId="{F06769F7-97EE-4F2A-B92C-64FB035D58F6}"/>
    <dgm:cxn modelId="{20954760-AA8F-4A34-889B-A5C66FE0A998}" type="presOf" srcId="{C7DFBC80-09C0-4F83-9A59-95FB108FDFB1}" destId="{B13FE18D-2F13-4E8C-90D8-FB9F17217DC4}" srcOrd="0" destOrd="0" presId="urn:microsoft.com/office/officeart/2005/8/layout/radial3"/>
    <dgm:cxn modelId="{C526A6CF-FA71-4FED-B3BA-4B0DB8E14CE3}" srcId="{72AF811E-8FB7-4560-BF59-BE01570D5B67}" destId="{DA742F4A-6939-4A21-8BA0-69AE08E82941}" srcOrd="0" destOrd="0" parTransId="{74A76D3A-0E9A-4201-8ECB-7A572D763266}" sibTransId="{171C1974-A4B8-4E0C-A2CA-A7D1576FF262}"/>
    <dgm:cxn modelId="{1A2AE70B-8220-46E2-91C8-7BBB4F1194BF}" type="presParOf" srcId="{BF9CF936-9DC2-4705-848A-9BACD3D8E704}" destId="{48DA940D-826D-407D-B0E7-1A23FAF34576}" srcOrd="0" destOrd="0" presId="urn:microsoft.com/office/officeart/2005/8/layout/radial3"/>
    <dgm:cxn modelId="{C8F182D6-9B6A-4FC0-A3C7-7506A893A545}" type="presParOf" srcId="{48DA940D-826D-407D-B0E7-1A23FAF34576}" destId="{4C853A5E-32B3-40ED-AABD-756B407EFB3C}" srcOrd="0" destOrd="0" presId="urn:microsoft.com/office/officeart/2005/8/layout/radial3"/>
    <dgm:cxn modelId="{947540C0-022E-46A4-A95D-4E74E7A4AA52}" type="presParOf" srcId="{48DA940D-826D-407D-B0E7-1A23FAF34576}" destId="{D7017254-8775-40CF-8F8C-240B518A4725}" srcOrd="1" destOrd="0" presId="urn:microsoft.com/office/officeart/2005/8/layout/radial3"/>
    <dgm:cxn modelId="{E732B9B6-90B9-452F-8F13-77823ACF90E4}" type="presParOf" srcId="{48DA940D-826D-407D-B0E7-1A23FAF34576}" destId="{B13FE18D-2F13-4E8C-90D8-FB9F17217DC4}" srcOrd="2" destOrd="0" presId="urn:microsoft.com/office/officeart/2005/8/layout/radial3"/>
    <dgm:cxn modelId="{BD78E0B8-A537-4A41-B0F4-812504FD02CE}" type="presParOf" srcId="{48DA940D-826D-407D-B0E7-1A23FAF34576}" destId="{2CC8BF46-06F5-4AE9-9C26-AB1E36AB46E5}" srcOrd="3" destOrd="0" presId="urn:microsoft.com/office/officeart/2005/8/layout/radial3"/>
    <dgm:cxn modelId="{F2A57277-D8A7-486F-B827-8451AD1EE1A1}" type="presParOf" srcId="{48DA940D-826D-407D-B0E7-1A23FAF34576}" destId="{35499A8B-A6B0-4A17-9CD4-2A516AAFC12A}" srcOrd="4" destOrd="0" presId="urn:microsoft.com/office/officeart/2005/8/layout/radial3"/>
  </dgm:cxnLst>
  <dgm:bg>
    <a:solidFill>
      <a:schemeClr val="bg2">
        <a:lumMod val="9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BC8657-FD4B-4FFE-97D3-558E5C1759AB}" type="doc">
      <dgm:prSet loTypeId="urn:microsoft.com/office/officeart/2005/8/layout/vList3" loCatId="list" qsTypeId="urn:microsoft.com/office/officeart/2005/8/quickstyle/3d5" qsCatId="3D" csTypeId="urn:microsoft.com/office/officeart/2005/8/colors/accent1_2" csCatId="accent1" phldr="1"/>
      <dgm:spPr/>
    </dgm:pt>
    <dgm:pt modelId="{81C4D558-C5EA-4414-8C36-1A002150C08B}">
      <dgm:prSet phldrT="[Text]" custT="1"/>
      <dgm:spPr/>
      <dgm:t>
        <a:bodyPr/>
        <a:lstStyle/>
        <a:p>
          <a:r>
            <a:rPr lang="en-GB" sz="2800" dirty="0" smtClean="0"/>
            <a:t>Charity</a:t>
          </a:r>
          <a:endParaRPr lang="en-GB" sz="2800" dirty="0"/>
        </a:p>
      </dgm:t>
    </dgm:pt>
    <dgm:pt modelId="{D2C599D1-BB2B-4EE9-8690-54A8433B8810}" type="parTrans" cxnId="{FFF2EE21-DE7D-4A6D-9089-46A1E2977BC9}">
      <dgm:prSet/>
      <dgm:spPr/>
      <dgm:t>
        <a:bodyPr/>
        <a:lstStyle/>
        <a:p>
          <a:endParaRPr lang="en-GB"/>
        </a:p>
      </dgm:t>
    </dgm:pt>
    <dgm:pt modelId="{50E07500-DF72-4533-9CCB-EDA6F05DA32C}" type="sibTrans" cxnId="{FFF2EE21-DE7D-4A6D-9089-46A1E2977BC9}">
      <dgm:prSet/>
      <dgm:spPr/>
      <dgm:t>
        <a:bodyPr/>
        <a:lstStyle/>
        <a:p>
          <a:endParaRPr lang="en-GB"/>
        </a:p>
      </dgm:t>
    </dgm:pt>
    <dgm:pt modelId="{84DA1E09-107F-4950-AC66-5426E394D6EA}">
      <dgm:prSet phldrT="[Text]"/>
      <dgm:spPr/>
      <dgm:t>
        <a:bodyPr/>
        <a:lstStyle/>
        <a:p>
          <a:r>
            <a:rPr lang="en-GB" dirty="0" smtClean="0"/>
            <a:t>Private sector / business</a:t>
          </a:r>
          <a:endParaRPr lang="en-GB" dirty="0"/>
        </a:p>
      </dgm:t>
    </dgm:pt>
    <dgm:pt modelId="{086931AF-86B1-49A2-BE02-195B76BB5060}" type="parTrans" cxnId="{5C51EC1B-936F-4296-BD5B-28605E1432BE}">
      <dgm:prSet/>
      <dgm:spPr/>
      <dgm:t>
        <a:bodyPr/>
        <a:lstStyle/>
        <a:p>
          <a:endParaRPr lang="en-GB"/>
        </a:p>
      </dgm:t>
    </dgm:pt>
    <dgm:pt modelId="{7C8E7D38-1791-4B0A-89EB-9CEC64A7DA3F}" type="sibTrans" cxnId="{5C51EC1B-936F-4296-BD5B-28605E1432BE}">
      <dgm:prSet/>
      <dgm:spPr/>
      <dgm:t>
        <a:bodyPr/>
        <a:lstStyle/>
        <a:p>
          <a:endParaRPr lang="en-GB"/>
        </a:p>
      </dgm:t>
    </dgm:pt>
    <dgm:pt modelId="{B019B9C9-77E6-48DA-A894-6A0FD109E535}">
      <dgm:prSet phldrT="[Text]"/>
      <dgm:spPr/>
      <dgm:t>
        <a:bodyPr/>
        <a:lstStyle/>
        <a:p>
          <a:r>
            <a:rPr lang="en-GB" dirty="0" smtClean="0"/>
            <a:t>NHS</a:t>
          </a:r>
          <a:endParaRPr lang="en-GB" dirty="0"/>
        </a:p>
      </dgm:t>
    </dgm:pt>
    <dgm:pt modelId="{200E043C-BDAC-4423-8BBF-29DE2F91A896}" type="sibTrans" cxnId="{94E86B17-2897-42C6-B9A7-6F3F77A9AC2D}">
      <dgm:prSet/>
      <dgm:spPr/>
      <dgm:t>
        <a:bodyPr/>
        <a:lstStyle/>
        <a:p>
          <a:endParaRPr lang="en-GB"/>
        </a:p>
      </dgm:t>
    </dgm:pt>
    <dgm:pt modelId="{B4C0B753-DF17-4829-A5F1-0B6DB493737F}" type="parTrans" cxnId="{94E86B17-2897-42C6-B9A7-6F3F77A9AC2D}">
      <dgm:prSet/>
      <dgm:spPr/>
      <dgm:t>
        <a:bodyPr/>
        <a:lstStyle/>
        <a:p>
          <a:endParaRPr lang="en-GB"/>
        </a:p>
      </dgm:t>
    </dgm:pt>
    <dgm:pt modelId="{BC205931-16F7-46D5-ABDC-571494241148}" type="pres">
      <dgm:prSet presAssocID="{FBBC8657-FD4B-4FFE-97D3-558E5C1759AB}" presName="linearFlow" presStyleCnt="0">
        <dgm:presLayoutVars>
          <dgm:dir/>
          <dgm:resizeHandles val="exact"/>
        </dgm:presLayoutVars>
      </dgm:prSet>
      <dgm:spPr/>
    </dgm:pt>
    <dgm:pt modelId="{1B4A0509-CE25-4A09-ABFB-5E2EC43C637C}" type="pres">
      <dgm:prSet presAssocID="{81C4D558-C5EA-4414-8C36-1A002150C08B}" presName="composite" presStyleCnt="0"/>
      <dgm:spPr/>
    </dgm:pt>
    <dgm:pt modelId="{BDE472E1-0A9D-4A69-A43E-E0207571C593}" type="pres">
      <dgm:prSet presAssocID="{81C4D558-C5EA-4414-8C36-1A002150C08B}" presName="imgShp" presStyleLbl="fgImgPlace1" presStyleIdx="0" presStyleCnt="3"/>
      <dgm:spPr/>
    </dgm:pt>
    <dgm:pt modelId="{5F0E56D7-4C3D-4AC0-9B37-C1650A9C9B70}" type="pres">
      <dgm:prSet presAssocID="{81C4D558-C5EA-4414-8C36-1A002150C08B}" presName="txShp" presStyleLbl="node1" presStyleIdx="0" presStyleCnt="3">
        <dgm:presLayoutVars>
          <dgm:bulletEnabled val="1"/>
        </dgm:presLayoutVars>
      </dgm:prSet>
      <dgm:spPr/>
      <dgm:t>
        <a:bodyPr/>
        <a:lstStyle/>
        <a:p>
          <a:endParaRPr lang="en-GB"/>
        </a:p>
      </dgm:t>
    </dgm:pt>
    <dgm:pt modelId="{98E33D50-475E-4E5B-8AFC-65238DF68836}" type="pres">
      <dgm:prSet presAssocID="{50E07500-DF72-4533-9CCB-EDA6F05DA32C}" presName="spacing" presStyleCnt="0"/>
      <dgm:spPr/>
    </dgm:pt>
    <dgm:pt modelId="{3F19F9CB-4496-4898-A5CE-2F8329249BBF}" type="pres">
      <dgm:prSet presAssocID="{B019B9C9-77E6-48DA-A894-6A0FD109E535}" presName="composite" presStyleCnt="0"/>
      <dgm:spPr/>
    </dgm:pt>
    <dgm:pt modelId="{F908D011-0375-4722-A500-BC32EFE0F669}" type="pres">
      <dgm:prSet presAssocID="{B019B9C9-77E6-48DA-A894-6A0FD109E535}" presName="imgShp" presStyleLbl="fgImgPlace1" presStyleIdx="1" presStyleCnt="3"/>
      <dgm:spPr/>
    </dgm:pt>
    <dgm:pt modelId="{D58F4149-CE03-4576-B584-3AFFC365B48D}" type="pres">
      <dgm:prSet presAssocID="{B019B9C9-77E6-48DA-A894-6A0FD109E535}" presName="txShp" presStyleLbl="node1" presStyleIdx="1" presStyleCnt="3" custLinFactNeighborX="-3459" custLinFactNeighborY="3073">
        <dgm:presLayoutVars>
          <dgm:bulletEnabled val="1"/>
        </dgm:presLayoutVars>
      </dgm:prSet>
      <dgm:spPr/>
      <dgm:t>
        <a:bodyPr/>
        <a:lstStyle/>
        <a:p>
          <a:endParaRPr lang="en-GB"/>
        </a:p>
      </dgm:t>
    </dgm:pt>
    <dgm:pt modelId="{0BB3F6F1-EB62-452B-8F51-B78110A612F6}" type="pres">
      <dgm:prSet presAssocID="{200E043C-BDAC-4423-8BBF-29DE2F91A896}" presName="spacing" presStyleCnt="0"/>
      <dgm:spPr/>
    </dgm:pt>
    <dgm:pt modelId="{4C9C591B-3404-4B6C-BA90-53796A6450D5}" type="pres">
      <dgm:prSet presAssocID="{84DA1E09-107F-4950-AC66-5426E394D6EA}" presName="composite" presStyleCnt="0"/>
      <dgm:spPr/>
    </dgm:pt>
    <dgm:pt modelId="{FBF21E7C-A67A-477E-AFD1-96E5A5464E21}" type="pres">
      <dgm:prSet presAssocID="{84DA1E09-107F-4950-AC66-5426E394D6EA}" presName="imgShp" presStyleLbl="fgImgPlace1" presStyleIdx="2" presStyleCnt="3"/>
      <dgm:spPr/>
    </dgm:pt>
    <dgm:pt modelId="{878B7AD7-69A1-4E8C-A872-ADC7B7926C9E}" type="pres">
      <dgm:prSet presAssocID="{84DA1E09-107F-4950-AC66-5426E394D6EA}" presName="txShp" presStyleLbl="node1" presStyleIdx="2" presStyleCnt="3">
        <dgm:presLayoutVars>
          <dgm:bulletEnabled val="1"/>
        </dgm:presLayoutVars>
      </dgm:prSet>
      <dgm:spPr/>
      <dgm:t>
        <a:bodyPr/>
        <a:lstStyle/>
        <a:p>
          <a:endParaRPr lang="en-GB"/>
        </a:p>
      </dgm:t>
    </dgm:pt>
  </dgm:ptLst>
  <dgm:cxnLst>
    <dgm:cxn modelId="{4A9B5931-EE0C-4C0B-8ED5-D70FD963DEAB}" type="presOf" srcId="{FBBC8657-FD4B-4FFE-97D3-558E5C1759AB}" destId="{BC205931-16F7-46D5-ABDC-571494241148}" srcOrd="0" destOrd="0" presId="urn:microsoft.com/office/officeart/2005/8/layout/vList3"/>
    <dgm:cxn modelId="{89FBEE9F-7F39-4ED3-AA9C-EC4E0F901499}" type="presOf" srcId="{B019B9C9-77E6-48DA-A894-6A0FD109E535}" destId="{D58F4149-CE03-4576-B584-3AFFC365B48D}" srcOrd="0" destOrd="0" presId="urn:microsoft.com/office/officeart/2005/8/layout/vList3"/>
    <dgm:cxn modelId="{94E86B17-2897-42C6-B9A7-6F3F77A9AC2D}" srcId="{FBBC8657-FD4B-4FFE-97D3-558E5C1759AB}" destId="{B019B9C9-77E6-48DA-A894-6A0FD109E535}" srcOrd="1" destOrd="0" parTransId="{B4C0B753-DF17-4829-A5F1-0B6DB493737F}" sibTransId="{200E043C-BDAC-4423-8BBF-29DE2F91A896}"/>
    <dgm:cxn modelId="{5C51EC1B-936F-4296-BD5B-28605E1432BE}" srcId="{FBBC8657-FD4B-4FFE-97D3-558E5C1759AB}" destId="{84DA1E09-107F-4950-AC66-5426E394D6EA}" srcOrd="2" destOrd="0" parTransId="{086931AF-86B1-49A2-BE02-195B76BB5060}" sibTransId="{7C8E7D38-1791-4B0A-89EB-9CEC64A7DA3F}"/>
    <dgm:cxn modelId="{CA71040E-B5A7-4096-9472-AA7DAD5682C6}" type="presOf" srcId="{84DA1E09-107F-4950-AC66-5426E394D6EA}" destId="{878B7AD7-69A1-4E8C-A872-ADC7B7926C9E}" srcOrd="0" destOrd="0" presId="urn:microsoft.com/office/officeart/2005/8/layout/vList3"/>
    <dgm:cxn modelId="{FFF2EE21-DE7D-4A6D-9089-46A1E2977BC9}" srcId="{FBBC8657-FD4B-4FFE-97D3-558E5C1759AB}" destId="{81C4D558-C5EA-4414-8C36-1A002150C08B}" srcOrd="0" destOrd="0" parTransId="{D2C599D1-BB2B-4EE9-8690-54A8433B8810}" sibTransId="{50E07500-DF72-4533-9CCB-EDA6F05DA32C}"/>
    <dgm:cxn modelId="{4E6A2EB9-B168-4FE4-8993-4C38DD05FBC1}" type="presOf" srcId="{81C4D558-C5EA-4414-8C36-1A002150C08B}" destId="{5F0E56D7-4C3D-4AC0-9B37-C1650A9C9B70}" srcOrd="0" destOrd="0" presId="urn:microsoft.com/office/officeart/2005/8/layout/vList3"/>
    <dgm:cxn modelId="{C8C5742B-99B5-4E9A-A374-B240D37D6FD6}" type="presParOf" srcId="{BC205931-16F7-46D5-ABDC-571494241148}" destId="{1B4A0509-CE25-4A09-ABFB-5E2EC43C637C}" srcOrd="0" destOrd="0" presId="urn:microsoft.com/office/officeart/2005/8/layout/vList3"/>
    <dgm:cxn modelId="{6017491E-CDAB-4E0D-9E5F-4735AE3069CA}" type="presParOf" srcId="{1B4A0509-CE25-4A09-ABFB-5E2EC43C637C}" destId="{BDE472E1-0A9D-4A69-A43E-E0207571C593}" srcOrd="0" destOrd="0" presId="urn:microsoft.com/office/officeart/2005/8/layout/vList3"/>
    <dgm:cxn modelId="{DCAD88D5-EAB3-4CA7-96FF-F0F90A428021}" type="presParOf" srcId="{1B4A0509-CE25-4A09-ABFB-5E2EC43C637C}" destId="{5F0E56D7-4C3D-4AC0-9B37-C1650A9C9B70}" srcOrd="1" destOrd="0" presId="urn:microsoft.com/office/officeart/2005/8/layout/vList3"/>
    <dgm:cxn modelId="{9047F570-87FA-4658-A36A-CE62017FCD31}" type="presParOf" srcId="{BC205931-16F7-46D5-ABDC-571494241148}" destId="{98E33D50-475E-4E5B-8AFC-65238DF68836}" srcOrd="1" destOrd="0" presId="urn:microsoft.com/office/officeart/2005/8/layout/vList3"/>
    <dgm:cxn modelId="{849508BF-2C3D-4A19-8A34-20EE9C186606}" type="presParOf" srcId="{BC205931-16F7-46D5-ABDC-571494241148}" destId="{3F19F9CB-4496-4898-A5CE-2F8329249BBF}" srcOrd="2" destOrd="0" presId="urn:microsoft.com/office/officeart/2005/8/layout/vList3"/>
    <dgm:cxn modelId="{5F768728-072C-4D9E-9559-2AF92D6A2931}" type="presParOf" srcId="{3F19F9CB-4496-4898-A5CE-2F8329249BBF}" destId="{F908D011-0375-4722-A500-BC32EFE0F669}" srcOrd="0" destOrd="0" presId="urn:microsoft.com/office/officeart/2005/8/layout/vList3"/>
    <dgm:cxn modelId="{ABEC677D-33D1-4D97-8B6B-F9D92870A66B}" type="presParOf" srcId="{3F19F9CB-4496-4898-A5CE-2F8329249BBF}" destId="{D58F4149-CE03-4576-B584-3AFFC365B48D}" srcOrd="1" destOrd="0" presId="urn:microsoft.com/office/officeart/2005/8/layout/vList3"/>
    <dgm:cxn modelId="{FEE90F06-23AE-49CC-ACDD-A70C787A96B9}" type="presParOf" srcId="{BC205931-16F7-46D5-ABDC-571494241148}" destId="{0BB3F6F1-EB62-452B-8F51-B78110A612F6}" srcOrd="3" destOrd="0" presId="urn:microsoft.com/office/officeart/2005/8/layout/vList3"/>
    <dgm:cxn modelId="{B751C6FB-293C-404A-A1D5-535EDF5E57B0}" type="presParOf" srcId="{BC205931-16F7-46D5-ABDC-571494241148}" destId="{4C9C591B-3404-4B6C-BA90-53796A6450D5}" srcOrd="4" destOrd="0" presId="urn:microsoft.com/office/officeart/2005/8/layout/vList3"/>
    <dgm:cxn modelId="{B456F829-0733-4603-A05E-EDFF61DC1179}" type="presParOf" srcId="{4C9C591B-3404-4B6C-BA90-53796A6450D5}" destId="{FBF21E7C-A67A-477E-AFD1-96E5A5464E21}" srcOrd="0" destOrd="0" presId="urn:microsoft.com/office/officeart/2005/8/layout/vList3"/>
    <dgm:cxn modelId="{02220155-BDDC-4F57-B059-F4D36115DC9F}" type="presParOf" srcId="{4C9C591B-3404-4B6C-BA90-53796A6450D5}" destId="{878B7AD7-69A1-4E8C-A872-ADC7B7926C9E}"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DB5F66-9D0A-4A9B-9288-7E3907AA4173}" type="doc">
      <dgm:prSet loTypeId="urn:microsoft.com/office/officeart/2005/8/layout/balance1" loCatId="relationship" qsTypeId="urn:microsoft.com/office/officeart/2005/8/quickstyle/simple1" qsCatId="simple" csTypeId="urn:microsoft.com/office/officeart/2005/8/colors/accent1_2" csCatId="accent1" phldr="0"/>
      <dgm:spPr/>
      <dgm:t>
        <a:bodyPr/>
        <a:lstStyle/>
        <a:p>
          <a:endParaRPr lang="en-GB"/>
        </a:p>
      </dgm:t>
    </dgm:pt>
    <dgm:pt modelId="{0CAB30FB-610E-4203-82DD-12845776546A}">
      <dgm:prSet phldrT="[Text]" phldr="1"/>
      <dgm:spPr/>
      <dgm:t>
        <a:bodyPr/>
        <a:lstStyle/>
        <a:p>
          <a:endParaRPr lang="en-GB"/>
        </a:p>
      </dgm:t>
    </dgm:pt>
    <dgm:pt modelId="{2CF5E6BC-3BFF-4976-9E78-E650C51086F3}" type="parTrans" cxnId="{4C7E0B9E-4397-4B88-A751-DF988CBA1BD0}">
      <dgm:prSet/>
      <dgm:spPr/>
      <dgm:t>
        <a:bodyPr/>
        <a:lstStyle/>
        <a:p>
          <a:endParaRPr lang="en-GB"/>
        </a:p>
      </dgm:t>
    </dgm:pt>
    <dgm:pt modelId="{DD1531A5-AE45-4DBD-8BDE-83D78C7DC484}" type="sibTrans" cxnId="{4C7E0B9E-4397-4B88-A751-DF988CBA1BD0}">
      <dgm:prSet/>
      <dgm:spPr/>
      <dgm:t>
        <a:bodyPr/>
        <a:lstStyle/>
        <a:p>
          <a:endParaRPr lang="en-GB"/>
        </a:p>
      </dgm:t>
    </dgm:pt>
    <dgm:pt modelId="{9E45164C-DF47-48ED-B279-75849BB33483}">
      <dgm:prSet phldrT="[Text]" phldr="1"/>
      <dgm:spPr/>
      <dgm:t>
        <a:bodyPr/>
        <a:lstStyle/>
        <a:p>
          <a:endParaRPr lang="en-GB"/>
        </a:p>
      </dgm:t>
    </dgm:pt>
    <dgm:pt modelId="{37B8F8D6-8713-4C0C-A8F2-34FA29F4B2F8}" type="parTrans" cxnId="{6F1E6DCF-E8B5-4A60-A4E5-4C7ABCDD4AC7}">
      <dgm:prSet/>
      <dgm:spPr/>
      <dgm:t>
        <a:bodyPr/>
        <a:lstStyle/>
        <a:p>
          <a:endParaRPr lang="en-GB"/>
        </a:p>
      </dgm:t>
    </dgm:pt>
    <dgm:pt modelId="{D7DE004A-5747-4AC9-B69D-A5CDF9394758}" type="sibTrans" cxnId="{6F1E6DCF-E8B5-4A60-A4E5-4C7ABCDD4AC7}">
      <dgm:prSet/>
      <dgm:spPr/>
      <dgm:t>
        <a:bodyPr/>
        <a:lstStyle/>
        <a:p>
          <a:endParaRPr lang="en-GB"/>
        </a:p>
      </dgm:t>
    </dgm:pt>
    <dgm:pt modelId="{807A1EFF-A2E7-4DF9-8CDB-DE9D6FE74ECF}">
      <dgm:prSet phldrT="[Text]" phldr="1"/>
      <dgm:spPr/>
      <dgm:t>
        <a:bodyPr/>
        <a:lstStyle/>
        <a:p>
          <a:endParaRPr lang="en-GB"/>
        </a:p>
      </dgm:t>
    </dgm:pt>
    <dgm:pt modelId="{E863D55A-3BD4-4DD5-BFFA-9FA9748ABB11}" type="parTrans" cxnId="{39753B7C-27D0-49F0-A69F-50877F5DE133}">
      <dgm:prSet/>
      <dgm:spPr/>
      <dgm:t>
        <a:bodyPr/>
        <a:lstStyle/>
        <a:p>
          <a:endParaRPr lang="en-GB"/>
        </a:p>
      </dgm:t>
    </dgm:pt>
    <dgm:pt modelId="{875089CB-A5FD-45CB-BF1D-4755D479C7B7}" type="sibTrans" cxnId="{39753B7C-27D0-49F0-A69F-50877F5DE133}">
      <dgm:prSet/>
      <dgm:spPr/>
      <dgm:t>
        <a:bodyPr/>
        <a:lstStyle/>
        <a:p>
          <a:endParaRPr lang="en-GB"/>
        </a:p>
      </dgm:t>
    </dgm:pt>
    <dgm:pt modelId="{5AFFA611-D2C1-48E7-BCD8-C384FA3B60BD}">
      <dgm:prSet phldrT="[Text]" phldr="1"/>
      <dgm:spPr/>
      <dgm:t>
        <a:bodyPr/>
        <a:lstStyle/>
        <a:p>
          <a:endParaRPr lang="en-GB"/>
        </a:p>
      </dgm:t>
    </dgm:pt>
    <dgm:pt modelId="{143ECEA5-2BD9-4E6C-AC93-BB8B7C41049E}" type="parTrans" cxnId="{A99F9640-F7C5-44A3-8326-37D52FB86B89}">
      <dgm:prSet/>
      <dgm:spPr/>
      <dgm:t>
        <a:bodyPr/>
        <a:lstStyle/>
        <a:p>
          <a:endParaRPr lang="en-GB"/>
        </a:p>
      </dgm:t>
    </dgm:pt>
    <dgm:pt modelId="{ACFF1637-47B2-47A7-AF46-9267A0C209FA}" type="sibTrans" cxnId="{A99F9640-F7C5-44A3-8326-37D52FB86B89}">
      <dgm:prSet/>
      <dgm:spPr/>
      <dgm:t>
        <a:bodyPr/>
        <a:lstStyle/>
        <a:p>
          <a:endParaRPr lang="en-GB"/>
        </a:p>
      </dgm:t>
    </dgm:pt>
    <dgm:pt modelId="{EBB57A18-0DC5-48C3-8833-FCE7A557C6BB}">
      <dgm:prSet phldrT="[Text]" phldr="1"/>
      <dgm:spPr/>
      <dgm:t>
        <a:bodyPr/>
        <a:lstStyle/>
        <a:p>
          <a:endParaRPr lang="en-GB"/>
        </a:p>
      </dgm:t>
    </dgm:pt>
    <dgm:pt modelId="{ACA29911-A717-4634-8998-BA6B30184416}" type="parTrans" cxnId="{53274421-A70D-43FD-A6A8-21F6E4DFDB47}">
      <dgm:prSet/>
      <dgm:spPr/>
      <dgm:t>
        <a:bodyPr/>
        <a:lstStyle/>
        <a:p>
          <a:endParaRPr lang="en-GB"/>
        </a:p>
      </dgm:t>
    </dgm:pt>
    <dgm:pt modelId="{EEEFDDC8-F129-45FE-88BF-ED5E18AD78F6}" type="sibTrans" cxnId="{53274421-A70D-43FD-A6A8-21F6E4DFDB47}">
      <dgm:prSet/>
      <dgm:spPr/>
      <dgm:t>
        <a:bodyPr/>
        <a:lstStyle/>
        <a:p>
          <a:endParaRPr lang="en-GB"/>
        </a:p>
      </dgm:t>
    </dgm:pt>
    <dgm:pt modelId="{C55CFB9E-EC05-426D-8638-4C94B924ADAF}">
      <dgm:prSet phldrT="[Text]" phldr="1"/>
      <dgm:spPr/>
      <dgm:t>
        <a:bodyPr/>
        <a:lstStyle/>
        <a:p>
          <a:endParaRPr lang="en-GB"/>
        </a:p>
      </dgm:t>
    </dgm:pt>
    <dgm:pt modelId="{8F50CD30-8798-4262-AA16-0F7B7B915F4D}" type="parTrans" cxnId="{86F9CF6D-C1C6-4A0C-AC36-29E026E8665E}">
      <dgm:prSet/>
      <dgm:spPr/>
      <dgm:t>
        <a:bodyPr/>
        <a:lstStyle/>
        <a:p>
          <a:endParaRPr lang="en-GB"/>
        </a:p>
      </dgm:t>
    </dgm:pt>
    <dgm:pt modelId="{85A94B52-0ECB-4E9E-92FB-CA8943AD4AC2}" type="sibTrans" cxnId="{86F9CF6D-C1C6-4A0C-AC36-29E026E8665E}">
      <dgm:prSet/>
      <dgm:spPr/>
      <dgm:t>
        <a:bodyPr/>
        <a:lstStyle/>
        <a:p>
          <a:endParaRPr lang="en-GB"/>
        </a:p>
      </dgm:t>
    </dgm:pt>
    <dgm:pt modelId="{A6131B8B-A7B3-4721-9EDF-847204E9AAF9}">
      <dgm:prSet phldrT="[Text]" phldr="1"/>
      <dgm:spPr/>
      <dgm:t>
        <a:bodyPr/>
        <a:lstStyle/>
        <a:p>
          <a:endParaRPr lang="en-GB"/>
        </a:p>
      </dgm:t>
    </dgm:pt>
    <dgm:pt modelId="{C5C1201C-2BF8-4DC7-961C-431B62F66F8A}" type="parTrans" cxnId="{505DB69B-2AB2-4873-B2EE-B2D60BE04DBE}">
      <dgm:prSet/>
      <dgm:spPr/>
      <dgm:t>
        <a:bodyPr/>
        <a:lstStyle/>
        <a:p>
          <a:endParaRPr lang="en-GB"/>
        </a:p>
      </dgm:t>
    </dgm:pt>
    <dgm:pt modelId="{0300FC36-AE9D-4AB3-835C-E55E85503B3E}" type="sibTrans" cxnId="{505DB69B-2AB2-4873-B2EE-B2D60BE04DBE}">
      <dgm:prSet/>
      <dgm:spPr/>
      <dgm:t>
        <a:bodyPr/>
        <a:lstStyle/>
        <a:p>
          <a:endParaRPr lang="en-GB"/>
        </a:p>
      </dgm:t>
    </dgm:pt>
    <dgm:pt modelId="{11498378-F578-4C02-891A-951148A306D6}" type="pres">
      <dgm:prSet presAssocID="{7CDB5F66-9D0A-4A9B-9288-7E3907AA4173}" presName="outerComposite" presStyleCnt="0">
        <dgm:presLayoutVars>
          <dgm:chMax val="2"/>
          <dgm:animLvl val="lvl"/>
          <dgm:resizeHandles val="exact"/>
        </dgm:presLayoutVars>
      </dgm:prSet>
      <dgm:spPr/>
      <dgm:t>
        <a:bodyPr/>
        <a:lstStyle/>
        <a:p>
          <a:endParaRPr lang="en-GB"/>
        </a:p>
      </dgm:t>
    </dgm:pt>
    <dgm:pt modelId="{0F5FEE79-9D90-4552-A692-5F1DE4411043}" type="pres">
      <dgm:prSet presAssocID="{7CDB5F66-9D0A-4A9B-9288-7E3907AA4173}" presName="dummyMaxCanvas" presStyleCnt="0"/>
      <dgm:spPr/>
    </dgm:pt>
    <dgm:pt modelId="{858D6C2F-6883-4EB2-BC58-3BB1E2D645BC}" type="pres">
      <dgm:prSet presAssocID="{7CDB5F66-9D0A-4A9B-9288-7E3907AA4173}" presName="parentComposite" presStyleCnt="0"/>
      <dgm:spPr/>
    </dgm:pt>
    <dgm:pt modelId="{1A6C33A7-8355-48FC-9CBD-122EC1602F9B}" type="pres">
      <dgm:prSet presAssocID="{7CDB5F66-9D0A-4A9B-9288-7E3907AA4173}" presName="parent1" presStyleLbl="alignAccFollowNode1" presStyleIdx="0" presStyleCnt="4">
        <dgm:presLayoutVars>
          <dgm:chMax val="4"/>
        </dgm:presLayoutVars>
      </dgm:prSet>
      <dgm:spPr/>
      <dgm:t>
        <a:bodyPr/>
        <a:lstStyle/>
        <a:p>
          <a:endParaRPr lang="en-GB"/>
        </a:p>
      </dgm:t>
    </dgm:pt>
    <dgm:pt modelId="{8D143712-2D0B-4782-A66F-71188F6ED7FA}" type="pres">
      <dgm:prSet presAssocID="{7CDB5F66-9D0A-4A9B-9288-7E3907AA4173}" presName="parent2" presStyleLbl="alignAccFollowNode1" presStyleIdx="1" presStyleCnt="4">
        <dgm:presLayoutVars>
          <dgm:chMax val="4"/>
        </dgm:presLayoutVars>
      </dgm:prSet>
      <dgm:spPr/>
      <dgm:t>
        <a:bodyPr/>
        <a:lstStyle/>
        <a:p>
          <a:endParaRPr lang="en-GB"/>
        </a:p>
      </dgm:t>
    </dgm:pt>
    <dgm:pt modelId="{6925EE20-C854-4D43-8B56-A1F3A0CDE84A}" type="pres">
      <dgm:prSet presAssocID="{7CDB5F66-9D0A-4A9B-9288-7E3907AA4173}" presName="childrenComposite" presStyleCnt="0"/>
      <dgm:spPr/>
    </dgm:pt>
    <dgm:pt modelId="{E8468733-E585-4356-98F5-BBEF692F5BD5}" type="pres">
      <dgm:prSet presAssocID="{7CDB5F66-9D0A-4A9B-9288-7E3907AA4173}" presName="dummyMaxCanvas_ChildArea" presStyleCnt="0"/>
      <dgm:spPr/>
    </dgm:pt>
    <dgm:pt modelId="{7E6E7A84-B97B-4E87-BF6A-0F548062CAE4}" type="pres">
      <dgm:prSet presAssocID="{7CDB5F66-9D0A-4A9B-9288-7E3907AA4173}" presName="fulcrum" presStyleLbl="alignAccFollowNode1" presStyleIdx="2" presStyleCnt="4"/>
      <dgm:spPr/>
    </dgm:pt>
    <dgm:pt modelId="{2EF31ECD-A6A6-480B-B28D-9D2C0A290508}" type="pres">
      <dgm:prSet presAssocID="{7CDB5F66-9D0A-4A9B-9288-7E3907AA4173}" presName="balance_23" presStyleLbl="alignAccFollowNode1" presStyleIdx="3" presStyleCnt="4" custLinFactNeighborX="1797" custLinFactNeighborY="-4215">
        <dgm:presLayoutVars>
          <dgm:bulletEnabled val="1"/>
        </dgm:presLayoutVars>
      </dgm:prSet>
      <dgm:spPr/>
    </dgm:pt>
    <dgm:pt modelId="{E8678146-848B-42D4-B671-7CA780BFD69E}" type="pres">
      <dgm:prSet presAssocID="{7CDB5F66-9D0A-4A9B-9288-7E3907AA4173}" presName="right_23_1" presStyleLbl="node1" presStyleIdx="0" presStyleCnt="5">
        <dgm:presLayoutVars>
          <dgm:bulletEnabled val="1"/>
        </dgm:presLayoutVars>
      </dgm:prSet>
      <dgm:spPr/>
      <dgm:t>
        <a:bodyPr/>
        <a:lstStyle/>
        <a:p>
          <a:endParaRPr lang="en-GB"/>
        </a:p>
      </dgm:t>
    </dgm:pt>
    <dgm:pt modelId="{0B23A08F-A7C9-4DA6-B12A-C19130FF2E10}" type="pres">
      <dgm:prSet presAssocID="{7CDB5F66-9D0A-4A9B-9288-7E3907AA4173}" presName="right_23_2" presStyleLbl="node1" presStyleIdx="1" presStyleCnt="5">
        <dgm:presLayoutVars>
          <dgm:bulletEnabled val="1"/>
        </dgm:presLayoutVars>
      </dgm:prSet>
      <dgm:spPr/>
      <dgm:t>
        <a:bodyPr/>
        <a:lstStyle/>
        <a:p>
          <a:endParaRPr lang="en-GB"/>
        </a:p>
      </dgm:t>
    </dgm:pt>
    <dgm:pt modelId="{871E20FA-3404-4156-81D7-5626F7F59E8E}" type="pres">
      <dgm:prSet presAssocID="{7CDB5F66-9D0A-4A9B-9288-7E3907AA4173}" presName="right_23_3" presStyleLbl="node1" presStyleIdx="2" presStyleCnt="5">
        <dgm:presLayoutVars>
          <dgm:bulletEnabled val="1"/>
        </dgm:presLayoutVars>
      </dgm:prSet>
      <dgm:spPr/>
      <dgm:t>
        <a:bodyPr/>
        <a:lstStyle/>
        <a:p>
          <a:endParaRPr lang="en-GB"/>
        </a:p>
      </dgm:t>
    </dgm:pt>
    <dgm:pt modelId="{E8A8A3E9-444F-4E24-BC90-1B9ED41E8189}" type="pres">
      <dgm:prSet presAssocID="{7CDB5F66-9D0A-4A9B-9288-7E3907AA4173}" presName="left_23_1" presStyleLbl="node1" presStyleIdx="3" presStyleCnt="5">
        <dgm:presLayoutVars>
          <dgm:bulletEnabled val="1"/>
        </dgm:presLayoutVars>
      </dgm:prSet>
      <dgm:spPr/>
      <dgm:t>
        <a:bodyPr/>
        <a:lstStyle/>
        <a:p>
          <a:endParaRPr lang="en-GB"/>
        </a:p>
      </dgm:t>
    </dgm:pt>
    <dgm:pt modelId="{2DFFDA1B-E57C-4EC7-ADF3-AB3578072652}" type="pres">
      <dgm:prSet presAssocID="{7CDB5F66-9D0A-4A9B-9288-7E3907AA4173}" presName="left_23_2" presStyleLbl="node1" presStyleIdx="4" presStyleCnt="5">
        <dgm:presLayoutVars>
          <dgm:bulletEnabled val="1"/>
        </dgm:presLayoutVars>
      </dgm:prSet>
      <dgm:spPr/>
      <dgm:t>
        <a:bodyPr/>
        <a:lstStyle/>
        <a:p>
          <a:endParaRPr lang="en-GB"/>
        </a:p>
      </dgm:t>
    </dgm:pt>
  </dgm:ptLst>
  <dgm:cxnLst>
    <dgm:cxn modelId="{53274421-A70D-43FD-A6A8-21F6E4DFDB47}" srcId="{5AFFA611-D2C1-48E7-BCD8-C384FA3B60BD}" destId="{EBB57A18-0DC5-48C3-8833-FCE7A557C6BB}" srcOrd="0" destOrd="0" parTransId="{ACA29911-A717-4634-8998-BA6B30184416}" sibTransId="{EEEFDDC8-F129-45FE-88BF-ED5E18AD78F6}"/>
    <dgm:cxn modelId="{39753B7C-27D0-49F0-A69F-50877F5DE133}" srcId="{0CAB30FB-610E-4203-82DD-12845776546A}" destId="{807A1EFF-A2E7-4DF9-8CDB-DE9D6FE74ECF}" srcOrd="1" destOrd="0" parTransId="{E863D55A-3BD4-4DD5-BFFA-9FA9748ABB11}" sibTransId="{875089CB-A5FD-45CB-BF1D-4755D479C7B7}"/>
    <dgm:cxn modelId="{C5676374-0693-43D2-A866-63AFB89DAB6E}" type="presOf" srcId="{7CDB5F66-9D0A-4A9B-9288-7E3907AA4173}" destId="{11498378-F578-4C02-891A-951148A306D6}" srcOrd="0" destOrd="0" presId="urn:microsoft.com/office/officeart/2005/8/layout/balance1"/>
    <dgm:cxn modelId="{28F56A65-D52C-4685-95C5-CE4111DECD32}" type="presOf" srcId="{EBB57A18-0DC5-48C3-8833-FCE7A557C6BB}" destId="{E8678146-848B-42D4-B671-7CA780BFD69E}" srcOrd="0" destOrd="0" presId="urn:microsoft.com/office/officeart/2005/8/layout/balance1"/>
    <dgm:cxn modelId="{A99F9640-F7C5-44A3-8326-37D52FB86B89}" srcId="{7CDB5F66-9D0A-4A9B-9288-7E3907AA4173}" destId="{5AFFA611-D2C1-48E7-BCD8-C384FA3B60BD}" srcOrd="1" destOrd="0" parTransId="{143ECEA5-2BD9-4E6C-AC93-BB8B7C41049E}" sibTransId="{ACFF1637-47B2-47A7-AF46-9267A0C209FA}"/>
    <dgm:cxn modelId="{86F9CF6D-C1C6-4A0C-AC36-29E026E8665E}" srcId="{5AFFA611-D2C1-48E7-BCD8-C384FA3B60BD}" destId="{C55CFB9E-EC05-426D-8638-4C94B924ADAF}" srcOrd="1" destOrd="0" parTransId="{8F50CD30-8798-4262-AA16-0F7B7B915F4D}" sibTransId="{85A94B52-0ECB-4E9E-92FB-CA8943AD4AC2}"/>
    <dgm:cxn modelId="{4C7E0B9E-4397-4B88-A751-DF988CBA1BD0}" srcId="{7CDB5F66-9D0A-4A9B-9288-7E3907AA4173}" destId="{0CAB30FB-610E-4203-82DD-12845776546A}" srcOrd="0" destOrd="0" parTransId="{2CF5E6BC-3BFF-4976-9E78-E650C51086F3}" sibTransId="{DD1531A5-AE45-4DBD-8BDE-83D78C7DC484}"/>
    <dgm:cxn modelId="{42361648-DD56-47E7-B152-CED1B83175ED}" type="presOf" srcId="{5AFFA611-D2C1-48E7-BCD8-C384FA3B60BD}" destId="{8D143712-2D0B-4782-A66F-71188F6ED7FA}" srcOrd="0" destOrd="0" presId="urn:microsoft.com/office/officeart/2005/8/layout/balance1"/>
    <dgm:cxn modelId="{6F1E6DCF-E8B5-4A60-A4E5-4C7ABCDD4AC7}" srcId="{0CAB30FB-610E-4203-82DD-12845776546A}" destId="{9E45164C-DF47-48ED-B279-75849BB33483}" srcOrd="0" destOrd="0" parTransId="{37B8F8D6-8713-4C0C-A8F2-34FA29F4B2F8}" sibTransId="{D7DE004A-5747-4AC9-B69D-A5CDF9394758}"/>
    <dgm:cxn modelId="{A5632AD1-2211-4ED6-B0E5-EC1787BED3CE}" type="presOf" srcId="{0CAB30FB-610E-4203-82DD-12845776546A}" destId="{1A6C33A7-8355-48FC-9CBD-122EC1602F9B}" srcOrd="0" destOrd="0" presId="urn:microsoft.com/office/officeart/2005/8/layout/balance1"/>
    <dgm:cxn modelId="{64A016E5-9B3B-4B7B-BDCC-EC4D965968CF}" type="presOf" srcId="{9E45164C-DF47-48ED-B279-75849BB33483}" destId="{E8A8A3E9-444F-4E24-BC90-1B9ED41E8189}" srcOrd="0" destOrd="0" presId="urn:microsoft.com/office/officeart/2005/8/layout/balance1"/>
    <dgm:cxn modelId="{7801F263-7525-4A9B-98F3-A7AAAA868F3D}" type="presOf" srcId="{C55CFB9E-EC05-426D-8638-4C94B924ADAF}" destId="{0B23A08F-A7C9-4DA6-B12A-C19130FF2E10}" srcOrd="0" destOrd="0" presId="urn:microsoft.com/office/officeart/2005/8/layout/balance1"/>
    <dgm:cxn modelId="{505DB69B-2AB2-4873-B2EE-B2D60BE04DBE}" srcId="{5AFFA611-D2C1-48E7-BCD8-C384FA3B60BD}" destId="{A6131B8B-A7B3-4721-9EDF-847204E9AAF9}" srcOrd="2" destOrd="0" parTransId="{C5C1201C-2BF8-4DC7-961C-431B62F66F8A}" sibTransId="{0300FC36-AE9D-4AB3-835C-E55E85503B3E}"/>
    <dgm:cxn modelId="{12F5473B-8B29-4ECB-A41C-99BE46CE5CDB}" type="presOf" srcId="{A6131B8B-A7B3-4721-9EDF-847204E9AAF9}" destId="{871E20FA-3404-4156-81D7-5626F7F59E8E}" srcOrd="0" destOrd="0" presId="urn:microsoft.com/office/officeart/2005/8/layout/balance1"/>
    <dgm:cxn modelId="{A29C26AB-D47A-47A4-9986-B6E92EB510C0}" type="presOf" srcId="{807A1EFF-A2E7-4DF9-8CDB-DE9D6FE74ECF}" destId="{2DFFDA1B-E57C-4EC7-ADF3-AB3578072652}" srcOrd="0" destOrd="0" presId="urn:microsoft.com/office/officeart/2005/8/layout/balance1"/>
    <dgm:cxn modelId="{05F66C3D-EFC9-40E0-8981-DAED994F79F5}" type="presParOf" srcId="{11498378-F578-4C02-891A-951148A306D6}" destId="{0F5FEE79-9D90-4552-A692-5F1DE4411043}" srcOrd="0" destOrd="0" presId="urn:microsoft.com/office/officeart/2005/8/layout/balance1"/>
    <dgm:cxn modelId="{74D01638-4BE8-47DF-990E-96715EA9B8E6}" type="presParOf" srcId="{11498378-F578-4C02-891A-951148A306D6}" destId="{858D6C2F-6883-4EB2-BC58-3BB1E2D645BC}" srcOrd="1" destOrd="0" presId="urn:microsoft.com/office/officeart/2005/8/layout/balance1"/>
    <dgm:cxn modelId="{3DD07DFD-B7E6-4172-8CD6-6E89308F3FE0}" type="presParOf" srcId="{858D6C2F-6883-4EB2-BC58-3BB1E2D645BC}" destId="{1A6C33A7-8355-48FC-9CBD-122EC1602F9B}" srcOrd="0" destOrd="0" presId="urn:microsoft.com/office/officeart/2005/8/layout/balance1"/>
    <dgm:cxn modelId="{5D406573-5B7F-4A78-A03A-C79B9BD8805A}" type="presParOf" srcId="{858D6C2F-6883-4EB2-BC58-3BB1E2D645BC}" destId="{8D143712-2D0B-4782-A66F-71188F6ED7FA}" srcOrd="1" destOrd="0" presId="urn:microsoft.com/office/officeart/2005/8/layout/balance1"/>
    <dgm:cxn modelId="{E2D4F569-033E-4035-98FB-DEF7896710BC}" type="presParOf" srcId="{11498378-F578-4C02-891A-951148A306D6}" destId="{6925EE20-C854-4D43-8B56-A1F3A0CDE84A}" srcOrd="2" destOrd="0" presId="urn:microsoft.com/office/officeart/2005/8/layout/balance1"/>
    <dgm:cxn modelId="{F1694E78-7FE2-49AB-AFCE-36DA36BCF61B}" type="presParOf" srcId="{6925EE20-C854-4D43-8B56-A1F3A0CDE84A}" destId="{E8468733-E585-4356-98F5-BBEF692F5BD5}" srcOrd="0" destOrd="0" presId="urn:microsoft.com/office/officeart/2005/8/layout/balance1"/>
    <dgm:cxn modelId="{D21164D2-F0FD-4DBC-9A95-8F1856B2424F}" type="presParOf" srcId="{6925EE20-C854-4D43-8B56-A1F3A0CDE84A}" destId="{7E6E7A84-B97B-4E87-BF6A-0F548062CAE4}" srcOrd="1" destOrd="0" presId="urn:microsoft.com/office/officeart/2005/8/layout/balance1"/>
    <dgm:cxn modelId="{C11C6C9D-349B-4224-8F06-38D67DF22C1D}" type="presParOf" srcId="{6925EE20-C854-4D43-8B56-A1F3A0CDE84A}" destId="{2EF31ECD-A6A6-480B-B28D-9D2C0A290508}" srcOrd="2" destOrd="0" presId="urn:microsoft.com/office/officeart/2005/8/layout/balance1"/>
    <dgm:cxn modelId="{984C6E6B-241C-4F86-B7CF-A9DA1821CAE2}" type="presParOf" srcId="{6925EE20-C854-4D43-8B56-A1F3A0CDE84A}" destId="{E8678146-848B-42D4-B671-7CA780BFD69E}" srcOrd="3" destOrd="0" presId="urn:microsoft.com/office/officeart/2005/8/layout/balance1"/>
    <dgm:cxn modelId="{929D17A3-DEEC-4CC6-925D-E949AF1ADAFA}" type="presParOf" srcId="{6925EE20-C854-4D43-8B56-A1F3A0CDE84A}" destId="{0B23A08F-A7C9-4DA6-B12A-C19130FF2E10}" srcOrd="4" destOrd="0" presId="urn:microsoft.com/office/officeart/2005/8/layout/balance1"/>
    <dgm:cxn modelId="{5167DF81-8BDF-4353-A571-40B32515DF42}" type="presParOf" srcId="{6925EE20-C854-4D43-8B56-A1F3A0CDE84A}" destId="{871E20FA-3404-4156-81D7-5626F7F59E8E}" srcOrd="5" destOrd="0" presId="urn:microsoft.com/office/officeart/2005/8/layout/balance1"/>
    <dgm:cxn modelId="{D7D3210A-8644-417C-B9D8-472005F2812E}" type="presParOf" srcId="{6925EE20-C854-4D43-8B56-A1F3A0CDE84A}" destId="{E8A8A3E9-444F-4E24-BC90-1B9ED41E8189}" srcOrd="6" destOrd="0" presId="urn:microsoft.com/office/officeart/2005/8/layout/balance1"/>
    <dgm:cxn modelId="{090E1032-DFC2-427E-AAA3-942E4B29CE2D}" type="presParOf" srcId="{6925EE20-C854-4D43-8B56-A1F3A0CDE84A}" destId="{2DFFDA1B-E57C-4EC7-ADF3-AB3578072652}" srcOrd="7"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853A5E-32B3-40ED-AABD-756B407EFB3C}">
      <dsp:nvSpPr>
        <dsp:cNvPr id="0" name=""/>
        <dsp:cNvSpPr/>
      </dsp:nvSpPr>
      <dsp:spPr>
        <a:xfrm>
          <a:off x="711521" y="422661"/>
          <a:ext cx="3821023" cy="176869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GB" sz="2800" kern="1200" dirty="0" smtClean="0"/>
            <a:t>Volunteers and paid staff</a:t>
          </a:r>
          <a:endParaRPr lang="en-GB" sz="2800" kern="1200" dirty="0"/>
        </a:p>
      </dsp:txBody>
      <dsp:txXfrm>
        <a:off x="1271097" y="681681"/>
        <a:ext cx="2701871" cy="1250658"/>
      </dsp:txXfrm>
    </dsp:sp>
    <dsp:sp modelId="{D7017254-8775-40CF-8F8C-240B518A4725}">
      <dsp:nvSpPr>
        <dsp:cNvPr id="0" name=""/>
        <dsp:cNvSpPr/>
      </dsp:nvSpPr>
      <dsp:spPr>
        <a:xfrm>
          <a:off x="1404415" y="2313321"/>
          <a:ext cx="2261488" cy="123410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GB" sz="2800" b="1" kern="1200" dirty="0" smtClean="0"/>
            <a:t>work</a:t>
          </a:r>
          <a:endParaRPr lang="en-GB" sz="2800" b="1" kern="1200" dirty="0"/>
        </a:p>
      </dsp:txBody>
      <dsp:txXfrm>
        <a:off x="1735602" y="2494052"/>
        <a:ext cx="1599114" cy="872647"/>
      </dsp:txXfrm>
    </dsp:sp>
    <dsp:sp modelId="{B13FE18D-2F13-4E8C-90D8-FB9F17217DC4}">
      <dsp:nvSpPr>
        <dsp:cNvPr id="0" name=""/>
        <dsp:cNvSpPr/>
      </dsp:nvSpPr>
      <dsp:spPr>
        <a:xfrm>
          <a:off x="3191962" y="2743762"/>
          <a:ext cx="1969315" cy="140500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GB" sz="2800" b="1" kern="1200" dirty="0" smtClean="0"/>
            <a:t>learning</a:t>
          </a:r>
          <a:endParaRPr lang="en-GB" sz="2800" b="1" kern="1200" dirty="0"/>
        </a:p>
      </dsp:txBody>
      <dsp:txXfrm>
        <a:off x="3480362" y="2949521"/>
        <a:ext cx="1392515" cy="993491"/>
      </dsp:txXfrm>
    </dsp:sp>
    <dsp:sp modelId="{2CC8BF46-06F5-4AE9-9C26-AB1E36AB46E5}">
      <dsp:nvSpPr>
        <dsp:cNvPr id="0" name=""/>
        <dsp:cNvSpPr/>
      </dsp:nvSpPr>
      <dsp:spPr>
        <a:xfrm>
          <a:off x="1432137" y="3296922"/>
          <a:ext cx="2282717" cy="156238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b="1" kern="1200" dirty="0" smtClean="0"/>
            <a:t>Hybrid organisations</a:t>
          </a:r>
          <a:endParaRPr lang="en-GB" sz="2200" b="1" kern="1200" dirty="0"/>
        </a:p>
      </dsp:txBody>
      <dsp:txXfrm>
        <a:off x="1766433" y="3525728"/>
        <a:ext cx="1614125" cy="1104771"/>
      </dsp:txXfrm>
    </dsp:sp>
    <dsp:sp modelId="{35499A8B-A6B0-4A17-9CD4-2A516AAFC12A}">
      <dsp:nvSpPr>
        <dsp:cNvPr id="0" name=""/>
        <dsp:cNvSpPr/>
      </dsp:nvSpPr>
      <dsp:spPr>
        <a:xfrm>
          <a:off x="124764" y="2865706"/>
          <a:ext cx="2024068" cy="122542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GB" sz="2800" kern="1200" dirty="0" smtClean="0">
              <a:solidFill>
                <a:schemeClr val="accent1">
                  <a:lumMod val="50000"/>
                </a:schemeClr>
              </a:solidFill>
            </a:rPr>
            <a:t>time</a:t>
          </a:r>
          <a:endParaRPr lang="en-GB" sz="2800" kern="1200" dirty="0">
            <a:solidFill>
              <a:schemeClr val="accent1">
                <a:lumMod val="50000"/>
              </a:schemeClr>
            </a:solidFill>
          </a:endParaRPr>
        </a:p>
      </dsp:txBody>
      <dsp:txXfrm>
        <a:off x="421182" y="3045165"/>
        <a:ext cx="1431232" cy="8665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E56D7-4C3D-4AC0-9B37-C1650A9C9B70}">
      <dsp:nvSpPr>
        <dsp:cNvPr id="0" name=""/>
        <dsp:cNvSpPr/>
      </dsp:nvSpPr>
      <dsp:spPr>
        <a:xfrm rot="10800000">
          <a:off x="1012583" y="1506"/>
          <a:ext cx="2977641" cy="1050303"/>
        </a:xfrm>
        <a:prstGeom prst="homePlat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63155" tIns="106680" rIns="199136" bIns="106680" numCol="1" spcCol="1270" anchor="ctr" anchorCtr="0">
          <a:noAutofit/>
        </a:bodyPr>
        <a:lstStyle/>
        <a:p>
          <a:pPr lvl="0" algn="ctr" defTabSz="1244600">
            <a:lnSpc>
              <a:spcPct val="90000"/>
            </a:lnSpc>
            <a:spcBef>
              <a:spcPct val="0"/>
            </a:spcBef>
            <a:spcAft>
              <a:spcPct val="35000"/>
            </a:spcAft>
          </a:pPr>
          <a:r>
            <a:rPr lang="en-GB" sz="2800" kern="1200" dirty="0" smtClean="0"/>
            <a:t>Charity</a:t>
          </a:r>
          <a:endParaRPr lang="en-GB" sz="2800" kern="1200" dirty="0"/>
        </a:p>
      </dsp:txBody>
      <dsp:txXfrm rot="10800000">
        <a:off x="1275159" y="1506"/>
        <a:ext cx="2715065" cy="1050303"/>
      </dsp:txXfrm>
    </dsp:sp>
    <dsp:sp modelId="{BDE472E1-0A9D-4A69-A43E-E0207571C593}">
      <dsp:nvSpPr>
        <dsp:cNvPr id="0" name=""/>
        <dsp:cNvSpPr/>
      </dsp:nvSpPr>
      <dsp:spPr>
        <a:xfrm>
          <a:off x="487431" y="1506"/>
          <a:ext cx="1050303" cy="1050303"/>
        </a:xfrm>
        <a:prstGeom prst="ellipse">
          <a:avLst/>
        </a:prstGeom>
        <a:solidFill>
          <a:schemeClr val="accent1">
            <a:tint val="50000"/>
            <a:hueOff val="0"/>
            <a:satOff val="0"/>
            <a:lumOff val="0"/>
            <a:alphaOff val="0"/>
          </a:schemeClr>
        </a:solid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D58F4149-CE03-4576-B584-3AFFC365B48D}">
      <dsp:nvSpPr>
        <dsp:cNvPr id="0" name=""/>
        <dsp:cNvSpPr/>
      </dsp:nvSpPr>
      <dsp:spPr>
        <a:xfrm rot="10800000">
          <a:off x="909586" y="1397609"/>
          <a:ext cx="2977641" cy="1050303"/>
        </a:xfrm>
        <a:prstGeom prst="homePlat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63155" tIns="99060" rIns="184912" bIns="99060" numCol="1" spcCol="1270" anchor="ctr" anchorCtr="0">
          <a:noAutofit/>
        </a:bodyPr>
        <a:lstStyle/>
        <a:p>
          <a:pPr lvl="0" algn="ctr" defTabSz="1155700">
            <a:lnSpc>
              <a:spcPct val="90000"/>
            </a:lnSpc>
            <a:spcBef>
              <a:spcPct val="0"/>
            </a:spcBef>
            <a:spcAft>
              <a:spcPct val="35000"/>
            </a:spcAft>
          </a:pPr>
          <a:r>
            <a:rPr lang="en-GB" sz="2600" kern="1200" dirty="0" smtClean="0"/>
            <a:t>NHS</a:t>
          </a:r>
          <a:endParaRPr lang="en-GB" sz="2600" kern="1200" dirty="0"/>
        </a:p>
      </dsp:txBody>
      <dsp:txXfrm rot="10800000">
        <a:off x="1172162" y="1397609"/>
        <a:ext cx="2715065" cy="1050303"/>
      </dsp:txXfrm>
    </dsp:sp>
    <dsp:sp modelId="{F908D011-0375-4722-A500-BC32EFE0F669}">
      <dsp:nvSpPr>
        <dsp:cNvPr id="0" name=""/>
        <dsp:cNvSpPr/>
      </dsp:nvSpPr>
      <dsp:spPr>
        <a:xfrm>
          <a:off x="487431" y="1365333"/>
          <a:ext cx="1050303" cy="1050303"/>
        </a:xfrm>
        <a:prstGeom prst="ellipse">
          <a:avLst/>
        </a:prstGeom>
        <a:solidFill>
          <a:schemeClr val="accent1">
            <a:tint val="50000"/>
            <a:hueOff val="0"/>
            <a:satOff val="0"/>
            <a:lumOff val="0"/>
            <a:alphaOff val="0"/>
          </a:schemeClr>
        </a:solid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878B7AD7-69A1-4E8C-A872-ADC7B7926C9E}">
      <dsp:nvSpPr>
        <dsp:cNvPr id="0" name=""/>
        <dsp:cNvSpPr/>
      </dsp:nvSpPr>
      <dsp:spPr>
        <a:xfrm rot="10800000">
          <a:off x="1012583" y="2729160"/>
          <a:ext cx="2977641" cy="1050303"/>
        </a:xfrm>
        <a:prstGeom prst="homePlat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63155" tIns="99060" rIns="184912" bIns="99060" numCol="1" spcCol="1270" anchor="ctr" anchorCtr="0">
          <a:noAutofit/>
        </a:bodyPr>
        <a:lstStyle/>
        <a:p>
          <a:pPr lvl="0" algn="ctr" defTabSz="1155700">
            <a:lnSpc>
              <a:spcPct val="90000"/>
            </a:lnSpc>
            <a:spcBef>
              <a:spcPct val="0"/>
            </a:spcBef>
            <a:spcAft>
              <a:spcPct val="35000"/>
            </a:spcAft>
          </a:pPr>
          <a:r>
            <a:rPr lang="en-GB" sz="2600" kern="1200" dirty="0" smtClean="0"/>
            <a:t>Private sector / business</a:t>
          </a:r>
          <a:endParaRPr lang="en-GB" sz="2600" kern="1200" dirty="0"/>
        </a:p>
      </dsp:txBody>
      <dsp:txXfrm rot="10800000">
        <a:off x="1275159" y="2729160"/>
        <a:ext cx="2715065" cy="1050303"/>
      </dsp:txXfrm>
    </dsp:sp>
    <dsp:sp modelId="{FBF21E7C-A67A-477E-AFD1-96E5A5464E21}">
      <dsp:nvSpPr>
        <dsp:cNvPr id="0" name=""/>
        <dsp:cNvSpPr/>
      </dsp:nvSpPr>
      <dsp:spPr>
        <a:xfrm>
          <a:off x="487431" y="2729160"/>
          <a:ext cx="1050303" cy="1050303"/>
        </a:xfrm>
        <a:prstGeom prst="ellipse">
          <a:avLst/>
        </a:prstGeom>
        <a:solidFill>
          <a:schemeClr val="accent1">
            <a:tint val="50000"/>
            <a:hueOff val="0"/>
            <a:satOff val="0"/>
            <a:lumOff val="0"/>
            <a:alphaOff val="0"/>
          </a:schemeClr>
        </a:solid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6C33A7-8355-48FC-9CBD-122EC1602F9B}">
      <dsp:nvSpPr>
        <dsp:cNvPr id="0" name=""/>
        <dsp:cNvSpPr/>
      </dsp:nvSpPr>
      <dsp:spPr>
        <a:xfrm>
          <a:off x="1018808" y="0"/>
          <a:ext cx="571768" cy="3176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endParaRPr lang="en-GB" sz="1300" kern="1200"/>
        </a:p>
      </dsp:txBody>
      <dsp:txXfrm>
        <a:off x="1028112" y="9304"/>
        <a:ext cx="553160" cy="299041"/>
      </dsp:txXfrm>
    </dsp:sp>
    <dsp:sp modelId="{8D143712-2D0B-4782-A66F-71188F6ED7FA}">
      <dsp:nvSpPr>
        <dsp:cNvPr id="0" name=""/>
        <dsp:cNvSpPr/>
      </dsp:nvSpPr>
      <dsp:spPr>
        <a:xfrm>
          <a:off x="1844697" y="0"/>
          <a:ext cx="571768" cy="3176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endParaRPr lang="en-GB" sz="1300" kern="1200"/>
        </a:p>
      </dsp:txBody>
      <dsp:txXfrm>
        <a:off x="1854001" y="9304"/>
        <a:ext cx="553160" cy="299041"/>
      </dsp:txXfrm>
    </dsp:sp>
    <dsp:sp modelId="{7E6E7A84-B97B-4E87-BF6A-0F548062CAE4}">
      <dsp:nvSpPr>
        <dsp:cNvPr id="0" name=""/>
        <dsp:cNvSpPr/>
      </dsp:nvSpPr>
      <dsp:spPr>
        <a:xfrm>
          <a:off x="1598518" y="1350009"/>
          <a:ext cx="238237" cy="238237"/>
        </a:xfrm>
        <a:prstGeom prst="triangl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F31ECD-A6A6-480B-B28D-9D2C0A290508}">
      <dsp:nvSpPr>
        <dsp:cNvPr id="0" name=""/>
        <dsp:cNvSpPr/>
      </dsp:nvSpPr>
      <dsp:spPr>
        <a:xfrm rot="240000">
          <a:off x="1031248" y="1239514"/>
          <a:ext cx="1429858" cy="9998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678146-848B-42D4-B671-7CA780BFD69E}">
      <dsp:nvSpPr>
        <dsp:cNvPr id="0" name=""/>
        <dsp:cNvSpPr/>
      </dsp:nvSpPr>
      <dsp:spPr>
        <a:xfrm rot="240000">
          <a:off x="1861214" y="997934"/>
          <a:ext cx="570500" cy="2657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n-GB" sz="1100" kern="1200"/>
        </a:p>
      </dsp:txBody>
      <dsp:txXfrm>
        <a:off x="1874189" y="1010909"/>
        <a:ext cx="544550" cy="239844"/>
      </dsp:txXfrm>
    </dsp:sp>
    <dsp:sp modelId="{0B23A08F-A7C9-4DA6-B12A-C19130FF2E10}">
      <dsp:nvSpPr>
        <dsp:cNvPr id="0" name=""/>
        <dsp:cNvSpPr/>
      </dsp:nvSpPr>
      <dsp:spPr>
        <a:xfrm rot="240000">
          <a:off x="1881861" y="712050"/>
          <a:ext cx="570500" cy="2657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n-GB" sz="1100" kern="1200"/>
        </a:p>
      </dsp:txBody>
      <dsp:txXfrm>
        <a:off x="1894836" y="725025"/>
        <a:ext cx="544550" cy="239844"/>
      </dsp:txXfrm>
    </dsp:sp>
    <dsp:sp modelId="{871E20FA-3404-4156-81D7-5626F7F59E8E}">
      <dsp:nvSpPr>
        <dsp:cNvPr id="0" name=""/>
        <dsp:cNvSpPr/>
      </dsp:nvSpPr>
      <dsp:spPr>
        <a:xfrm rot="240000">
          <a:off x="1902508" y="432518"/>
          <a:ext cx="570500" cy="2657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n-GB" sz="1100" kern="1200"/>
        </a:p>
      </dsp:txBody>
      <dsp:txXfrm>
        <a:off x="1915483" y="445493"/>
        <a:ext cx="544550" cy="239844"/>
      </dsp:txXfrm>
    </dsp:sp>
    <dsp:sp modelId="{E8A8A3E9-444F-4E24-BC90-1B9ED41E8189}">
      <dsp:nvSpPr>
        <dsp:cNvPr id="0" name=""/>
        <dsp:cNvSpPr/>
      </dsp:nvSpPr>
      <dsp:spPr>
        <a:xfrm rot="240000">
          <a:off x="1043266" y="940757"/>
          <a:ext cx="570500" cy="2657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n-GB" sz="1100" kern="1200"/>
        </a:p>
      </dsp:txBody>
      <dsp:txXfrm>
        <a:off x="1056241" y="953732"/>
        <a:ext cx="544550" cy="239844"/>
      </dsp:txXfrm>
    </dsp:sp>
    <dsp:sp modelId="{2DFFDA1B-E57C-4EC7-ADF3-AB3578072652}">
      <dsp:nvSpPr>
        <dsp:cNvPr id="0" name=""/>
        <dsp:cNvSpPr/>
      </dsp:nvSpPr>
      <dsp:spPr>
        <a:xfrm rot="240000">
          <a:off x="1063914" y="654873"/>
          <a:ext cx="570500" cy="2657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n-GB" sz="1100" kern="1200"/>
        </a:p>
      </dsp:txBody>
      <dsp:txXfrm>
        <a:off x="1076889" y="667848"/>
        <a:ext cx="544550" cy="239844"/>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2127E5DD-1F91-485D-98D7-3DEA79184154}" type="datetimeFigureOut">
              <a:rPr lang="en-GB" smtClean="0"/>
              <a:t>01/06/2016</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E75B4F37-FF48-4282-8A91-FD828086F6BF}" type="slidenum">
              <a:rPr lang="en-GB" smtClean="0"/>
              <a:t>‹#›</a:t>
            </a:fld>
            <a:endParaRPr lang="en-GB"/>
          </a:p>
        </p:txBody>
      </p:sp>
    </p:spTree>
    <p:extLst>
      <p:ext uri="{BB962C8B-B14F-4D97-AF65-F5344CB8AC3E}">
        <p14:creationId xmlns:p14="http://schemas.microsoft.com/office/powerpoint/2010/main" val="1157166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DB2C6FB-8938-ED4D-A806-6F5F9C339D57}" type="datetimeFigureOut">
              <a:rPr lang="en-US" smtClean="0"/>
              <a:t>01/06/2016</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D4E8127-899C-7E4F-8270-3C3CF59AC85D}" type="slidenum">
              <a:rPr lang="en-US" smtClean="0"/>
              <a:t>‹#›</a:t>
            </a:fld>
            <a:endParaRPr lang="en-US"/>
          </a:p>
        </p:txBody>
      </p:sp>
    </p:spTree>
    <p:extLst>
      <p:ext uri="{BB962C8B-B14F-4D97-AF65-F5344CB8AC3E}">
        <p14:creationId xmlns:p14="http://schemas.microsoft.com/office/powerpoint/2010/main" val="20010845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1</a:t>
            </a:fld>
            <a:endParaRPr lang="en-US"/>
          </a:p>
        </p:txBody>
      </p:sp>
    </p:spTree>
    <p:extLst>
      <p:ext uri="{BB962C8B-B14F-4D97-AF65-F5344CB8AC3E}">
        <p14:creationId xmlns:p14="http://schemas.microsoft.com/office/powerpoint/2010/main" val="948029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Currently 492 volunteers registered with the hospice </a:t>
            </a:r>
          </a:p>
          <a:p>
            <a:r>
              <a:rPr lang="en-US" dirty="0" smtClean="0"/>
              <a:t>Throughout the </a:t>
            </a:r>
            <a:r>
              <a:rPr lang="en-US" dirty="0" err="1" smtClean="0"/>
              <a:t>organisation</a:t>
            </a:r>
            <a:r>
              <a:rPr lang="en-US" dirty="0" smtClean="0"/>
              <a:t> : Board members, service level, community</a:t>
            </a:r>
          </a:p>
          <a:p>
            <a:r>
              <a:rPr lang="en-US" dirty="0" smtClean="0"/>
              <a:t>Roles include: IPU, Day hospice, Drivers, Receptionists, Gardening, Fundraising, Charity Shops, Board of Directors ...........</a:t>
            </a:r>
          </a:p>
          <a:p>
            <a:endParaRPr lang="en-US" dirty="0" smtClean="0"/>
          </a:p>
          <a:p>
            <a:r>
              <a:rPr lang="en-US" dirty="0" smtClean="0"/>
              <a:t>For reasons</a:t>
            </a:r>
            <a:r>
              <a:rPr lang="en-US" baseline="0" dirty="0" smtClean="0"/>
              <a:t> of expediency I have limited the volunteers in this study to those who spend time in the hospice itself, as opposed to people involved with community or fundraising. Volunteers in my work all have roles which to a greater or lesser extent involve some degree of direct contact with patients and staff in the hospice.</a:t>
            </a:r>
            <a:endParaRPr lang="en-US" dirty="0" smtClean="0"/>
          </a:p>
          <a:p>
            <a:endParaRPr lang="en-GB" dirty="0" smtClean="0"/>
          </a:p>
          <a:p>
            <a:r>
              <a:rPr lang="en-GB" dirty="0" smtClean="0"/>
              <a:t>My own involvement with the hospice is central to this research.</a:t>
            </a:r>
          </a:p>
          <a:p>
            <a:r>
              <a:rPr lang="en-GB" dirty="0" smtClean="0"/>
              <a:t> My connections with the organisation extend over 30 years </a:t>
            </a:r>
          </a:p>
          <a:p>
            <a:r>
              <a:rPr lang="en-GB" dirty="0" smtClean="0"/>
              <a:t>I have had a direct involvement with the hospice since it opened in 1981 firstly as a volunteer within the inpatient unit and following that as a director for over 20 years.</a:t>
            </a:r>
          </a:p>
          <a:p>
            <a:r>
              <a:rPr lang="en-GB" dirty="0" smtClean="0"/>
              <a:t>My dual</a:t>
            </a:r>
            <a:r>
              <a:rPr lang="en-GB" baseline="0" dirty="0" smtClean="0"/>
              <a:t> role as director and now researcher has been significant but is not something I will cover in detail today.</a:t>
            </a:r>
            <a:endParaRPr lang="en-GB" dirty="0" smtClean="0"/>
          </a:p>
          <a:p>
            <a:endParaRPr lang="en-GB" dirty="0"/>
          </a:p>
        </p:txBody>
      </p:sp>
      <p:sp>
        <p:nvSpPr>
          <p:cNvPr id="4" name="Slide Number Placeholder 3"/>
          <p:cNvSpPr>
            <a:spLocks noGrp="1"/>
          </p:cNvSpPr>
          <p:nvPr>
            <p:ph type="sldNum" sz="quarter" idx="10"/>
          </p:nvPr>
        </p:nvSpPr>
        <p:spPr/>
        <p:txBody>
          <a:bodyPr/>
          <a:lstStyle/>
          <a:p>
            <a:fld id="{29FE69C1-5299-CF4F-B63A-F4562BEE7D5B}" type="slidenum">
              <a:rPr lang="en-US" smtClean="0">
                <a:solidFill>
                  <a:prstClr val="black"/>
                </a:solidFill>
                <a:latin typeface="Calibri"/>
              </a:rPr>
              <a:pPr/>
              <a:t>10</a:t>
            </a:fld>
            <a:endParaRPr lang="en-US">
              <a:solidFill>
                <a:prstClr val="black"/>
              </a:solidFill>
              <a:latin typeface="Calibri"/>
            </a:endParaRPr>
          </a:p>
        </p:txBody>
      </p:sp>
    </p:spTree>
    <p:extLst>
      <p:ext uri="{BB962C8B-B14F-4D97-AF65-F5344CB8AC3E}">
        <p14:creationId xmlns:p14="http://schemas.microsoft.com/office/powerpoint/2010/main" val="4158585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11</a:t>
            </a:fld>
            <a:endParaRPr lang="en-US"/>
          </a:p>
        </p:txBody>
      </p:sp>
    </p:spTree>
    <p:extLst>
      <p:ext uri="{BB962C8B-B14F-4D97-AF65-F5344CB8AC3E}">
        <p14:creationId xmlns:p14="http://schemas.microsoft.com/office/powerpoint/2010/main" val="1617237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12</a:t>
            </a:fld>
            <a:endParaRPr lang="en-US"/>
          </a:p>
        </p:txBody>
      </p:sp>
    </p:spTree>
    <p:extLst>
      <p:ext uri="{BB962C8B-B14F-4D97-AF65-F5344CB8AC3E}">
        <p14:creationId xmlns:p14="http://schemas.microsoft.com/office/powerpoint/2010/main" val="2821272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13</a:t>
            </a:fld>
            <a:endParaRPr lang="en-US"/>
          </a:p>
        </p:txBody>
      </p:sp>
    </p:spTree>
    <p:extLst>
      <p:ext uri="{BB962C8B-B14F-4D97-AF65-F5344CB8AC3E}">
        <p14:creationId xmlns:p14="http://schemas.microsoft.com/office/powerpoint/2010/main" val="4235129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volunteer drivers are usually the first point of contact for a new day hospice patient. Typically a patient will start to come to day hospice when they are within the final stages of their illness but are still able to continue to live at home. A volunteer driver is allocated a patient and usually that driver will become their main driver for the days they attend the hospice. The first contact is a telephone call by the driver to the patient to make arrangements for the first visit. The drivers have talked to me about the decision patients make in deciding to come to day hospice. It can be seen by some as a turning point in their lives as some know little about hospices apart from the connection with death and dying. Drivers have talked about some of their patients being ‘nervous’, ‘apprehensive’ and in one case ‘terrified’ during that first journey to the hospice. The drivers have talked about the conversations they have and the ways in which they support and encourage the patients on those occasions. Some of the journeys are some distance from the patient’s home to the hospice and so the journeys place the volunteers for considerable periods of time in a confined space with on a one-to-one basis with some very poorly and vulnerable people.</a:t>
            </a:r>
          </a:p>
          <a:p>
            <a:r>
              <a:rPr lang="en-GB" sz="1200" kern="1200" dirty="0" smtClean="0">
                <a:solidFill>
                  <a:schemeClr val="tx1"/>
                </a:solidFill>
                <a:effectLst/>
                <a:latin typeface="+mn-lt"/>
                <a:ea typeface="+mn-ea"/>
                <a:cs typeface="+mn-cs"/>
              </a:rPr>
              <a:t>This all served to highlight some of the emotional challenges faced by volunteers which are largely not always anticipated or planned for. </a:t>
            </a:r>
          </a:p>
          <a:p>
            <a:r>
              <a:rPr lang="en-GB"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29FE69C1-5299-CF4F-B63A-F4562BEE7D5B}" type="slidenum">
              <a:rPr lang="en-US" smtClean="0"/>
              <a:t>14</a:t>
            </a:fld>
            <a:endParaRPr lang="en-US"/>
          </a:p>
        </p:txBody>
      </p:sp>
    </p:spTree>
    <p:extLst>
      <p:ext uri="{BB962C8B-B14F-4D97-AF65-F5344CB8AC3E}">
        <p14:creationId xmlns:p14="http://schemas.microsoft.com/office/powerpoint/2010/main" val="1351759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15</a:t>
            </a:fld>
            <a:endParaRPr lang="en-US"/>
          </a:p>
        </p:txBody>
      </p:sp>
    </p:spTree>
    <p:extLst>
      <p:ext uri="{BB962C8B-B14F-4D97-AF65-F5344CB8AC3E}">
        <p14:creationId xmlns:p14="http://schemas.microsoft.com/office/powerpoint/2010/main" val="15614283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reception area in the hospice can be seen as the hub and is staffed by volunteers. Having spent time sitting with the volunteers during their shifts and speaking to them in interviews the complexity and unpredictability of the activities is striking.</a:t>
            </a:r>
          </a:p>
          <a:p>
            <a:r>
              <a:rPr lang="en-GB" dirty="0" smtClean="0"/>
              <a:t>What could be seen as a relatively low skilled job is without doubt essential to the hospice</a:t>
            </a:r>
            <a:endParaRPr lang="en-GB" dirty="0"/>
          </a:p>
        </p:txBody>
      </p:sp>
      <p:sp>
        <p:nvSpPr>
          <p:cNvPr id="4" name="Slide Number Placeholder 3"/>
          <p:cNvSpPr>
            <a:spLocks noGrp="1"/>
          </p:cNvSpPr>
          <p:nvPr>
            <p:ph type="sldNum" sz="quarter" idx="10"/>
          </p:nvPr>
        </p:nvSpPr>
        <p:spPr/>
        <p:txBody>
          <a:bodyPr/>
          <a:lstStyle/>
          <a:p>
            <a:fld id="{2D4E8127-899C-7E4F-8270-3C3CF59AC85D}" type="slidenum">
              <a:rPr lang="en-US" smtClean="0"/>
              <a:t>16</a:t>
            </a:fld>
            <a:endParaRPr lang="en-US"/>
          </a:p>
        </p:txBody>
      </p:sp>
    </p:spTree>
    <p:extLst>
      <p:ext uri="{BB962C8B-B14F-4D97-AF65-F5344CB8AC3E}">
        <p14:creationId xmlns:p14="http://schemas.microsoft.com/office/powerpoint/2010/main" val="39721860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17</a:t>
            </a:fld>
            <a:endParaRPr lang="en-US"/>
          </a:p>
        </p:txBody>
      </p:sp>
    </p:spTree>
    <p:extLst>
      <p:ext uri="{BB962C8B-B14F-4D97-AF65-F5344CB8AC3E}">
        <p14:creationId xmlns:p14="http://schemas.microsoft.com/office/powerpoint/2010/main" val="40457739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course of </a:t>
            </a:r>
            <a:r>
              <a:rPr lang="en-GB" dirty="0" smtClean="0"/>
              <a:t>this work I </a:t>
            </a:r>
            <a:r>
              <a:rPr lang="en-GB" dirty="0"/>
              <a:t>have also become aware of the emotional impact of research on the researcher. Whilst sitting with a group of patients, volunteers and staff at the day hospice, completing a quiz about Hollywood films I was struck by the juxtaposition of banter, humour and laughter with talk of death and dying. A patient sitting next to me who, incidentally, had a portable oxygen supply in place and was sipping a small tot of whiskey said to me:</a:t>
            </a:r>
          </a:p>
          <a:p>
            <a:r>
              <a:rPr lang="en-GB" dirty="0"/>
              <a:t>“ </a:t>
            </a:r>
            <a:r>
              <a:rPr lang="en-GB" i="1" dirty="0"/>
              <a:t>Did you get that one? I knew it was something to do with James Bond</a:t>
            </a:r>
            <a:r>
              <a:rPr lang="en-GB" dirty="0"/>
              <a:t>….’  Almost in the same breath she began to tell me about her decision to come to the Day Hospice “… </a:t>
            </a:r>
            <a:r>
              <a:rPr lang="en-GB" i="1" dirty="0"/>
              <a:t>they said why don’t you try it? I thought that’s somewhere you go if you’re dying …. But then I thought to myself well I suppose I am  ……   Did she say it’s a Walt Disney</a:t>
            </a:r>
            <a:r>
              <a:rPr lang="en-GB" dirty="0"/>
              <a:t>?” </a:t>
            </a:r>
          </a:p>
          <a:p>
            <a:r>
              <a:rPr lang="en-GB" dirty="0"/>
              <a:t>Her comments had a profound effect on me in appreciating the nature of conversations volunteers are likely to have with patients in the course of their work at the hospice. </a:t>
            </a:r>
            <a:r>
              <a:rPr lang="en-GB" i="1" dirty="0"/>
              <a:t>The experience is also illustrative of the emotional impact of ethnography on the researcher. A study which involves immersion in the field, by definition implies that the researcher will be exposed to unplanned events and incident and in the context of a hospice that exposure and vulnerability as a researcher should not be underestimated.</a:t>
            </a:r>
          </a:p>
          <a:p>
            <a:endParaRPr lang="en-GB" i="1" dirty="0"/>
          </a:p>
        </p:txBody>
      </p:sp>
      <p:sp>
        <p:nvSpPr>
          <p:cNvPr id="4" name="Slide Number Placeholder 3"/>
          <p:cNvSpPr>
            <a:spLocks noGrp="1"/>
          </p:cNvSpPr>
          <p:nvPr>
            <p:ph type="sldNum" sz="quarter" idx="10"/>
          </p:nvPr>
        </p:nvSpPr>
        <p:spPr/>
        <p:txBody>
          <a:bodyPr/>
          <a:lstStyle/>
          <a:p>
            <a:fld id="{2D4E8127-899C-7E4F-8270-3C3CF59AC85D}" type="slidenum">
              <a:rPr lang="en-US" smtClean="0"/>
              <a:t>18</a:t>
            </a:fld>
            <a:endParaRPr lang="en-US"/>
          </a:p>
        </p:txBody>
      </p:sp>
    </p:spTree>
    <p:extLst>
      <p:ext uri="{BB962C8B-B14F-4D97-AF65-F5344CB8AC3E}">
        <p14:creationId xmlns:p14="http://schemas.microsoft.com/office/powerpoint/2010/main" val="5509027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19</a:t>
            </a:fld>
            <a:endParaRPr lang="en-US"/>
          </a:p>
        </p:txBody>
      </p:sp>
    </p:spTree>
    <p:extLst>
      <p:ext uri="{BB962C8B-B14F-4D97-AF65-F5344CB8AC3E}">
        <p14:creationId xmlns:p14="http://schemas.microsoft.com/office/powerpoint/2010/main" val="211281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4E8127-899C-7E4F-8270-3C3CF59AC85D}" type="slidenum">
              <a:rPr lang="en-US" smtClean="0"/>
              <a:t>2</a:t>
            </a:fld>
            <a:endParaRPr lang="en-US"/>
          </a:p>
        </p:txBody>
      </p:sp>
    </p:spTree>
    <p:extLst>
      <p:ext uri="{BB962C8B-B14F-4D97-AF65-F5344CB8AC3E}">
        <p14:creationId xmlns:p14="http://schemas.microsoft.com/office/powerpoint/2010/main" val="29789904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20</a:t>
            </a:fld>
            <a:endParaRPr lang="en-US"/>
          </a:p>
        </p:txBody>
      </p:sp>
    </p:spTree>
    <p:extLst>
      <p:ext uri="{BB962C8B-B14F-4D97-AF65-F5344CB8AC3E}">
        <p14:creationId xmlns:p14="http://schemas.microsoft.com/office/powerpoint/2010/main" val="20603020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21</a:t>
            </a:fld>
            <a:endParaRPr lang="en-US"/>
          </a:p>
        </p:txBody>
      </p:sp>
    </p:spTree>
    <p:extLst>
      <p:ext uri="{BB962C8B-B14F-4D97-AF65-F5344CB8AC3E}">
        <p14:creationId xmlns:p14="http://schemas.microsoft.com/office/powerpoint/2010/main" val="182873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22</a:t>
            </a:fld>
            <a:endParaRPr lang="en-US"/>
          </a:p>
        </p:txBody>
      </p:sp>
    </p:spTree>
    <p:extLst>
      <p:ext uri="{BB962C8B-B14F-4D97-AF65-F5344CB8AC3E}">
        <p14:creationId xmlns:p14="http://schemas.microsoft.com/office/powerpoint/2010/main" val="6909144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23</a:t>
            </a:fld>
            <a:endParaRPr lang="en-US"/>
          </a:p>
        </p:txBody>
      </p:sp>
    </p:spTree>
    <p:extLst>
      <p:ext uri="{BB962C8B-B14F-4D97-AF65-F5344CB8AC3E}">
        <p14:creationId xmlns:p14="http://schemas.microsoft.com/office/powerpoint/2010/main" val="23658230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24</a:t>
            </a:fld>
            <a:endParaRPr lang="en-US"/>
          </a:p>
        </p:txBody>
      </p:sp>
    </p:spTree>
    <p:extLst>
      <p:ext uri="{BB962C8B-B14F-4D97-AF65-F5344CB8AC3E}">
        <p14:creationId xmlns:p14="http://schemas.microsoft.com/office/powerpoint/2010/main" val="8953623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25</a:t>
            </a:fld>
            <a:endParaRPr lang="en-US"/>
          </a:p>
        </p:txBody>
      </p:sp>
    </p:spTree>
    <p:extLst>
      <p:ext uri="{BB962C8B-B14F-4D97-AF65-F5344CB8AC3E}">
        <p14:creationId xmlns:p14="http://schemas.microsoft.com/office/powerpoint/2010/main" val="16198734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26</a:t>
            </a:fld>
            <a:endParaRPr lang="en-US"/>
          </a:p>
        </p:txBody>
      </p:sp>
    </p:spTree>
    <p:extLst>
      <p:ext uri="{BB962C8B-B14F-4D97-AF65-F5344CB8AC3E}">
        <p14:creationId xmlns:p14="http://schemas.microsoft.com/office/powerpoint/2010/main" val="37502486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27</a:t>
            </a:fld>
            <a:endParaRPr lang="en-US"/>
          </a:p>
        </p:txBody>
      </p:sp>
    </p:spTree>
    <p:extLst>
      <p:ext uri="{BB962C8B-B14F-4D97-AF65-F5344CB8AC3E}">
        <p14:creationId xmlns:p14="http://schemas.microsoft.com/office/powerpoint/2010/main" val="23411510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28</a:t>
            </a:fld>
            <a:endParaRPr lang="en-US"/>
          </a:p>
        </p:txBody>
      </p:sp>
    </p:spTree>
    <p:extLst>
      <p:ext uri="{BB962C8B-B14F-4D97-AF65-F5344CB8AC3E}">
        <p14:creationId xmlns:p14="http://schemas.microsoft.com/office/powerpoint/2010/main" val="15757585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6150" y="744538"/>
            <a:ext cx="4962525" cy="3722687"/>
          </a:xfrm>
        </p:spPr>
      </p:sp>
      <p:sp>
        <p:nvSpPr>
          <p:cNvPr id="3" name="Notes Placeholder 2"/>
          <p:cNvSpPr>
            <a:spLocks noGrp="1"/>
          </p:cNvSpPr>
          <p:nvPr>
            <p:ph type="body" idx="1"/>
          </p:nvPr>
        </p:nvSpPr>
        <p:spPr>
          <a:xfrm>
            <a:off x="680384" y="4716586"/>
            <a:ext cx="5436909" cy="4923600"/>
          </a:xfrm>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Hospice work is by its very nature, challenging, demanding and emotionally laden. Many of the volunteers’ roles such as reception duties, providing refreshments, gardening, driving, could be seen as basic and low status however when one overlays the emotional component inherent in hospices and care, </a:t>
            </a:r>
            <a:r>
              <a:rPr lang="en-GB" sz="1200" kern="1200" baseline="0" dirty="0" smtClean="0">
                <a:solidFill>
                  <a:schemeClr val="tx1"/>
                </a:solidFill>
                <a:effectLst/>
                <a:latin typeface="+mn-lt"/>
                <a:ea typeface="+mn-ea"/>
                <a:cs typeface="+mn-cs"/>
              </a:rPr>
              <a:t> that role becomes more complex and difficult to articulate</a:t>
            </a:r>
            <a:r>
              <a:rPr lang="en-GB" sz="1200" kern="120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a:defRPr/>
            </a:pPr>
            <a:r>
              <a:rPr lang="en-US" sz="1200" kern="1200" dirty="0" smtClean="0">
                <a:solidFill>
                  <a:schemeClr val="tx1"/>
                </a:solidFill>
                <a:effectLst/>
                <a:latin typeface="+mn-lt"/>
                <a:ea typeface="+mn-ea"/>
                <a:cs typeface="+mn-cs"/>
              </a:rPr>
              <a:t>Some of the more visible aspects of volunteers’ learning occurs within formal induction and other training provided within a hospice. Aside from those clearly defined aspects of learning however, there are less visible and arguably complex aspects of the volunteer role which are associated with enculturation of the hospice</a:t>
            </a:r>
            <a:r>
              <a:rPr lang="en-US" sz="1200" kern="1200" baseline="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part of the hospice team, volunteers acquire culturally transmitted knowledge about death and dying and find themselves needing to learn about palliative care, forming relationships and dealing with the unexpected. This learning is likely to be situated and contingent upon the culture which exists within the hospice setting.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nature of that learning is complex and difficult to classify</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9FE69C1-5299-CF4F-B63A-F4562BEE7D5B}" type="slidenum">
              <a:rPr lang="en-US" smtClean="0">
                <a:solidFill>
                  <a:prstClr val="black"/>
                </a:solidFill>
                <a:latin typeface="Calibri"/>
              </a:rPr>
              <a:pPr/>
              <a:t>29</a:t>
            </a:fld>
            <a:endParaRPr lang="en-US">
              <a:solidFill>
                <a:prstClr val="black"/>
              </a:solidFill>
              <a:latin typeface="Calibri"/>
            </a:endParaRPr>
          </a:p>
        </p:txBody>
      </p:sp>
    </p:spTree>
    <p:extLst>
      <p:ext uri="{BB962C8B-B14F-4D97-AF65-F5344CB8AC3E}">
        <p14:creationId xmlns:p14="http://schemas.microsoft.com/office/powerpoint/2010/main" val="1180679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 will be a small-scale, ethnographic case study, which attempts to understand the lived experience of volunteers and paid staff in a hospice. </a:t>
            </a:r>
          </a:p>
          <a:p>
            <a:r>
              <a:rPr lang="en-US" dirty="0" smtClean="0"/>
              <a:t>Methods</a:t>
            </a:r>
            <a:r>
              <a:rPr lang="en-US" baseline="0" dirty="0" smtClean="0"/>
              <a:t> include: ......</a:t>
            </a:r>
          </a:p>
          <a:p>
            <a:endParaRPr lang="en-US" baseline="0" dirty="0" smtClean="0"/>
          </a:p>
          <a:p>
            <a:r>
              <a:rPr lang="en-US" baseline="0" dirty="0" smtClean="0"/>
              <a:t>Whilst I will refer to the ethnography and chosen methods, the detail and rationale for those choices, will not be addressed in any detail in this session.</a:t>
            </a:r>
          </a:p>
          <a:p>
            <a:r>
              <a:rPr lang="en-US" baseline="0" dirty="0" smtClean="0"/>
              <a:t>The main focus of today is to talk to you about a specific method I am using for data collection known as metaphorical modelling.</a:t>
            </a:r>
          </a:p>
          <a:p>
            <a:r>
              <a:rPr lang="en-US" baseline="0" dirty="0" smtClean="0"/>
              <a:t>This is a technique which was developed in the Lego company and originally the process was used as a way of addressing management issues and problem solving within the LEGO </a:t>
            </a:r>
            <a:r>
              <a:rPr lang="en-US" baseline="0" dirty="0" err="1" smtClean="0"/>
              <a:t>organisation</a:t>
            </a:r>
            <a:r>
              <a:rPr lang="en-US" baseline="0" dirty="0" smtClean="0"/>
              <a:t>.</a:t>
            </a:r>
          </a:p>
          <a:p>
            <a:r>
              <a:rPr lang="en-US" baseline="0" dirty="0" smtClean="0"/>
              <a:t>The Lego Serious Play approach has since been developed and used in a range of business and educational settings.</a:t>
            </a:r>
          </a:p>
          <a:p>
            <a:endParaRPr lang="en-US" baseline="0" dirty="0" smtClean="0"/>
          </a:p>
          <a:p>
            <a:r>
              <a:rPr lang="en-US" baseline="0" dirty="0" smtClean="0"/>
              <a:t>The approach is based on group sessions in which participants build models using Lego to represent ideas and concepts and then share their ideas through reflective conversation.</a:t>
            </a:r>
            <a:endParaRPr lang="en-US" dirty="0"/>
          </a:p>
        </p:txBody>
      </p:sp>
      <p:sp>
        <p:nvSpPr>
          <p:cNvPr id="4" name="Slide Number Placeholder 3"/>
          <p:cNvSpPr>
            <a:spLocks noGrp="1"/>
          </p:cNvSpPr>
          <p:nvPr>
            <p:ph type="sldNum" sz="quarter" idx="10"/>
          </p:nvPr>
        </p:nvSpPr>
        <p:spPr/>
        <p:txBody>
          <a:bodyPr/>
          <a:lstStyle/>
          <a:p>
            <a:fld id="{29FE69C1-5299-CF4F-B63A-F4562BEE7D5B}" type="slidenum">
              <a:rPr lang="en-US" smtClean="0"/>
              <a:t>3</a:t>
            </a:fld>
            <a:endParaRPr lang="en-US"/>
          </a:p>
        </p:txBody>
      </p:sp>
    </p:spTree>
    <p:extLst>
      <p:ext uri="{BB962C8B-B14F-4D97-AF65-F5344CB8AC3E}">
        <p14:creationId xmlns:p14="http://schemas.microsoft.com/office/powerpoint/2010/main" val="40976847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30</a:t>
            </a:fld>
            <a:endParaRPr lang="en-US"/>
          </a:p>
        </p:txBody>
      </p:sp>
    </p:spTree>
    <p:extLst>
      <p:ext uri="{BB962C8B-B14F-4D97-AF65-F5344CB8AC3E}">
        <p14:creationId xmlns:p14="http://schemas.microsoft.com/office/powerpoint/2010/main" val="29233146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31</a:t>
            </a:fld>
            <a:endParaRPr lang="en-US"/>
          </a:p>
        </p:txBody>
      </p:sp>
    </p:spTree>
    <p:extLst>
      <p:ext uri="{BB962C8B-B14F-4D97-AF65-F5344CB8AC3E}">
        <p14:creationId xmlns:p14="http://schemas.microsoft.com/office/powerpoint/2010/main" val="30542457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32</a:t>
            </a:fld>
            <a:endParaRPr lang="en-US"/>
          </a:p>
        </p:txBody>
      </p:sp>
    </p:spTree>
    <p:extLst>
      <p:ext uri="{BB962C8B-B14F-4D97-AF65-F5344CB8AC3E}">
        <p14:creationId xmlns:p14="http://schemas.microsoft.com/office/powerpoint/2010/main" val="30188698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33</a:t>
            </a:fld>
            <a:endParaRPr lang="en-US"/>
          </a:p>
        </p:txBody>
      </p:sp>
    </p:spTree>
    <p:extLst>
      <p:ext uri="{BB962C8B-B14F-4D97-AF65-F5344CB8AC3E}">
        <p14:creationId xmlns:p14="http://schemas.microsoft.com/office/powerpoint/2010/main" val="2384024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4</a:t>
            </a:fld>
            <a:endParaRPr lang="en-US"/>
          </a:p>
        </p:txBody>
      </p:sp>
    </p:spTree>
    <p:extLst>
      <p:ext uri="{BB962C8B-B14F-4D97-AF65-F5344CB8AC3E}">
        <p14:creationId xmlns:p14="http://schemas.microsoft.com/office/powerpoint/2010/main" val="1993972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 will be a small-scale, ethnographic case study, which attempts to understand the lived experience of volunteers and paid staff in a hospice. </a:t>
            </a:r>
          </a:p>
          <a:p>
            <a:r>
              <a:rPr lang="en-US" dirty="0" smtClean="0"/>
              <a:t>Methods</a:t>
            </a:r>
            <a:r>
              <a:rPr lang="en-US" baseline="0" dirty="0" smtClean="0"/>
              <a:t> include: ......</a:t>
            </a:r>
          </a:p>
          <a:p>
            <a:endParaRPr lang="en-US" baseline="0" dirty="0" smtClean="0"/>
          </a:p>
          <a:p>
            <a:r>
              <a:rPr lang="en-US" baseline="0" dirty="0" smtClean="0"/>
              <a:t>Whilst I will refer to the ethnography and chosen methods, the detail and rationale for those choices, will not be addressed in any detail in this session.</a:t>
            </a:r>
          </a:p>
          <a:p>
            <a:r>
              <a:rPr lang="en-US" baseline="0" dirty="0" smtClean="0"/>
              <a:t>The main focus of today is to talk to you about a specific method I am using for data collection known as metaphorical modelling.</a:t>
            </a:r>
          </a:p>
          <a:p>
            <a:r>
              <a:rPr lang="en-US" baseline="0" dirty="0" smtClean="0"/>
              <a:t>This is a technique which was developed in the Lego company and originally the process was used as a way of addressing management issues and problem solving within the LEGO </a:t>
            </a:r>
            <a:r>
              <a:rPr lang="en-US" baseline="0" dirty="0" err="1" smtClean="0"/>
              <a:t>organisation</a:t>
            </a:r>
            <a:r>
              <a:rPr lang="en-US" baseline="0" dirty="0" smtClean="0"/>
              <a:t>.</a:t>
            </a:r>
          </a:p>
          <a:p>
            <a:r>
              <a:rPr lang="en-US" baseline="0" dirty="0" smtClean="0"/>
              <a:t>The Lego Serious Play approach has since been developed and used in a range of business and educational settings.</a:t>
            </a:r>
          </a:p>
          <a:p>
            <a:endParaRPr lang="en-US" baseline="0" dirty="0" smtClean="0"/>
          </a:p>
          <a:p>
            <a:r>
              <a:rPr lang="en-US" baseline="0" dirty="0" smtClean="0"/>
              <a:t>The approach is based on group sessions in which participants build models using Lego to represent ideas and concepts and then share their ideas through reflective conversation.</a:t>
            </a:r>
            <a:endParaRPr lang="en-US" dirty="0"/>
          </a:p>
        </p:txBody>
      </p:sp>
      <p:sp>
        <p:nvSpPr>
          <p:cNvPr id="4" name="Slide Number Placeholder 3"/>
          <p:cNvSpPr>
            <a:spLocks noGrp="1"/>
          </p:cNvSpPr>
          <p:nvPr>
            <p:ph type="sldNum" sz="quarter" idx="10"/>
          </p:nvPr>
        </p:nvSpPr>
        <p:spPr/>
        <p:txBody>
          <a:bodyPr/>
          <a:lstStyle/>
          <a:p>
            <a:fld id="{29FE69C1-5299-CF4F-B63A-F4562BEE7D5B}" type="slidenum">
              <a:rPr lang="en-US" smtClean="0">
                <a:solidFill>
                  <a:prstClr val="black"/>
                </a:solidFill>
                <a:latin typeface="Calibri"/>
              </a:rPr>
              <a:pPr/>
              <a:t>5</a:t>
            </a:fld>
            <a:endParaRPr lang="en-US">
              <a:solidFill>
                <a:prstClr val="black"/>
              </a:solidFill>
              <a:latin typeface="Calibri"/>
            </a:endParaRPr>
          </a:p>
        </p:txBody>
      </p:sp>
    </p:spTree>
    <p:extLst>
      <p:ext uri="{BB962C8B-B14F-4D97-AF65-F5344CB8AC3E}">
        <p14:creationId xmlns:p14="http://schemas.microsoft.com/office/powerpoint/2010/main" val="4097684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6</a:t>
            </a:fld>
            <a:endParaRPr lang="en-US"/>
          </a:p>
        </p:txBody>
      </p:sp>
    </p:spTree>
    <p:extLst>
      <p:ext uri="{BB962C8B-B14F-4D97-AF65-F5344CB8AC3E}">
        <p14:creationId xmlns:p14="http://schemas.microsoft.com/office/powerpoint/2010/main" val="1377042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4E8127-899C-7E4F-8270-3C3CF59AC85D}" type="slidenum">
              <a:rPr lang="en-US" smtClean="0"/>
              <a:t>7</a:t>
            </a:fld>
            <a:endParaRPr lang="en-US"/>
          </a:p>
        </p:txBody>
      </p:sp>
    </p:spTree>
    <p:extLst>
      <p:ext uri="{BB962C8B-B14F-4D97-AF65-F5344CB8AC3E}">
        <p14:creationId xmlns:p14="http://schemas.microsoft.com/office/powerpoint/2010/main" val="2519470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4E8127-899C-7E4F-8270-3C3CF59AC85D}" type="slidenum">
              <a:rPr lang="en-US" smtClean="0"/>
              <a:t>8</a:t>
            </a:fld>
            <a:endParaRPr lang="en-US"/>
          </a:p>
        </p:txBody>
      </p:sp>
    </p:spTree>
    <p:extLst>
      <p:ext uri="{BB962C8B-B14F-4D97-AF65-F5344CB8AC3E}">
        <p14:creationId xmlns:p14="http://schemas.microsoft.com/office/powerpoint/2010/main" val="1728198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FE69C1-5299-CF4F-B63A-F4562BEE7D5B}" type="slidenum">
              <a:rPr lang="en-US" smtClean="0">
                <a:solidFill>
                  <a:prstClr val="black"/>
                </a:solidFill>
                <a:latin typeface="Calibri"/>
              </a:rPr>
              <a:pPr/>
              <a:t>9</a:t>
            </a:fld>
            <a:endParaRPr lang="en-US">
              <a:solidFill>
                <a:prstClr val="black"/>
              </a:solidFill>
              <a:latin typeface="Calibri"/>
            </a:endParaRPr>
          </a:p>
        </p:txBody>
      </p:sp>
    </p:spTree>
    <p:extLst>
      <p:ext uri="{BB962C8B-B14F-4D97-AF65-F5344CB8AC3E}">
        <p14:creationId xmlns:p14="http://schemas.microsoft.com/office/powerpoint/2010/main" val="3776998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FE7D661-1836-44F7-8FAF-35E8F866ECD3}" type="datetime1">
              <a:rPr lang="en-US" smtClean="0"/>
              <a:pPr/>
              <a:t>01/06/2016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01/06/2016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01/06/2016</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FFFFFF">
                  <a:tint val="75000"/>
                </a:srgbClr>
              </a:solidFill>
              <a:latin typeface="Calibri"/>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FFFFFF">
                  <a:tint val="75000"/>
                </a:srgbClr>
              </a:solidFill>
              <a:latin typeface="Calibri"/>
            </a:endParaRPr>
          </a:p>
        </p:txBody>
      </p:sp>
      <p:sp>
        <p:nvSpPr>
          <p:cNvPr id="5" name="Rectangle 6"/>
          <p:cNvSpPr>
            <a:spLocks noGrp="1" noChangeArrowheads="1"/>
          </p:cNvSpPr>
          <p:nvPr>
            <p:ph type="sldNum" sz="quarter" idx="12"/>
          </p:nvPr>
        </p:nvSpPr>
        <p:spPr>
          <a:ln/>
        </p:spPr>
        <p:txBody>
          <a:bodyPr/>
          <a:lstStyle>
            <a:lvl1pPr>
              <a:defRPr/>
            </a:lvl1pPr>
          </a:lstStyle>
          <a:p>
            <a:pPr>
              <a:defRPr/>
            </a:pPr>
            <a:fld id="{DFCF1542-4000-4584-B051-31B48D125196}" type="slidenum">
              <a:rPr lang="en-GB">
                <a:solidFill>
                  <a:srgbClr val="FFFFFF">
                    <a:tint val="75000"/>
                  </a:srgbClr>
                </a:solidFill>
                <a:latin typeface="Calibri"/>
              </a:rPr>
              <a:pPr>
                <a:defRPr/>
              </a:pPr>
              <a:t>‹#›</a:t>
            </a:fld>
            <a:endParaRPr lang="en-GB">
              <a:solidFill>
                <a:srgbClr val="FFFFFF">
                  <a:tint val="75000"/>
                </a:srgbClr>
              </a:solidFill>
              <a:latin typeface="Calibri"/>
            </a:endParaRPr>
          </a:p>
        </p:txBody>
      </p:sp>
    </p:spTree>
    <p:extLst>
      <p:ext uri="{BB962C8B-B14F-4D97-AF65-F5344CB8AC3E}">
        <p14:creationId xmlns:p14="http://schemas.microsoft.com/office/powerpoint/2010/main" val="1392381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04AF466F-BDA4-4F18-9C7B-FF0A9A1B0E80}" type="datetime1">
              <a:rPr lang="en-US" smtClean="0">
                <a:solidFill>
                  <a:srgbClr val="FFFFFF">
                    <a:tint val="75000"/>
                  </a:srgbClr>
                </a:solidFill>
                <a:latin typeface="Calibri"/>
              </a:rPr>
              <a:pPr/>
              <a:t>01/06/2016</a:t>
            </a:fld>
            <a:endParaRPr lang="en-US">
              <a:solidFill>
                <a:srgbClr val="FFFFFF">
                  <a:tint val="75000"/>
                </a:srgbClr>
              </a:solidFill>
              <a:latin typeface="Calibri"/>
            </a:endParaRPr>
          </a:p>
        </p:txBody>
      </p:sp>
      <p:sp>
        <p:nvSpPr>
          <p:cNvPr id="5" name="Footer Placeholder 4"/>
          <p:cNvSpPr>
            <a:spLocks noGrp="1"/>
          </p:cNvSpPr>
          <p:nvPr>
            <p:ph type="ftr" sz="quarter" idx="11"/>
          </p:nvPr>
        </p:nvSpPr>
        <p:spPr/>
        <p:txBody>
          <a:bodyPr/>
          <a:lstStyle/>
          <a:p>
            <a:endParaRPr lang="en-US">
              <a:solidFill>
                <a:srgbClr val="FFFFFF">
                  <a:tint val="75000"/>
                </a:srgbClr>
              </a:solidFill>
              <a:latin typeface="Calibri"/>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srgbClr val="FFFFFF">
                    <a:tint val="75000"/>
                  </a:srgbClr>
                </a:solidFill>
                <a:latin typeface="Calibri"/>
              </a:rPr>
              <a:pPr/>
              <a:t>‹#›</a:t>
            </a:fld>
            <a:endParaRPr lang="en-US" dirty="0">
              <a:solidFill>
                <a:srgbClr val="FFFFFF">
                  <a:tint val="75000"/>
                </a:srgbClr>
              </a:solidFill>
              <a:latin typeface="Calibri"/>
            </a:endParaRPr>
          </a:p>
        </p:txBody>
      </p:sp>
    </p:spTree>
    <p:extLst>
      <p:ext uri="{BB962C8B-B14F-4D97-AF65-F5344CB8AC3E}">
        <p14:creationId xmlns:p14="http://schemas.microsoft.com/office/powerpoint/2010/main" val="2453569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solidFill>
                  <a:srgbClr val="FFFFFF">
                    <a:tint val="75000"/>
                  </a:srgbClr>
                </a:solidFill>
                <a:latin typeface="Calibri"/>
              </a:rPr>
              <a:pPr/>
              <a:t>01/06/2016</a:t>
            </a:fld>
            <a:endParaRPr lang="en-US">
              <a:solidFill>
                <a:srgbClr val="FFFFFF">
                  <a:tint val="75000"/>
                </a:srgbClr>
              </a:solidFill>
              <a:latin typeface="Calibri"/>
            </a:endParaRPr>
          </a:p>
        </p:txBody>
      </p:sp>
      <p:sp>
        <p:nvSpPr>
          <p:cNvPr id="5" name="Footer Placeholder 4"/>
          <p:cNvSpPr>
            <a:spLocks noGrp="1"/>
          </p:cNvSpPr>
          <p:nvPr>
            <p:ph type="ftr" sz="quarter" idx="11"/>
          </p:nvPr>
        </p:nvSpPr>
        <p:spPr/>
        <p:txBody>
          <a:bodyPr/>
          <a:lstStyle/>
          <a:p>
            <a:endParaRPr lang="en-US">
              <a:solidFill>
                <a:srgbClr val="FFFFFF">
                  <a:tint val="75000"/>
                </a:srgbClr>
              </a:solidFill>
              <a:latin typeface="Calibri"/>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srgbClr val="FFFFFF">
                    <a:tint val="75000"/>
                  </a:srgbClr>
                </a:solidFill>
                <a:latin typeface="Calibri"/>
              </a:rPr>
              <a:pPr/>
              <a:t>‹#›</a:t>
            </a:fld>
            <a:endParaRPr lang="en-US">
              <a:solidFill>
                <a:srgbClr val="FFFFFF">
                  <a:tint val="75000"/>
                </a:srgbClr>
              </a:solidFill>
              <a:latin typeface="Calibri"/>
            </a:endParaRPr>
          </a:p>
        </p:txBody>
      </p:sp>
    </p:spTree>
    <p:extLst>
      <p:ext uri="{BB962C8B-B14F-4D97-AF65-F5344CB8AC3E}">
        <p14:creationId xmlns:p14="http://schemas.microsoft.com/office/powerpoint/2010/main" val="473366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solidFill>
                  <a:srgbClr val="FFFFFF">
                    <a:tint val="75000"/>
                  </a:srgbClr>
                </a:solidFill>
                <a:latin typeface="Calibri"/>
              </a:rPr>
              <a:pPr/>
              <a:t>01/06/2016</a:t>
            </a:fld>
            <a:endParaRPr lang="en-US">
              <a:solidFill>
                <a:srgbClr val="FFFFFF">
                  <a:tint val="75000"/>
                </a:srgbClr>
              </a:solidFill>
              <a:latin typeface="Calibri"/>
            </a:endParaRPr>
          </a:p>
        </p:txBody>
      </p:sp>
      <p:sp>
        <p:nvSpPr>
          <p:cNvPr id="5" name="Footer Placeholder 4"/>
          <p:cNvSpPr>
            <a:spLocks noGrp="1"/>
          </p:cNvSpPr>
          <p:nvPr>
            <p:ph type="ftr" sz="quarter" idx="11"/>
          </p:nvPr>
        </p:nvSpPr>
        <p:spPr/>
        <p:txBody>
          <a:bodyPr/>
          <a:lstStyle/>
          <a:p>
            <a:endParaRPr lang="en-US" dirty="0">
              <a:solidFill>
                <a:srgbClr val="FFFFFF">
                  <a:tint val="75000"/>
                </a:srgbClr>
              </a:solidFill>
              <a:latin typeface="Calibri"/>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srgbClr val="FFFFFF">
                    <a:tint val="75000"/>
                  </a:srgbClr>
                </a:solidFill>
                <a:latin typeface="Calibri"/>
              </a:rPr>
              <a:pPr/>
              <a:t>‹#›</a:t>
            </a:fld>
            <a:endParaRPr lang="en-US">
              <a:solidFill>
                <a:srgbClr val="FFFFFF">
                  <a:tint val="75000"/>
                </a:srgbClr>
              </a:solidFill>
              <a:latin typeface="Calibri"/>
            </a:endParaRPr>
          </a:p>
        </p:txBody>
      </p:sp>
    </p:spTree>
    <p:extLst>
      <p:ext uri="{BB962C8B-B14F-4D97-AF65-F5344CB8AC3E}">
        <p14:creationId xmlns:p14="http://schemas.microsoft.com/office/powerpoint/2010/main" val="937733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B6EE300C-6FC5-4FC3-AF1A-075E4F50620D}" type="datetime1">
              <a:rPr lang="en-US" smtClean="0">
                <a:solidFill>
                  <a:srgbClr val="FFFFFF">
                    <a:tint val="75000"/>
                  </a:srgbClr>
                </a:solidFill>
                <a:latin typeface="Calibri"/>
              </a:rPr>
              <a:pPr/>
              <a:t>01/06/2016</a:t>
            </a:fld>
            <a:endParaRPr lang="en-US">
              <a:solidFill>
                <a:srgbClr val="FFFFFF">
                  <a:tint val="75000"/>
                </a:srgbClr>
              </a:solidFill>
              <a:latin typeface="Calibri"/>
            </a:endParaRPr>
          </a:p>
        </p:txBody>
      </p:sp>
      <p:sp>
        <p:nvSpPr>
          <p:cNvPr id="6" name="Footer Placeholder 5"/>
          <p:cNvSpPr>
            <a:spLocks noGrp="1"/>
          </p:cNvSpPr>
          <p:nvPr>
            <p:ph type="ftr" sz="quarter" idx="11"/>
          </p:nvPr>
        </p:nvSpPr>
        <p:spPr/>
        <p:txBody>
          <a:bodyPr/>
          <a:lstStyle/>
          <a:p>
            <a:endParaRPr lang="en-US">
              <a:solidFill>
                <a:srgbClr val="FFFFFF">
                  <a:tint val="75000"/>
                </a:srgbClr>
              </a:solidFill>
              <a:latin typeface="Calibri"/>
            </a:endParaRPr>
          </a:p>
        </p:txBody>
      </p:sp>
      <p:sp>
        <p:nvSpPr>
          <p:cNvPr id="7" name="Slide Number Placeholder 6"/>
          <p:cNvSpPr>
            <a:spLocks noGrp="1"/>
          </p:cNvSpPr>
          <p:nvPr>
            <p:ph type="sldNum" sz="quarter" idx="12"/>
          </p:nvPr>
        </p:nvSpPr>
        <p:spPr/>
        <p:txBody>
          <a:bodyPr/>
          <a:lstStyle/>
          <a:p>
            <a:fld id="{6E2D2B3B-882E-40F3-A32F-6DD516915044}" type="slidenum">
              <a:rPr lang="en-US" smtClean="0">
                <a:solidFill>
                  <a:srgbClr val="FFFFFF">
                    <a:tint val="75000"/>
                  </a:srgbClr>
                </a:solidFill>
                <a:latin typeface="Calibri"/>
              </a:rPr>
              <a:pPr/>
              <a:t>‹#›</a:t>
            </a:fld>
            <a:endParaRPr lang="en-US">
              <a:solidFill>
                <a:srgbClr val="FFFFFF">
                  <a:tint val="75000"/>
                </a:srgbClr>
              </a:solidFill>
              <a:latin typeface="Calibri"/>
            </a:endParaRPr>
          </a:p>
        </p:txBody>
      </p:sp>
    </p:spTree>
    <p:extLst>
      <p:ext uri="{BB962C8B-B14F-4D97-AF65-F5344CB8AC3E}">
        <p14:creationId xmlns:p14="http://schemas.microsoft.com/office/powerpoint/2010/main" val="32693273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solidFill>
                  <a:srgbClr val="FFFFFF">
                    <a:tint val="75000"/>
                  </a:srgbClr>
                </a:solidFill>
                <a:latin typeface="Calibri"/>
              </a:rPr>
              <a:pPr/>
              <a:t>01/06/2016</a:t>
            </a:fld>
            <a:endParaRPr lang="en-US">
              <a:solidFill>
                <a:srgbClr val="FFFFFF">
                  <a:tint val="75000"/>
                </a:srgbClr>
              </a:solidFill>
              <a:latin typeface="Calibri"/>
            </a:endParaRPr>
          </a:p>
        </p:txBody>
      </p:sp>
      <p:sp>
        <p:nvSpPr>
          <p:cNvPr id="8" name="Footer Placeholder 7"/>
          <p:cNvSpPr>
            <a:spLocks noGrp="1"/>
          </p:cNvSpPr>
          <p:nvPr>
            <p:ph type="ftr" sz="quarter" idx="11"/>
          </p:nvPr>
        </p:nvSpPr>
        <p:spPr/>
        <p:txBody>
          <a:bodyPr/>
          <a:lstStyle/>
          <a:p>
            <a:endParaRPr lang="en-US">
              <a:solidFill>
                <a:srgbClr val="FFFFFF">
                  <a:tint val="75000"/>
                </a:srgbClr>
              </a:solidFill>
              <a:latin typeface="Calibri"/>
            </a:endParaRPr>
          </a:p>
        </p:txBody>
      </p:sp>
      <p:sp>
        <p:nvSpPr>
          <p:cNvPr id="9" name="Slide Number Placeholder 8"/>
          <p:cNvSpPr>
            <a:spLocks noGrp="1"/>
          </p:cNvSpPr>
          <p:nvPr>
            <p:ph type="sldNum" sz="quarter" idx="12"/>
          </p:nvPr>
        </p:nvSpPr>
        <p:spPr/>
        <p:txBody>
          <a:bodyPr/>
          <a:lstStyle/>
          <a:p>
            <a:fld id="{6E2D2B3B-882E-40F3-A32F-6DD516915044}" type="slidenum">
              <a:rPr lang="en-US" smtClean="0">
                <a:solidFill>
                  <a:srgbClr val="FFFFFF">
                    <a:tint val="75000"/>
                  </a:srgbClr>
                </a:solidFill>
                <a:latin typeface="Calibri"/>
              </a:rPr>
              <a:pPr/>
              <a:t>‹#›</a:t>
            </a:fld>
            <a:endParaRPr lang="en-US">
              <a:solidFill>
                <a:srgbClr val="FFFFFF">
                  <a:tint val="75000"/>
                </a:srgbClr>
              </a:solidFill>
              <a:latin typeface="Calibri"/>
            </a:endParaRPr>
          </a:p>
        </p:txBody>
      </p:sp>
    </p:spTree>
    <p:extLst>
      <p:ext uri="{BB962C8B-B14F-4D97-AF65-F5344CB8AC3E}">
        <p14:creationId xmlns:p14="http://schemas.microsoft.com/office/powerpoint/2010/main" val="21666586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solidFill>
                  <a:srgbClr val="FFFFFF">
                    <a:tint val="75000"/>
                  </a:srgbClr>
                </a:solidFill>
                <a:latin typeface="Calibri"/>
              </a:rPr>
              <a:pPr/>
              <a:t>01/06/2016</a:t>
            </a:fld>
            <a:endParaRPr lang="en-US">
              <a:solidFill>
                <a:srgbClr val="FFFFFF">
                  <a:tint val="75000"/>
                </a:srgbClr>
              </a:solidFill>
              <a:latin typeface="Calibri"/>
            </a:endParaRPr>
          </a:p>
        </p:txBody>
      </p:sp>
      <p:sp>
        <p:nvSpPr>
          <p:cNvPr id="4" name="Footer Placeholder 3"/>
          <p:cNvSpPr>
            <a:spLocks noGrp="1"/>
          </p:cNvSpPr>
          <p:nvPr>
            <p:ph type="ftr" sz="quarter" idx="11"/>
          </p:nvPr>
        </p:nvSpPr>
        <p:spPr/>
        <p:txBody>
          <a:bodyPr/>
          <a:lstStyle/>
          <a:p>
            <a:endParaRPr lang="en-US">
              <a:solidFill>
                <a:srgbClr val="FFFFFF">
                  <a:tint val="75000"/>
                </a:srgbClr>
              </a:solidFill>
              <a:latin typeface="Calibri"/>
            </a:endParaRPr>
          </a:p>
        </p:txBody>
      </p:sp>
      <p:sp>
        <p:nvSpPr>
          <p:cNvPr id="5" name="Slide Number Placeholder 4"/>
          <p:cNvSpPr>
            <a:spLocks noGrp="1"/>
          </p:cNvSpPr>
          <p:nvPr>
            <p:ph type="sldNum" sz="quarter" idx="12"/>
          </p:nvPr>
        </p:nvSpPr>
        <p:spPr/>
        <p:txBody>
          <a:bodyPr/>
          <a:lstStyle/>
          <a:p>
            <a:fld id="{6E2D2B3B-882E-40F3-A32F-6DD516915044}" type="slidenum">
              <a:rPr lang="en-US" smtClean="0">
                <a:solidFill>
                  <a:srgbClr val="FFFFFF">
                    <a:tint val="75000"/>
                  </a:srgbClr>
                </a:solidFill>
                <a:latin typeface="Calibri"/>
              </a:rPr>
              <a:pPr/>
              <a:t>‹#›</a:t>
            </a:fld>
            <a:endParaRPr lang="en-US">
              <a:solidFill>
                <a:srgbClr val="FFFFFF">
                  <a:tint val="75000"/>
                </a:srgbClr>
              </a:solidFill>
              <a:latin typeface="Calibri"/>
            </a:endParaRPr>
          </a:p>
        </p:txBody>
      </p:sp>
    </p:spTree>
    <p:extLst>
      <p:ext uri="{BB962C8B-B14F-4D97-AF65-F5344CB8AC3E}">
        <p14:creationId xmlns:p14="http://schemas.microsoft.com/office/powerpoint/2010/main" val="3879713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solidFill>
                  <a:srgbClr val="FFFFFF">
                    <a:tint val="75000"/>
                  </a:srgbClr>
                </a:solidFill>
                <a:latin typeface="Calibri"/>
              </a:rPr>
              <a:pPr/>
              <a:t>01/06/2016</a:t>
            </a:fld>
            <a:endParaRPr lang="en-US">
              <a:solidFill>
                <a:srgbClr val="FFFFFF">
                  <a:tint val="75000"/>
                </a:srgbClr>
              </a:solidFill>
              <a:latin typeface="Calibri"/>
            </a:endParaRPr>
          </a:p>
        </p:txBody>
      </p:sp>
      <p:sp>
        <p:nvSpPr>
          <p:cNvPr id="3" name="Footer Placeholder 2"/>
          <p:cNvSpPr>
            <a:spLocks noGrp="1"/>
          </p:cNvSpPr>
          <p:nvPr>
            <p:ph type="ftr" sz="quarter" idx="11"/>
          </p:nvPr>
        </p:nvSpPr>
        <p:spPr/>
        <p:txBody>
          <a:bodyPr/>
          <a:lstStyle/>
          <a:p>
            <a:endParaRPr lang="en-US">
              <a:solidFill>
                <a:srgbClr val="FFFFFF">
                  <a:tint val="75000"/>
                </a:srgbClr>
              </a:solidFill>
              <a:latin typeface="Calibri"/>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FFFFFF">
                    <a:tint val="75000"/>
                  </a:srgbClr>
                </a:solidFill>
                <a:latin typeface="Calibri"/>
              </a:rPr>
              <a:pPr/>
              <a:t>‹#›</a:t>
            </a:fld>
            <a:endParaRPr lang="en-US">
              <a:solidFill>
                <a:srgbClr val="FFFFFF">
                  <a:tint val="75000"/>
                </a:srgbClr>
              </a:solidFill>
              <a:latin typeface="Calibri"/>
            </a:endParaRPr>
          </a:p>
        </p:txBody>
      </p:sp>
    </p:spTree>
    <p:extLst>
      <p:ext uri="{BB962C8B-B14F-4D97-AF65-F5344CB8AC3E}">
        <p14:creationId xmlns:p14="http://schemas.microsoft.com/office/powerpoint/2010/main" val="4216866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AE6B357-51B9-47D2-A71D-0D06CB03185D}" type="datetime1">
              <a:rPr lang="en-US" smtClean="0"/>
              <a:pPr/>
              <a:t>01/06/2016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solidFill>
                  <a:srgbClr val="FFFFFF">
                    <a:tint val="75000"/>
                  </a:srgbClr>
                </a:solidFill>
                <a:latin typeface="Calibri"/>
              </a:rPr>
              <a:pPr/>
              <a:t>01/06/2016</a:t>
            </a:fld>
            <a:endParaRPr lang="en-US">
              <a:solidFill>
                <a:srgbClr val="FFFFFF">
                  <a:tint val="75000"/>
                </a:srgbClr>
              </a:solidFill>
              <a:latin typeface="Calibri"/>
            </a:endParaRPr>
          </a:p>
        </p:txBody>
      </p:sp>
      <p:sp>
        <p:nvSpPr>
          <p:cNvPr id="6" name="Footer Placeholder 5"/>
          <p:cNvSpPr>
            <a:spLocks noGrp="1"/>
          </p:cNvSpPr>
          <p:nvPr>
            <p:ph type="ftr" sz="quarter" idx="11"/>
          </p:nvPr>
        </p:nvSpPr>
        <p:spPr/>
        <p:txBody>
          <a:bodyPr/>
          <a:lstStyle/>
          <a:p>
            <a:endParaRPr lang="en-US">
              <a:solidFill>
                <a:srgbClr val="FFFFFF">
                  <a:tint val="75000"/>
                </a:srgbClr>
              </a:solidFill>
              <a:latin typeface="Calibri"/>
            </a:endParaRPr>
          </a:p>
        </p:txBody>
      </p:sp>
      <p:sp>
        <p:nvSpPr>
          <p:cNvPr id="7" name="Slide Number Placeholder 6"/>
          <p:cNvSpPr>
            <a:spLocks noGrp="1"/>
          </p:cNvSpPr>
          <p:nvPr>
            <p:ph type="sldNum" sz="quarter" idx="12"/>
          </p:nvPr>
        </p:nvSpPr>
        <p:spPr/>
        <p:txBody>
          <a:bodyPr/>
          <a:lstStyle/>
          <a:p>
            <a:fld id="{6E2D2B3B-882E-40F3-A32F-6DD516915044}" type="slidenum">
              <a:rPr lang="en-US" smtClean="0">
                <a:solidFill>
                  <a:srgbClr val="FFFFFF">
                    <a:tint val="75000"/>
                  </a:srgbClr>
                </a:solidFill>
                <a:latin typeface="Calibri"/>
              </a:rPr>
              <a:pPr/>
              <a:t>‹#›</a:t>
            </a:fld>
            <a:endParaRPr lang="en-US">
              <a:solidFill>
                <a:srgbClr val="FFFFFF">
                  <a:tint val="75000"/>
                </a:srgbClr>
              </a:solidFill>
              <a:latin typeface="Calibri"/>
            </a:endParaRPr>
          </a:p>
        </p:txBody>
      </p:sp>
    </p:spTree>
    <p:extLst>
      <p:ext uri="{BB962C8B-B14F-4D97-AF65-F5344CB8AC3E}">
        <p14:creationId xmlns:p14="http://schemas.microsoft.com/office/powerpoint/2010/main" val="11715785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solidFill>
                  <a:srgbClr val="FFFFFF">
                    <a:tint val="75000"/>
                  </a:srgbClr>
                </a:solidFill>
                <a:latin typeface="Calibri"/>
              </a:rPr>
              <a:pPr/>
              <a:t>01/06/2016</a:t>
            </a:fld>
            <a:endParaRPr lang="en-US" dirty="0">
              <a:solidFill>
                <a:srgbClr val="FFFFFF">
                  <a:tint val="75000"/>
                </a:srgbClr>
              </a:solidFill>
              <a:latin typeface="Calibri"/>
            </a:endParaRPr>
          </a:p>
        </p:txBody>
      </p:sp>
      <p:sp>
        <p:nvSpPr>
          <p:cNvPr id="6" name="Footer Placeholder 5"/>
          <p:cNvSpPr>
            <a:spLocks noGrp="1"/>
          </p:cNvSpPr>
          <p:nvPr>
            <p:ph type="ftr" sz="quarter" idx="11"/>
          </p:nvPr>
        </p:nvSpPr>
        <p:spPr/>
        <p:txBody>
          <a:bodyPr/>
          <a:lstStyle/>
          <a:p>
            <a:endParaRPr lang="en-US" dirty="0">
              <a:solidFill>
                <a:srgbClr val="FFFFFF">
                  <a:tint val="75000"/>
                </a:srgbClr>
              </a:solidFill>
              <a:latin typeface="Calibri"/>
            </a:endParaRPr>
          </a:p>
        </p:txBody>
      </p:sp>
      <p:sp>
        <p:nvSpPr>
          <p:cNvPr id="7" name="Slide Number Placeholder 6"/>
          <p:cNvSpPr>
            <a:spLocks noGrp="1"/>
          </p:cNvSpPr>
          <p:nvPr>
            <p:ph type="sldNum" sz="quarter" idx="12"/>
          </p:nvPr>
        </p:nvSpPr>
        <p:spPr/>
        <p:txBody>
          <a:bodyPr/>
          <a:lstStyle/>
          <a:p>
            <a:fld id="{6E2D2B3B-882E-40F3-A32F-6DD516915044}" type="slidenum">
              <a:rPr lang="en-US" smtClean="0">
                <a:solidFill>
                  <a:srgbClr val="FFFFFF">
                    <a:tint val="75000"/>
                  </a:srgbClr>
                </a:solidFill>
                <a:latin typeface="Calibri"/>
              </a:rPr>
              <a:pPr/>
              <a:t>‹#›</a:t>
            </a:fld>
            <a:endParaRPr lang="en-US" dirty="0">
              <a:solidFill>
                <a:srgbClr val="FFFFFF">
                  <a:tint val="75000"/>
                </a:srgbClr>
              </a:solidFill>
              <a:latin typeface="Calibri"/>
            </a:endParaRPr>
          </a:p>
        </p:txBody>
      </p:sp>
    </p:spTree>
    <p:extLst>
      <p:ext uri="{BB962C8B-B14F-4D97-AF65-F5344CB8AC3E}">
        <p14:creationId xmlns:p14="http://schemas.microsoft.com/office/powerpoint/2010/main" val="7888805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solidFill>
                  <a:srgbClr val="FFFFFF">
                    <a:tint val="75000"/>
                  </a:srgbClr>
                </a:solidFill>
                <a:latin typeface="Calibri"/>
              </a:rPr>
              <a:pPr/>
              <a:t>01/06/2016</a:t>
            </a:fld>
            <a:endParaRPr lang="en-US">
              <a:solidFill>
                <a:srgbClr val="FFFFFF">
                  <a:tint val="75000"/>
                </a:srgbClr>
              </a:solidFill>
              <a:latin typeface="Calibri"/>
            </a:endParaRPr>
          </a:p>
        </p:txBody>
      </p:sp>
      <p:sp>
        <p:nvSpPr>
          <p:cNvPr id="5" name="Footer Placeholder 4"/>
          <p:cNvSpPr>
            <a:spLocks noGrp="1"/>
          </p:cNvSpPr>
          <p:nvPr>
            <p:ph type="ftr" sz="quarter" idx="11"/>
          </p:nvPr>
        </p:nvSpPr>
        <p:spPr/>
        <p:txBody>
          <a:bodyPr/>
          <a:lstStyle/>
          <a:p>
            <a:endParaRPr lang="en-US">
              <a:solidFill>
                <a:srgbClr val="FFFFFF">
                  <a:tint val="75000"/>
                </a:srgbClr>
              </a:solidFill>
              <a:latin typeface="Calibri"/>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srgbClr val="FFFFFF">
                    <a:tint val="75000"/>
                  </a:srgbClr>
                </a:solidFill>
                <a:latin typeface="Calibri"/>
              </a:rPr>
              <a:pPr/>
              <a:t>‹#›</a:t>
            </a:fld>
            <a:endParaRPr lang="en-US">
              <a:solidFill>
                <a:srgbClr val="FFFFFF">
                  <a:tint val="75000"/>
                </a:srgbClr>
              </a:solidFill>
              <a:latin typeface="Calibri"/>
            </a:endParaRPr>
          </a:p>
        </p:txBody>
      </p:sp>
    </p:spTree>
    <p:extLst>
      <p:ext uri="{BB962C8B-B14F-4D97-AF65-F5344CB8AC3E}">
        <p14:creationId xmlns:p14="http://schemas.microsoft.com/office/powerpoint/2010/main" val="5359277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solidFill>
                  <a:srgbClr val="FFFFFF">
                    <a:tint val="75000"/>
                  </a:srgbClr>
                </a:solidFill>
                <a:latin typeface="Calibri"/>
              </a:rPr>
              <a:pPr/>
              <a:t>01/06/2016</a:t>
            </a:fld>
            <a:endParaRPr lang="en-US">
              <a:solidFill>
                <a:srgbClr val="FFFFFF">
                  <a:tint val="75000"/>
                </a:srgbClr>
              </a:solidFill>
              <a:latin typeface="Calibri"/>
            </a:endParaRPr>
          </a:p>
        </p:txBody>
      </p:sp>
      <p:sp>
        <p:nvSpPr>
          <p:cNvPr id="5" name="Footer Placeholder 4"/>
          <p:cNvSpPr>
            <a:spLocks noGrp="1"/>
          </p:cNvSpPr>
          <p:nvPr>
            <p:ph type="ftr" sz="quarter" idx="11"/>
          </p:nvPr>
        </p:nvSpPr>
        <p:spPr/>
        <p:txBody>
          <a:bodyPr/>
          <a:lstStyle/>
          <a:p>
            <a:endParaRPr lang="en-US">
              <a:solidFill>
                <a:srgbClr val="FFFFFF">
                  <a:tint val="75000"/>
                </a:srgbClr>
              </a:solidFill>
              <a:latin typeface="Calibri"/>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srgbClr val="FFFFFF">
                    <a:tint val="75000"/>
                  </a:srgbClr>
                </a:solidFill>
                <a:latin typeface="Calibri"/>
              </a:rPr>
              <a:pPr/>
              <a:t>‹#›</a:t>
            </a:fld>
            <a:endParaRPr lang="en-US">
              <a:solidFill>
                <a:srgbClr val="FFFFFF">
                  <a:tint val="75000"/>
                </a:srgbClr>
              </a:solidFill>
              <a:latin typeface="Calibri"/>
            </a:endParaRPr>
          </a:p>
        </p:txBody>
      </p:sp>
    </p:spTree>
    <p:extLst>
      <p:ext uri="{BB962C8B-B14F-4D97-AF65-F5344CB8AC3E}">
        <p14:creationId xmlns:p14="http://schemas.microsoft.com/office/powerpoint/2010/main" val="31843799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FFFFFF">
                  <a:tint val="75000"/>
                </a:srgbClr>
              </a:solidFill>
              <a:latin typeface="Calibri"/>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FFFFFF">
                  <a:tint val="75000"/>
                </a:srgbClr>
              </a:solidFill>
              <a:latin typeface="Calibri"/>
            </a:endParaRPr>
          </a:p>
        </p:txBody>
      </p:sp>
      <p:sp>
        <p:nvSpPr>
          <p:cNvPr id="7" name="Rectangle 6"/>
          <p:cNvSpPr>
            <a:spLocks noGrp="1" noChangeArrowheads="1"/>
          </p:cNvSpPr>
          <p:nvPr>
            <p:ph type="sldNum" sz="quarter" idx="12"/>
          </p:nvPr>
        </p:nvSpPr>
        <p:spPr>
          <a:ln/>
        </p:spPr>
        <p:txBody>
          <a:bodyPr/>
          <a:lstStyle>
            <a:lvl1pPr>
              <a:defRPr/>
            </a:lvl1pPr>
          </a:lstStyle>
          <a:p>
            <a:pPr>
              <a:defRPr/>
            </a:pPr>
            <a:fld id="{47769920-EC65-4A3A-A7B3-2936E19D29F9}" type="slidenum">
              <a:rPr lang="en-GB">
                <a:solidFill>
                  <a:srgbClr val="FFFFFF">
                    <a:tint val="75000"/>
                  </a:srgbClr>
                </a:solidFill>
                <a:latin typeface="Calibri"/>
              </a:rPr>
              <a:pPr>
                <a:defRPr/>
              </a:pPr>
              <a:t>‹#›</a:t>
            </a:fld>
            <a:endParaRPr lang="en-GB">
              <a:solidFill>
                <a:srgbClr val="FFFFFF">
                  <a:tint val="75000"/>
                </a:srgbClr>
              </a:solidFill>
              <a:latin typeface="Calibri"/>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FFFFFF">
                  <a:tint val="75000"/>
                </a:srgbClr>
              </a:solidFill>
              <a:latin typeface="Calibri"/>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FFFFFF">
                  <a:tint val="75000"/>
                </a:srgbClr>
              </a:solidFill>
              <a:latin typeface="Calibri"/>
            </a:endParaRPr>
          </a:p>
        </p:txBody>
      </p:sp>
      <p:sp>
        <p:nvSpPr>
          <p:cNvPr id="9" name="Rectangle 6"/>
          <p:cNvSpPr>
            <a:spLocks noGrp="1" noChangeArrowheads="1"/>
          </p:cNvSpPr>
          <p:nvPr>
            <p:ph type="sldNum" sz="quarter" idx="12"/>
          </p:nvPr>
        </p:nvSpPr>
        <p:spPr>
          <a:ln/>
        </p:spPr>
        <p:txBody>
          <a:bodyPr/>
          <a:lstStyle>
            <a:lvl1pPr>
              <a:defRPr/>
            </a:lvl1pPr>
          </a:lstStyle>
          <a:p>
            <a:pPr>
              <a:defRPr/>
            </a:pPr>
            <a:fld id="{87E6677F-02C3-418C-92A8-BF9FC227A086}" type="slidenum">
              <a:rPr lang="en-GB">
                <a:solidFill>
                  <a:srgbClr val="FFFFFF">
                    <a:tint val="75000"/>
                  </a:srgbClr>
                </a:solidFill>
                <a:latin typeface="Calibri"/>
              </a:rPr>
              <a:pPr>
                <a:defRPr/>
              </a:pPr>
              <a:t>‹#›</a:t>
            </a:fld>
            <a:endParaRPr lang="en-GB">
              <a:solidFill>
                <a:srgbClr val="FFFFFF">
                  <a:tint val="75000"/>
                </a:srgbClr>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01/06/2016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A92A601-7D32-4ED7-AD1A-974B6DDBDCDC}" type="datetime1">
              <a:rPr lang="en-US" smtClean="0"/>
              <a:pPr/>
              <a:t>01/06/2016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3A17B41-4A0C-4639-A132-E5C8F99A4BE8}" type="datetime1">
              <a:rPr lang="en-US" smtClean="0"/>
              <a:pPr/>
              <a:t>01/06/2016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01/06/2016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01/06/2016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01/06/2016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01/06/2016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slideLayout" Target="../slideLayouts/slideLayout25.xml"/><Relationship Id="rId14"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7DADC-55EA-4839-91C8-5BCC0EC06F5C}" type="datetime1">
              <a:rPr lang="en-US" smtClean="0"/>
              <a:pPr/>
              <a:t>01/06/2016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079A4-7AA8-4A4F-87E2-7781EC5097DD}" type="slidenum">
              <a:rPr lang="en-US" smtClean="0"/>
              <a:pPr/>
              <a:t>‹#›</a:t>
            </a:fld>
            <a:endParaRPr lang="en-US"/>
          </a:p>
        </p:txBody>
      </p:sp>
    </p:spTree>
    <p:extLst>
      <p:ext uri="{BB962C8B-B14F-4D97-AF65-F5344CB8AC3E}">
        <p14:creationId xmlns:p14="http://schemas.microsoft.com/office/powerpoint/2010/main" val="2557711237"/>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77"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7B613C-1AD7-49D3-885D-F654C5CDBAA6}" type="datetime1">
              <a:rPr lang="en-US" smtClean="0">
                <a:solidFill>
                  <a:srgbClr val="FFFFFF">
                    <a:tint val="75000"/>
                  </a:srgbClr>
                </a:solidFill>
                <a:latin typeface="Calibri"/>
              </a:rPr>
              <a:pPr/>
              <a:t>01/06/2016</a:t>
            </a:fld>
            <a:endParaRPr lang="en-US" dirty="0">
              <a:solidFill>
                <a:srgbClr val="FFFFFF">
                  <a:tint val="75000"/>
                </a:srgb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FFFFFF">
                  <a:tint val="75000"/>
                </a:srgb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D2B3B-882E-40F3-A32F-6DD516915044}" type="slidenum">
              <a:rPr lang="en-US" smtClean="0">
                <a:solidFill>
                  <a:srgbClr val="FFFFFF">
                    <a:tint val="75000"/>
                  </a:srgbClr>
                </a:solidFill>
                <a:latin typeface="Calibri"/>
              </a:rPr>
              <a:pPr/>
              <a:t>‹#›</a:t>
            </a:fld>
            <a:endParaRPr lang="en-US" dirty="0">
              <a:solidFill>
                <a:srgbClr val="FFFFFF">
                  <a:tint val="75000"/>
                </a:srgbClr>
              </a:solidFill>
              <a:latin typeface="Calibri"/>
            </a:endParaRPr>
          </a:p>
        </p:txBody>
      </p:sp>
    </p:spTree>
    <p:extLst>
      <p:ext uri="{BB962C8B-B14F-4D97-AF65-F5344CB8AC3E}">
        <p14:creationId xmlns:p14="http://schemas.microsoft.com/office/powerpoint/2010/main" val="2202298220"/>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cliparts.co/silhouette-of-man&amp;ei=EA6MVbzFMIXW7Qa5l4ToAQ&amp;bvm=bv.96782255,d.ZGU&amp;psig=AFQjCNEOPmcg37UtkJL_JwmwLZZ8GxCtdQ&amp;ust=1435328163486723" TargetMode="External"/><Relationship Id="rId4" Type="http://schemas.openxmlformats.org/officeDocument/2006/relationships/image" Target="../media/image2.jpeg"/><Relationship Id="rId5" Type="http://schemas.openxmlformats.org/officeDocument/2006/relationships/hyperlink" Target="http://www.google.co.uk/url?sa=i&amp;rct=j&amp;q=&amp;esrc=s&amp;frm=1&amp;source=images&amp;cd=&amp;cad=rja&amp;uact=8&amp;ved=0CAcQjRw&amp;url=http://www.rgbstock.com/bigphoto/mHCXAYw/Man+silhouette&amp;ei=xA2MVenmIKeR7Aa93quIAg&amp;bvm=bv.96782255,d.ZGU&amp;psig=AFQjCNEOPmcg37UtkJL_JwmwLZZ8GxCtdQ&amp;ust=1435328163486723" TargetMode="External"/><Relationship Id="rId6" Type="http://schemas.openxmlformats.org/officeDocument/2006/relationships/image" Target="../media/image3.jpeg"/><Relationship Id="rId7" Type="http://schemas.openxmlformats.org/officeDocument/2006/relationships/hyperlink" Target="http://www.google.co.uk/url?sa=i&amp;rct=j&amp;q=&amp;esrc=s&amp;frm=1&amp;source=images&amp;cd=&amp;cad=rja&amp;uact=8&amp;ved=0CAcQjRw&amp;url=http://www.clipartbest.com/woman-head-silhouette&amp;ei=ZQ6MVc-jLIqW7AbD_oHIBg&amp;bvm=bv.96782255,d.ZGU&amp;psig=AFQjCNFMBMimqHpC5nzZs43uTtItru5RgA&amp;ust=1435328471458391" TargetMode="External"/><Relationship Id="rId8" Type="http://schemas.openxmlformats.org/officeDocument/2006/relationships/image" Target="../media/image4.jpeg"/><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0.xml"/><Relationship Id="rId3"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1.xml"/><Relationship Id="rId3"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2.xml"/><Relationship Id="rId3" Type="http://schemas.openxmlformats.org/officeDocument/2006/relationships/image" Target="../media/image7.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3.xml"/><Relationship Id="rId3" Type="http://schemas.openxmlformats.org/officeDocument/2006/relationships/image" Target="../media/image8.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1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8.xml"/><Relationship Id="rId3" Type="http://schemas.openxmlformats.org/officeDocument/2006/relationships/image" Target="../media/image9.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smtClean="0"/>
              <a:t>The lived experience of volunteers and paid staff within a professional workplace: emerging themes and ideas.</a:t>
            </a:r>
            <a:br>
              <a:rPr lang="en-US" dirty="0" smtClean="0"/>
            </a:br>
            <a:endParaRPr lang="en-US" dirty="0"/>
          </a:p>
        </p:txBody>
      </p:sp>
      <p:sp>
        <p:nvSpPr>
          <p:cNvPr id="3" name="Subtitle 2"/>
          <p:cNvSpPr>
            <a:spLocks noGrp="1"/>
          </p:cNvSpPr>
          <p:nvPr>
            <p:ph type="subTitle" idx="1"/>
          </p:nvPr>
        </p:nvSpPr>
        <p:spPr>
          <a:xfrm>
            <a:off x="1371600" y="4373486"/>
            <a:ext cx="6400800" cy="974572"/>
          </a:xfrm>
          <a:solidFill>
            <a:schemeClr val="tx1"/>
          </a:solidFill>
        </p:spPr>
        <p:txBody>
          <a:bodyPr>
            <a:normAutofit/>
          </a:bodyPr>
          <a:lstStyle/>
          <a:p>
            <a:r>
              <a:rPr lang="en-US" dirty="0" smtClean="0">
                <a:solidFill>
                  <a:schemeClr val="bg1"/>
                </a:solidFill>
              </a:rPr>
              <a:t>‘I’m only a volunteer”</a:t>
            </a:r>
            <a:endParaRPr lang="en-US" dirty="0">
              <a:solidFill>
                <a:schemeClr val="bg1"/>
              </a:solidFill>
            </a:endParaRPr>
          </a:p>
        </p:txBody>
      </p:sp>
      <p:sp>
        <p:nvSpPr>
          <p:cNvPr id="4" name="TextBox 3"/>
          <p:cNvSpPr txBox="1"/>
          <p:nvPr/>
        </p:nvSpPr>
        <p:spPr>
          <a:xfrm>
            <a:off x="960120" y="5676542"/>
            <a:ext cx="8183880" cy="1200329"/>
          </a:xfrm>
          <a:prstGeom prst="rect">
            <a:avLst/>
          </a:prstGeom>
          <a:noFill/>
        </p:spPr>
        <p:txBody>
          <a:bodyPr wrap="square" rtlCol="0">
            <a:spAutoFit/>
          </a:bodyPr>
          <a:lstStyle/>
          <a:p>
            <a:r>
              <a:rPr lang="en-GB" dirty="0"/>
              <a:t> </a:t>
            </a:r>
            <a:r>
              <a:rPr lang="en-GB" b="1" dirty="0"/>
              <a:t>School of Education and Professional Development </a:t>
            </a:r>
            <a:endParaRPr lang="en-GB" dirty="0"/>
          </a:p>
          <a:p>
            <a:r>
              <a:rPr lang="en-GB" b="1" dirty="0"/>
              <a:t>Annual PGR Research Conference – </a:t>
            </a:r>
            <a:r>
              <a:rPr lang="en-GB" b="1" dirty="0" smtClean="0"/>
              <a:t>Thursday 7</a:t>
            </a:r>
            <a:r>
              <a:rPr lang="en-GB" b="1" baseline="30000" dirty="0" smtClean="0"/>
              <a:t>th</a:t>
            </a:r>
            <a:r>
              <a:rPr lang="en-GB" b="1" dirty="0" smtClean="0"/>
              <a:t> April 2016</a:t>
            </a:r>
            <a:endParaRPr lang="en-US" dirty="0"/>
          </a:p>
          <a:p>
            <a:r>
              <a:rPr lang="en-US" dirty="0"/>
              <a:t>Liz Dixon</a:t>
            </a:r>
          </a:p>
          <a:p>
            <a:endParaRPr lang="en-GB" dirty="0"/>
          </a:p>
        </p:txBody>
      </p:sp>
    </p:spTree>
    <p:extLst>
      <p:ext uri="{BB962C8B-B14F-4D97-AF65-F5344CB8AC3E}">
        <p14:creationId xmlns:p14="http://schemas.microsoft.com/office/powerpoint/2010/main" val="567393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433"/>
            <a:ext cx="9222059" cy="1143000"/>
          </a:xfrm>
          <a:solidFill>
            <a:schemeClr val="tx1"/>
          </a:solidFill>
        </p:spPr>
        <p:txBody>
          <a:bodyPr/>
          <a:lstStyle/>
          <a:p>
            <a:r>
              <a:rPr lang="en-GB" dirty="0" smtClean="0">
                <a:solidFill>
                  <a:schemeClr val="bg1"/>
                </a:solidFill>
              </a:rPr>
              <a:t>Case study : Hospice details</a:t>
            </a:r>
            <a:endParaRPr lang="en-GB" dirty="0">
              <a:solidFill>
                <a:schemeClr val="bg1"/>
              </a:solidFill>
            </a:endParaRPr>
          </a:p>
        </p:txBody>
      </p:sp>
      <p:sp>
        <p:nvSpPr>
          <p:cNvPr id="3" name="Content Placeholder 2"/>
          <p:cNvSpPr>
            <a:spLocks noGrp="1"/>
          </p:cNvSpPr>
          <p:nvPr>
            <p:ph idx="1"/>
          </p:nvPr>
        </p:nvSpPr>
        <p:spPr>
          <a:xfrm>
            <a:off x="290286" y="1600200"/>
            <a:ext cx="8396514" cy="5105400"/>
          </a:xfrm>
        </p:spPr>
        <p:txBody>
          <a:bodyPr>
            <a:normAutofit/>
          </a:bodyPr>
          <a:lstStyle/>
          <a:p>
            <a:r>
              <a:rPr lang="en-GB" sz="2800" dirty="0" smtClean="0"/>
              <a:t>Situated in North of England, opened in 1981</a:t>
            </a:r>
          </a:p>
          <a:p>
            <a:r>
              <a:rPr lang="en-GB" sz="2800" dirty="0" smtClean="0"/>
              <a:t>Purpose built 12 bedded In-Patient Unit (IPU) and Day Hospice opened in 1995</a:t>
            </a:r>
          </a:p>
          <a:p>
            <a:r>
              <a:rPr lang="en-GB" sz="2800" dirty="0"/>
              <a:t>Currently 492 volunteers registered with the </a:t>
            </a:r>
            <a:r>
              <a:rPr lang="en-GB" sz="2800" dirty="0" smtClean="0"/>
              <a:t>hospice : approx. 5 volunteers to 1 paid staff. </a:t>
            </a:r>
          </a:p>
          <a:p>
            <a:r>
              <a:rPr lang="en-GB" sz="2800" dirty="0">
                <a:latin typeface="Arial" pitchFamily="34" charset="0"/>
                <a:cs typeface="Arial" pitchFamily="34" charset="0"/>
              </a:rPr>
              <a:t>Total of </a:t>
            </a:r>
            <a:r>
              <a:rPr lang="en-GB" sz="2800" b="1" dirty="0">
                <a:solidFill>
                  <a:schemeClr val="accent1">
                    <a:lumMod val="75000"/>
                  </a:schemeClr>
                </a:solidFill>
                <a:latin typeface="Arial" pitchFamily="34" charset="0"/>
                <a:cs typeface="Arial" pitchFamily="34" charset="0"/>
              </a:rPr>
              <a:t>66,420</a:t>
            </a:r>
            <a:r>
              <a:rPr lang="en-GB" sz="2800" dirty="0">
                <a:latin typeface="Arial" pitchFamily="34" charset="0"/>
                <a:cs typeface="Arial" pitchFamily="34" charset="0"/>
              </a:rPr>
              <a:t> volunteering hours per year</a:t>
            </a:r>
            <a:r>
              <a:rPr lang="en-GB" sz="2800" dirty="0" smtClean="0">
                <a:latin typeface="Arial" pitchFamily="34" charset="0"/>
                <a:cs typeface="Arial" pitchFamily="34" charset="0"/>
              </a:rPr>
              <a:t>.</a:t>
            </a:r>
            <a:endParaRPr lang="en-GB" sz="2800" dirty="0"/>
          </a:p>
          <a:p>
            <a:r>
              <a:rPr lang="en-US" sz="2800" dirty="0"/>
              <a:t>Roles include: </a:t>
            </a:r>
            <a:r>
              <a:rPr lang="en-US" sz="2800" dirty="0" smtClean="0"/>
              <a:t>In Patient Unit, </a:t>
            </a:r>
            <a:r>
              <a:rPr lang="en-US" sz="2800" dirty="0"/>
              <a:t>Day hospice, Drivers, Receptionists, Gardening, Fundraising, Charity Shops, Board of Directors </a:t>
            </a:r>
            <a:r>
              <a:rPr lang="en-US" sz="3600" dirty="0" smtClean="0"/>
              <a:t>...........</a:t>
            </a:r>
          </a:p>
        </p:txBody>
      </p:sp>
    </p:spTree>
    <p:extLst>
      <p:ext uri="{BB962C8B-B14F-4D97-AF65-F5344CB8AC3E}">
        <p14:creationId xmlns:p14="http://schemas.microsoft.com/office/powerpoint/2010/main" val="5991269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938"/>
            <a:ext cx="9144000" cy="1143000"/>
          </a:xfrm>
          <a:solidFill>
            <a:schemeClr val="tx1"/>
          </a:solidFill>
        </p:spPr>
        <p:txBody>
          <a:bodyPr/>
          <a:lstStyle/>
          <a:p>
            <a:r>
              <a:rPr lang="en-GB" dirty="0" smtClean="0">
                <a:solidFill>
                  <a:schemeClr val="bg1"/>
                </a:solidFill>
              </a:rPr>
              <a:t>Volunteering</a:t>
            </a:r>
            <a:endParaRPr lang="en-GB"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GB" sz="2800" dirty="0"/>
              <a:t>The National Council for Voluntary </a:t>
            </a:r>
            <a:r>
              <a:rPr lang="en-GB" sz="2800" dirty="0" smtClean="0"/>
              <a:t>Organisations (NCVO) defines volunteering as:</a:t>
            </a:r>
            <a:br>
              <a:rPr lang="en-GB" sz="2800" dirty="0" smtClean="0"/>
            </a:br>
            <a:endParaRPr lang="en-GB" sz="2800" dirty="0"/>
          </a:p>
          <a:p>
            <a:r>
              <a:rPr lang="en-GB" sz="2800" dirty="0"/>
              <a:t>A</a:t>
            </a:r>
            <a:r>
              <a:rPr lang="en-GB" sz="2800" dirty="0" smtClean="0"/>
              <a:t>ny </a:t>
            </a:r>
            <a:r>
              <a:rPr lang="en-GB" sz="2800" dirty="0"/>
              <a:t>activity that involves spending time, unpaid, doing something that aims to benefit the environment or someone (individuals or groups) other than, or in addition to, close relatives. Central to this definition is the fact that volunteering must be a choice freely made by each individual.</a:t>
            </a:r>
          </a:p>
        </p:txBody>
      </p:sp>
    </p:spTree>
    <p:extLst>
      <p:ext uri="{BB962C8B-B14F-4D97-AF65-F5344CB8AC3E}">
        <p14:creationId xmlns:p14="http://schemas.microsoft.com/office/powerpoint/2010/main" val="340218457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64093927"/>
              </p:ext>
            </p:extLst>
          </p:nvPr>
        </p:nvGraphicFramePr>
        <p:xfrm>
          <a:off x="172720" y="803275"/>
          <a:ext cx="8798560" cy="5364662"/>
        </p:xfrm>
        <a:graphic>
          <a:graphicData uri="http://schemas.openxmlformats.org/drawingml/2006/table">
            <a:tbl>
              <a:tblPr firstRow="1" bandRow="1">
                <a:tableStyleId>{5C22544A-7EE6-4342-B048-85BDC9FD1C3A}</a:tableStyleId>
              </a:tblPr>
              <a:tblGrid>
                <a:gridCol w="3159760"/>
                <a:gridCol w="5638800"/>
              </a:tblGrid>
              <a:tr h="609782">
                <a:tc>
                  <a:txBody>
                    <a:bodyPr/>
                    <a:lstStyle/>
                    <a:p>
                      <a:r>
                        <a:rPr lang="en-GB" sz="2400" dirty="0" smtClean="0"/>
                        <a:t>Dimension</a:t>
                      </a:r>
                      <a:endParaRPr lang="en-GB" sz="2400" dirty="0"/>
                    </a:p>
                  </a:txBody>
                  <a:tcPr/>
                </a:tc>
                <a:tc>
                  <a:txBody>
                    <a:bodyPr/>
                    <a:lstStyle/>
                    <a:p>
                      <a:r>
                        <a:rPr lang="en-GB" sz="2400" dirty="0" smtClean="0"/>
                        <a:t>Categories</a:t>
                      </a:r>
                      <a:endParaRPr lang="en-GB" sz="2400" dirty="0"/>
                    </a:p>
                  </a:txBody>
                  <a:tcPr/>
                </a:tc>
              </a:tr>
              <a:tr h="372465">
                <a:tc>
                  <a:txBody>
                    <a:bodyPr/>
                    <a:lstStyle/>
                    <a:p>
                      <a:r>
                        <a:rPr lang="en-GB" sz="2000" dirty="0" smtClean="0"/>
                        <a:t>Volition</a:t>
                      </a:r>
                      <a:endParaRPr lang="en-GB" sz="2000" dirty="0"/>
                    </a:p>
                  </a:txBody>
                  <a:tcPr/>
                </a:tc>
                <a:tc>
                  <a:txBody>
                    <a:bodyPr/>
                    <a:lstStyle/>
                    <a:p>
                      <a:r>
                        <a:rPr lang="en-GB" sz="2000" b="1" dirty="0" smtClean="0"/>
                        <a:t>Free choice</a:t>
                      </a:r>
                      <a:endParaRPr lang="en-GB" sz="2000" b="1" dirty="0"/>
                    </a:p>
                  </a:txBody>
                  <a:tcPr/>
                </a:tc>
              </a:tr>
              <a:tr h="372465">
                <a:tc>
                  <a:txBody>
                    <a:bodyPr/>
                    <a:lstStyle/>
                    <a:p>
                      <a:endParaRPr lang="en-GB" sz="2000" dirty="0"/>
                    </a:p>
                  </a:txBody>
                  <a:tcPr/>
                </a:tc>
                <a:tc>
                  <a:txBody>
                    <a:bodyPr/>
                    <a:lstStyle/>
                    <a:p>
                      <a:r>
                        <a:rPr lang="en-GB" sz="2000" dirty="0" smtClean="0"/>
                        <a:t>Relatively </a:t>
                      </a:r>
                      <a:r>
                        <a:rPr lang="en-GB" sz="2000" dirty="0" err="1" smtClean="0"/>
                        <a:t>uncoerced</a:t>
                      </a:r>
                      <a:endParaRPr lang="en-GB" sz="2000" dirty="0"/>
                    </a:p>
                  </a:txBody>
                  <a:tcPr/>
                </a:tc>
              </a:tr>
              <a:tr h="372465">
                <a:tc>
                  <a:txBody>
                    <a:bodyPr/>
                    <a:lstStyle/>
                    <a:p>
                      <a:endParaRPr lang="en-GB" sz="2000"/>
                    </a:p>
                  </a:txBody>
                  <a:tcPr/>
                </a:tc>
                <a:tc>
                  <a:txBody>
                    <a:bodyPr/>
                    <a:lstStyle/>
                    <a:p>
                      <a:r>
                        <a:rPr lang="en-GB" sz="2000" dirty="0" smtClean="0"/>
                        <a:t>Obligation to volunteer</a:t>
                      </a:r>
                      <a:endParaRPr lang="en-GB" sz="2000" dirty="0"/>
                    </a:p>
                  </a:txBody>
                  <a:tcPr/>
                </a:tc>
              </a:tr>
              <a:tr h="372465">
                <a:tc>
                  <a:txBody>
                    <a:bodyPr/>
                    <a:lstStyle/>
                    <a:p>
                      <a:r>
                        <a:rPr lang="en-GB" sz="2000" dirty="0" smtClean="0"/>
                        <a:t>Remuneration</a:t>
                      </a:r>
                      <a:endParaRPr lang="en-GB" sz="2000" dirty="0"/>
                    </a:p>
                  </a:txBody>
                  <a:tcPr/>
                </a:tc>
                <a:tc>
                  <a:txBody>
                    <a:bodyPr/>
                    <a:lstStyle/>
                    <a:p>
                      <a:r>
                        <a:rPr lang="en-GB" sz="2000" b="1" dirty="0" smtClean="0"/>
                        <a:t>None at all</a:t>
                      </a:r>
                      <a:endParaRPr lang="en-GB" sz="2000" b="1" dirty="0"/>
                    </a:p>
                  </a:txBody>
                  <a:tcPr/>
                </a:tc>
              </a:tr>
              <a:tr h="372465">
                <a:tc>
                  <a:txBody>
                    <a:bodyPr/>
                    <a:lstStyle/>
                    <a:p>
                      <a:endParaRPr lang="en-GB" sz="2000"/>
                    </a:p>
                  </a:txBody>
                  <a:tcPr/>
                </a:tc>
                <a:tc>
                  <a:txBody>
                    <a:bodyPr/>
                    <a:lstStyle/>
                    <a:p>
                      <a:r>
                        <a:rPr lang="en-GB" sz="2000" b="1" dirty="0" smtClean="0"/>
                        <a:t>None expected</a:t>
                      </a:r>
                      <a:endParaRPr lang="en-GB" sz="2000" b="1" dirty="0"/>
                    </a:p>
                  </a:txBody>
                  <a:tcPr/>
                </a:tc>
              </a:tr>
              <a:tr h="372465">
                <a:tc>
                  <a:txBody>
                    <a:bodyPr/>
                    <a:lstStyle/>
                    <a:p>
                      <a:endParaRPr lang="en-GB" sz="2000"/>
                    </a:p>
                  </a:txBody>
                  <a:tcPr/>
                </a:tc>
                <a:tc>
                  <a:txBody>
                    <a:bodyPr/>
                    <a:lstStyle/>
                    <a:p>
                      <a:r>
                        <a:rPr lang="en-GB" sz="2000" b="1" dirty="0" smtClean="0"/>
                        <a:t>Expenses reimbursed </a:t>
                      </a:r>
                    </a:p>
                  </a:txBody>
                  <a:tcPr/>
                </a:tc>
              </a:tr>
              <a:tr h="372465">
                <a:tc>
                  <a:txBody>
                    <a:bodyPr/>
                    <a:lstStyle/>
                    <a:p>
                      <a:endParaRPr lang="en-GB" sz="2000"/>
                    </a:p>
                  </a:txBody>
                  <a:tcPr/>
                </a:tc>
                <a:tc>
                  <a:txBody>
                    <a:bodyPr/>
                    <a:lstStyle/>
                    <a:p>
                      <a:r>
                        <a:rPr lang="en-GB" sz="2000" dirty="0" smtClean="0"/>
                        <a:t>Stipend / low pay</a:t>
                      </a:r>
                    </a:p>
                  </a:txBody>
                  <a:tcPr/>
                </a:tc>
              </a:tr>
              <a:tr h="372465">
                <a:tc>
                  <a:txBody>
                    <a:bodyPr/>
                    <a:lstStyle/>
                    <a:p>
                      <a:r>
                        <a:rPr lang="en-GB" sz="2000" dirty="0" smtClean="0"/>
                        <a:t>Structure</a:t>
                      </a:r>
                      <a:endParaRPr lang="en-GB" sz="2000" dirty="0"/>
                    </a:p>
                  </a:txBody>
                  <a:tcPr/>
                </a:tc>
                <a:tc>
                  <a:txBody>
                    <a:bodyPr/>
                    <a:lstStyle/>
                    <a:p>
                      <a:r>
                        <a:rPr lang="en-GB" sz="2000" b="1" dirty="0" smtClean="0"/>
                        <a:t>Formal</a:t>
                      </a:r>
                    </a:p>
                  </a:txBody>
                  <a:tcPr/>
                </a:tc>
              </a:tr>
              <a:tr h="372465">
                <a:tc>
                  <a:txBody>
                    <a:bodyPr/>
                    <a:lstStyle/>
                    <a:p>
                      <a:endParaRPr lang="en-GB" sz="2000"/>
                    </a:p>
                  </a:txBody>
                  <a:tcPr/>
                </a:tc>
                <a:tc>
                  <a:txBody>
                    <a:bodyPr/>
                    <a:lstStyle/>
                    <a:p>
                      <a:r>
                        <a:rPr lang="en-GB" sz="2000" b="1" dirty="0" smtClean="0"/>
                        <a:t>Informal</a:t>
                      </a:r>
                    </a:p>
                  </a:txBody>
                  <a:tcPr/>
                </a:tc>
              </a:tr>
              <a:tr h="372465">
                <a:tc>
                  <a:txBody>
                    <a:bodyPr/>
                    <a:lstStyle/>
                    <a:p>
                      <a:r>
                        <a:rPr lang="en-GB" sz="2000" dirty="0" smtClean="0"/>
                        <a:t>Intended beneficiaries</a:t>
                      </a:r>
                      <a:endParaRPr lang="en-GB" sz="2000" dirty="0"/>
                    </a:p>
                  </a:txBody>
                  <a:tcPr/>
                </a:tc>
                <a:tc>
                  <a:txBody>
                    <a:bodyPr/>
                    <a:lstStyle/>
                    <a:p>
                      <a:r>
                        <a:rPr lang="en-GB" sz="2000" b="1" dirty="0" smtClean="0"/>
                        <a:t>Benefit / help others / strangers</a:t>
                      </a:r>
                    </a:p>
                  </a:txBody>
                  <a:tcPr/>
                </a:tc>
              </a:tr>
              <a:tr h="372465">
                <a:tc>
                  <a:txBody>
                    <a:bodyPr/>
                    <a:lstStyle/>
                    <a:p>
                      <a:endParaRPr lang="en-GB" sz="2000"/>
                    </a:p>
                  </a:txBody>
                  <a:tcPr/>
                </a:tc>
                <a:tc>
                  <a:txBody>
                    <a:bodyPr/>
                    <a:lstStyle/>
                    <a:p>
                      <a:r>
                        <a:rPr lang="en-GB" sz="2000" dirty="0" smtClean="0"/>
                        <a:t>Benefit / help friends / relatives</a:t>
                      </a:r>
                    </a:p>
                  </a:txBody>
                  <a:tcPr/>
                </a:tc>
              </a:tr>
              <a:tr h="372465">
                <a:tc>
                  <a:txBody>
                    <a:bodyPr/>
                    <a:lstStyle/>
                    <a:p>
                      <a:endParaRPr lang="en-GB" sz="2000"/>
                    </a:p>
                  </a:txBody>
                  <a:tcPr/>
                </a:tc>
                <a:tc>
                  <a:txBody>
                    <a:bodyPr/>
                    <a:lstStyle/>
                    <a:p>
                      <a:r>
                        <a:rPr lang="en-GB" sz="2000" b="1" dirty="0" smtClean="0"/>
                        <a:t>Benefit oneself (as well)</a:t>
                      </a:r>
                    </a:p>
                  </a:txBody>
                  <a:tcPr/>
                </a:tc>
              </a:tr>
            </a:tbl>
          </a:graphicData>
        </a:graphic>
      </p:graphicFrame>
      <p:sp>
        <p:nvSpPr>
          <p:cNvPr id="3" name="TextBox 2"/>
          <p:cNvSpPr txBox="1"/>
          <p:nvPr/>
        </p:nvSpPr>
        <p:spPr>
          <a:xfrm>
            <a:off x="0" y="0"/>
            <a:ext cx="9144000" cy="584775"/>
          </a:xfrm>
          <a:prstGeom prst="rect">
            <a:avLst/>
          </a:prstGeom>
          <a:solidFill>
            <a:schemeClr val="tx1"/>
          </a:solidFill>
        </p:spPr>
        <p:txBody>
          <a:bodyPr wrap="square" rtlCol="0">
            <a:spAutoFit/>
          </a:bodyPr>
          <a:lstStyle/>
          <a:p>
            <a:r>
              <a:rPr lang="en-GB" sz="3200" dirty="0" smtClean="0">
                <a:solidFill>
                  <a:schemeClr val="bg1"/>
                </a:solidFill>
              </a:rPr>
              <a:t>Dimensions and Categories of volunteer work</a:t>
            </a:r>
            <a:endParaRPr lang="en-GB" sz="3200" dirty="0">
              <a:solidFill>
                <a:schemeClr val="bg1"/>
              </a:solidFill>
            </a:endParaRPr>
          </a:p>
        </p:txBody>
      </p:sp>
      <p:sp>
        <p:nvSpPr>
          <p:cNvPr id="4" name="TextBox 3"/>
          <p:cNvSpPr txBox="1"/>
          <p:nvPr/>
        </p:nvSpPr>
        <p:spPr>
          <a:xfrm>
            <a:off x="5974080" y="6266934"/>
            <a:ext cx="2794000" cy="400110"/>
          </a:xfrm>
          <a:prstGeom prst="rect">
            <a:avLst/>
          </a:prstGeom>
          <a:noFill/>
        </p:spPr>
        <p:txBody>
          <a:bodyPr wrap="square" rtlCol="0">
            <a:spAutoFit/>
          </a:bodyPr>
          <a:lstStyle/>
          <a:p>
            <a:r>
              <a:rPr lang="en-GB" sz="2000" dirty="0" err="1" smtClean="0"/>
              <a:t>Cnaan</a:t>
            </a:r>
            <a:r>
              <a:rPr lang="en-GB" sz="2000" dirty="0" smtClean="0"/>
              <a:t> et al 1996 : 371 </a:t>
            </a:r>
            <a:endParaRPr lang="en-GB" sz="2000" dirty="0"/>
          </a:p>
        </p:txBody>
      </p:sp>
    </p:spTree>
    <p:extLst>
      <p:ext uri="{BB962C8B-B14F-4D97-AF65-F5344CB8AC3E}">
        <p14:creationId xmlns:p14="http://schemas.microsoft.com/office/powerpoint/2010/main" val="35340880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1">
              <a:lumMod val="75000"/>
            </a:schemeClr>
          </a:solidFill>
        </p:spPr>
        <p:txBody>
          <a:bodyPr/>
          <a:lstStyle/>
          <a:p>
            <a:r>
              <a:rPr lang="en-GB" dirty="0" smtClean="0">
                <a:solidFill>
                  <a:schemeClr val="bg1"/>
                </a:solidFill>
              </a:rPr>
              <a:t>Emerging issues</a:t>
            </a:r>
            <a:endParaRPr lang="en-GB" dirty="0">
              <a:solidFill>
                <a:schemeClr val="bg1"/>
              </a:solidFill>
            </a:endParaRPr>
          </a:p>
        </p:txBody>
      </p:sp>
      <p:sp>
        <p:nvSpPr>
          <p:cNvPr id="3" name="Content Placeholder 2"/>
          <p:cNvSpPr>
            <a:spLocks noGrp="1"/>
          </p:cNvSpPr>
          <p:nvPr>
            <p:ph idx="1"/>
          </p:nvPr>
        </p:nvSpPr>
        <p:spPr>
          <a:xfrm>
            <a:off x="457199" y="1600200"/>
            <a:ext cx="8558213" cy="4991100"/>
          </a:xfrm>
        </p:spPr>
        <p:txBody>
          <a:bodyPr>
            <a:normAutofit fontScale="62500" lnSpcReduction="20000"/>
          </a:bodyPr>
          <a:lstStyle/>
          <a:p>
            <a:r>
              <a:rPr lang="en-GB" sz="3400" b="1" dirty="0" smtClean="0"/>
              <a:t>‘I’m only a volunteer’</a:t>
            </a:r>
          </a:p>
          <a:p>
            <a:endParaRPr lang="en-GB" sz="3400" b="1" dirty="0" smtClean="0"/>
          </a:p>
          <a:p>
            <a:r>
              <a:rPr lang="en-GB" sz="3400" b="1" dirty="0" smtClean="0"/>
              <a:t>Complexity of work – emotional overlay; invisible work; dealing with the unexpected</a:t>
            </a:r>
          </a:p>
          <a:p>
            <a:pPr lvl="1"/>
            <a:r>
              <a:rPr lang="en-US" sz="3400" b="1" dirty="0" smtClean="0"/>
              <a:t>Status </a:t>
            </a:r>
            <a:r>
              <a:rPr lang="en-US" sz="3400" b="1" dirty="0"/>
              <a:t>and value </a:t>
            </a:r>
            <a:r>
              <a:rPr lang="en-US" sz="3400" b="1" dirty="0" smtClean="0"/>
              <a:t>of different sorts of </a:t>
            </a:r>
            <a:r>
              <a:rPr lang="en-US" sz="3400" b="1" dirty="0"/>
              <a:t>‘work</a:t>
            </a:r>
            <a:r>
              <a:rPr lang="en-US" sz="3400" b="1" dirty="0" smtClean="0"/>
              <a:t>’</a:t>
            </a:r>
          </a:p>
          <a:p>
            <a:pPr lvl="1"/>
            <a:endParaRPr lang="en-US" sz="3400" b="1" dirty="0" smtClean="0"/>
          </a:p>
          <a:p>
            <a:r>
              <a:rPr lang="en-US" sz="3400" b="1" dirty="0" smtClean="0"/>
              <a:t>Workplace learning</a:t>
            </a:r>
          </a:p>
          <a:p>
            <a:pPr lvl="1"/>
            <a:r>
              <a:rPr lang="en-US" sz="3400" b="1" dirty="0" smtClean="0"/>
              <a:t>Skills, knowledge, enculturation,  </a:t>
            </a:r>
            <a:r>
              <a:rPr lang="en-US" sz="3400" b="1" dirty="0"/>
              <a:t>‘invisible’ </a:t>
            </a:r>
            <a:r>
              <a:rPr lang="en-US" sz="3400" b="1" dirty="0" smtClean="0"/>
              <a:t>learning</a:t>
            </a:r>
          </a:p>
          <a:p>
            <a:pPr lvl="1"/>
            <a:endParaRPr lang="en-US" sz="3400" b="1" dirty="0" smtClean="0"/>
          </a:p>
          <a:p>
            <a:pPr marL="342900" lvl="1" indent="-342900">
              <a:buFont typeface="Arial"/>
              <a:buChar char="•"/>
            </a:pPr>
            <a:r>
              <a:rPr lang="en-US" sz="3400" b="1" dirty="0"/>
              <a:t>Wider definition of ‘work</a:t>
            </a:r>
            <a:r>
              <a:rPr lang="en-US" sz="3400" b="1" dirty="0" smtClean="0"/>
              <a:t>’ and ‘workplace learning’.</a:t>
            </a:r>
            <a:endParaRPr lang="en-US" sz="3400" b="1" dirty="0"/>
          </a:p>
          <a:p>
            <a:pPr marL="0" indent="0">
              <a:buNone/>
            </a:pPr>
            <a:endParaRPr lang="en-US" sz="3400" dirty="0" smtClean="0"/>
          </a:p>
          <a:p>
            <a:r>
              <a:rPr lang="en-US" sz="3400" dirty="0" smtClean="0"/>
              <a:t>Use </a:t>
            </a:r>
            <a:r>
              <a:rPr lang="en-US" sz="3400" dirty="0"/>
              <a:t>of time in the workplace</a:t>
            </a:r>
          </a:p>
          <a:p>
            <a:pPr lvl="1"/>
            <a:endParaRPr lang="en-US" sz="3400" b="1" dirty="0" smtClean="0"/>
          </a:p>
          <a:p>
            <a:r>
              <a:rPr lang="en-GB" sz="3400" dirty="0"/>
              <a:t>Volunteers are a conduit for patients between staff and </a:t>
            </a:r>
            <a:r>
              <a:rPr lang="en-GB" sz="3400" dirty="0" smtClean="0"/>
              <a:t>themselves </a:t>
            </a:r>
            <a:r>
              <a:rPr lang="en-GB" sz="3400" dirty="0"/>
              <a:t>(Liminal space</a:t>
            </a:r>
            <a:r>
              <a:rPr lang="en-GB" sz="3400" dirty="0" smtClean="0"/>
              <a:t>).</a:t>
            </a:r>
            <a:endParaRPr lang="en-GB" sz="3400" dirty="0"/>
          </a:p>
          <a:p>
            <a:endParaRPr lang="en-US" dirty="0"/>
          </a:p>
          <a:p>
            <a:endParaRPr lang="en-GB" dirty="0" smtClean="0"/>
          </a:p>
        </p:txBody>
      </p:sp>
    </p:spTree>
    <p:extLst>
      <p:ext uri="{BB962C8B-B14F-4D97-AF65-F5344CB8AC3E}">
        <p14:creationId xmlns:p14="http://schemas.microsoft.com/office/powerpoint/2010/main" val="28669247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1">
              <a:lumMod val="75000"/>
            </a:schemeClr>
          </a:solidFill>
        </p:spPr>
        <p:txBody>
          <a:bodyPr/>
          <a:lstStyle/>
          <a:p>
            <a:r>
              <a:rPr lang="en-GB" dirty="0">
                <a:solidFill>
                  <a:schemeClr val="bg1"/>
                </a:solidFill>
              </a:rPr>
              <a:t>T</a:t>
            </a:r>
            <a:r>
              <a:rPr lang="en-GB" dirty="0" smtClean="0">
                <a:solidFill>
                  <a:schemeClr val="bg1"/>
                </a:solidFill>
              </a:rPr>
              <a:t>he volunteer drivers</a:t>
            </a:r>
            <a:endParaRPr lang="en-GB" dirty="0">
              <a:solidFill>
                <a:schemeClr val="bg1"/>
              </a:solidFill>
            </a:endParaRPr>
          </a:p>
        </p:txBody>
      </p:sp>
      <p:sp>
        <p:nvSpPr>
          <p:cNvPr id="3" name="Content Placeholder 2"/>
          <p:cNvSpPr>
            <a:spLocks noGrp="1"/>
          </p:cNvSpPr>
          <p:nvPr>
            <p:ph idx="1"/>
          </p:nvPr>
        </p:nvSpPr>
        <p:spPr>
          <a:xfrm>
            <a:off x="914400" y="1586753"/>
            <a:ext cx="8229600" cy="5129213"/>
          </a:xfrm>
        </p:spPr>
        <p:txBody>
          <a:bodyPr>
            <a:normAutofit fontScale="77500" lnSpcReduction="20000"/>
          </a:bodyPr>
          <a:lstStyle/>
          <a:p>
            <a:r>
              <a:rPr lang="en-GB" dirty="0"/>
              <a:t>Brian: I brought a patient this week and it was her first time of coming to the hospice. She was terrified. I realised as soon as I collected her… but she was great going home. She’d loved it and I couldn’t stop her talking!</a:t>
            </a:r>
          </a:p>
          <a:p>
            <a:pPr marL="0" indent="0">
              <a:buNone/>
            </a:pPr>
            <a:endParaRPr lang="en-GB" dirty="0"/>
          </a:p>
          <a:p>
            <a:r>
              <a:rPr lang="en-GB" dirty="0"/>
              <a:t>Dave:  </a:t>
            </a:r>
            <a:r>
              <a:rPr lang="en-GB" dirty="0" smtClean="0"/>
              <a:t>You </a:t>
            </a:r>
            <a:r>
              <a:rPr lang="en-GB" dirty="0"/>
              <a:t>never know what you’ll find when you get there. You just have to use your initiative. They might have gone to hospital</a:t>
            </a:r>
            <a:r>
              <a:rPr lang="en-GB" dirty="0" smtClean="0"/>
              <a:t>.. They might have just gone out …they might have died </a:t>
            </a:r>
            <a:r>
              <a:rPr lang="en-GB" dirty="0"/>
              <a:t>and </a:t>
            </a:r>
            <a:r>
              <a:rPr lang="en-GB" dirty="0" smtClean="0"/>
              <a:t>nobody </a:t>
            </a:r>
            <a:r>
              <a:rPr lang="en-GB" dirty="0"/>
              <a:t>let the hospice </a:t>
            </a:r>
            <a:r>
              <a:rPr lang="en-GB" dirty="0" smtClean="0"/>
              <a:t>know….’</a:t>
            </a:r>
            <a:endParaRPr lang="en-GB" dirty="0"/>
          </a:p>
          <a:p>
            <a:pPr marL="0" indent="0">
              <a:buNone/>
            </a:pPr>
            <a:endParaRPr lang="en-GB" dirty="0"/>
          </a:p>
          <a:p>
            <a:r>
              <a:rPr lang="en-GB" dirty="0" smtClean="0"/>
              <a:t>Mary : </a:t>
            </a:r>
            <a:r>
              <a:rPr lang="en-GB" dirty="0"/>
              <a:t>and they chat to you on the way home…. There was an empty chair for a couple of sessions and she asked me where x was. I had to tell her he’d died. She’d waited all day to ask…..</a:t>
            </a:r>
          </a:p>
        </p:txBody>
      </p:sp>
      <p:pic>
        <p:nvPicPr>
          <p:cNvPr id="5" name="Picture 6" descr="http://cliparts.co/cliparts/pco/5rz/pco5rzqLi.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 y="1600200"/>
            <a:ext cx="1161827" cy="99519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l.rgbimg.com/cache1pgVgm/users/m/mz/mzacha/600/mHCXAYw.jpg">
            <a:hlinkClick r:id="rId5"/>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865" y="3345628"/>
            <a:ext cx="1115962" cy="93591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http://www.clipartbest.com/cliparts/aiq/Lbq/aiqLbq5iM.jpeg">
            <a:hlinkClick r:id="rId7"/>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45865" y="5011094"/>
            <a:ext cx="1131720" cy="905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32733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49"/>
            <a:ext cx="9144000" cy="873709"/>
          </a:xfrm>
          <a:solidFill>
            <a:schemeClr val="tx1"/>
          </a:solidFill>
        </p:spPr>
        <p:txBody>
          <a:bodyPr>
            <a:normAutofit/>
          </a:bodyPr>
          <a:lstStyle/>
          <a:p>
            <a:pPr algn="l"/>
            <a:r>
              <a:rPr lang="en-US" sz="3600" dirty="0" smtClean="0"/>
              <a:t>  </a:t>
            </a:r>
            <a:r>
              <a:rPr lang="en-US" sz="3600" dirty="0" smtClean="0">
                <a:solidFill>
                  <a:schemeClr val="bg1"/>
                </a:solidFill>
              </a:rPr>
              <a:t>Sister in Day Hospice ……..</a:t>
            </a:r>
            <a:endParaRPr lang="en-US" sz="3600" dirty="0">
              <a:solidFill>
                <a:schemeClr val="bg1"/>
              </a:solidFill>
            </a:endParaRPr>
          </a:p>
        </p:txBody>
      </p:sp>
      <p:sp>
        <p:nvSpPr>
          <p:cNvPr id="3" name="Content Placeholder 2"/>
          <p:cNvSpPr>
            <a:spLocks noGrp="1"/>
          </p:cNvSpPr>
          <p:nvPr>
            <p:ph idx="1"/>
          </p:nvPr>
        </p:nvSpPr>
        <p:spPr>
          <a:xfrm>
            <a:off x="281549" y="1092685"/>
            <a:ext cx="8229600" cy="5694195"/>
          </a:xfrm>
        </p:spPr>
        <p:txBody>
          <a:bodyPr>
            <a:normAutofit lnSpcReduction="10000"/>
          </a:bodyPr>
          <a:lstStyle/>
          <a:p>
            <a:r>
              <a:rPr lang="en-GB" sz="2800" dirty="0" smtClean="0"/>
              <a:t>We </a:t>
            </a:r>
            <a:r>
              <a:rPr lang="en-GB" sz="2800" dirty="0"/>
              <a:t>[paid staff] never go to the patient’s home anymore. So they [the volunteers] see things we don’t see. And you know, sit in that car for that journey and they’re sharing so much more. </a:t>
            </a:r>
            <a:r>
              <a:rPr lang="en-GB" sz="2800" dirty="0" smtClean="0"/>
              <a:t>What we </a:t>
            </a:r>
            <a:r>
              <a:rPr lang="en-GB" sz="2800" dirty="0"/>
              <a:t>do is support volunteers more, particularly if they’re bereaved because they probably feel grief as well.</a:t>
            </a:r>
          </a:p>
          <a:p>
            <a:r>
              <a:rPr lang="en-GB" sz="2800" dirty="0"/>
              <a:t>They [the volunteers] probably know a lot more than sometimes that patient shares with us and also we’ve had a few where, you know, they’re going to the home situation, it’s a bit of a crisis point, because our patients are poorly …… a bit of a 999 situation. So it’s reassuring the volunteers we’re there. But they’re fantastic, couldn’t do without them.</a:t>
            </a:r>
          </a:p>
          <a:p>
            <a:pPr marL="0" indent="0">
              <a:buNone/>
            </a:pPr>
            <a:endParaRPr lang="en-US" dirty="0"/>
          </a:p>
        </p:txBody>
      </p:sp>
    </p:spTree>
    <p:extLst>
      <p:ext uri="{BB962C8B-B14F-4D97-AF65-F5344CB8AC3E}">
        <p14:creationId xmlns:p14="http://schemas.microsoft.com/office/powerpoint/2010/main" val="35978289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400"/>
            <a:ext cx="9144000" cy="1143000"/>
          </a:xfrm>
          <a:solidFill>
            <a:schemeClr val="tx1">
              <a:lumMod val="75000"/>
            </a:schemeClr>
          </a:solidFill>
        </p:spPr>
        <p:txBody>
          <a:bodyPr>
            <a:normAutofit/>
          </a:bodyPr>
          <a:lstStyle/>
          <a:p>
            <a:r>
              <a:rPr lang="en-GB" dirty="0" smtClean="0">
                <a:solidFill>
                  <a:schemeClr val="bg1"/>
                </a:solidFill>
              </a:rPr>
              <a:t>The Volunteer receptionist</a:t>
            </a:r>
            <a:endParaRPr lang="en-GB" dirty="0">
              <a:solidFill>
                <a:schemeClr val="bg1"/>
              </a:solidFill>
            </a:endParaRPr>
          </a:p>
        </p:txBody>
      </p:sp>
      <p:sp>
        <p:nvSpPr>
          <p:cNvPr id="5" name="Content Placeholder 4"/>
          <p:cNvSpPr>
            <a:spLocks noGrp="1"/>
          </p:cNvSpPr>
          <p:nvPr>
            <p:ph idx="1"/>
          </p:nvPr>
        </p:nvSpPr>
        <p:spPr>
          <a:xfrm>
            <a:off x="457200" y="1600200"/>
            <a:ext cx="8686800" cy="4525963"/>
          </a:xfrm>
        </p:spPr>
        <p:txBody>
          <a:bodyPr>
            <a:normAutofit fontScale="92500" lnSpcReduction="20000"/>
          </a:bodyPr>
          <a:lstStyle/>
          <a:p>
            <a:r>
              <a:rPr lang="en-GB" dirty="0" smtClean="0"/>
              <a:t>Front of house</a:t>
            </a:r>
          </a:p>
          <a:p>
            <a:r>
              <a:rPr lang="en-GB" dirty="0" smtClean="0"/>
              <a:t>Deal with everything that comes through the door</a:t>
            </a:r>
          </a:p>
          <a:p>
            <a:r>
              <a:rPr lang="en-GB" dirty="0" smtClean="0"/>
              <a:t>Staff</a:t>
            </a:r>
          </a:p>
          <a:p>
            <a:r>
              <a:rPr lang="en-GB" dirty="0" smtClean="0"/>
              <a:t>Patients ,relatives, visitors</a:t>
            </a:r>
          </a:p>
          <a:p>
            <a:r>
              <a:rPr lang="en-GB" dirty="0" smtClean="0"/>
              <a:t>Money / donations / sales</a:t>
            </a:r>
          </a:p>
          <a:p>
            <a:r>
              <a:rPr lang="en-GB" dirty="0" smtClean="0"/>
              <a:t>Deliveries</a:t>
            </a:r>
          </a:p>
          <a:p>
            <a:r>
              <a:rPr lang="en-GB" dirty="0" smtClean="0"/>
              <a:t>Phone </a:t>
            </a:r>
            <a:r>
              <a:rPr lang="en-GB" dirty="0"/>
              <a:t>calls : wide ranging; sensitivities; information</a:t>
            </a:r>
            <a:r>
              <a:rPr lang="en-GB" dirty="0" smtClean="0"/>
              <a:t>;</a:t>
            </a:r>
          </a:p>
          <a:p>
            <a:r>
              <a:rPr lang="en-GB" dirty="0" smtClean="0"/>
              <a:t>Computer  </a:t>
            </a:r>
            <a:endParaRPr lang="en-GB" dirty="0"/>
          </a:p>
          <a:p>
            <a:r>
              <a:rPr lang="en-GB" dirty="0"/>
              <a:t>Reputation</a:t>
            </a:r>
          </a:p>
          <a:p>
            <a:endParaRPr lang="en-GB" dirty="0" smtClean="0"/>
          </a:p>
          <a:p>
            <a:pPr marL="0" indent="0">
              <a:buNone/>
            </a:pPr>
            <a:endParaRPr lang="en-GB" dirty="0" smtClean="0"/>
          </a:p>
          <a:p>
            <a:endParaRPr lang="en-GB" dirty="0" smtClean="0"/>
          </a:p>
        </p:txBody>
      </p:sp>
    </p:spTree>
    <p:extLst>
      <p:ext uri="{BB962C8B-B14F-4D97-AF65-F5344CB8AC3E}">
        <p14:creationId xmlns:p14="http://schemas.microsoft.com/office/powerpoint/2010/main" val="130833085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1"/>
          </a:solidFill>
        </p:spPr>
        <p:txBody>
          <a:bodyPr>
            <a:normAutofit/>
          </a:bodyPr>
          <a:lstStyle/>
          <a:p>
            <a:r>
              <a:rPr lang="en-GB" dirty="0">
                <a:solidFill>
                  <a:schemeClr val="bg1"/>
                </a:solidFill>
              </a:rPr>
              <a:t>T</a:t>
            </a:r>
            <a:r>
              <a:rPr lang="en-GB" dirty="0" smtClean="0">
                <a:solidFill>
                  <a:schemeClr val="bg1"/>
                </a:solidFill>
              </a:rPr>
              <a:t>he </a:t>
            </a:r>
            <a:r>
              <a:rPr lang="en-GB" dirty="0">
                <a:solidFill>
                  <a:schemeClr val="bg1"/>
                </a:solidFill>
              </a:rPr>
              <a:t>volunteer </a:t>
            </a:r>
            <a:r>
              <a:rPr lang="en-GB" dirty="0" smtClean="0">
                <a:solidFill>
                  <a:schemeClr val="bg1"/>
                </a:solidFill>
              </a:rPr>
              <a:t>receptionist </a:t>
            </a:r>
            <a:r>
              <a:rPr lang="en-GB" sz="2400" dirty="0" smtClean="0">
                <a:solidFill>
                  <a:schemeClr val="bg1"/>
                </a:solidFill>
              </a:rPr>
              <a:t>(interview)</a:t>
            </a:r>
            <a:endParaRPr lang="en-GB" sz="2400" dirty="0"/>
          </a:p>
        </p:txBody>
      </p:sp>
      <p:sp>
        <p:nvSpPr>
          <p:cNvPr id="3" name="Content Placeholder 2"/>
          <p:cNvSpPr>
            <a:spLocks noGrp="1"/>
          </p:cNvSpPr>
          <p:nvPr>
            <p:ph idx="1"/>
          </p:nvPr>
        </p:nvSpPr>
        <p:spPr>
          <a:xfrm>
            <a:off x="165100" y="1320800"/>
            <a:ext cx="8788400" cy="5435600"/>
          </a:xfrm>
        </p:spPr>
        <p:txBody>
          <a:bodyPr>
            <a:normAutofit fontScale="70000" lnSpcReduction="20000"/>
          </a:bodyPr>
          <a:lstStyle/>
          <a:p>
            <a:r>
              <a:rPr lang="en-GB" sz="3400" dirty="0"/>
              <a:t>I do think it’s difficult for them to come through the doors for the first time. ….. </a:t>
            </a:r>
            <a:r>
              <a:rPr lang="en-GB" sz="3400" dirty="0" smtClean="0"/>
              <a:t>yesterday</a:t>
            </a:r>
            <a:r>
              <a:rPr lang="en-GB" sz="3400" dirty="0"/>
              <a:t>, when I was on reception, </a:t>
            </a:r>
            <a:r>
              <a:rPr lang="en-GB" sz="3400" dirty="0" smtClean="0"/>
              <a:t>she </a:t>
            </a:r>
            <a:r>
              <a:rPr lang="en-GB" sz="3400" dirty="0"/>
              <a:t>probably was only in her late twenties, thirties, and she’d come in with her partner and she was looking a little bit, you know, nervous and she’d obviously sort of was visibly upset and I said, you know, are you ok, and she said oh, we’ve just come to see the leaf and they’d bought a leaf for the </a:t>
            </a:r>
            <a:r>
              <a:rPr lang="en-GB" sz="3400" dirty="0" smtClean="0"/>
              <a:t>mosaic. ……</a:t>
            </a:r>
            <a:br>
              <a:rPr lang="en-GB" sz="3400" dirty="0" smtClean="0"/>
            </a:br>
            <a:endParaRPr lang="en-GB" sz="3400" dirty="0" smtClean="0"/>
          </a:p>
          <a:p>
            <a:r>
              <a:rPr lang="en-GB" sz="3400" dirty="0" smtClean="0"/>
              <a:t>Next </a:t>
            </a:r>
            <a:r>
              <a:rPr lang="en-GB" sz="3400" dirty="0"/>
              <a:t>thing, she’s walking back, obviously after the school had finished, with her three children.  So she said I’ve brought them to see, you know, the leaf.  Well the older child was visibly, she was visibly upset.  The two younger ones were more interested in what we had for sale in the fridge and by the time we’d finished, I was going round to the kitchen to get spoons for them because they ended up buying </a:t>
            </a:r>
            <a:r>
              <a:rPr lang="en-GB" sz="3400" dirty="0" smtClean="0"/>
              <a:t>chocolate </a:t>
            </a:r>
            <a:r>
              <a:rPr lang="en-GB" sz="3400" dirty="0"/>
              <a:t>cake and cream.  So they were all sat in </a:t>
            </a:r>
            <a:r>
              <a:rPr lang="en-GB" sz="3400" dirty="0" smtClean="0"/>
              <a:t>reception, </a:t>
            </a:r>
            <a:r>
              <a:rPr lang="en-GB" sz="3400" dirty="0"/>
              <a:t>but it’s nice that they can feel that they can do that, because how could you do that at the hospital?</a:t>
            </a:r>
          </a:p>
          <a:p>
            <a:endParaRPr lang="en-GB" dirty="0"/>
          </a:p>
        </p:txBody>
      </p:sp>
    </p:spTree>
    <p:extLst>
      <p:ext uri="{BB962C8B-B14F-4D97-AF65-F5344CB8AC3E}">
        <p14:creationId xmlns:p14="http://schemas.microsoft.com/office/powerpoint/2010/main" val="301884892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1">
              <a:lumMod val="75000"/>
            </a:schemeClr>
          </a:solidFill>
        </p:spPr>
        <p:txBody>
          <a:bodyPr>
            <a:normAutofit fontScale="90000"/>
          </a:bodyPr>
          <a:lstStyle/>
          <a:p>
            <a:r>
              <a:rPr lang="en-GB" dirty="0" smtClean="0">
                <a:solidFill>
                  <a:schemeClr val="bg1"/>
                </a:solidFill>
              </a:rPr>
              <a:t>The day hospice</a:t>
            </a:r>
            <a:br>
              <a:rPr lang="en-GB" dirty="0" smtClean="0">
                <a:solidFill>
                  <a:schemeClr val="bg1"/>
                </a:solidFill>
              </a:rPr>
            </a:br>
            <a:r>
              <a:rPr lang="en-GB" sz="2700" dirty="0" smtClean="0">
                <a:solidFill>
                  <a:schemeClr val="bg1"/>
                </a:solidFill>
              </a:rPr>
              <a:t>(Journal entry)</a:t>
            </a:r>
            <a:endParaRPr lang="en-GB" sz="2700" dirty="0">
              <a:solidFill>
                <a:schemeClr val="bg1"/>
              </a:solidFill>
            </a:endParaRPr>
          </a:p>
        </p:txBody>
      </p:sp>
      <p:sp>
        <p:nvSpPr>
          <p:cNvPr id="5" name="Content Placeholder 4"/>
          <p:cNvSpPr>
            <a:spLocks noGrp="1"/>
          </p:cNvSpPr>
          <p:nvPr>
            <p:ph idx="1"/>
          </p:nvPr>
        </p:nvSpPr>
        <p:spPr>
          <a:xfrm>
            <a:off x="0" y="1385888"/>
            <a:ext cx="9144000" cy="5715000"/>
          </a:xfrm>
        </p:spPr>
        <p:txBody>
          <a:bodyPr>
            <a:normAutofit fontScale="70000" lnSpcReduction="20000"/>
          </a:bodyPr>
          <a:lstStyle/>
          <a:p>
            <a:r>
              <a:rPr lang="en-GB" sz="3400" dirty="0"/>
              <a:t>Guess the Movie, which was led by one of the volunteers. Sitting next to a patient who talked to me about coming to the DH</a:t>
            </a:r>
            <a:r>
              <a:rPr lang="en-GB" sz="3400" dirty="0" smtClean="0"/>
              <a:t>.:</a:t>
            </a:r>
          </a:p>
          <a:p>
            <a:endParaRPr lang="en-GB" sz="3400" dirty="0"/>
          </a:p>
          <a:p>
            <a:r>
              <a:rPr lang="en-GB" sz="3400" i="1" dirty="0"/>
              <a:t>‘ When they suggested I try the </a:t>
            </a:r>
            <a:r>
              <a:rPr lang="en-GB" sz="3400" i="1" dirty="0" smtClean="0"/>
              <a:t>Day Hospice </a:t>
            </a:r>
            <a:r>
              <a:rPr lang="en-GB" sz="3400" i="1" dirty="0"/>
              <a:t>I thought no – that’s somewhere to go to die. Then I thought about it and well I am dying so I’ll give it a go……..There’s everything you want here. People always here, lots of chit chat – they’re such special people – they must be handpicked – especially the drivers</a:t>
            </a:r>
            <a:r>
              <a:rPr lang="en-GB" sz="3400" i="1" dirty="0" smtClean="0"/>
              <a:t>…….’</a:t>
            </a:r>
            <a:endParaRPr lang="en-GB" sz="3400" dirty="0"/>
          </a:p>
          <a:p>
            <a:pPr marL="0" indent="0">
              <a:buNone/>
            </a:pPr>
            <a:r>
              <a:rPr lang="en-GB" sz="3400" i="1" dirty="0"/>
              <a:t> </a:t>
            </a:r>
            <a:endParaRPr lang="en-GB" sz="3400" dirty="0"/>
          </a:p>
          <a:p>
            <a:r>
              <a:rPr lang="en-GB" sz="3400" dirty="0"/>
              <a:t>It made me realise how challenging it all is. Although the atmosphere is full of smiles and banter – deliberately so. Sherry and Baileys tipple before lunch. Lots of laughing. But at the same time you are sitting talking to someone quite openly about them dying. What a span of emotion in the same breath! There’s no explicit training for the volunteers – and could you train someone anyway</a:t>
            </a:r>
            <a:r>
              <a:rPr lang="en-GB" sz="3400" dirty="0" smtClean="0"/>
              <a:t>?							</a:t>
            </a:r>
          </a:p>
          <a:p>
            <a:endParaRPr lang="en-GB" dirty="0"/>
          </a:p>
        </p:txBody>
      </p:sp>
    </p:spTree>
    <p:extLst>
      <p:ext uri="{BB962C8B-B14F-4D97-AF65-F5344CB8AC3E}">
        <p14:creationId xmlns:p14="http://schemas.microsoft.com/office/powerpoint/2010/main" val="18077082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1"/>
          </a:solidFill>
        </p:spPr>
        <p:txBody>
          <a:bodyPr>
            <a:normAutofit/>
          </a:bodyPr>
          <a:lstStyle/>
          <a:p>
            <a:r>
              <a:rPr lang="en-GB" sz="3600" dirty="0" smtClean="0">
                <a:solidFill>
                  <a:schemeClr val="bg1"/>
                </a:solidFill>
              </a:rPr>
              <a:t>Volunteer : reception and finance office</a:t>
            </a:r>
            <a:endParaRPr lang="en-GB" sz="3600" dirty="0">
              <a:solidFill>
                <a:schemeClr val="bg1"/>
              </a:solidFill>
            </a:endParaRPr>
          </a:p>
        </p:txBody>
      </p:sp>
      <p:sp>
        <p:nvSpPr>
          <p:cNvPr id="3" name="Content Placeholder 2"/>
          <p:cNvSpPr>
            <a:spLocks noGrp="1"/>
          </p:cNvSpPr>
          <p:nvPr>
            <p:ph idx="1"/>
          </p:nvPr>
        </p:nvSpPr>
        <p:spPr/>
        <p:txBody>
          <a:bodyPr>
            <a:normAutofit lnSpcReduction="10000"/>
          </a:bodyPr>
          <a:lstStyle/>
          <a:p>
            <a:r>
              <a:rPr lang="en-GB" sz="2600" dirty="0" smtClean="0"/>
              <a:t>I </a:t>
            </a:r>
            <a:r>
              <a:rPr lang="en-GB" sz="2600" dirty="0"/>
              <a:t>think both the staff and the volunteers </a:t>
            </a:r>
            <a:r>
              <a:rPr lang="en-GB" sz="2600" dirty="0" smtClean="0"/>
              <a:t>benefit, </a:t>
            </a:r>
            <a:r>
              <a:rPr lang="en-GB" sz="2600" dirty="0"/>
              <a:t>its like a mutual, a bit of like, </a:t>
            </a:r>
            <a:r>
              <a:rPr lang="en-GB" sz="2600" dirty="0" smtClean="0"/>
              <a:t>…..</a:t>
            </a:r>
            <a:r>
              <a:rPr lang="en-GB" sz="2600" b="1" dirty="0" smtClean="0"/>
              <a:t>symbiosis</a:t>
            </a:r>
            <a:r>
              <a:rPr lang="en-GB" sz="2600" b="1" dirty="0"/>
              <a:t>,</a:t>
            </a:r>
            <a:r>
              <a:rPr lang="en-GB" sz="2600" dirty="0"/>
              <a:t> that we, you know, </a:t>
            </a:r>
            <a:r>
              <a:rPr lang="en-GB" sz="2600" dirty="0" smtClean="0"/>
              <a:t>we’re </a:t>
            </a:r>
            <a:r>
              <a:rPr lang="en-GB" sz="2600" dirty="0"/>
              <a:t>all connected, really to every department as well, you know, no matter what role you do, particularly within the hospice, you know, that you’re really </a:t>
            </a:r>
            <a:r>
              <a:rPr lang="en-GB" sz="2600" b="1" dirty="0"/>
              <a:t>all interconnected </a:t>
            </a:r>
            <a:r>
              <a:rPr lang="en-GB" sz="2600" dirty="0"/>
              <a:t>and you </a:t>
            </a:r>
            <a:r>
              <a:rPr lang="en-GB" sz="2600" b="1" dirty="0"/>
              <a:t>work as part of a </a:t>
            </a:r>
            <a:r>
              <a:rPr lang="en-GB" sz="2600" b="1" dirty="0" smtClean="0"/>
              <a:t>team</a:t>
            </a:r>
            <a:r>
              <a:rPr lang="en-GB" sz="2600" dirty="0" smtClean="0"/>
              <a:t>.</a:t>
            </a:r>
            <a:br>
              <a:rPr lang="en-GB" sz="2600" dirty="0" smtClean="0"/>
            </a:br>
            <a:endParaRPr lang="en-GB" sz="2600" dirty="0" smtClean="0"/>
          </a:p>
          <a:p>
            <a:r>
              <a:rPr lang="en-GB" sz="2600" dirty="0" smtClean="0"/>
              <a:t> ……. </a:t>
            </a:r>
            <a:r>
              <a:rPr lang="en-GB" sz="2600" dirty="0"/>
              <a:t>I just love, I love the place. I mean I think </a:t>
            </a:r>
            <a:r>
              <a:rPr lang="en-GB" sz="2600" b="1" dirty="0"/>
              <a:t>it rescued me in a way</a:t>
            </a:r>
            <a:r>
              <a:rPr lang="en-GB" sz="2600" dirty="0"/>
              <a:t>, </a:t>
            </a:r>
            <a:r>
              <a:rPr lang="en-GB" sz="2600" dirty="0" smtClean="0"/>
              <a:t>and </a:t>
            </a:r>
            <a:r>
              <a:rPr lang="en-GB" sz="2600" dirty="0"/>
              <a:t>I think, you know, I think it does for a lot of people.  But oh yeah, I mean they’ll have to take me out in my box, you know, but yeah, if I can keep trundling in.</a:t>
            </a:r>
          </a:p>
          <a:p>
            <a:endParaRPr lang="en-GB" dirty="0"/>
          </a:p>
        </p:txBody>
      </p:sp>
    </p:spTree>
    <p:extLst>
      <p:ext uri="{BB962C8B-B14F-4D97-AF65-F5344CB8AC3E}">
        <p14:creationId xmlns:p14="http://schemas.microsoft.com/office/powerpoint/2010/main" val="390248240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D:\Work\My Documents\My Pictures\liz\Lizgallery 004.jpg"/>
          <p:cNvPicPr>
            <a:picLocks noGrp="1"/>
          </p:cNvPicPr>
          <p:nvPr>
            <p:ph/>
          </p:nvPr>
        </p:nvPicPr>
        <p:blipFill>
          <a:blip r:embed="rId3" cstate="email">
            <a:extLst>
              <a:ext uri="{28A0092B-C50C-407E-A947-70E740481C1C}">
                <a14:useLocalDpi xmlns:a14="http://schemas.microsoft.com/office/drawing/2010/main" val="0"/>
              </a:ext>
            </a:extLst>
          </a:blip>
          <a:srcRect/>
          <a:stretch>
            <a:fillRect/>
          </a:stretch>
        </p:blipFill>
        <p:spPr bwMode="auto">
          <a:xfrm>
            <a:off x="2964242" y="2119085"/>
            <a:ext cx="3088216" cy="2062163"/>
          </a:xfrm>
          <a:prstGeom prst="rect">
            <a:avLst/>
          </a:prstGeom>
          <a:noFill/>
          <a:ln>
            <a:noFill/>
          </a:ln>
        </p:spPr>
      </p:pic>
      <p:sp>
        <p:nvSpPr>
          <p:cNvPr id="6" name="Rounded Rectangle 5"/>
          <p:cNvSpPr/>
          <p:nvPr/>
        </p:nvSpPr>
        <p:spPr>
          <a:xfrm>
            <a:off x="148470" y="595085"/>
            <a:ext cx="2815772" cy="1146628"/>
          </a:xfrm>
          <a:prstGeom prst="roundRect">
            <a:avLst/>
          </a:prstGeom>
          <a:solidFill>
            <a:schemeClr val="tx1">
              <a:lumMod val="75000"/>
              <a:lumOff val="25000"/>
            </a:schemeClr>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smtClean="0">
                <a:solidFill>
                  <a:schemeClr val="bg1">
                    <a:lumMod val="95000"/>
                    <a:lumOff val="5000"/>
                  </a:schemeClr>
                </a:solidFill>
              </a:rPr>
              <a:t>Teacher Educator</a:t>
            </a:r>
            <a:endParaRPr lang="en-GB" sz="3200" dirty="0">
              <a:solidFill>
                <a:schemeClr val="bg1">
                  <a:lumMod val="95000"/>
                  <a:lumOff val="5000"/>
                </a:schemeClr>
              </a:solidFill>
            </a:endParaRPr>
          </a:p>
        </p:txBody>
      </p:sp>
      <p:sp>
        <p:nvSpPr>
          <p:cNvPr id="7" name="Rounded Rectangle 6"/>
          <p:cNvSpPr/>
          <p:nvPr/>
        </p:nvSpPr>
        <p:spPr>
          <a:xfrm>
            <a:off x="3094871" y="638626"/>
            <a:ext cx="2815772" cy="1146628"/>
          </a:xfrm>
          <a:prstGeom prst="roundRect">
            <a:avLst/>
          </a:prstGeom>
          <a:solidFill>
            <a:schemeClr val="tx1">
              <a:lumMod val="75000"/>
              <a:lumOff val="25000"/>
            </a:schemeClr>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smtClean="0">
                <a:solidFill>
                  <a:schemeClr val="bg1">
                    <a:lumMod val="95000"/>
                    <a:lumOff val="5000"/>
                  </a:schemeClr>
                </a:solidFill>
              </a:rPr>
              <a:t>PhD student</a:t>
            </a:r>
            <a:endParaRPr lang="en-GB" sz="3200" dirty="0">
              <a:solidFill>
                <a:schemeClr val="bg1">
                  <a:lumMod val="95000"/>
                  <a:lumOff val="5000"/>
                </a:schemeClr>
              </a:solidFill>
            </a:endParaRPr>
          </a:p>
        </p:txBody>
      </p:sp>
      <p:sp>
        <p:nvSpPr>
          <p:cNvPr id="8" name="Rounded Rectangle 7"/>
          <p:cNvSpPr/>
          <p:nvPr/>
        </p:nvSpPr>
        <p:spPr>
          <a:xfrm>
            <a:off x="6052458" y="653141"/>
            <a:ext cx="2815772" cy="1146628"/>
          </a:xfrm>
          <a:prstGeom prst="roundRect">
            <a:avLst/>
          </a:prstGeom>
          <a:solidFill>
            <a:schemeClr val="tx1">
              <a:lumMod val="75000"/>
              <a:lumOff val="25000"/>
            </a:schemeClr>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smtClean="0">
                <a:solidFill>
                  <a:schemeClr val="bg1">
                    <a:lumMod val="95000"/>
                    <a:lumOff val="5000"/>
                  </a:schemeClr>
                </a:solidFill>
              </a:rPr>
              <a:t>Hospice director</a:t>
            </a:r>
            <a:endParaRPr lang="en-GB" sz="3200" dirty="0">
              <a:solidFill>
                <a:schemeClr val="bg1">
                  <a:lumMod val="95000"/>
                  <a:lumOff val="5000"/>
                </a:schemeClr>
              </a:solidFill>
            </a:endParaRPr>
          </a:p>
        </p:txBody>
      </p:sp>
      <p:sp>
        <p:nvSpPr>
          <p:cNvPr id="10" name="Rounded Rectangle 9"/>
          <p:cNvSpPr/>
          <p:nvPr/>
        </p:nvSpPr>
        <p:spPr>
          <a:xfrm>
            <a:off x="148470" y="4869543"/>
            <a:ext cx="2815772" cy="1146628"/>
          </a:xfrm>
          <a:prstGeom prst="roundRect">
            <a:avLst/>
          </a:prstGeom>
          <a:solidFill>
            <a:schemeClr val="tx1">
              <a:lumMod val="75000"/>
              <a:lumOff val="25000"/>
            </a:schemeClr>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smtClean="0">
                <a:solidFill>
                  <a:schemeClr val="bg1">
                    <a:lumMod val="95000"/>
                    <a:lumOff val="5000"/>
                  </a:schemeClr>
                </a:solidFill>
              </a:rPr>
              <a:t>Hospice volunteer</a:t>
            </a:r>
            <a:endParaRPr lang="en-GB" sz="3200" dirty="0">
              <a:solidFill>
                <a:schemeClr val="bg1">
                  <a:lumMod val="95000"/>
                  <a:lumOff val="5000"/>
                </a:schemeClr>
              </a:solidFill>
            </a:endParaRPr>
          </a:p>
        </p:txBody>
      </p:sp>
      <p:sp>
        <p:nvSpPr>
          <p:cNvPr id="11" name="Rounded Rectangle 10"/>
          <p:cNvSpPr/>
          <p:nvPr/>
        </p:nvSpPr>
        <p:spPr>
          <a:xfrm>
            <a:off x="3094871" y="4869543"/>
            <a:ext cx="2815772" cy="1146628"/>
          </a:xfrm>
          <a:prstGeom prst="roundRect">
            <a:avLst/>
          </a:prstGeom>
          <a:solidFill>
            <a:schemeClr val="tx1">
              <a:lumMod val="75000"/>
              <a:lumOff val="25000"/>
            </a:schemeClr>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smtClean="0">
                <a:solidFill>
                  <a:schemeClr val="bg1">
                    <a:lumMod val="95000"/>
                    <a:lumOff val="5000"/>
                  </a:schemeClr>
                </a:solidFill>
              </a:rPr>
              <a:t>Trained nurse</a:t>
            </a:r>
            <a:endParaRPr lang="en-GB" sz="3200" dirty="0">
              <a:solidFill>
                <a:schemeClr val="bg1">
                  <a:lumMod val="95000"/>
                  <a:lumOff val="5000"/>
                </a:schemeClr>
              </a:solidFill>
            </a:endParaRPr>
          </a:p>
        </p:txBody>
      </p:sp>
      <p:sp>
        <p:nvSpPr>
          <p:cNvPr id="12" name="Rounded Rectangle 11"/>
          <p:cNvSpPr/>
          <p:nvPr/>
        </p:nvSpPr>
        <p:spPr>
          <a:xfrm>
            <a:off x="6008916" y="4847772"/>
            <a:ext cx="2815772" cy="1146628"/>
          </a:xfrm>
          <a:prstGeom prst="roundRect">
            <a:avLst/>
          </a:prstGeom>
          <a:solidFill>
            <a:schemeClr val="tx1">
              <a:lumMod val="75000"/>
              <a:lumOff val="25000"/>
            </a:schemeClr>
          </a:solidFill>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800" dirty="0" smtClean="0">
                <a:solidFill>
                  <a:schemeClr val="bg1">
                    <a:lumMod val="95000"/>
                    <a:lumOff val="5000"/>
                  </a:schemeClr>
                </a:solidFill>
              </a:rPr>
              <a:t>Interest in participatory research</a:t>
            </a:r>
            <a:endParaRPr lang="en-GB" sz="2800" dirty="0">
              <a:solidFill>
                <a:schemeClr val="bg1">
                  <a:lumMod val="95000"/>
                  <a:lumOff val="5000"/>
                </a:schemeClr>
              </a:solidFill>
            </a:endParaRPr>
          </a:p>
        </p:txBody>
      </p:sp>
    </p:spTree>
    <p:extLst>
      <p:ext uri="{BB962C8B-B14F-4D97-AF65-F5344CB8AC3E}">
        <p14:creationId xmlns:p14="http://schemas.microsoft.com/office/powerpoint/2010/main" val="1397121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1"/>
          </a:solidFill>
        </p:spPr>
        <p:txBody>
          <a:bodyPr/>
          <a:lstStyle/>
          <a:p>
            <a:r>
              <a:rPr lang="en-GB" dirty="0" smtClean="0">
                <a:solidFill>
                  <a:schemeClr val="bg1"/>
                </a:solidFill>
              </a:rPr>
              <a:t>	Staff Lego session</a:t>
            </a:r>
            <a:endParaRPr lang="en-GB" dirty="0">
              <a:solidFill>
                <a:schemeClr val="bg1"/>
              </a:solidFill>
            </a:endParaRPr>
          </a:p>
        </p:txBody>
      </p:sp>
      <p:sp>
        <p:nvSpPr>
          <p:cNvPr id="4" name="Content Placeholder 3"/>
          <p:cNvSpPr>
            <a:spLocks noGrp="1"/>
          </p:cNvSpPr>
          <p:nvPr>
            <p:ph idx="1"/>
          </p:nvPr>
        </p:nvSpPr>
        <p:spPr>
          <a:xfrm>
            <a:off x="457200" y="2070100"/>
            <a:ext cx="8229600" cy="4525963"/>
          </a:xfrm>
        </p:spPr>
        <p:txBody>
          <a:bodyPr>
            <a:normAutofit fontScale="40000" lnSpcReduction="20000"/>
          </a:bodyPr>
          <a:lstStyle/>
          <a:p>
            <a:r>
              <a:rPr lang="en-GB" sz="7400" dirty="0" smtClean="0"/>
              <a:t>Foundations of the hospice </a:t>
            </a:r>
          </a:p>
          <a:p>
            <a:r>
              <a:rPr lang="en-GB" sz="7400" dirty="0" smtClean="0"/>
              <a:t>Quite a lot are little treasures and a lot have hidden talents that we don’t always see. So sometimes they surprise you and we underutilise their skills..</a:t>
            </a:r>
          </a:p>
          <a:p>
            <a:r>
              <a:rPr lang="en-GB" sz="7400" dirty="0" smtClean="0"/>
              <a:t>Tower of strength supporting us and bringing time and generosity</a:t>
            </a:r>
          </a:p>
          <a:p>
            <a:r>
              <a:rPr lang="en-GB" sz="7400" dirty="0"/>
              <a:t>They want to come…they’re a right </a:t>
            </a:r>
            <a:r>
              <a:rPr lang="en-GB" sz="7400" dirty="0" smtClean="0"/>
              <a:t>tonic</a:t>
            </a:r>
          </a:p>
          <a:p>
            <a:r>
              <a:rPr lang="en-GB" sz="7400" dirty="0"/>
              <a:t>They are just as important as staff and they all need managing same as staff</a:t>
            </a:r>
          </a:p>
          <a:p>
            <a:endParaRPr lang="en-GB" sz="4400" dirty="0" smtClean="0"/>
          </a:p>
          <a:p>
            <a:endParaRPr lang="en-GB" sz="2900" dirty="0"/>
          </a:p>
          <a:p>
            <a:endParaRPr lang="en-GB" dirty="0"/>
          </a:p>
        </p:txBody>
      </p:sp>
      <p:pic>
        <p:nvPicPr>
          <p:cNvPr id="6" name="Content Placeholder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21133430">
            <a:off x="270062" y="162329"/>
            <a:ext cx="2008639" cy="1500280"/>
          </a:xfrm>
          <a:prstGeom prst="rect">
            <a:avLst/>
          </a:prstGeom>
        </p:spPr>
      </p:pic>
    </p:spTree>
    <p:extLst>
      <p:ext uri="{BB962C8B-B14F-4D97-AF65-F5344CB8AC3E}">
        <p14:creationId xmlns:p14="http://schemas.microsoft.com/office/powerpoint/2010/main" val="116816867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2497137"/>
            <a:ext cx="8229600" cy="4525963"/>
          </a:xfrm>
        </p:spPr>
        <p:txBody>
          <a:bodyPr>
            <a:normAutofit fontScale="77500" lnSpcReduction="20000"/>
          </a:bodyPr>
          <a:lstStyle/>
          <a:p>
            <a:r>
              <a:rPr lang="en-GB" dirty="0"/>
              <a:t>Occasionally we do have some volunteers that need more managing than others</a:t>
            </a:r>
          </a:p>
          <a:p>
            <a:r>
              <a:rPr lang="en-GB" dirty="0"/>
              <a:t>Sometimes they want to get too involved ..management side of things and want to know a bit too much.. so I do find some volunteers challenging, same as staff really.</a:t>
            </a:r>
          </a:p>
          <a:p>
            <a:r>
              <a:rPr lang="en-GB" dirty="0"/>
              <a:t>I think we’re getting a bit  better at pulling job roles together so that they’ve got something to work from – newer volunteers  they know what they’re coming for, specific roles which I think is better to manage…</a:t>
            </a:r>
          </a:p>
          <a:p>
            <a:r>
              <a:rPr lang="en-GB" dirty="0"/>
              <a:t>Much better at identifying a role and looking for the skills to match the role rather than the role to match skills.</a:t>
            </a:r>
          </a:p>
          <a:p>
            <a:endParaRPr lang="en-GB" dirty="0"/>
          </a:p>
        </p:txBody>
      </p:sp>
      <p:sp>
        <p:nvSpPr>
          <p:cNvPr id="7" name="Title 1"/>
          <p:cNvSpPr>
            <a:spLocks noGrp="1"/>
          </p:cNvSpPr>
          <p:nvPr>
            <p:ph type="title"/>
          </p:nvPr>
        </p:nvSpPr>
        <p:spPr>
          <a:xfrm>
            <a:off x="0" y="0"/>
            <a:ext cx="9144000" cy="1143000"/>
          </a:xfrm>
          <a:solidFill>
            <a:schemeClr val="tx1"/>
          </a:solidFill>
        </p:spPr>
        <p:txBody>
          <a:bodyPr/>
          <a:lstStyle/>
          <a:p>
            <a:r>
              <a:rPr lang="en-GB" dirty="0" smtClean="0">
                <a:solidFill>
                  <a:schemeClr val="bg1"/>
                </a:solidFill>
              </a:rPr>
              <a:t>	Staff Lego session</a:t>
            </a:r>
            <a:endParaRPr lang="en-GB" dirty="0">
              <a:solidFill>
                <a:schemeClr val="bg1"/>
              </a:solidFill>
            </a:endParaRPr>
          </a:p>
        </p:txBody>
      </p:sp>
      <p:pic>
        <p:nvPicPr>
          <p:cNvPr id="8" name="Picture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20913978">
            <a:off x="279400" y="406400"/>
            <a:ext cx="2286000" cy="1714500"/>
          </a:xfrm>
          <a:prstGeom prst="rect">
            <a:avLst/>
          </a:prstGeom>
        </p:spPr>
      </p:pic>
    </p:spTree>
    <p:extLst>
      <p:ext uri="{BB962C8B-B14F-4D97-AF65-F5344CB8AC3E}">
        <p14:creationId xmlns:p14="http://schemas.microsoft.com/office/powerpoint/2010/main" val="242123893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276"/>
            <a:ext cx="9144000" cy="1143000"/>
          </a:xfrm>
          <a:solidFill>
            <a:schemeClr val="tx1"/>
          </a:solidFill>
        </p:spPr>
        <p:txBody>
          <a:bodyPr/>
          <a:lstStyle/>
          <a:p>
            <a:r>
              <a:rPr lang="en-GB" dirty="0" smtClean="0">
                <a:solidFill>
                  <a:schemeClr val="bg1"/>
                </a:solidFill>
              </a:rPr>
              <a:t>Staff Lego session</a:t>
            </a:r>
            <a:endParaRPr lang="en-GB" dirty="0">
              <a:solidFill>
                <a:schemeClr val="bg1"/>
              </a:solidFill>
            </a:endParaRPr>
          </a:p>
        </p:txBody>
      </p:sp>
      <p:sp>
        <p:nvSpPr>
          <p:cNvPr id="3" name="Content Placeholder 2"/>
          <p:cNvSpPr>
            <a:spLocks noGrp="1"/>
          </p:cNvSpPr>
          <p:nvPr>
            <p:ph idx="1"/>
          </p:nvPr>
        </p:nvSpPr>
        <p:spPr>
          <a:xfrm>
            <a:off x="457200" y="2489200"/>
            <a:ext cx="8229600" cy="4525963"/>
          </a:xfrm>
        </p:spPr>
        <p:txBody>
          <a:bodyPr>
            <a:normAutofit/>
          </a:bodyPr>
          <a:lstStyle/>
          <a:p>
            <a:r>
              <a:rPr lang="en-GB" sz="2400" dirty="0" smtClean="0"/>
              <a:t>It’s the little things …you don't realise how good they are until they’re not there….they do such  a good job so when they’re not there…they’re just part of what’s normal…and they do give you a lift. </a:t>
            </a:r>
          </a:p>
          <a:p>
            <a:r>
              <a:rPr lang="en-GB" sz="2400" dirty="0" smtClean="0"/>
              <a:t>Each individual volunteer brings something different.</a:t>
            </a:r>
          </a:p>
          <a:p>
            <a:r>
              <a:rPr lang="en-GB" sz="2400" dirty="0" smtClean="0"/>
              <a:t>Some volunteers make work for the staff … they come for a social element.</a:t>
            </a:r>
          </a:p>
          <a:p>
            <a:r>
              <a:rPr lang="en-GB" sz="2400" dirty="0"/>
              <a:t>They all have an amazing story and a unique reason why they want to come and work. </a:t>
            </a:r>
          </a:p>
          <a:p>
            <a:endParaRPr lang="en-GB" dirty="0"/>
          </a:p>
        </p:txBody>
      </p:sp>
      <p:pic>
        <p:nvPicPr>
          <p:cNvPr id="4" name="Content Placeholder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20499236">
            <a:off x="373409" y="674458"/>
            <a:ext cx="2055046" cy="1534942"/>
          </a:xfrm>
          <a:prstGeom prst="rect">
            <a:avLst/>
          </a:prstGeom>
        </p:spPr>
      </p:pic>
    </p:spTree>
    <p:extLst>
      <p:ext uri="{BB962C8B-B14F-4D97-AF65-F5344CB8AC3E}">
        <p14:creationId xmlns:p14="http://schemas.microsoft.com/office/powerpoint/2010/main" val="299456850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1"/>
          </a:solidFill>
        </p:spPr>
        <p:txBody>
          <a:bodyPr/>
          <a:lstStyle/>
          <a:p>
            <a:r>
              <a:rPr lang="en-GB" dirty="0" smtClean="0">
                <a:solidFill>
                  <a:schemeClr val="bg1"/>
                </a:solidFill>
              </a:rPr>
              <a:t>Staff</a:t>
            </a:r>
            <a:endParaRPr lang="en-GB" dirty="0">
              <a:solidFill>
                <a:schemeClr val="bg1"/>
              </a:solidFill>
            </a:endParaRPr>
          </a:p>
        </p:txBody>
      </p:sp>
      <p:sp>
        <p:nvSpPr>
          <p:cNvPr id="3" name="Content Placeholder 2"/>
          <p:cNvSpPr>
            <a:spLocks noGrp="1"/>
          </p:cNvSpPr>
          <p:nvPr>
            <p:ph idx="1"/>
          </p:nvPr>
        </p:nvSpPr>
        <p:spPr>
          <a:xfrm>
            <a:off x="210456" y="1411514"/>
            <a:ext cx="8933543" cy="5446486"/>
          </a:xfrm>
        </p:spPr>
        <p:txBody>
          <a:bodyPr>
            <a:normAutofit fontScale="77500" lnSpcReduction="20000"/>
          </a:bodyPr>
          <a:lstStyle/>
          <a:p>
            <a:r>
              <a:rPr lang="en-GB" sz="3400" dirty="0" smtClean="0"/>
              <a:t>Volunteers are the hospice backbone; a gift; pure treasures.</a:t>
            </a:r>
          </a:p>
          <a:p>
            <a:r>
              <a:rPr lang="en-GB" sz="3400" dirty="0" smtClean="0"/>
              <a:t>Majority are a ray of sunshine, just a few prickles.</a:t>
            </a:r>
          </a:p>
          <a:p>
            <a:r>
              <a:rPr lang="en-GB" sz="3400" dirty="0" smtClean="0"/>
              <a:t>You can’t pigeon hole a volunteer – we play to people’s strengths and don’t pigeon hole them …and we’re really good at that.</a:t>
            </a:r>
          </a:p>
          <a:p>
            <a:r>
              <a:rPr lang="en-GB" sz="3400" dirty="0" smtClean="0"/>
              <a:t>When you talk to the prickly ones and keep working with them they come out overcoming their own fears and confidence – and it’s not unique to volunteers.</a:t>
            </a:r>
          </a:p>
          <a:p>
            <a:r>
              <a:rPr lang="en-GB" sz="3400" dirty="0" smtClean="0"/>
              <a:t>It’s our responsibility and are seen to be supportive ……….it is your family isn’t it?</a:t>
            </a:r>
          </a:p>
          <a:p>
            <a:r>
              <a:rPr lang="en-GB" sz="3400" dirty="0" smtClean="0"/>
              <a:t>There’s nothing more satisfying than seeing a volunteer striding round the hospice like it’s their home….like they belong here. What a difference the hospice can make to them and how they flourish. We see such a massive change in some </a:t>
            </a:r>
            <a:r>
              <a:rPr lang="en-GB" sz="3400" dirty="0" smtClean="0"/>
              <a:t>volunteers.</a:t>
            </a:r>
            <a:endParaRPr lang="en-GB" sz="3400" dirty="0" smtClean="0"/>
          </a:p>
          <a:p>
            <a:endParaRPr lang="en-GB" dirty="0" smtClean="0"/>
          </a:p>
          <a:p>
            <a:endParaRPr lang="en-GB" dirty="0" smtClean="0"/>
          </a:p>
          <a:p>
            <a:endParaRPr lang="en-GB" dirty="0" smtClean="0"/>
          </a:p>
          <a:p>
            <a:pPr marL="0" indent="0">
              <a:buNone/>
            </a:pPr>
            <a:endParaRPr lang="en-GB" dirty="0" smtClean="0"/>
          </a:p>
          <a:p>
            <a:endParaRPr lang="en-GB" dirty="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20593692">
            <a:off x="133971" y="58070"/>
            <a:ext cx="1540933" cy="1155700"/>
          </a:xfrm>
          <a:prstGeom prst="rect">
            <a:avLst/>
          </a:prstGeom>
        </p:spPr>
      </p:pic>
    </p:spTree>
    <p:extLst>
      <p:ext uri="{BB962C8B-B14F-4D97-AF65-F5344CB8AC3E}">
        <p14:creationId xmlns:p14="http://schemas.microsoft.com/office/powerpoint/2010/main" val="296223069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1"/>
          </a:solidFill>
        </p:spPr>
        <p:txBody>
          <a:bodyPr>
            <a:normAutofit fontScale="90000"/>
          </a:bodyPr>
          <a:lstStyle/>
          <a:p>
            <a:r>
              <a:rPr lang="en-GB" sz="4000" dirty="0" smtClean="0"/>
              <a:t/>
            </a:r>
            <a:br>
              <a:rPr lang="en-GB" sz="4000" dirty="0" smtClean="0"/>
            </a:br>
            <a:r>
              <a:rPr lang="en-GB" sz="4000" dirty="0" smtClean="0">
                <a:solidFill>
                  <a:schemeClr val="bg1"/>
                </a:solidFill>
              </a:rPr>
              <a:t>Volunteers can </a:t>
            </a:r>
            <a:r>
              <a:rPr lang="en-GB" sz="4000" dirty="0">
                <a:solidFill>
                  <a:schemeClr val="bg1"/>
                </a:solidFill>
              </a:rPr>
              <a:t>be ‘</a:t>
            </a:r>
            <a:r>
              <a:rPr lang="en-GB" sz="4000" dirty="0" smtClean="0">
                <a:solidFill>
                  <a:schemeClr val="bg1"/>
                </a:solidFill>
              </a:rPr>
              <a:t>difficult to manage</a:t>
            </a:r>
            <a:r>
              <a:rPr lang="en-GB" sz="4000" dirty="0">
                <a:solidFill>
                  <a:schemeClr val="bg1"/>
                </a:solidFill>
              </a:rPr>
              <a:t>’</a:t>
            </a:r>
            <a:r>
              <a:rPr lang="en-GB" dirty="0">
                <a:solidFill>
                  <a:schemeClr val="bg1"/>
                </a:solidFill>
              </a:rPr>
              <a:t/>
            </a:r>
            <a:br>
              <a:rPr lang="en-GB" dirty="0">
                <a:solidFill>
                  <a:schemeClr val="bg1"/>
                </a:solidFill>
              </a:rPr>
            </a:br>
            <a:endParaRPr lang="en-GB" dirty="0">
              <a:solidFill>
                <a:schemeClr val="bg1"/>
              </a:solidFill>
            </a:endParaRPr>
          </a:p>
        </p:txBody>
      </p:sp>
      <p:sp>
        <p:nvSpPr>
          <p:cNvPr id="3" name="Content Placeholder 2"/>
          <p:cNvSpPr>
            <a:spLocks noGrp="1"/>
          </p:cNvSpPr>
          <p:nvPr>
            <p:ph idx="1"/>
          </p:nvPr>
        </p:nvSpPr>
        <p:spPr>
          <a:xfrm>
            <a:off x="457200" y="1600200"/>
            <a:ext cx="8229600" cy="4965700"/>
          </a:xfrm>
        </p:spPr>
        <p:txBody>
          <a:bodyPr>
            <a:normAutofit fontScale="92500" lnSpcReduction="20000"/>
          </a:bodyPr>
          <a:lstStyle/>
          <a:p>
            <a:r>
              <a:rPr lang="en-GB" dirty="0"/>
              <a:t>Volunteers can to an extent ‘work’ on their own terms : </a:t>
            </a:r>
            <a:r>
              <a:rPr lang="en-GB" dirty="0" smtClean="0"/>
              <a:t>availability; time; ways of working; can say no.</a:t>
            </a:r>
          </a:p>
          <a:p>
            <a:r>
              <a:rPr lang="en-GB" dirty="0" err="1" smtClean="0"/>
              <a:t>eg</a:t>
            </a:r>
            <a:r>
              <a:rPr lang="en-GB" dirty="0" smtClean="0"/>
              <a:t> </a:t>
            </a:r>
            <a:r>
              <a:rPr lang="en-GB" dirty="0"/>
              <a:t>fitting in with other commitments, holidays, family and work, </a:t>
            </a:r>
          </a:p>
          <a:p>
            <a:r>
              <a:rPr lang="en-GB" dirty="0" err="1"/>
              <a:t>e</a:t>
            </a:r>
            <a:r>
              <a:rPr lang="en-GB" dirty="0" err="1" smtClean="0"/>
              <a:t>g</a:t>
            </a:r>
            <a:r>
              <a:rPr lang="en-GB" dirty="0" smtClean="0"/>
              <a:t> </a:t>
            </a:r>
            <a:r>
              <a:rPr lang="en-GB" dirty="0"/>
              <a:t>some Shop volunteers not wanting to work with the tills</a:t>
            </a:r>
          </a:p>
          <a:p>
            <a:r>
              <a:rPr lang="en-GB" dirty="0"/>
              <a:t>Requires sensitivity and tolerance from staff. </a:t>
            </a:r>
            <a:r>
              <a:rPr lang="en-GB" dirty="0" smtClean="0"/>
              <a:t>Managers can’t </a:t>
            </a:r>
            <a:r>
              <a:rPr lang="en-GB" dirty="0"/>
              <a:t>naturally assume conformity and performativity. </a:t>
            </a:r>
          </a:p>
          <a:p>
            <a:r>
              <a:rPr lang="en-GB" dirty="0"/>
              <a:t>Volunteering can have agency</a:t>
            </a:r>
          </a:p>
          <a:p>
            <a:r>
              <a:rPr lang="en-GB" dirty="0" smtClean="0"/>
              <a:t>It can be harder </a:t>
            </a:r>
            <a:r>
              <a:rPr lang="en-GB" dirty="0"/>
              <a:t>to </a:t>
            </a:r>
            <a:r>
              <a:rPr lang="en-GB" dirty="0" smtClean="0"/>
              <a:t>exploit?</a:t>
            </a:r>
            <a:endParaRPr lang="en-GB" dirty="0"/>
          </a:p>
          <a:p>
            <a:endParaRPr lang="en-GB" dirty="0"/>
          </a:p>
        </p:txBody>
      </p:sp>
    </p:spTree>
    <p:extLst>
      <p:ext uri="{BB962C8B-B14F-4D97-AF65-F5344CB8AC3E}">
        <p14:creationId xmlns:p14="http://schemas.microsoft.com/office/powerpoint/2010/main" val="118286539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938"/>
            <a:ext cx="9144000" cy="1143000"/>
          </a:xfrm>
          <a:solidFill>
            <a:schemeClr val="tx1"/>
          </a:solidFill>
        </p:spPr>
        <p:txBody>
          <a:bodyPr>
            <a:normAutofit fontScale="90000"/>
          </a:bodyPr>
          <a:lstStyle/>
          <a:p>
            <a:r>
              <a:rPr lang="en-GB" dirty="0" smtClean="0">
                <a:solidFill>
                  <a:schemeClr val="bg1"/>
                </a:solidFill>
              </a:rPr>
              <a:t>Volunteers and staff in the organisation</a:t>
            </a:r>
            <a:endParaRPr lang="en-GB"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b="1" dirty="0" smtClean="0"/>
              <a:t>Management and strategic decisions</a:t>
            </a:r>
          </a:p>
          <a:p>
            <a:r>
              <a:rPr lang="en-GB" dirty="0" smtClean="0"/>
              <a:t>Support systems</a:t>
            </a:r>
          </a:p>
          <a:p>
            <a:pPr lvl="1"/>
            <a:r>
              <a:rPr lang="en-GB" dirty="0" smtClean="0"/>
              <a:t>Formalised for clinical staff</a:t>
            </a:r>
          </a:p>
          <a:p>
            <a:pPr lvl="1"/>
            <a:r>
              <a:rPr lang="en-GB" dirty="0" smtClean="0"/>
              <a:t>Reactive and individual for volunteers</a:t>
            </a:r>
          </a:p>
          <a:p>
            <a:pPr lvl="1"/>
            <a:r>
              <a:rPr lang="en-GB" dirty="0"/>
              <a:t>Extension of ‘care’- Patriarchal</a:t>
            </a:r>
            <a:r>
              <a:rPr lang="en-GB" dirty="0" smtClean="0"/>
              <a:t>?</a:t>
            </a:r>
          </a:p>
          <a:p>
            <a:r>
              <a:rPr lang="en-GB" dirty="0" smtClean="0"/>
              <a:t>Potentially exposed to same situations but not always recognised when planning </a:t>
            </a:r>
          </a:p>
          <a:p>
            <a:r>
              <a:rPr lang="en-GB" dirty="0" smtClean="0"/>
              <a:t>Resource allocation</a:t>
            </a:r>
          </a:p>
          <a:p>
            <a:r>
              <a:rPr lang="en-GB" dirty="0"/>
              <a:t>Hierarchical</a:t>
            </a:r>
            <a:r>
              <a:rPr lang="en-GB" dirty="0" smtClean="0"/>
              <a:t>?</a:t>
            </a:r>
          </a:p>
          <a:p>
            <a:endParaRPr lang="en-GB" dirty="0" smtClean="0"/>
          </a:p>
          <a:p>
            <a:endParaRPr lang="en-GB" dirty="0"/>
          </a:p>
        </p:txBody>
      </p:sp>
    </p:spTree>
    <p:extLst>
      <p:ext uri="{BB962C8B-B14F-4D97-AF65-F5344CB8AC3E}">
        <p14:creationId xmlns:p14="http://schemas.microsoft.com/office/powerpoint/2010/main" val="311461939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1"/>
          </a:solidFill>
        </p:spPr>
        <p:txBody>
          <a:bodyPr/>
          <a:lstStyle/>
          <a:p>
            <a:r>
              <a:rPr lang="en-US" dirty="0" smtClean="0">
                <a:solidFill>
                  <a:schemeClr val="bg1"/>
                </a:solidFill>
              </a:rPr>
              <a:t>Ways of working</a:t>
            </a:r>
            <a:endParaRPr lang="en-US" dirty="0">
              <a:solidFill>
                <a:schemeClr val="bg1"/>
              </a:solidFill>
            </a:endParaRPr>
          </a:p>
        </p:txBody>
      </p:sp>
      <p:sp>
        <p:nvSpPr>
          <p:cNvPr id="3" name="Content Placeholder 2"/>
          <p:cNvSpPr>
            <a:spLocks noGrp="1"/>
          </p:cNvSpPr>
          <p:nvPr>
            <p:ph idx="1"/>
          </p:nvPr>
        </p:nvSpPr>
        <p:spPr/>
        <p:txBody>
          <a:bodyPr/>
          <a:lstStyle/>
          <a:p>
            <a:r>
              <a:rPr lang="en-US" dirty="0" err="1"/>
              <a:t>Organise</a:t>
            </a:r>
            <a:r>
              <a:rPr lang="en-US" dirty="0"/>
              <a:t> their own systems </a:t>
            </a:r>
            <a:r>
              <a:rPr lang="en-US" dirty="0" err="1"/>
              <a:t>eg</a:t>
            </a:r>
            <a:r>
              <a:rPr lang="en-US" dirty="0"/>
              <a:t> reception area</a:t>
            </a:r>
          </a:p>
          <a:p>
            <a:r>
              <a:rPr lang="en-US" dirty="0"/>
              <a:t>Own networks – formal and informal; sometimes with paid staff</a:t>
            </a:r>
          </a:p>
          <a:p>
            <a:r>
              <a:rPr lang="en-US" dirty="0" smtClean="0"/>
              <a:t>Make use of and develop existing skills and expertise</a:t>
            </a:r>
          </a:p>
          <a:p>
            <a:r>
              <a:rPr lang="en-US" dirty="0" smtClean="0"/>
              <a:t>Adapt to the ethos and culture </a:t>
            </a:r>
            <a:endParaRPr lang="en-US" dirty="0"/>
          </a:p>
        </p:txBody>
      </p:sp>
    </p:spTree>
    <p:extLst>
      <p:ext uri="{BB962C8B-B14F-4D97-AF65-F5344CB8AC3E}">
        <p14:creationId xmlns:p14="http://schemas.microsoft.com/office/powerpoint/2010/main" val="79147809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a:solidFill>
            <a:schemeClr val="tx1"/>
          </a:solidFill>
        </p:spPr>
        <p:txBody>
          <a:bodyPr>
            <a:normAutofit/>
          </a:bodyPr>
          <a:lstStyle/>
          <a:p>
            <a:r>
              <a:rPr lang="en-US" sz="4000" dirty="0" smtClean="0">
                <a:solidFill>
                  <a:schemeClr val="bg1"/>
                </a:solidFill>
              </a:rPr>
              <a:t>Volunteers in </a:t>
            </a:r>
            <a:r>
              <a:rPr lang="en-US" sz="4000" dirty="0" err="1" smtClean="0">
                <a:solidFill>
                  <a:schemeClr val="bg1"/>
                </a:solidFill>
              </a:rPr>
              <a:t>organisations</a:t>
            </a:r>
            <a:endParaRPr lang="en-US" sz="4000" dirty="0">
              <a:solidFill>
                <a:schemeClr val="bg1"/>
              </a:solidFill>
            </a:endParaRPr>
          </a:p>
        </p:txBody>
      </p:sp>
      <p:sp>
        <p:nvSpPr>
          <p:cNvPr id="5" name="Text Placeholder 4"/>
          <p:cNvSpPr>
            <a:spLocks noGrp="1"/>
          </p:cNvSpPr>
          <p:nvPr>
            <p:ph type="body" idx="1"/>
          </p:nvPr>
        </p:nvSpPr>
        <p:spPr>
          <a:xfrm>
            <a:off x="139700" y="1369594"/>
            <a:ext cx="4040188" cy="639762"/>
          </a:xfrm>
        </p:spPr>
        <p:txBody>
          <a:bodyPr>
            <a:normAutofit/>
          </a:bodyPr>
          <a:lstStyle/>
          <a:p>
            <a:r>
              <a:rPr lang="en-US" sz="2800" dirty="0" smtClean="0"/>
              <a:t>Challenges:</a:t>
            </a:r>
            <a:endParaRPr lang="en-US" sz="2800" dirty="0"/>
          </a:p>
        </p:txBody>
      </p:sp>
      <p:sp>
        <p:nvSpPr>
          <p:cNvPr id="3" name="Content Placeholder 2"/>
          <p:cNvSpPr>
            <a:spLocks noGrp="1"/>
          </p:cNvSpPr>
          <p:nvPr>
            <p:ph sz="half" idx="2"/>
          </p:nvPr>
        </p:nvSpPr>
        <p:spPr>
          <a:xfrm>
            <a:off x="247426" y="2174874"/>
            <a:ext cx="4249962" cy="4683125"/>
          </a:xfrm>
        </p:spPr>
        <p:txBody>
          <a:bodyPr>
            <a:normAutofit fontScale="92500"/>
          </a:bodyPr>
          <a:lstStyle/>
          <a:p>
            <a:r>
              <a:rPr lang="en-US" dirty="0" smtClean="0"/>
              <a:t>Recruitment to role could limit the contribution of the volunteer.</a:t>
            </a:r>
          </a:p>
          <a:p>
            <a:r>
              <a:rPr lang="en-US" dirty="0" smtClean="0"/>
              <a:t>‘Messy to manage’</a:t>
            </a:r>
          </a:p>
          <a:p>
            <a:r>
              <a:rPr lang="en-US" dirty="0" smtClean="0"/>
              <a:t>Requirements of accountability, regulation and inspection within </a:t>
            </a:r>
            <a:r>
              <a:rPr lang="en-US" dirty="0" err="1" smtClean="0"/>
              <a:t>organisations</a:t>
            </a:r>
            <a:r>
              <a:rPr lang="en-US" dirty="0" smtClean="0"/>
              <a:t>.</a:t>
            </a:r>
          </a:p>
          <a:p>
            <a:r>
              <a:rPr lang="en-US" dirty="0" smtClean="0"/>
              <a:t>Willingness to </a:t>
            </a:r>
            <a:r>
              <a:rPr lang="en-US" dirty="0" err="1" smtClean="0"/>
              <a:t>recognise</a:t>
            </a:r>
            <a:r>
              <a:rPr lang="en-US" dirty="0" smtClean="0"/>
              <a:t> and accommodate changing needs of people in the workplace.</a:t>
            </a:r>
          </a:p>
          <a:p>
            <a:r>
              <a:rPr lang="en-US" dirty="0"/>
              <a:t>Accept and accommodate </a:t>
            </a:r>
            <a:r>
              <a:rPr lang="en-US" dirty="0" smtClean="0"/>
              <a:t>flexibility; limited </a:t>
            </a:r>
            <a:r>
              <a:rPr lang="en-US" dirty="0"/>
              <a:t>control</a:t>
            </a:r>
          </a:p>
          <a:p>
            <a:endParaRPr lang="en-US" dirty="0" smtClean="0"/>
          </a:p>
          <a:p>
            <a:pPr marL="0" indent="0">
              <a:buNone/>
            </a:pPr>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6" name="Text Placeholder 5"/>
          <p:cNvSpPr>
            <a:spLocks noGrp="1"/>
          </p:cNvSpPr>
          <p:nvPr>
            <p:ph type="body" sz="quarter" idx="3"/>
          </p:nvPr>
        </p:nvSpPr>
        <p:spPr>
          <a:xfrm>
            <a:off x="4645025" y="1369594"/>
            <a:ext cx="4041775" cy="639762"/>
          </a:xfrm>
        </p:spPr>
        <p:txBody>
          <a:bodyPr>
            <a:normAutofit/>
          </a:bodyPr>
          <a:lstStyle/>
          <a:p>
            <a:r>
              <a:rPr lang="en-US" sz="2800" dirty="0" smtClean="0"/>
              <a:t>Benefits</a:t>
            </a:r>
            <a:endParaRPr lang="en-US" sz="2800" dirty="0"/>
          </a:p>
        </p:txBody>
      </p:sp>
      <p:sp>
        <p:nvSpPr>
          <p:cNvPr id="7" name="Content Placeholder 6"/>
          <p:cNvSpPr>
            <a:spLocks noGrp="1"/>
          </p:cNvSpPr>
          <p:nvPr>
            <p:ph sz="quarter" idx="4"/>
          </p:nvPr>
        </p:nvSpPr>
        <p:spPr>
          <a:xfrm>
            <a:off x="4455104" y="2190748"/>
            <a:ext cx="4041775" cy="4568825"/>
          </a:xfrm>
        </p:spPr>
        <p:txBody>
          <a:bodyPr>
            <a:normAutofit fontScale="92500"/>
          </a:bodyPr>
          <a:lstStyle/>
          <a:p>
            <a:r>
              <a:rPr lang="en-US" dirty="0" smtClean="0"/>
              <a:t>Recruitment to ‘role’ matches important skills which benefit the organization</a:t>
            </a:r>
          </a:p>
          <a:p>
            <a:r>
              <a:rPr lang="en-US" dirty="0" smtClean="0"/>
              <a:t>Symbiotic relationships</a:t>
            </a:r>
          </a:p>
          <a:p>
            <a:r>
              <a:rPr lang="en-US" dirty="0" smtClean="0"/>
              <a:t>Free up aspects of the paid workers’ role</a:t>
            </a:r>
          </a:p>
          <a:p>
            <a:r>
              <a:rPr lang="en-US" dirty="0"/>
              <a:t>Inclusive workplace which values those who cannot or do not want to take on full paid working role : age; </a:t>
            </a:r>
            <a:r>
              <a:rPr lang="en-US" dirty="0" smtClean="0"/>
              <a:t>disability; </a:t>
            </a:r>
            <a:r>
              <a:rPr lang="en-US" dirty="0"/>
              <a:t>learning difficulty</a:t>
            </a:r>
          </a:p>
          <a:p>
            <a:r>
              <a:rPr lang="en-US" dirty="0"/>
              <a:t>Value the importance of ‘time’</a:t>
            </a:r>
          </a:p>
          <a:p>
            <a:endParaRPr lang="en-US" dirty="0" smtClean="0"/>
          </a:p>
          <a:p>
            <a:endParaRPr lang="en-US" dirty="0"/>
          </a:p>
        </p:txBody>
      </p:sp>
      <p:graphicFrame>
        <p:nvGraphicFramePr>
          <p:cNvPr id="2" name="Diagram 1"/>
          <p:cNvGraphicFramePr/>
          <p:nvPr>
            <p:extLst>
              <p:ext uri="{D42A27DB-BD31-4B8C-83A1-F6EECF244321}">
                <p14:modId xmlns:p14="http://schemas.microsoft.com/office/powerpoint/2010/main" val="3834334009"/>
              </p:ext>
            </p:extLst>
          </p:nvPr>
        </p:nvGraphicFramePr>
        <p:xfrm>
          <a:off x="6612516" y="602501"/>
          <a:ext cx="3435275" cy="1588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6407226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47"/>
            <a:ext cx="9255471" cy="883495"/>
          </a:xfrm>
          <a:solidFill>
            <a:schemeClr val="tx1"/>
          </a:solidFill>
        </p:spPr>
        <p:txBody>
          <a:bodyPr/>
          <a:lstStyle/>
          <a:p>
            <a:r>
              <a:rPr lang="en-US" dirty="0" smtClean="0">
                <a:solidFill>
                  <a:schemeClr val="bg1"/>
                </a:solidFill>
              </a:rPr>
              <a:t>Volunteer learning</a:t>
            </a:r>
            <a:endParaRPr lang="en-US" dirty="0">
              <a:solidFill>
                <a:schemeClr val="bg1"/>
              </a:solidFill>
            </a:endParaRPr>
          </a:p>
        </p:txBody>
      </p:sp>
      <p:pic>
        <p:nvPicPr>
          <p:cNvPr id="4" name="Content Placeholder 3" descr="wordle 3.jpg"/>
          <p:cNvPicPr>
            <a:picLocks noGrp="1" noChangeAspect="1"/>
          </p:cNvPicPr>
          <p:nvPr>
            <p:ph idx="1"/>
          </p:nvPr>
        </p:nvPicPr>
        <p:blipFill>
          <a:blip r:embed="rId3" cstate="email">
            <a:extLst>
              <a:ext uri="{28A0092B-C50C-407E-A947-70E740481C1C}">
                <a14:useLocalDpi xmlns:a14="http://schemas.microsoft.com/office/drawing/2010/main" val="0"/>
              </a:ext>
            </a:extLst>
          </a:blip>
          <a:srcRect t="7551" b="7551"/>
          <a:stretch>
            <a:fillRect/>
          </a:stretch>
        </p:blipFill>
        <p:spPr>
          <a:xfrm>
            <a:off x="173456" y="1043083"/>
            <a:ext cx="6717479" cy="3694355"/>
          </a:xfrm>
        </p:spPr>
      </p:pic>
      <p:sp>
        <p:nvSpPr>
          <p:cNvPr id="5" name="TextBox 4"/>
          <p:cNvSpPr txBox="1"/>
          <p:nvPr/>
        </p:nvSpPr>
        <p:spPr>
          <a:xfrm>
            <a:off x="5039840" y="4765119"/>
            <a:ext cx="4104160" cy="2092881"/>
          </a:xfrm>
          <a:prstGeom prst="rect">
            <a:avLst/>
          </a:prstGeom>
          <a:solidFill>
            <a:schemeClr val="bg2"/>
          </a:solidFill>
        </p:spPr>
        <p:txBody>
          <a:bodyPr wrap="square" rtlCol="0">
            <a:spAutoFit/>
          </a:bodyPr>
          <a:lstStyle/>
          <a:p>
            <a:pPr marL="457200" indent="-457200">
              <a:buFont typeface="Arial"/>
              <a:buChar char="•"/>
            </a:pPr>
            <a:r>
              <a:rPr lang="en-US" sz="2800" dirty="0"/>
              <a:t>Difficulty articulating</a:t>
            </a:r>
          </a:p>
          <a:p>
            <a:pPr marL="457200" indent="-457200">
              <a:buFont typeface="Arial"/>
              <a:buChar char="•"/>
            </a:pPr>
            <a:r>
              <a:rPr lang="en-US" sz="2800" dirty="0"/>
              <a:t>Not </a:t>
            </a:r>
            <a:r>
              <a:rPr lang="en-US" sz="2800" dirty="0" err="1"/>
              <a:t>recognised</a:t>
            </a:r>
            <a:endParaRPr lang="en-US" sz="2800" dirty="0"/>
          </a:p>
          <a:p>
            <a:pPr marL="457200" indent="-457200">
              <a:buFont typeface="Arial"/>
              <a:buChar char="•"/>
            </a:pPr>
            <a:r>
              <a:rPr lang="en-US" sz="2800" dirty="0"/>
              <a:t>Not acknowledged</a:t>
            </a:r>
          </a:p>
          <a:p>
            <a:pPr marL="457200" indent="-457200">
              <a:buFont typeface="Arial"/>
              <a:buChar char="•"/>
            </a:pPr>
            <a:r>
              <a:rPr lang="en-US" sz="2800" dirty="0"/>
              <a:t>Hidden</a:t>
            </a:r>
          </a:p>
          <a:p>
            <a:endParaRPr lang="en-US" dirty="0"/>
          </a:p>
        </p:txBody>
      </p:sp>
    </p:spTree>
    <p:extLst>
      <p:ext uri="{BB962C8B-B14F-4D97-AF65-F5344CB8AC3E}">
        <p14:creationId xmlns:p14="http://schemas.microsoft.com/office/powerpoint/2010/main" val="376990489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718"/>
            <a:ext cx="9144000" cy="1143000"/>
          </a:xfrm>
          <a:solidFill>
            <a:schemeClr val="tx1"/>
          </a:solidFill>
        </p:spPr>
        <p:txBody>
          <a:bodyPr/>
          <a:lstStyle/>
          <a:p>
            <a:r>
              <a:rPr lang="en-US" dirty="0" smtClean="0">
                <a:solidFill>
                  <a:schemeClr val="bg1"/>
                </a:solidFill>
              </a:rPr>
              <a:t>Working and learning in a hospice</a:t>
            </a:r>
            <a:endParaRPr lang="en-US" dirty="0">
              <a:solidFill>
                <a:schemeClr val="bg1"/>
              </a:solidFill>
            </a:endParaRPr>
          </a:p>
        </p:txBody>
      </p:sp>
      <p:sp>
        <p:nvSpPr>
          <p:cNvPr id="3" name="Content Placeholder 2"/>
          <p:cNvSpPr>
            <a:spLocks noGrp="1"/>
          </p:cNvSpPr>
          <p:nvPr>
            <p:ph idx="1"/>
          </p:nvPr>
        </p:nvSpPr>
        <p:spPr>
          <a:xfrm>
            <a:off x="243443" y="1315418"/>
            <a:ext cx="8766741" cy="5707992"/>
          </a:xfrm>
        </p:spPr>
        <p:txBody>
          <a:bodyPr>
            <a:normAutofit lnSpcReduction="10000"/>
          </a:bodyPr>
          <a:lstStyle/>
          <a:p>
            <a:pPr marL="0" indent="0">
              <a:buNone/>
            </a:pPr>
            <a:r>
              <a:rPr lang="en-US" sz="2800" dirty="0" smtClean="0"/>
              <a:t>Complexity of the volunteer role</a:t>
            </a:r>
          </a:p>
          <a:p>
            <a:r>
              <a:rPr lang="en-GB" sz="2800" dirty="0"/>
              <a:t>An inclusive understanding of relations between learning and work in </a:t>
            </a:r>
            <a:r>
              <a:rPr lang="en-GB" sz="2800" dirty="0" smtClean="0"/>
              <a:t>industrialized market </a:t>
            </a:r>
            <a:r>
              <a:rPr lang="en-GB" sz="2800" dirty="0"/>
              <a:t>societies requires careful consideration of the hidden dimensions </a:t>
            </a:r>
            <a:r>
              <a:rPr lang="en-GB" sz="2800" dirty="0" smtClean="0"/>
              <a:t>or “</a:t>
            </a:r>
            <a:r>
              <a:rPr lang="en-GB" sz="2800" dirty="0" err="1" smtClean="0"/>
              <a:t>underlayers</a:t>
            </a:r>
            <a:r>
              <a:rPr lang="en-GB" sz="2800" dirty="0" smtClean="0"/>
              <a:t>”.</a:t>
            </a:r>
          </a:p>
          <a:p>
            <a:r>
              <a:rPr lang="en-GB" sz="2800" dirty="0" smtClean="0"/>
              <a:t> </a:t>
            </a:r>
            <a:r>
              <a:rPr lang="en-GB" sz="2800" dirty="0"/>
              <a:t>“Work” includes the aforementioned unpaid housework and </a:t>
            </a:r>
            <a:r>
              <a:rPr lang="en-GB" sz="2800" dirty="0" smtClean="0"/>
              <a:t>community volunteer </a:t>
            </a:r>
            <a:r>
              <a:rPr lang="en-GB" sz="2800" dirty="0"/>
              <a:t>work, as well as paid employment</a:t>
            </a:r>
            <a:r>
              <a:rPr lang="en-GB" sz="2800" dirty="0" smtClean="0"/>
              <a:t>.</a:t>
            </a:r>
          </a:p>
          <a:p>
            <a:r>
              <a:rPr lang="en-GB" sz="2800" dirty="0" smtClean="0"/>
              <a:t> </a:t>
            </a:r>
            <a:r>
              <a:rPr lang="en-GB" sz="2800" dirty="0"/>
              <a:t>“Learning” includes informal training </a:t>
            </a:r>
            <a:r>
              <a:rPr lang="en-GB" sz="2800" dirty="0" smtClean="0"/>
              <a:t>and non-taught </a:t>
            </a:r>
            <a:r>
              <a:rPr lang="en-GB" sz="2800" dirty="0"/>
              <a:t>learning, as well as organized formal schooling and further adult education</a:t>
            </a:r>
            <a:r>
              <a:rPr lang="en-GB" sz="2800" dirty="0" smtClean="0"/>
              <a:t>. 																						(Livingstone, 2003)</a:t>
            </a:r>
            <a:endParaRPr lang="en-US" sz="2600" dirty="0" smtClean="0"/>
          </a:p>
          <a:p>
            <a:endParaRPr lang="en-US" sz="2900" dirty="0" smtClean="0"/>
          </a:p>
          <a:p>
            <a:pPr marL="0" indent="0">
              <a:buNone/>
            </a:pPr>
            <a:endParaRPr lang="en-GB"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0741677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1"/>
          </a:solidFill>
        </p:spPr>
        <p:txBody>
          <a:bodyPr>
            <a:normAutofit/>
          </a:bodyPr>
          <a:lstStyle/>
          <a:p>
            <a:r>
              <a:rPr lang="en-US" dirty="0" smtClean="0">
                <a:solidFill>
                  <a:schemeClr val="bg1"/>
                </a:solidFill>
              </a:rPr>
              <a:t>Background to my research</a:t>
            </a:r>
            <a:endParaRPr lang="en-US" dirty="0">
              <a:solidFill>
                <a:schemeClr val="bg1"/>
              </a:solidFill>
            </a:endParaRPr>
          </a:p>
        </p:txBody>
      </p:sp>
      <p:sp>
        <p:nvSpPr>
          <p:cNvPr id="3" name="Content Placeholder 2"/>
          <p:cNvSpPr>
            <a:spLocks noGrp="1"/>
          </p:cNvSpPr>
          <p:nvPr>
            <p:ph idx="1"/>
          </p:nvPr>
        </p:nvSpPr>
        <p:spPr>
          <a:xfrm>
            <a:off x="457200" y="1600200"/>
            <a:ext cx="8229600" cy="4914900"/>
          </a:xfrm>
        </p:spPr>
        <p:txBody>
          <a:bodyPr>
            <a:normAutofit/>
          </a:bodyPr>
          <a:lstStyle/>
          <a:p>
            <a:r>
              <a:rPr lang="en-US" dirty="0" smtClean="0"/>
              <a:t>Year 3 of a PhD</a:t>
            </a:r>
          </a:p>
          <a:p>
            <a:r>
              <a:rPr lang="en-US" dirty="0" smtClean="0"/>
              <a:t>Research is looking at the everyday work of volunteers in a hospice.</a:t>
            </a:r>
          </a:p>
          <a:p>
            <a:pPr lvl="0"/>
            <a:r>
              <a:rPr lang="en-US" dirty="0"/>
              <a:t>The contribution volunteers make to a hospice.</a:t>
            </a:r>
            <a:endParaRPr lang="en-GB" dirty="0"/>
          </a:p>
          <a:p>
            <a:pPr lvl="0"/>
            <a:r>
              <a:rPr lang="en-US" dirty="0"/>
              <a:t>The relationships between paid staff and volunteers in a professional workplace</a:t>
            </a:r>
            <a:endParaRPr lang="en-GB" dirty="0"/>
          </a:p>
          <a:p>
            <a:pPr lvl="0"/>
            <a:r>
              <a:rPr lang="en-US" dirty="0"/>
              <a:t>Situated workplace learning </a:t>
            </a:r>
          </a:p>
        </p:txBody>
      </p:sp>
    </p:spTree>
    <p:extLst>
      <p:ext uri="{BB962C8B-B14F-4D97-AF65-F5344CB8AC3E}">
        <p14:creationId xmlns:p14="http://schemas.microsoft.com/office/powerpoint/2010/main" val="289570957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1"/>
          </a:solidFill>
        </p:spPr>
        <p:txBody>
          <a:bodyPr/>
          <a:lstStyle/>
          <a:p>
            <a:r>
              <a:rPr lang="en-US" dirty="0" smtClean="0">
                <a:solidFill>
                  <a:schemeClr val="bg1"/>
                </a:solidFill>
              </a:rPr>
              <a:t>Hierarchies of learning</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400" dirty="0" err="1" smtClean="0"/>
              <a:t>Billett</a:t>
            </a:r>
            <a:r>
              <a:rPr lang="en-US" sz="2400" dirty="0" smtClean="0"/>
              <a:t> (2004) critically discusses the artificial dichotomy of formal and informal learning and that informal or non-formal learning is considered less important than formal learning.</a:t>
            </a:r>
          </a:p>
          <a:p>
            <a:pPr marL="0" indent="0">
              <a:buNone/>
            </a:pPr>
            <a:endParaRPr lang="en-US" sz="2400" dirty="0" smtClean="0"/>
          </a:p>
          <a:p>
            <a:r>
              <a:rPr lang="en-GB" sz="2400" dirty="0" smtClean="0"/>
              <a:t>Whilst </a:t>
            </a:r>
            <a:r>
              <a:rPr lang="en-GB" sz="2400" dirty="0"/>
              <a:t>literature exists about formal, informal (or non-formal) and emotional aspects of workplace learning, they are often explored as distinct and different concepts, and the literature which addresses these concepts together is limited </a:t>
            </a:r>
            <a:r>
              <a:rPr lang="en-GB" sz="2400" dirty="0" smtClean="0"/>
              <a:t>												(</a:t>
            </a:r>
            <a:r>
              <a:rPr lang="en-GB" sz="2400" dirty="0" err="1"/>
              <a:t>Benozzo</a:t>
            </a:r>
            <a:r>
              <a:rPr lang="en-GB" sz="2400" dirty="0"/>
              <a:t> and Colley 2012)</a:t>
            </a:r>
            <a:r>
              <a:rPr lang="en-GB" sz="2800" dirty="0"/>
              <a:t>. </a:t>
            </a:r>
            <a:endParaRPr lang="en-US" sz="2800" dirty="0"/>
          </a:p>
          <a:p>
            <a:endParaRPr lang="en-US" sz="2800" dirty="0" smtClean="0"/>
          </a:p>
        </p:txBody>
      </p:sp>
    </p:spTree>
    <p:extLst>
      <p:ext uri="{BB962C8B-B14F-4D97-AF65-F5344CB8AC3E}">
        <p14:creationId xmlns:p14="http://schemas.microsoft.com/office/powerpoint/2010/main" val="96621461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0"/>
            <a:ext cx="9334500" cy="1143000"/>
          </a:xfrm>
          <a:solidFill>
            <a:schemeClr val="tx1"/>
          </a:solidFill>
        </p:spPr>
        <p:txBody>
          <a:bodyPr/>
          <a:lstStyle/>
          <a:p>
            <a:r>
              <a:rPr lang="en-US" dirty="0">
                <a:solidFill>
                  <a:schemeClr val="bg1"/>
                </a:solidFill>
              </a:rPr>
              <a:t>Working and learning in a hospice</a:t>
            </a:r>
            <a:endParaRPr lang="en-GB" dirty="0">
              <a:solidFill>
                <a:schemeClr val="bg1"/>
              </a:solidFill>
            </a:endParaRPr>
          </a:p>
        </p:txBody>
      </p:sp>
      <p:sp>
        <p:nvSpPr>
          <p:cNvPr id="3" name="Content Placeholder 2"/>
          <p:cNvSpPr>
            <a:spLocks noGrp="1"/>
          </p:cNvSpPr>
          <p:nvPr>
            <p:ph idx="1"/>
          </p:nvPr>
        </p:nvSpPr>
        <p:spPr>
          <a:xfrm>
            <a:off x="457200" y="1600200"/>
            <a:ext cx="8229600" cy="5041900"/>
          </a:xfrm>
        </p:spPr>
        <p:txBody>
          <a:bodyPr>
            <a:normAutofit fontScale="92500" lnSpcReduction="20000"/>
          </a:bodyPr>
          <a:lstStyle/>
          <a:p>
            <a:r>
              <a:rPr lang="en-GB" sz="3000" b="1" dirty="0"/>
              <a:t>Invisible work</a:t>
            </a:r>
            <a:r>
              <a:rPr lang="en-GB" sz="3300" b="1" dirty="0"/>
              <a:t> </a:t>
            </a:r>
            <a:r>
              <a:rPr lang="en-GB" sz="2800" dirty="0"/>
              <a:t>(Allen, D.2014; McCormack, B. 2014; Daniels 1987) </a:t>
            </a:r>
          </a:p>
          <a:p>
            <a:r>
              <a:rPr lang="en-GB" sz="2800" dirty="0"/>
              <a:t>The so-called ‘simple tasks of </a:t>
            </a:r>
            <a:r>
              <a:rPr lang="en-GB" sz="2800" dirty="0" err="1"/>
              <a:t>gerontological</a:t>
            </a:r>
            <a:r>
              <a:rPr lang="en-GB" sz="2800" dirty="0"/>
              <a:t> nursing’ are actually highly complex but made to look simple, because of the expertise of nurses. (Allen, D.2014) </a:t>
            </a:r>
            <a:endParaRPr lang="en-US" sz="3000" b="1" dirty="0" smtClean="0"/>
          </a:p>
          <a:p>
            <a:r>
              <a:rPr lang="en-US" sz="3000" b="1" dirty="0" smtClean="0"/>
              <a:t>Visible </a:t>
            </a:r>
            <a:r>
              <a:rPr lang="en-US" sz="3000" b="1" dirty="0"/>
              <a:t>learning </a:t>
            </a:r>
            <a:r>
              <a:rPr lang="en-US" sz="3000" dirty="0"/>
              <a:t>: often associated with Induction training and specific skills</a:t>
            </a:r>
          </a:p>
          <a:p>
            <a:r>
              <a:rPr lang="en-US" sz="3000" b="1" dirty="0"/>
              <a:t>Invisible learning </a:t>
            </a:r>
            <a:r>
              <a:rPr lang="en-US" sz="3000" b="1" dirty="0" smtClean="0"/>
              <a:t>	</a:t>
            </a:r>
            <a:r>
              <a:rPr lang="en-US" sz="2500" dirty="0" smtClean="0"/>
              <a:t>(</a:t>
            </a:r>
            <a:r>
              <a:rPr lang="en-US" sz="2500" dirty="0" err="1"/>
              <a:t>DeVault</a:t>
            </a:r>
            <a:r>
              <a:rPr lang="en-US" sz="2500" dirty="0"/>
              <a:t> 1994, </a:t>
            </a:r>
            <a:r>
              <a:rPr lang="en-GB" sz="2500" dirty="0"/>
              <a:t>Daniels, A. K. 1987)</a:t>
            </a:r>
            <a:r>
              <a:rPr lang="en-GB" sz="3000" dirty="0"/>
              <a:t>. </a:t>
            </a:r>
            <a:endParaRPr lang="en-GB" sz="2400" dirty="0" smtClean="0"/>
          </a:p>
          <a:p>
            <a:r>
              <a:rPr lang="en-US" b="1" dirty="0" smtClean="0"/>
              <a:t>‘</a:t>
            </a:r>
            <a:r>
              <a:rPr lang="en-US" sz="3000" b="1" dirty="0" err="1" smtClean="0"/>
              <a:t>Lifeplace</a:t>
            </a:r>
            <a:r>
              <a:rPr lang="en-US" sz="3000" b="1" dirty="0" smtClean="0"/>
              <a:t> Learning</a:t>
            </a:r>
            <a:r>
              <a:rPr lang="en-US" b="1" dirty="0" smtClean="0"/>
              <a:t>’ </a:t>
            </a:r>
            <a:r>
              <a:rPr lang="en-US" sz="2400" dirty="0" smtClean="0"/>
              <a:t>can capture the </a:t>
            </a:r>
            <a:r>
              <a:rPr lang="en-US" sz="2400" dirty="0"/>
              <a:t>‘other’ knowledge; the type of knowledge that is sub-conscious tacit and which is not normally accepted as valuable learning; the conscious tacit which is not normally acknowledged or accredited; and the explicit, non-formal or informal that is not normally accredited. </a:t>
            </a:r>
          </a:p>
          <a:p>
            <a:pPr marL="0" indent="0">
              <a:buNone/>
            </a:pPr>
            <a:r>
              <a:rPr lang="en-US" sz="2400" dirty="0"/>
              <a:t>								</a:t>
            </a:r>
            <a:r>
              <a:rPr lang="en-US" sz="2400" dirty="0" smtClean="0"/>
              <a:t>		</a:t>
            </a:r>
            <a:r>
              <a:rPr lang="en-US" sz="2100" dirty="0" smtClean="0"/>
              <a:t>(</a:t>
            </a:r>
            <a:r>
              <a:rPr lang="en-GB" sz="2100" dirty="0"/>
              <a:t>Harris and Chisholm,2011 : </a:t>
            </a:r>
            <a:r>
              <a:rPr lang="en-US" sz="2100" dirty="0"/>
              <a:t>379)</a:t>
            </a:r>
          </a:p>
          <a:p>
            <a:pPr lvl="1"/>
            <a:endParaRPr lang="en-GB" sz="2600" dirty="0"/>
          </a:p>
          <a:p>
            <a:endParaRPr lang="en-GB" dirty="0"/>
          </a:p>
        </p:txBody>
      </p:sp>
    </p:spTree>
    <p:extLst>
      <p:ext uri="{BB962C8B-B14F-4D97-AF65-F5344CB8AC3E}">
        <p14:creationId xmlns:p14="http://schemas.microsoft.com/office/powerpoint/2010/main" val="370329659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1"/>
          </a:solidFill>
        </p:spPr>
        <p:txBody>
          <a:bodyPr/>
          <a:lstStyle/>
          <a:p>
            <a:r>
              <a:rPr lang="en-GB" dirty="0" smtClean="0">
                <a:solidFill>
                  <a:schemeClr val="bg1"/>
                </a:solidFill>
              </a:rPr>
              <a:t>Impact of my dual role</a:t>
            </a:r>
            <a:endParaRPr lang="en-GB" dirty="0">
              <a:solidFill>
                <a:schemeClr val="bg1"/>
              </a:solidFill>
            </a:endParaRPr>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sz="3400" dirty="0"/>
              <a:t>The experience of this ethnography is enabling me to see examples of </a:t>
            </a:r>
            <a:r>
              <a:rPr lang="en-US" sz="3400" dirty="0" smtClean="0"/>
              <a:t>‘invisible work’ </a:t>
            </a:r>
            <a:r>
              <a:rPr lang="en-US" sz="3400" dirty="0"/>
              <a:t>at first </a:t>
            </a:r>
            <a:r>
              <a:rPr lang="en-US" sz="3400" dirty="0" smtClean="0"/>
              <a:t>hand.</a:t>
            </a:r>
          </a:p>
          <a:p>
            <a:r>
              <a:rPr lang="en-US" sz="3400" dirty="0" smtClean="0"/>
              <a:t>It highlights </a:t>
            </a:r>
            <a:r>
              <a:rPr lang="en-US" sz="3400" dirty="0"/>
              <a:t>the importance of managers, policy makers and those who have responsibility for strategic decisions spending time with others to experience first-hand the ‘work’ that they do</a:t>
            </a:r>
            <a:r>
              <a:rPr lang="en-US" sz="3400" dirty="0" smtClean="0"/>
              <a:t>.’</a:t>
            </a:r>
          </a:p>
          <a:p>
            <a:r>
              <a:rPr lang="en-US" sz="3400" dirty="0" smtClean="0"/>
              <a:t>This </a:t>
            </a:r>
            <a:r>
              <a:rPr lang="en-US" sz="3400" dirty="0"/>
              <a:t>research </a:t>
            </a:r>
            <a:r>
              <a:rPr lang="en-US" sz="3400" dirty="0" smtClean="0"/>
              <a:t>is </a:t>
            </a:r>
            <a:r>
              <a:rPr lang="en-US" sz="3400" dirty="0"/>
              <a:t>already helping to shape my strategic </a:t>
            </a:r>
            <a:r>
              <a:rPr lang="en-US" sz="3400" dirty="0" smtClean="0"/>
              <a:t>thinking at the hospice </a:t>
            </a:r>
            <a:r>
              <a:rPr lang="en-US" sz="3400" dirty="0"/>
              <a:t>and consider the impact of decisions on the people they affect. </a:t>
            </a:r>
            <a:endParaRPr lang="en-US" sz="3400" dirty="0" smtClean="0"/>
          </a:p>
          <a:p>
            <a:r>
              <a:rPr lang="en-US" sz="3400" dirty="0" smtClean="0"/>
              <a:t>I </a:t>
            </a:r>
            <a:r>
              <a:rPr lang="en-US" sz="3400" dirty="0"/>
              <a:t>feel privileged to be able to spend time </a:t>
            </a:r>
            <a:r>
              <a:rPr lang="en-US" sz="3400" dirty="0" smtClean="0"/>
              <a:t>within the hospice seeing </a:t>
            </a:r>
            <a:r>
              <a:rPr lang="en-US" sz="3400" dirty="0"/>
              <a:t>and hearing about the work people do and the stories they </a:t>
            </a:r>
            <a:r>
              <a:rPr lang="en-US" sz="3400" dirty="0" smtClean="0"/>
              <a:t>tell. </a:t>
            </a:r>
            <a:r>
              <a:rPr lang="en-US" sz="3400" dirty="0"/>
              <a:t>It is perhaps something which others in managerial and strategic roles might usefully undertake in their </a:t>
            </a:r>
            <a:r>
              <a:rPr lang="en-US" sz="3400" dirty="0" err="1"/>
              <a:t>organisations</a:t>
            </a:r>
            <a:r>
              <a:rPr lang="en-US" sz="3400" dirty="0"/>
              <a:t> to better understand </a:t>
            </a:r>
            <a:r>
              <a:rPr lang="en-US" sz="3400" dirty="0" smtClean="0"/>
              <a:t>individual </a:t>
            </a:r>
            <a:r>
              <a:rPr lang="en-US" sz="3400" dirty="0"/>
              <a:t>roles and to give voice to subordinates within an institutional hierarchy. </a:t>
            </a:r>
            <a:endParaRPr lang="en-GB" sz="3400" dirty="0"/>
          </a:p>
          <a:p>
            <a:endParaRPr lang="en-GB" dirty="0"/>
          </a:p>
        </p:txBody>
      </p:sp>
    </p:spTree>
    <p:extLst>
      <p:ext uri="{BB962C8B-B14F-4D97-AF65-F5344CB8AC3E}">
        <p14:creationId xmlns:p14="http://schemas.microsoft.com/office/powerpoint/2010/main" val="339760059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1"/>
          </a:solidFill>
        </p:spPr>
        <p:txBody>
          <a:bodyPr/>
          <a:lstStyle/>
          <a:p>
            <a:r>
              <a:rPr lang="en-GB" dirty="0" smtClean="0">
                <a:solidFill>
                  <a:schemeClr val="bg1"/>
                </a:solidFill>
              </a:rPr>
              <a:t>References</a:t>
            </a:r>
            <a:endParaRPr lang="en-GB" dirty="0">
              <a:solidFill>
                <a:schemeClr val="bg1"/>
              </a:solidFill>
            </a:endParaRPr>
          </a:p>
        </p:txBody>
      </p:sp>
      <p:sp>
        <p:nvSpPr>
          <p:cNvPr id="3" name="Content Placeholder 2"/>
          <p:cNvSpPr>
            <a:spLocks noGrp="1"/>
          </p:cNvSpPr>
          <p:nvPr>
            <p:ph idx="1"/>
          </p:nvPr>
        </p:nvSpPr>
        <p:spPr>
          <a:xfrm>
            <a:off x="457200" y="1346200"/>
            <a:ext cx="8229600" cy="5372100"/>
          </a:xfrm>
        </p:spPr>
        <p:txBody>
          <a:bodyPr>
            <a:normAutofit fontScale="47500" lnSpcReduction="20000"/>
          </a:bodyPr>
          <a:lstStyle/>
          <a:p>
            <a:r>
              <a:rPr lang="en-GB" sz="3400" dirty="0"/>
              <a:t>Allen, D</a:t>
            </a:r>
            <a:r>
              <a:rPr lang="en-GB" sz="3400" dirty="0" smtClean="0"/>
              <a:t>.(2014) </a:t>
            </a:r>
            <a:r>
              <a:rPr lang="en-GB" sz="3400" i="1" dirty="0" smtClean="0"/>
              <a:t>The </a:t>
            </a:r>
            <a:r>
              <a:rPr lang="en-GB" sz="3400" i="1" dirty="0"/>
              <a:t>Invisible Work of Nurses: </a:t>
            </a:r>
            <a:r>
              <a:rPr lang="en-GB" sz="3400" i="1" dirty="0" smtClean="0"/>
              <a:t>Hospitals, Organisations </a:t>
            </a:r>
            <a:r>
              <a:rPr lang="en-GB" sz="3400" i="1" dirty="0"/>
              <a:t>and </a:t>
            </a:r>
            <a:r>
              <a:rPr lang="en-GB" sz="3400" i="1" dirty="0" smtClean="0"/>
              <a:t>Healthcare. </a:t>
            </a:r>
            <a:r>
              <a:rPr lang="en-GB" sz="3400" dirty="0"/>
              <a:t>London: Routledge</a:t>
            </a:r>
            <a:r>
              <a:rPr lang="en-GB" sz="3400" dirty="0" smtClean="0"/>
              <a:t>.</a:t>
            </a:r>
          </a:p>
          <a:p>
            <a:r>
              <a:rPr lang="en-GB" sz="3400" dirty="0" err="1"/>
              <a:t>Benozzo</a:t>
            </a:r>
            <a:r>
              <a:rPr lang="en-GB" sz="3400" dirty="0"/>
              <a:t>, A. and </a:t>
            </a:r>
            <a:r>
              <a:rPr lang="en-GB" sz="3400" dirty="0" err="1"/>
              <a:t>Colley,H</a:t>
            </a:r>
            <a:r>
              <a:rPr lang="en-GB" sz="3400" dirty="0"/>
              <a:t>.(2012) Emotion and learning in the workplace: critical perspectives. </a:t>
            </a:r>
            <a:r>
              <a:rPr lang="en-GB" sz="3400" i="1" dirty="0"/>
              <a:t>Journal of Workplace Learning</a:t>
            </a:r>
            <a:r>
              <a:rPr lang="en-GB" sz="3400" dirty="0"/>
              <a:t>, </a:t>
            </a:r>
            <a:r>
              <a:rPr lang="en-GB" sz="3400" i="1" dirty="0"/>
              <a:t>24 </a:t>
            </a:r>
            <a:r>
              <a:rPr lang="en-GB" sz="3400" dirty="0"/>
              <a:t>(5) pp. 304-316</a:t>
            </a:r>
            <a:r>
              <a:rPr lang="en-GB" sz="3400" dirty="0" smtClean="0"/>
              <a:t>.</a:t>
            </a:r>
          </a:p>
          <a:p>
            <a:r>
              <a:rPr lang="en-GB" sz="3400" dirty="0" err="1" smtClean="0"/>
              <a:t>Billis</a:t>
            </a:r>
            <a:r>
              <a:rPr lang="en-GB" sz="3400" dirty="0"/>
              <a:t>, D. (ed.) (2010) </a:t>
            </a:r>
            <a:r>
              <a:rPr lang="en-GB" sz="3400" i="1" dirty="0"/>
              <a:t>Hybrid organizations and the Third sector: Challenges for practice, theory and policy</a:t>
            </a:r>
            <a:r>
              <a:rPr lang="en-GB" sz="3400" dirty="0"/>
              <a:t>. </a:t>
            </a:r>
            <a:r>
              <a:rPr lang="en-GB" sz="3400" dirty="0" err="1"/>
              <a:t>Houndmills</a:t>
            </a:r>
            <a:r>
              <a:rPr lang="en-GB" sz="3400" dirty="0"/>
              <a:t>, Basingstoke: Palgrave Macmillan</a:t>
            </a:r>
            <a:r>
              <a:rPr lang="en-GB" sz="3400" dirty="0" smtClean="0"/>
              <a:t>.</a:t>
            </a:r>
          </a:p>
          <a:p>
            <a:r>
              <a:rPr lang="en-GB" sz="3400" dirty="0" err="1"/>
              <a:t>Billet,S</a:t>
            </a:r>
            <a:r>
              <a:rPr lang="en-GB" sz="3400" dirty="0"/>
              <a:t>.(2004) "Workplace participatory practices: Conceptualising workplaces as learning environments", </a:t>
            </a:r>
            <a:r>
              <a:rPr lang="en-GB" sz="3400" i="1" dirty="0"/>
              <a:t>Journal of Workplace Learning,</a:t>
            </a:r>
            <a:r>
              <a:rPr lang="en-GB" sz="3400" dirty="0"/>
              <a:t> 16 ( 6) pp.312 – </a:t>
            </a:r>
            <a:r>
              <a:rPr lang="en-GB" sz="3400" dirty="0" smtClean="0"/>
              <a:t>324</a:t>
            </a:r>
          </a:p>
          <a:p>
            <a:r>
              <a:rPr lang="en-GB" sz="3400" dirty="0"/>
              <a:t>Bryson, V. </a:t>
            </a:r>
            <a:r>
              <a:rPr lang="en-GB" sz="3400" dirty="0" smtClean="0"/>
              <a:t>(2007), </a:t>
            </a:r>
            <a:r>
              <a:rPr lang="en-GB" sz="3400" dirty="0"/>
              <a:t>"The politics of time", </a:t>
            </a:r>
            <a:r>
              <a:rPr lang="en-GB" sz="3400" i="1" dirty="0"/>
              <a:t>Soundings, </a:t>
            </a:r>
            <a:r>
              <a:rPr lang="en-GB" sz="3400" dirty="0"/>
              <a:t>, no. 36, pp. 100.</a:t>
            </a:r>
            <a:endParaRPr lang="en-GB" sz="3400" dirty="0" smtClean="0"/>
          </a:p>
          <a:p>
            <a:r>
              <a:rPr lang="en-GB" sz="3400" dirty="0" err="1" smtClean="0"/>
              <a:t>Cnaan</a:t>
            </a:r>
            <a:r>
              <a:rPr lang="en-GB" sz="3400" dirty="0"/>
              <a:t>, R.A., Handy, F. and Wadsworth, M., </a:t>
            </a:r>
            <a:r>
              <a:rPr lang="en-GB" sz="3400" dirty="0" smtClean="0"/>
              <a:t>(1996). </a:t>
            </a:r>
            <a:r>
              <a:rPr lang="en-GB" sz="3400" dirty="0"/>
              <a:t>Defining who is a volunteer: Conceptual and empirical considerations. </a:t>
            </a:r>
            <a:r>
              <a:rPr lang="en-GB" sz="3400" i="1" dirty="0" err="1"/>
              <a:t>Nonprofit</a:t>
            </a:r>
            <a:r>
              <a:rPr lang="en-GB" sz="3400" i="1" dirty="0"/>
              <a:t> and voluntary sector quarterly</a:t>
            </a:r>
            <a:r>
              <a:rPr lang="en-GB" sz="3400" dirty="0"/>
              <a:t>, </a:t>
            </a:r>
            <a:r>
              <a:rPr lang="en-GB" sz="3400" i="1" dirty="0"/>
              <a:t>25</a:t>
            </a:r>
            <a:r>
              <a:rPr lang="en-GB" sz="3400" dirty="0"/>
              <a:t>(3), pp.364-383</a:t>
            </a:r>
            <a:r>
              <a:rPr lang="en-GB" sz="3400" dirty="0" smtClean="0"/>
              <a:t>.</a:t>
            </a:r>
          </a:p>
          <a:p>
            <a:r>
              <a:rPr lang="en-GB" sz="3400" dirty="0"/>
              <a:t>Daniels, A.K., </a:t>
            </a:r>
            <a:r>
              <a:rPr lang="en-GB" sz="3400" dirty="0" smtClean="0"/>
              <a:t>(1987). </a:t>
            </a:r>
            <a:r>
              <a:rPr lang="en-GB" sz="3400" dirty="0"/>
              <a:t>Invisible work. </a:t>
            </a:r>
            <a:r>
              <a:rPr lang="en-GB" sz="3400" i="1" dirty="0"/>
              <a:t>Soc. Probs.</a:t>
            </a:r>
            <a:r>
              <a:rPr lang="en-GB" sz="3400" dirty="0"/>
              <a:t>, </a:t>
            </a:r>
            <a:r>
              <a:rPr lang="en-GB" sz="3400" i="1" dirty="0"/>
              <a:t>34</a:t>
            </a:r>
            <a:r>
              <a:rPr lang="en-GB" sz="3400" dirty="0"/>
              <a:t>, p.403</a:t>
            </a:r>
            <a:r>
              <a:rPr lang="en-GB" sz="3400" dirty="0" smtClean="0"/>
              <a:t>.</a:t>
            </a:r>
          </a:p>
          <a:p>
            <a:r>
              <a:rPr lang="en-GB" sz="3400" dirty="0" err="1"/>
              <a:t>DeVault</a:t>
            </a:r>
            <a:r>
              <a:rPr lang="en-GB" sz="3400" dirty="0"/>
              <a:t>, M.L. (1994) </a:t>
            </a:r>
            <a:r>
              <a:rPr lang="en-GB" sz="3400" i="1" dirty="0"/>
              <a:t>Feeding the family: The social organization of caring as Gendered work</a:t>
            </a:r>
            <a:r>
              <a:rPr lang="en-GB" sz="3400" dirty="0"/>
              <a:t>. United States: University of Chicago Press</a:t>
            </a:r>
            <a:r>
              <a:rPr lang="en-GB" sz="3400" dirty="0" smtClean="0"/>
              <a:t>.</a:t>
            </a:r>
          </a:p>
          <a:p>
            <a:r>
              <a:rPr lang="en-GB" sz="3400" dirty="0"/>
              <a:t>Harris, M. and Chisholm, C., </a:t>
            </a:r>
            <a:r>
              <a:rPr lang="en-GB" sz="3400" dirty="0" smtClean="0"/>
              <a:t>(2011). </a:t>
            </a:r>
            <a:r>
              <a:rPr lang="en-GB" sz="3400" dirty="0"/>
              <a:t>Beyond the workplace: learning in the </a:t>
            </a:r>
            <a:r>
              <a:rPr lang="en-GB" sz="3400" dirty="0" err="1"/>
              <a:t>lifeplace</a:t>
            </a:r>
            <a:r>
              <a:rPr lang="en-GB" sz="3400" dirty="0"/>
              <a:t>. </a:t>
            </a:r>
            <a:r>
              <a:rPr lang="en-GB" sz="3400" i="1" dirty="0"/>
              <a:t>The SAGE Handbook of Workplace Learning</a:t>
            </a:r>
            <a:r>
              <a:rPr lang="en-GB" sz="3400" dirty="0"/>
              <a:t>, pp.373-384</a:t>
            </a:r>
            <a:r>
              <a:rPr lang="en-GB" sz="3400" dirty="0" smtClean="0"/>
              <a:t>.</a:t>
            </a:r>
          </a:p>
          <a:p>
            <a:r>
              <a:rPr lang="en-GB" sz="3400" dirty="0"/>
              <a:t>Livingstone, D. W. (2003) Hidden dimensions of work and learning: the significance of unpaid work and informal learning in global capitalism. </a:t>
            </a:r>
            <a:r>
              <a:rPr lang="en-GB" sz="3400" i="1" dirty="0"/>
              <a:t>Journal of workplace learning</a:t>
            </a:r>
            <a:r>
              <a:rPr lang="en-GB" sz="3400" dirty="0"/>
              <a:t>, </a:t>
            </a:r>
            <a:r>
              <a:rPr lang="en-GB" sz="3400" i="1" dirty="0"/>
              <a:t>15</a:t>
            </a:r>
            <a:r>
              <a:rPr lang="en-GB" sz="3400" dirty="0"/>
              <a:t>(7/8) pp.359-367</a:t>
            </a:r>
            <a:r>
              <a:rPr lang="en-GB" sz="3400" dirty="0" smtClean="0"/>
              <a:t>.</a:t>
            </a:r>
          </a:p>
          <a:p>
            <a:r>
              <a:rPr lang="en-GB" sz="3400" dirty="0"/>
              <a:t>McCormack, B. </a:t>
            </a:r>
            <a:r>
              <a:rPr lang="en-GB" sz="3400" dirty="0" smtClean="0"/>
              <a:t>(2014), </a:t>
            </a:r>
            <a:r>
              <a:rPr lang="en-GB" sz="3400" dirty="0"/>
              <a:t>"The invisible work of nurses", </a:t>
            </a:r>
            <a:r>
              <a:rPr lang="en-GB" sz="3400" i="1" dirty="0"/>
              <a:t>International journal of older people nursing, </a:t>
            </a:r>
            <a:r>
              <a:rPr lang="en-GB" sz="3400" dirty="0"/>
              <a:t>vol. 9, no. 4, pp. 247</a:t>
            </a:r>
            <a:r>
              <a:rPr lang="en-GB" sz="3400" dirty="0" smtClean="0"/>
              <a:t>.</a:t>
            </a:r>
          </a:p>
          <a:p>
            <a:r>
              <a:rPr lang="en-GB" sz="3400" dirty="0"/>
              <a:t>Smith, D.E. </a:t>
            </a:r>
            <a:r>
              <a:rPr lang="en-GB" sz="3400" dirty="0" smtClean="0"/>
              <a:t>(2006), </a:t>
            </a:r>
            <a:r>
              <a:rPr lang="en-GB" sz="3400" dirty="0"/>
              <a:t>Institutional ethnography as practice, </a:t>
            </a:r>
            <a:r>
              <a:rPr lang="en-GB" sz="3400" dirty="0" err="1"/>
              <a:t>Rowman</a:t>
            </a:r>
            <a:r>
              <a:rPr lang="en-GB" sz="3400" dirty="0"/>
              <a:t> &amp; Littlefield, Lanham, Md.</a:t>
            </a:r>
          </a:p>
          <a:p>
            <a:endParaRPr lang="en-GB" sz="3400" dirty="0"/>
          </a:p>
          <a:p>
            <a:endParaRPr lang="en-GB" dirty="0"/>
          </a:p>
          <a:p>
            <a:endParaRPr lang="en-GB" dirty="0"/>
          </a:p>
        </p:txBody>
      </p:sp>
    </p:spTree>
    <p:extLst>
      <p:ext uri="{BB962C8B-B14F-4D97-AF65-F5344CB8AC3E}">
        <p14:creationId xmlns:p14="http://schemas.microsoft.com/office/powerpoint/2010/main" val="32698008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a:solidFill>
            <a:schemeClr val="tx1"/>
          </a:solidFill>
        </p:spPr>
        <p:txBody>
          <a:bodyPr/>
          <a:lstStyle/>
          <a:p>
            <a:r>
              <a:rPr lang="en-GB" dirty="0" smtClean="0">
                <a:solidFill>
                  <a:schemeClr val="bg1"/>
                </a:solidFill>
              </a:rPr>
              <a:t>Overview</a:t>
            </a:r>
            <a:endParaRPr lang="en-GB" dirty="0">
              <a:solidFill>
                <a:schemeClr val="bg1"/>
              </a:solidFill>
            </a:endParaRPr>
          </a:p>
        </p:txBody>
      </p:sp>
      <p:sp>
        <p:nvSpPr>
          <p:cNvPr id="4" name="Content Placeholder 3"/>
          <p:cNvSpPr>
            <a:spLocks noGrp="1"/>
          </p:cNvSpPr>
          <p:nvPr>
            <p:ph sz="half" idx="1"/>
          </p:nvPr>
        </p:nvSpPr>
        <p:spPr>
          <a:xfrm>
            <a:off x="152400" y="1788161"/>
            <a:ext cx="3830320" cy="5303520"/>
          </a:xfrm>
        </p:spPr>
        <p:txBody>
          <a:bodyPr>
            <a:normAutofit lnSpcReduction="10000"/>
          </a:bodyPr>
          <a:lstStyle/>
          <a:p>
            <a:r>
              <a:rPr lang="en-GB" dirty="0" smtClean="0"/>
              <a:t>Background and context of the research</a:t>
            </a:r>
          </a:p>
          <a:p>
            <a:pPr marL="0" indent="0">
              <a:buNone/>
            </a:pPr>
            <a:endParaRPr lang="en-GB" dirty="0" smtClean="0"/>
          </a:p>
          <a:p>
            <a:r>
              <a:rPr lang="en-GB" dirty="0" smtClean="0"/>
              <a:t>Emerging themes from the data :</a:t>
            </a:r>
          </a:p>
          <a:p>
            <a:endParaRPr lang="en-GB" dirty="0"/>
          </a:p>
          <a:p>
            <a:endParaRPr lang="en-GB" dirty="0" smtClean="0"/>
          </a:p>
          <a:p>
            <a:endParaRPr lang="en-GB" dirty="0"/>
          </a:p>
          <a:p>
            <a:endParaRPr lang="en-GB" dirty="0" smtClean="0"/>
          </a:p>
          <a:p>
            <a:r>
              <a:rPr lang="en-GB" dirty="0" smtClean="0"/>
              <a:t>Wider application ?</a:t>
            </a:r>
          </a:p>
          <a:p>
            <a:pPr marL="0" indent="0">
              <a:buNone/>
            </a:pPr>
            <a:endParaRPr lang="en-GB" dirty="0" smtClean="0"/>
          </a:p>
          <a:p>
            <a:endParaRPr lang="en-GB" dirty="0" smtClean="0"/>
          </a:p>
          <a:p>
            <a:endParaRPr lang="en-GB" dirty="0"/>
          </a:p>
        </p:txBody>
      </p:sp>
      <p:graphicFrame>
        <p:nvGraphicFramePr>
          <p:cNvPr id="9" name="Diagram 8"/>
          <p:cNvGraphicFramePr/>
          <p:nvPr>
            <p:extLst>
              <p:ext uri="{D42A27DB-BD31-4B8C-83A1-F6EECF244321}">
                <p14:modId xmlns:p14="http://schemas.microsoft.com/office/powerpoint/2010/main" val="4003747826"/>
              </p:ext>
            </p:extLst>
          </p:nvPr>
        </p:nvGraphicFramePr>
        <p:xfrm>
          <a:off x="3982720" y="1143000"/>
          <a:ext cx="5161280" cy="5702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425859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869"/>
            <a:ext cx="9144000" cy="1143000"/>
          </a:xfrm>
          <a:solidFill>
            <a:schemeClr val="tx1"/>
          </a:solidFill>
        </p:spPr>
        <p:txBody>
          <a:bodyPr>
            <a:normAutofit/>
          </a:bodyPr>
          <a:lstStyle/>
          <a:p>
            <a:r>
              <a:rPr lang="en-US" dirty="0" smtClean="0">
                <a:solidFill>
                  <a:schemeClr val="bg1"/>
                </a:solidFill>
              </a:rPr>
              <a:t>Research</a:t>
            </a:r>
            <a:r>
              <a:rPr lang="en-US" dirty="0" smtClean="0"/>
              <a:t> </a:t>
            </a:r>
            <a:r>
              <a:rPr lang="en-US" dirty="0" smtClean="0">
                <a:solidFill>
                  <a:schemeClr val="bg1"/>
                </a:solidFill>
              </a:rPr>
              <a:t>Methods</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dirty="0" smtClean="0"/>
              <a:t>Ethnographic case study</a:t>
            </a:r>
          </a:p>
          <a:p>
            <a:r>
              <a:rPr lang="en-US" dirty="0" smtClean="0"/>
              <a:t>Research methods include:</a:t>
            </a:r>
          </a:p>
          <a:p>
            <a:pPr lvl="1"/>
            <a:r>
              <a:rPr lang="en-US" dirty="0" smtClean="0"/>
              <a:t>Observation and shadowing within the hospice</a:t>
            </a:r>
          </a:p>
          <a:p>
            <a:pPr lvl="1"/>
            <a:r>
              <a:rPr lang="en-US" dirty="0" smtClean="0"/>
              <a:t>Field notes</a:t>
            </a:r>
          </a:p>
          <a:p>
            <a:pPr lvl="1"/>
            <a:r>
              <a:rPr lang="en-US" dirty="0" smtClean="0"/>
              <a:t>Attending hospice meetings</a:t>
            </a:r>
          </a:p>
          <a:p>
            <a:pPr lvl="1"/>
            <a:r>
              <a:rPr lang="en-US" dirty="0" smtClean="0"/>
              <a:t>Formal and informal interviews</a:t>
            </a:r>
          </a:p>
          <a:p>
            <a:pPr lvl="1"/>
            <a:r>
              <a:rPr lang="en-GB" dirty="0"/>
              <a:t>Metaphorical modelling : group sessions based on the principles of </a:t>
            </a:r>
            <a:r>
              <a:rPr lang="en-GB" sz="2400" dirty="0"/>
              <a:t>LEGO® Serious Play® (LEGO® Open-source).</a:t>
            </a:r>
          </a:p>
        </p:txBody>
      </p:sp>
    </p:spTree>
    <p:extLst>
      <p:ext uri="{BB962C8B-B14F-4D97-AF65-F5344CB8AC3E}">
        <p14:creationId xmlns:p14="http://schemas.microsoft.com/office/powerpoint/2010/main" val="41198081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1"/>
          </a:solidFill>
        </p:spPr>
        <p:txBody>
          <a:bodyPr/>
          <a:lstStyle/>
          <a:p>
            <a:r>
              <a:rPr lang="en-GB" dirty="0">
                <a:solidFill>
                  <a:schemeClr val="bg1"/>
                </a:solidFill>
              </a:rPr>
              <a:t>Institutional Ethnography</a:t>
            </a:r>
          </a:p>
        </p:txBody>
      </p:sp>
      <p:sp>
        <p:nvSpPr>
          <p:cNvPr id="3" name="Content Placeholder 2"/>
          <p:cNvSpPr>
            <a:spLocks noGrp="1"/>
          </p:cNvSpPr>
          <p:nvPr>
            <p:ph idx="1"/>
          </p:nvPr>
        </p:nvSpPr>
        <p:spPr/>
        <p:txBody>
          <a:bodyPr>
            <a:noAutofit/>
          </a:bodyPr>
          <a:lstStyle/>
          <a:p>
            <a:r>
              <a:rPr lang="en-GB" sz="2400" dirty="0" smtClean="0"/>
              <a:t>The researcher </a:t>
            </a:r>
            <a:r>
              <a:rPr lang="en-GB" sz="2400" dirty="0"/>
              <a:t>seeks to take the standpoint of the people whose experience provides the starting point of the </a:t>
            </a:r>
            <a:r>
              <a:rPr lang="en-GB" sz="2400" dirty="0" smtClean="0"/>
              <a:t>investigation.</a:t>
            </a:r>
          </a:p>
          <a:p>
            <a:r>
              <a:rPr lang="en-GB" sz="2400" dirty="0" smtClean="0"/>
              <a:t>In this research the stories of the hospice volunteers provide the basis for the investigation of </a:t>
            </a:r>
            <a:r>
              <a:rPr lang="en-GB" sz="2400" dirty="0"/>
              <a:t>the institutional processes that are shaping that experience</a:t>
            </a:r>
            <a:r>
              <a:rPr lang="en-GB" sz="2400" dirty="0" smtClean="0"/>
              <a:t>.</a:t>
            </a:r>
          </a:p>
          <a:p>
            <a:pPr marL="400050" lvl="1" indent="0">
              <a:buNone/>
            </a:pPr>
            <a:r>
              <a:rPr lang="en-GB" sz="2000" dirty="0" smtClean="0"/>
              <a:t>														Smith </a:t>
            </a:r>
            <a:r>
              <a:rPr lang="en-GB" sz="2000" dirty="0"/>
              <a:t>(2006:3) </a:t>
            </a:r>
            <a:endParaRPr lang="en-GB" sz="2000" dirty="0" smtClean="0"/>
          </a:p>
        </p:txBody>
      </p:sp>
    </p:spTree>
    <p:extLst>
      <p:ext uri="{BB962C8B-B14F-4D97-AF65-F5344CB8AC3E}">
        <p14:creationId xmlns:p14="http://schemas.microsoft.com/office/powerpoint/2010/main" val="2997372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1"/>
          </a:solidFill>
        </p:spPr>
        <p:txBody>
          <a:bodyPr/>
          <a:lstStyle/>
          <a:p>
            <a:r>
              <a:rPr lang="en-GB" dirty="0" smtClean="0">
                <a:solidFill>
                  <a:schemeClr val="bg1"/>
                </a:solidFill>
              </a:rPr>
              <a:t>Context : Hybrid organisations</a:t>
            </a:r>
            <a:endParaRPr lang="en-GB" dirty="0">
              <a:solidFill>
                <a:schemeClr val="bg1"/>
              </a:solidFill>
            </a:endParaRPr>
          </a:p>
        </p:txBody>
      </p:sp>
      <p:sp>
        <p:nvSpPr>
          <p:cNvPr id="3" name="Content Placeholder 2"/>
          <p:cNvSpPr>
            <a:spLocks noGrp="1"/>
          </p:cNvSpPr>
          <p:nvPr>
            <p:ph idx="1"/>
          </p:nvPr>
        </p:nvSpPr>
        <p:spPr>
          <a:xfrm>
            <a:off x="137885" y="1600200"/>
            <a:ext cx="8512629" cy="5047343"/>
          </a:xfrm>
        </p:spPr>
        <p:txBody>
          <a:bodyPr>
            <a:normAutofit/>
          </a:bodyPr>
          <a:lstStyle/>
          <a:p>
            <a:r>
              <a:rPr lang="en-GB" sz="2400" dirty="0" smtClean="0"/>
              <a:t>Organisations that possess ‘significant’ characteristics from more than one sector (public, private and third).</a:t>
            </a:r>
          </a:p>
          <a:p>
            <a:r>
              <a:rPr lang="en-GB" sz="2400" dirty="0" smtClean="0"/>
              <a:t>With </a:t>
            </a:r>
            <a:r>
              <a:rPr lang="en-GB" sz="2400" dirty="0"/>
              <a:t>the increasing influence of adjacent sectors there is a danger of the potential loss of independence and possible mission creep, where voluntary organisations ‘lose their soul’ </a:t>
            </a:r>
            <a:endParaRPr lang="en-GB" sz="2400" dirty="0" smtClean="0"/>
          </a:p>
          <a:p>
            <a:pPr marL="800100" lvl="2" indent="0">
              <a:buNone/>
            </a:pPr>
            <a:r>
              <a:rPr lang="en-GB" sz="2000" dirty="0" smtClean="0"/>
              <a:t>														(</a:t>
            </a:r>
            <a:r>
              <a:rPr lang="en-GB" sz="2000" dirty="0" err="1" smtClean="0"/>
              <a:t>Billis</a:t>
            </a:r>
            <a:r>
              <a:rPr lang="en-GB" sz="2000" dirty="0" smtClean="0"/>
              <a:t>, </a:t>
            </a:r>
            <a:r>
              <a:rPr lang="en-GB" sz="2000" dirty="0"/>
              <a:t>2010</a:t>
            </a:r>
            <a:r>
              <a:rPr lang="en-GB" sz="2000" dirty="0" smtClean="0"/>
              <a:t>).</a:t>
            </a:r>
          </a:p>
          <a:p>
            <a:r>
              <a:rPr lang="en-GB" sz="2400" dirty="0" smtClean="0"/>
              <a:t>Hospices : roots </a:t>
            </a:r>
            <a:r>
              <a:rPr lang="en-GB" sz="2400" dirty="0"/>
              <a:t>and ethos firmly in the charitable ‘third’ sector, have seen a blurring of boundaries and more influence from both the public and private sectors. </a:t>
            </a:r>
          </a:p>
          <a:p>
            <a:endParaRPr lang="en-GB" sz="2800" dirty="0"/>
          </a:p>
          <a:p>
            <a:endParaRPr lang="en-GB" sz="3000" dirty="0" smtClean="0"/>
          </a:p>
        </p:txBody>
      </p:sp>
    </p:spTree>
    <p:extLst>
      <p:ext uri="{BB962C8B-B14F-4D97-AF65-F5344CB8AC3E}">
        <p14:creationId xmlns:p14="http://schemas.microsoft.com/office/powerpoint/2010/main" val="24125625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1143000"/>
          </a:xfrm>
          <a:solidFill>
            <a:schemeClr val="tx1"/>
          </a:solidFill>
        </p:spPr>
        <p:txBody>
          <a:bodyPr>
            <a:normAutofit fontScale="90000"/>
          </a:bodyPr>
          <a:lstStyle/>
          <a:p>
            <a:r>
              <a:rPr lang="en-GB" dirty="0" smtClean="0">
                <a:solidFill>
                  <a:schemeClr val="bg1"/>
                </a:solidFill>
              </a:rPr>
              <a:t>Hospice as an emerging hybrid organisation?</a:t>
            </a:r>
            <a:endParaRPr lang="en-GB" dirty="0">
              <a:solidFill>
                <a:schemeClr val="bg1"/>
              </a:solidFill>
            </a:endParaRPr>
          </a:p>
        </p:txBody>
      </p:sp>
      <p:sp>
        <p:nvSpPr>
          <p:cNvPr id="5" name="Content Placeholder 4"/>
          <p:cNvSpPr>
            <a:spLocks noGrp="1"/>
          </p:cNvSpPr>
          <p:nvPr>
            <p:ph idx="1"/>
          </p:nvPr>
        </p:nvSpPr>
        <p:spPr>
          <a:xfrm>
            <a:off x="457199" y="1600200"/>
            <a:ext cx="8512629" cy="5257800"/>
          </a:xfrm>
        </p:spPr>
        <p:txBody>
          <a:bodyPr>
            <a:normAutofit lnSpcReduction="10000"/>
          </a:bodyPr>
          <a:lstStyle/>
          <a:p>
            <a:pPr marL="0" indent="0">
              <a:buNone/>
            </a:pPr>
            <a:r>
              <a:rPr lang="en-GB" b="1" dirty="0" smtClean="0"/>
              <a:t>Tensions and competing demands:</a:t>
            </a:r>
          </a:p>
          <a:p>
            <a:r>
              <a:rPr lang="en-GB" dirty="0" smtClean="0"/>
              <a:t>Ethos</a:t>
            </a:r>
            <a:r>
              <a:rPr lang="en-GB" dirty="0"/>
              <a:t>, values, strategy and ways of </a:t>
            </a:r>
            <a:r>
              <a:rPr lang="en-GB" dirty="0" smtClean="0"/>
              <a:t>working</a:t>
            </a:r>
          </a:p>
          <a:p>
            <a:r>
              <a:rPr lang="en-GB" dirty="0" smtClean="0"/>
              <a:t>Increased complexity</a:t>
            </a:r>
            <a:endParaRPr lang="en-GB" dirty="0"/>
          </a:p>
          <a:p>
            <a:r>
              <a:rPr lang="en-GB" dirty="0"/>
              <a:t>Finance / Funding / Budget</a:t>
            </a:r>
          </a:p>
          <a:p>
            <a:r>
              <a:rPr lang="en-GB" dirty="0" smtClean="0"/>
              <a:t>Management</a:t>
            </a:r>
          </a:p>
          <a:p>
            <a:r>
              <a:rPr lang="en-GB" dirty="0" smtClean="0"/>
              <a:t>Governance</a:t>
            </a:r>
            <a:endParaRPr lang="en-GB" dirty="0"/>
          </a:p>
          <a:p>
            <a:r>
              <a:rPr lang="en-GB" dirty="0" smtClean="0"/>
              <a:t>Regulation</a:t>
            </a:r>
            <a:endParaRPr lang="en-GB" dirty="0"/>
          </a:p>
          <a:p>
            <a:r>
              <a:rPr lang="en-GB" dirty="0"/>
              <a:t>Inspection</a:t>
            </a:r>
          </a:p>
          <a:p>
            <a:r>
              <a:rPr lang="en-GB" dirty="0"/>
              <a:t>Accountability</a:t>
            </a:r>
          </a:p>
          <a:p>
            <a:endParaRPr lang="en-GB" dirty="0"/>
          </a:p>
        </p:txBody>
      </p:sp>
      <p:graphicFrame>
        <p:nvGraphicFramePr>
          <p:cNvPr id="9" name="Content Placeholder 3"/>
          <p:cNvGraphicFramePr>
            <a:graphicFrameLocks/>
          </p:cNvGraphicFramePr>
          <p:nvPr>
            <p:extLst>
              <p:ext uri="{D42A27DB-BD31-4B8C-83A1-F6EECF244321}">
                <p14:modId xmlns:p14="http://schemas.microsoft.com/office/powerpoint/2010/main" val="3277988179"/>
              </p:ext>
            </p:extLst>
          </p:nvPr>
        </p:nvGraphicFramePr>
        <p:xfrm>
          <a:off x="4978399" y="2937180"/>
          <a:ext cx="4477656" cy="37809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784883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21"/>
            <a:ext cx="9144000" cy="1143000"/>
          </a:xfrm>
          <a:solidFill>
            <a:schemeClr val="tx1"/>
          </a:solidFill>
        </p:spPr>
        <p:txBody>
          <a:bodyPr>
            <a:normAutofit/>
          </a:bodyPr>
          <a:lstStyle/>
          <a:p>
            <a:r>
              <a:rPr lang="en-GB" sz="3600" dirty="0" smtClean="0">
                <a:solidFill>
                  <a:schemeClr val="bg1"/>
                </a:solidFill>
              </a:rPr>
              <a:t>Development of the hospice movement</a:t>
            </a:r>
            <a:endParaRPr lang="en-GB" sz="3600" dirty="0">
              <a:solidFill>
                <a:schemeClr val="bg1"/>
              </a:solidFill>
            </a:endParaRPr>
          </a:p>
        </p:txBody>
      </p:sp>
      <p:sp>
        <p:nvSpPr>
          <p:cNvPr id="3" name="Content Placeholder 2"/>
          <p:cNvSpPr>
            <a:spLocks noGrp="1"/>
          </p:cNvSpPr>
          <p:nvPr>
            <p:ph idx="1"/>
          </p:nvPr>
        </p:nvSpPr>
        <p:spPr>
          <a:xfrm>
            <a:off x="457200" y="1600200"/>
            <a:ext cx="8229600" cy="5257800"/>
          </a:xfrm>
        </p:spPr>
        <p:txBody>
          <a:bodyPr>
            <a:normAutofit fontScale="92500"/>
          </a:bodyPr>
          <a:lstStyle/>
          <a:p>
            <a:r>
              <a:rPr lang="en-GB" dirty="0" smtClean="0"/>
              <a:t>1967 : World’s first modern hospice founded in London - St Christopher’s.</a:t>
            </a:r>
          </a:p>
          <a:p>
            <a:r>
              <a:rPr lang="en-GB" b="1" dirty="0" smtClean="0"/>
              <a:t>Hospices </a:t>
            </a:r>
            <a:r>
              <a:rPr lang="en-GB" b="1" dirty="0"/>
              <a:t>operate within the charitable </a:t>
            </a:r>
            <a:r>
              <a:rPr lang="en-GB" b="1" dirty="0" smtClean="0"/>
              <a:t>sector.</a:t>
            </a:r>
            <a:endParaRPr lang="en-GB" b="1" dirty="0"/>
          </a:p>
          <a:p>
            <a:r>
              <a:rPr lang="en-GB" b="1" dirty="0"/>
              <a:t>Workforce </a:t>
            </a:r>
            <a:r>
              <a:rPr lang="en-GB" b="1" dirty="0" smtClean="0"/>
              <a:t>always includes </a:t>
            </a:r>
            <a:r>
              <a:rPr lang="en-GB" b="1" dirty="0"/>
              <a:t>both volunteers and paid staff in all aspects of the service they </a:t>
            </a:r>
            <a:r>
              <a:rPr lang="en-GB" b="1" dirty="0" smtClean="0"/>
              <a:t>provide.</a:t>
            </a:r>
          </a:p>
          <a:p>
            <a:r>
              <a:rPr lang="en-GB" dirty="0"/>
              <a:t>Provide holistic, palliative care to people in the final stages of </a:t>
            </a:r>
            <a:r>
              <a:rPr lang="en-GB" dirty="0" smtClean="0"/>
              <a:t>life.</a:t>
            </a:r>
            <a:endParaRPr lang="en-GB" dirty="0"/>
          </a:p>
          <a:p>
            <a:r>
              <a:rPr lang="en-GB" dirty="0" smtClean="0"/>
              <a:t>Increasing </a:t>
            </a:r>
            <a:r>
              <a:rPr lang="en-GB" dirty="0"/>
              <a:t>demand for volunteers as hospices expand their services.</a:t>
            </a:r>
          </a:p>
          <a:p>
            <a:endParaRPr lang="en-GB" dirty="0"/>
          </a:p>
          <a:p>
            <a:endParaRPr lang="en-GB" dirty="0"/>
          </a:p>
        </p:txBody>
      </p:sp>
    </p:spTree>
    <p:extLst>
      <p:ext uri="{BB962C8B-B14F-4D97-AF65-F5344CB8AC3E}">
        <p14:creationId xmlns:p14="http://schemas.microsoft.com/office/powerpoint/2010/main" val="23905561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1860</TotalTime>
  <Words>4015</Words>
  <Application>Microsoft Macintosh PowerPoint</Application>
  <PresentationFormat>On-screen Show (4:3)</PresentationFormat>
  <Paragraphs>331</Paragraphs>
  <Slides>33</Slides>
  <Notes>33</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Black</vt:lpstr>
      <vt:lpstr>Office Theme</vt:lpstr>
      <vt:lpstr>The lived experience of volunteers and paid staff within a professional workplace: emerging themes and ideas. </vt:lpstr>
      <vt:lpstr>PowerPoint Presentation</vt:lpstr>
      <vt:lpstr>Background to my research</vt:lpstr>
      <vt:lpstr>Overview</vt:lpstr>
      <vt:lpstr>Research Methods</vt:lpstr>
      <vt:lpstr>Institutional Ethnography</vt:lpstr>
      <vt:lpstr>Context : Hybrid organisations</vt:lpstr>
      <vt:lpstr>Hospice as an emerging hybrid organisation?</vt:lpstr>
      <vt:lpstr>Development of the hospice movement</vt:lpstr>
      <vt:lpstr>Case study : Hospice details</vt:lpstr>
      <vt:lpstr>Volunteering</vt:lpstr>
      <vt:lpstr>PowerPoint Presentation</vt:lpstr>
      <vt:lpstr>Emerging issues</vt:lpstr>
      <vt:lpstr>The volunteer drivers</vt:lpstr>
      <vt:lpstr>  Sister in Day Hospice ……..</vt:lpstr>
      <vt:lpstr>The Volunteer receptionist</vt:lpstr>
      <vt:lpstr>The volunteer receptionist (interview)</vt:lpstr>
      <vt:lpstr>The day hospice (Journal entry)</vt:lpstr>
      <vt:lpstr>Volunteer : reception and finance office</vt:lpstr>
      <vt:lpstr> Staff Lego session</vt:lpstr>
      <vt:lpstr> Staff Lego session</vt:lpstr>
      <vt:lpstr>Staff Lego session</vt:lpstr>
      <vt:lpstr>Staff</vt:lpstr>
      <vt:lpstr> Volunteers can be ‘difficult to manage’ </vt:lpstr>
      <vt:lpstr>Volunteers and staff in the organisation</vt:lpstr>
      <vt:lpstr>Ways of working</vt:lpstr>
      <vt:lpstr>Volunteers in organisations</vt:lpstr>
      <vt:lpstr>Volunteer learning</vt:lpstr>
      <vt:lpstr>Working and learning in a hospice</vt:lpstr>
      <vt:lpstr>Hierarchies of learning</vt:lpstr>
      <vt:lpstr>Working and learning in a hospice</vt:lpstr>
      <vt:lpstr>Impact of my dual role</vt:lpstr>
      <vt:lpstr>References</vt:lpstr>
    </vt:vector>
  </TitlesOfParts>
  <Company>University of Huddersfield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lived experience of volunteers and paid staff within a professional workplace: emerging themes and ideas.</dc:title>
  <dc:creator>seduld Dixon</dc:creator>
  <cp:lastModifiedBy>seduld Dixon</cp:lastModifiedBy>
  <cp:revision>90</cp:revision>
  <cp:lastPrinted>2016-04-07T10:34:39Z</cp:lastPrinted>
  <dcterms:created xsi:type="dcterms:W3CDTF">2016-03-29T11:42:22Z</dcterms:created>
  <dcterms:modified xsi:type="dcterms:W3CDTF">2016-06-01T15:25:34Z</dcterms:modified>
</cp:coreProperties>
</file>