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9" r:id="rId2"/>
    <p:sldId id="268" r:id="rId3"/>
    <p:sldId id="285" r:id="rId4"/>
    <p:sldId id="286" r:id="rId5"/>
    <p:sldId id="287" r:id="rId6"/>
    <p:sldId id="288" r:id="rId7"/>
    <p:sldId id="289" r:id="rId8"/>
    <p:sldId id="290" r:id="rId9"/>
    <p:sldId id="291" r:id="rId10"/>
    <p:sldId id="266" r:id="rId11"/>
    <p:sldId id="280" r:id="rId12"/>
    <p:sldId id="270" r:id="rId13"/>
    <p:sldId id="272" r:id="rId14"/>
    <p:sldId id="273" r:id="rId15"/>
    <p:sldId id="274" r:id="rId16"/>
    <p:sldId id="277" r:id="rId17"/>
    <p:sldId id="278" r:id="rId18"/>
    <p:sldId id="267" r:id="rId19"/>
    <p:sldId id="282" r:id="rId20"/>
    <p:sldId id="294" r:id="rId21"/>
    <p:sldId id="295" r:id="rId22"/>
    <p:sldId id="293" r:id="rId23"/>
    <p:sldId id="284"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25" autoAdjust="0"/>
    <p:restoredTop sz="94660"/>
  </p:normalViewPr>
  <p:slideViewPr>
    <p:cSldViewPr snapToGrid="0" snapToObjects="1">
      <p:cViewPr>
        <p:scale>
          <a:sx n="125" d="100"/>
          <a:sy n="125" d="100"/>
        </p:scale>
        <p:origin x="-592" y="-47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804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F0344E-4B00-2141-BAAA-C0D8E6A8E276}" type="datetimeFigureOut">
              <a:rPr lang="en-US" smtClean="0"/>
              <a:pPr/>
              <a:t>05/07/16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43FDCF-9D3A-9B40-9AE4-129CFE955743}" type="slidenum">
              <a:rPr lang="en-US" smtClean="0"/>
              <a:pPr/>
              <a:t>‹#›</a:t>
            </a:fld>
            <a:endParaRPr lang="en-US"/>
          </a:p>
        </p:txBody>
      </p:sp>
    </p:spTree>
    <p:extLst>
      <p:ext uri="{BB962C8B-B14F-4D97-AF65-F5344CB8AC3E}">
        <p14:creationId xmlns:p14="http://schemas.microsoft.com/office/powerpoint/2010/main" val="25556099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3FDCF-9D3A-9B40-9AE4-129CFE955743}" type="slidenum">
              <a:rPr lang="en-US" smtClean="0"/>
              <a:pPr/>
              <a:t>13</a:t>
            </a:fld>
            <a:endParaRPr lang="en-US"/>
          </a:p>
        </p:txBody>
      </p:sp>
    </p:spTree>
    <p:extLst>
      <p:ext uri="{BB962C8B-B14F-4D97-AF65-F5344CB8AC3E}">
        <p14:creationId xmlns:p14="http://schemas.microsoft.com/office/powerpoint/2010/main" val="1086893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43FDCF-9D3A-9B40-9AE4-129CFE955743}" type="slidenum">
              <a:rPr lang="en-US" smtClean="0"/>
              <a:pPr/>
              <a:t>19</a:t>
            </a:fld>
            <a:endParaRPr lang="en-US"/>
          </a:p>
        </p:txBody>
      </p:sp>
    </p:spTree>
    <p:extLst>
      <p:ext uri="{BB962C8B-B14F-4D97-AF65-F5344CB8AC3E}">
        <p14:creationId xmlns:p14="http://schemas.microsoft.com/office/powerpoint/2010/main" val="1170259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FF6B191-1CBA-584A-915C-DD048E428846}" type="datetimeFigureOut">
              <a:rPr lang="en-US" smtClean="0"/>
              <a:pPr/>
              <a:t>05/07/16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D9ECF-1782-ED4C-A756-4134E2A29B90}" type="slidenum">
              <a:rPr lang="en-US" smtClean="0"/>
              <a:pPr/>
              <a:t>‹#›</a:t>
            </a:fld>
            <a:endParaRPr lang="en-US"/>
          </a:p>
        </p:txBody>
      </p:sp>
    </p:spTree>
    <p:extLst>
      <p:ext uri="{BB962C8B-B14F-4D97-AF65-F5344CB8AC3E}">
        <p14:creationId xmlns:p14="http://schemas.microsoft.com/office/powerpoint/2010/main" val="453334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FF6B191-1CBA-584A-915C-DD048E428846}" type="datetimeFigureOut">
              <a:rPr lang="en-US" smtClean="0"/>
              <a:pPr/>
              <a:t>05/07/16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D9ECF-1782-ED4C-A756-4134E2A29B90}" type="slidenum">
              <a:rPr lang="en-US" smtClean="0"/>
              <a:pPr/>
              <a:t>‹#›</a:t>
            </a:fld>
            <a:endParaRPr lang="en-US"/>
          </a:p>
        </p:txBody>
      </p:sp>
    </p:spTree>
    <p:extLst>
      <p:ext uri="{BB962C8B-B14F-4D97-AF65-F5344CB8AC3E}">
        <p14:creationId xmlns:p14="http://schemas.microsoft.com/office/powerpoint/2010/main" val="3195665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FF6B191-1CBA-584A-915C-DD048E428846}" type="datetimeFigureOut">
              <a:rPr lang="en-US" smtClean="0"/>
              <a:pPr/>
              <a:t>05/07/16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D9ECF-1782-ED4C-A756-4134E2A29B90}" type="slidenum">
              <a:rPr lang="en-US" smtClean="0"/>
              <a:pPr/>
              <a:t>‹#›</a:t>
            </a:fld>
            <a:endParaRPr lang="en-US"/>
          </a:p>
        </p:txBody>
      </p:sp>
    </p:spTree>
    <p:extLst>
      <p:ext uri="{BB962C8B-B14F-4D97-AF65-F5344CB8AC3E}">
        <p14:creationId xmlns:p14="http://schemas.microsoft.com/office/powerpoint/2010/main" val="3354122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FF6B191-1CBA-584A-915C-DD048E428846}" type="datetimeFigureOut">
              <a:rPr lang="en-US" smtClean="0"/>
              <a:pPr/>
              <a:t>05/07/16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D9ECF-1782-ED4C-A756-4134E2A29B90}" type="slidenum">
              <a:rPr lang="en-US" smtClean="0"/>
              <a:pPr/>
              <a:t>‹#›</a:t>
            </a:fld>
            <a:endParaRPr lang="en-US"/>
          </a:p>
        </p:txBody>
      </p:sp>
    </p:spTree>
    <p:extLst>
      <p:ext uri="{BB962C8B-B14F-4D97-AF65-F5344CB8AC3E}">
        <p14:creationId xmlns:p14="http://schemas.microsoft.com/office/powerpoint/2010/main" val="3369721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FF6B191-1CBA-584A-915C-DD048E428846}" type="datetimeFigureOut">
              <a:rPr lang="en-US" smtClean="0"/>
              <a:pPr/>
              <a:t>05/07/16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D9ECF-1782-ED4C-A756-4134E2A29B90}" type="slidenum">
              <a:rPr lang="en-US" smtClean="0"/>
              <a:pPr/>
              <a:t>‹#›</a:t>
            </a:fld>
            <a:endParaRPr lang="en-US"/>
          </a:p>
        </p:txBody>
      </p:sp>
    </p:spTree>
    <p:extLst>
      <p:ext uri="{BB962C8B-B14F-4D97-AF65-F5344CB8AC3E}">
        <p14:creationId xmlns:p14="http://schemas.microsoft.com/office/powerpoint/2010/main" val="751826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FF6B191-1CBA-584A-915C-DD048E428846}" type="datetimeFigureOut">
              <a:rPr lang="en-US" smtClean="0"/>
              <a:pPr/>
              <a:t>05/07/16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D9ECF-1782-ED4C-A756-4134E2A29B90}" type="slidenum">
              <a:rPr lang="en-US" smtClean="0"/>
              <a:pPr/>
              <a:t>‹#›</a:t>
            </a:fld>
            <a:endParaRPr lang="en-US"/>
          </a:p>
        </p:txBody>
      </p:sp>
    </p:spTree>
    <p:extLst>
      <p:ext uri="{BB962C8B-B14F-4D97-AF65-F5344CB8AC3E}">
        <p14:creationId xmlns:p14="http://schemas.microsoft.com/office/powerpoint/2010/main" val="3743656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FF6B191-1CBA-584A-915C-DD048E428846}" type="datetimeFigureOut">
              <a:rPr lang="en-US" smtClean="0"/>
              <a:pPr/>
              <a:t>05/07/16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BD9ECF-1782-ED4C-A756-4134E2A29B90}" type="slidenum">
              <a:rPr lang="en-US" smtClean="0"/>
              <a:pPr/>
              <a:t>‹#›</a:t>
            </a:fld>
            <a:endParaRPr lang="en-US"/>
          </a:p>
        </p:txBody>
      </p:sp>
    </p:spTree>
    <p:extLst>
      <p:ext uri="{BB962C8B-B14F-4D97-AF65-F5344CB8AC3E}">
        <p14:creationId xmlns:p14="http://schemas.microsoft.com/office/powerpoint/2010/main" val="18468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FF6B191-1CBA-584A-915C-DD048E428846}" type="datetimeFigureOut">
              <a:rPr lang="en-US" smtClean="0"/>
              <a:pPr/>
              <a:t>05/07/16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BD9ECF-1782-ED4C-A756-4134E2A29B90}" type="slidenum">
              <a:rPr lang="en-US" smtClean="0"/>
              <a:pPr/>
              <a:t>‹#›</a:t>
            </a:fld>
            <a:endParaRPr lang="en-US"/>
          </a:p>
        </p:txBody>
      </p:sp>
    </p:spTree>
    <p:extLst>
      <p:ext uri="{BB962C8B-B14F-4D97-AF65-F5344CB8AC3E}">
        <p14:creationId xmlns:p14="http://schemas.microsoft.com/office/powerpoint/2010/main" val="3014127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6B191-1CBA-584A-915C-DD048E428846}" type="datetimeFigureOut">
              <a:rPr lang="en-US" smtClean="0"/>
              <a:pPr/>
              <a:t>05/07/16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BD9ECF-1782-ED4C-A756-4134E2A29B90}" type="slidenum">
              <a:rPr lang="en-US" smtClean="0"/>
              <a:pPr/>
              <a:t>‹#›</a:t>
            </a:fld>
            <a:endParaRPr lang="en-US"/>
          </a:p>
        </p:txBody>
      </p:sp>
    </p:spTree>
    <p:extLst>
      <p:ext uri="{BB962C8B-B14F-4D97-AF65-F5344CB8AC3E}">
        <p14:creationId xmlns:p14="http://schemas.microsoft.com/office/powerpoint/2010/main" val="3342452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FF6B191-1CBA-584A-915C-DD048E428846}" type="datetimeFigureOut">
              <a:rPr lang="en-US" smtClean="0"/>
              <a:pPr/>
              <a:t>05/07/16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D9ECF-1782-ED4C-A756-4134E2A29B90}" type="slidenum">
              <a:rPr lang="en-US" smtClean="0"/>
              <a:pPr/>
              <a:t>‹#›</a:t>
            </a:fld>
            <a:endParaRPr lang="en-US"/>
          </a:p>
        </p:txBody>
      </p:sp>
    </p:spTree>
    <p:extLst>
      <p:ext uri="{BB962C8B-B14F-4D97-AF65-F5344CB8AC3E}">
        <p14:creationId xmlns:p14="http://schemas.microsoft.com/office/powerpoint/2010/main" val="40872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FF6B191-1CBA-584A-915C-DD048E428846}" type="datetimeFigureOut">
              <a:rPr lang="en-US" smtClean="0"/>
              <a:pPr/>
              <a:t>05/07/16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D9ECF-1782-ED4C-A756-4134E2A29B90}" type="slidenum">
              <a:rPr lang="en-US" smtClean="0"/>
              <a:pPr/>
              <a:t>‹#›</a:t>
            </a:fld>
            <a:endParaRPr lang="en-US"/>
          </a:p>
        </p:txBody>
      </p:sp>
    </p:spTree>
    <p:extLst>
      <p:ext uri="{BB962C8B-B14F-4D97-AF65-F5344CB8AC3E}">
        <p14:creationId xmlns:p14="http://schemas.microsoft.com/office/powerpoint/2010/main" val="28667310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6B191-1CBA-584A-915C-DD048E428846}" type="datetimeFigureOut">
              <a:rPr lang="en-US" smtClean="0"/>
              <a:pPr/>
              <a:t>05/07/16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D9ECF-1782-ED4C-A756-4134E2A29B90}" type="slidenum">
              <a:rPr lang="en-US" smtClean="0"/>
              <a:pPr/>
              <a:t>‹#›</a:t>
            </a:fld>
            <a:endParaRPr lang="en-US"/>
          </a:p>
        </p:txBody>
      </p:sp>
    </p:spTree>
    <p:extLst>
      <p:ext uri="{BB962C8B-B14F-4D97-AF65-F5344CB8AC3E}">
        <p14:creationId xmlns:p14="http://schemas.microsoft.com/office/powerpoint/2010/main" val="666131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google.com/url?sa=i&amp;rct=j&amp;q=&amp;esrc=s&amp;frm=1&amp;source=images&amp;cd=&amp;cad=rja&amp;uact=8&amp;ved=0ahUKEwjU6b7LrqbJAhVHthQKHSB9Ax4QjRwIBw&amp;url=http://francaiseclaudette.weebly.com/arts-and-letters-and-science-and-technology.html&amp;psig=AFQjCNHCLizhA3Ipllzc3ej1a5GbrWKmwA&amp;ust=1448361817083779" TargetMode="Externa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8.png"/><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SYHPNgSUIoE" TargetMode="Externa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0" y="51118"/>
            <a:ext cx="9143999" cy="850900"/>
          </a:xfrm>
        </p:spPr>
        <p:txBody>
          <a:bodyPr>
            <a:noAutofit/>
          </a:bodyPr>
          <a:lstStyle/>
          <a:p>
            <a:pPr>
              <a:defRPr/>
            </a:pPr>
            <a:r>
              <a:rPr lang="en-GB" sz="2400" b="1" i="1" dirty="0">
                <a:effectLst>
                  <a:outerShdw blurRad="60007" dir="2000400" sy="-30000" kx="-800400" algn="bl" rotWithShape="0">
                    <a:prstClr val="black">
                      <a:alpha val="20000"/>
                    </a:prstClr>
                  </a:outerShdw>
                </a:effectLst>
                <a:latin typeface="American Typewriter"/>
                <a:cs typeface="American Typewriter"/>
              </a:rPr>
              <a:t>Ballet for the Sun </a:t>
            </a:r>
            <a:r>
              <a:rPr lang="en-GB" sz="2400" b="1" i="1" dirty="0" smtClean="0">
                <a:effectLst>
                  <a:outerShdw blurRad="60007" dir="2000400" sy="-30000" kx="-800400" algn="bl" rotWithShape="0">
                    <a:prstClr val="black">
                      <a:alpha val="20000"/>
                    </a:prstClr>
                  </a:outerShdw>
                </a:effectLst>
                <a:latin typeface="American Typewriter"/>
                <a:cs typeface="American Typewriter"/>
              </a:rPr>
              <a:t>King: power</a:t>
            </a:r>
            <a:r>
              <a:rPr lang="en-GB" sz="2400" b="1" i="1" dirty="0">
                <a:effectLst>
                  <a:outerShdw blurRad="60007" dir="2000400" sy="-30000" kx="-800400" algn="bl" rotWithShape="0">
                    <a:prstClr val="black">
                      <a:alpha val="20000"/>
                    </a:prstClr>
                  </a:outerShdw>
                </a:effectLst>
                <a:latin typeface="American Typewriter"/>
                <a:cs typeface="American Typewriter"/>
              </a:rPr>
              <a:t>, talent and organisation </a:t>
            </a:r>
          </a:p>
        </p:txBody>
      </p:sp>
      <p:pic>
        <p:nvPicPr>
          <p:cNvPr id="15362" name="Picture 6" descr="4535779_ori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943" y="1013778"/>
            <a:ext cx="3215737" cy="4374665"/>
          </a:xfrm>
          <a:prstGeom prst="rect">
            <a:avLst/>
          </a:prstGeom>
          <a:noFill/>
          <a:ln>
            <a:noFill/>
          </a:ln>
          <a:effectLst>
            <a:glow rad="152400">
              <a:schemeClr val="bg1">
                <a:lumMod val="85000"/>
                <a:alpha val="75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9388" y="5473005"/>
            <a:ext cx="8700869" cy="1323439"/>
          </a:xfrm>
          <a:prstGeom prst="rect">
            <a:avLst/>
          </a:prstGeom>
        </p:spPr>
        <p:txBody>
          <a:bodyPr wrap="square">
            <a:spAutoFit/>
          </a:bodyPr>
          <a:lstStyle/>
          <a:p>
            <a:pPr algn="ctr"/>
            <a:r>
              <a:rPr lang="en-GB" sz="1600" b="1" dirty="0">
                <a:latin typeface="+mj-lt"/>
                <a:cs typeface="American Typewriter"/>
              </a:rPr>
              <a:t>John Lever and Stephen </a:t>
            </a:r>
            <a:r>
              <a:rPr lang="en-GB" sz="1600" b="1" dirty="0" err="1" smtClean="0">
                <a:latin typeface="+mj-lt"/>
                <a:cs typeface="American Typewriter"/>
              </a:rPr>
              <a:t>Swailes</a:t>
            </a:r>
            <a:r>
              <a:rPr lang="en-GB" sz="1600" b="1" dirty="0">
                <a:solidFill>
                  <a:srgbClr val="FF0000"/>
                </a:solidFill>
                <a:latin typeface="+mj-lt"/>
                <a:cs typeface="American Typewriter"/>
              </a:rPr>
              <a:t> </a:t>
            </a:r>
            <a:endParaRPr lang="en-GB" sz="1600" dirty="0">
              <a:solidFill>
                <a:srgbClr val="FF0000"/>
              </a:solidFill>
              <a:latin typeface="+mj-lt"/>
              <a:cs typeface="American Typewriter"/>
            </a:endParaRPr>
          </a:p>
          <a:p>
            <a:pPr algn="ctr"/>
            <a:r>
              <a:rPr lang="en-GB" sz="1600" b="1" dirty="0" smtClean="0">
                <a:solidFill>
                  <a:srgbClr val="FF0000"/>
                </a:solidFill>
                <a:latin typeface="+mj-lt"/>
                <a:cs typeface="American Typewriter"/>
              </a:rPr>
              <a:t>University </a:t>
            </a:r>
            <a:r>
              <a:rPr lang="en-GB" sz="1600" b="1" dirty="0">
                <a:solidFill>
                  <a:srgbClr val="FF0000"/>
                </a:solidFill>
                <a:latin typeface="+mj-lt"/>
                <a:cs typeface="American Typewriter"/>
              </a:rPr>
              <a:t>of </a:t>
            </a:r>
            <a:r>
              <a:rPr lang="en-GB" sz="1600" b="1" dirty="0" smtClean="0">
                <a:solidFill>
                  <a:srgbClr val="FF0000"/>
                </a:solidFill>
                <a:latin typeface="+mj-lt"/>
                <a:cs typeface="American Typewriter"/>
              </a:rPr>
              <a:t>Huddersfield Business School, UK</a:t>
            </a:r>
            <a:endParaRPr lang="en-GB" sz="1600" dirty="0">
              <a:solidFill>
                <a:srgbClr val="FF0000"/>
              </a:solidFill>
              <a:latin typeface="+mj-lt"/>
              <a:cs typeface="American Typewriter"/>
            </a:endParaRPr>
          </a:p>
          <a:p>
            <a:pPr algn="ctr"/>
            <a:r>
              <a:rPr lang="en-GB" sz="1600" b="1" dirty="0">
                <a:solidFill>
                  <a:srgbClr val="FF0000"/>
                </a:solidFill>
                <a:latin typeface="+mj-lt"/>
                <a:cs typeface="American Typewriter"/>
              </a:rPr>
              <a:t> </a:t>
            </a:r>
            <a:endParaRPr lang="en-GB" sz="1600" b="1" dirty="0" smtClean="0">
              <a:solidFill>
                <a:srgbClr val="FF0000"/>
              </a:solidFill>
              <a:latin typeface="+mj-lt"/>
              <a:cs typeface="American Typewriter"/>
            </a:endParaRPr>
          </a:p>
          <a:p>
            <a:pPr algn="ctr"/>
            <a:r>
              <a:rPr lang="en-GB" sz="1600" b="1" dirty="0" smtClean="0">
                <a:solidFill>
                  <a:srgbClr val="000000"/>
                </a:solidFill>
                <a:latin typeface="+mj-lt"/>
                <a:cs typeface="American Typewriter"/>
              </a:rPr>
              <a:t>32</a:t>
            </a:r>
            <a:r>
              <a:rPr lang="en-GB" sz="1600" b="1" baseline="30000" dirty="0" smtClean="0">
                <a:solidFill>
                  <a:srgbClr val="000000"/>
                </a:solidFill>
                <a:latin typeface="+mj-lt"/>
                <a:cs typeface="American Typewriter"/>
              </a:rPr>
              <a:t>nd</a:t>
            </a:r>
            <a:r>
              <a:rPr lang="en-GB" sz="1600" b="1" dirty="0" smtClean="0">
                <a:solidFill>
                  <a:srgbClr val="000000"/>
                </a:solidFill>
                <a:latin typeface="+mj-lt"/>
                <a:cs typeface="American Typewriter"/>
              </a:rPr>
              <a:t> </a:t>
            </a:r>
            <a:r>
              <a:rPr lang="en-GB" sz="1600" b="1" dirty="0">
                <a:solidFill>
                  <a:srgbClr val="000000"/>
                </a:solidFill>
                <a:latin typeface="+mj-lt"/>
                <a:cs typeface="American Typewriter"/>
              </a:rPr>
              <a:t>EGOS Colloquium, July 7-9</a:t>
            </a:r>
            <a:r>
              <a:rPr lang="en-GB" sz="1600" b="1" baseline="30000" dirty="0">
                <a:solidFill>
                  <a:srgbClr val="000000"/>
                </a:solidFill>
                <a:latin typeface="+mj-lt"/>
                <a:cs typeface="American Typewriter"/>
              </a:rPr>
              <a:t>th</a:t>
            </a:r>
            <a:r>
              <a:rPr lang="en-GB" sz="1600" b="1" dirty="0">
                <a:solidFill>
                  <a:srgbClr val="000000"/>
                </a:solidFill>
                <a:latin typeface="+mj-lt"/>
                <a:cs typeface="American Typewriter"/>
              </a:rPr>
              <a:t> 2016, Naples</a:t>
            </a:r>
            <a:r>
              <a:rPr lang="en-GB" sz="1600" b="1" dirty="0" smtClean="0">
                <a:solidFill>
                  <a:srgbClr val="000000"/>
                </a:solidFill>
                <a:latin typeface="+mj-lt"/>
                <a:cs typeface="American Typewriter"/>
              </a:rPr>
              <a:t>.</a:t>
            </a:r>
            <a:r>
              <a:rPr lang="en-GB" sz="1600" b="1" dirty="0">
                <a:solidFill>
                  <a:srgbClr val="FF0000"/>
                </a:solidFill>
                <a:latin typeface="+mj-lt"/>
                <a:cs typeface="American Typewriter"/>
              </a:rPr>
              <a:t> </a:t>
            </a:r>
            <a:endParaRPr lang="en-GB" sz="1600" dirty="0">
              <a:solidFill>
                <a:srgbClr val="FF0000"/>
              </a:solidFill>
              <a:latin typeface="+mj-lt"/>
              <a:cs typeface="American Typewriter"/>
            </a:endParaRPr>
          </a:p>
          <a:p>
            <a:pPr algn="ctr"/>
            <a:r>
              <a:rPr lang="en-GB" sz="1600" b="1" dirty="0">
                <a:solidFill>
                  <a:srgbClr val="FF0000"/>
                </a:solidFill>
                <a:latin typeface="+mj-lt"/>
                <a:cs typeface="American Typewriter"/>
              </a:rPr>
              <a:t>Sub-theme 40: The Power of Ideas and Habitus: Organizing from the Past to the Presen</a:t>
            </a:r>
            <a:r>
              <a:rPr lang="en-GB" sz="1400" b="1" dirty="0">
                <a:solidFill>
                  <a:srgbClr val="FF0000"/>
                </a:solidFill>
                <a:latin typeface="American Typewriter"/>
                <a:cs typeface="American Typewriter"/>
              </a:rPr>
              <a:t>t</a:t>
            </a:r>
            <a:endParaRPr lang="en-GB" sz="1400" dirty="0">
              <a:solidFill>
                <a:srgbClr val="FF0000"/>
              </a:solidFill>
              <a:latin typeface="American Typewriter"/>
              <a:cs typeface="American Typewriter"/>
            </a:endParaRPr>
          </a:p>
        </p:txBody>
      </p:sp>
    </p:spTree>
    <p:extLst>
      <p:ext uri="{BB962C8B-B14F-4D97-AF65-F5344CB8AC3E}">
        <p14:creationId xmlns:p14="http://schemas.microsoft.com/office/powerpoint/2010/main" val="13174975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5843"/>
          </a:xfrm>
        </p:spPr>
        <p:txBody>
          <a:bodyPr>
            <a:noAutofit/>
          </a:bodyPr>
          <a:lstStyle/>
          <a:p>
            <a:r>
              <a:rPr lang="en-US" sz="3400" b="1" dirty="0" smtClean="0">
                <a:latin typeface="Corbel"/>
                <a:cs typeface="Corbel"/>
              </a:rPr>
              <a:t>‘Elitist’ and ‘subjective’ talent management</a:t>
            </a:r>
            <a:r>
              <a:rPr lang="en-GB" sz="3400" b="1" dirty="0" smtClean="0">
                <a:latin typeface="Corbel"/>
                <a:cs typeface="Corbel"/>
              </a:rPr>
              <a:t> </a:t>
            </a:r>
            <a:endParaRPr lang="en-US" sz="3400" b="1" dirty="0">
              <a:latin typeface="Corbel"/>
              <a:cs typeface="Corbel"/>
            </a:endParaRPr>
          </a:p>
        </p:txBody>
      </p:sp>
      <p:sp>
        <p:nvSpPr>
          <p:cNvPr id="4" name="Rectangle 3"/>
          <p:cNvSpPr/>
          <p:nvPr/>
        </p:nvSpPr>
        <p:spPr>
          <a:xfrm>
            <a:off x="101600" y="854561"/>
            <a:ext cx="9042400" cy="6001642"/>
          </a:xfrm>
          <a:prstGeom prst="rect">
            <a:avLst/>
          </a:prstGeom>
        </p:spPr>
        <p:txBody>
          <a:bodyPr wrap="square">
            <a:spAutoFit/>
          </a:bodyPr>
          <a:lstStyle/>
          <a:p>
            <a:pPr algn="just"/>
            <a:r>
              <a:rPr lang="en-US" sz="2400" dirty="0"/>
              <a:t>T</a:t>
            </a:r>
            <a:r>
              <a:rPr lang="en-US" sz="2400" dirty="0" smtClean="0"/>
              <a:t>he ‘elitist’ </a:t>
            </a:r>
            <a:r>
              <a:rPr lang="en-US" sz="2400" dirty="0"/>
              <a:t>approach is founded on a view of human capacities, in which, very broadly speaking, the top 20% of employees in a given organizational </a:t>
            </a:r>
            <a:r>
              <a:rPr lang="en-US" sz="2400" dirty="0" smtClean="0"/>
              <a:t>context are </a:t>
            </a:r>
            <a:r>
              <a:rPr lang="en-US" sz="2400" dirty="0"/>
              <a:t>recognized as high performing </a:t>
            </a:r>
            <a:r>
              <a:rPr lang="en-US" sz="2400" dirty="0" smtClean="0"/>
              <a:t>talents</a:t>
            </a:r>
            <a:r>
              <a:rPr lang="en-US" sz="2400" dirty="0"/>
              <a:t> </a:t>
            </a:r>
            <a:r>
              <a:rPr lang="en-US" sz="2400" dirty="0" smtClean="0"/>
              <a:t>and seen </a:t>
            </a:r>
            <a:r>
              <a:rPr lang="en-US" sz="2400" dirty="0"/>
              <a:t>to be responsible for 80% of all positive </a:t>
            </a:r>
            <a:r>
              <a:rPr lang="en-US" sz="2400" dirty="0" smtClean="0"/>
              <a:t>outcomes (Adamsen 2016). </a:t>
            </a:r>
          </a:p>
          <a:p>
            <a:pPr algn="just"/>
            <a:endParaRPr lang="en-US" sz="2400" dirty="0" smtClean="0"/>
          </a:p>
          <a:p>
            <a:pPr algn="just"/>
            <a:endParaRPr lang="en-US" sz="2400" dirty="0"/>
          </a:p>
          <a:p>
            <a:pPr algn="just"/>
            <a:endParaRPr lang="en-US" sz="2400" dirty="0"/>
          </a:p>
          <a:p>
            <a:pPr algn="just"/>
            <a:r>
              <a:rPr lang="en-US" sz="2400" dirty="0" smtClean="0"/>
              <a:t>The </a:t>
            </a:r>
            <a:r>
              <a:rPr lang="en-US" sz="2400" dirty="0"/>
              <a:t>‘subject’ view is very similar in that it equates ‘the term talent to high performers – i.e., ‘the best of class’’</a:t>
            </a:r>
            <a:r>
              <a:rPr lang="en-GB" sz="2400" dirty="0"/>
              <a:t> (</a:t>
            </a:r>
            <a:r>
              <a:rPr lang="en-US" sz="2400" dirty="0"/>
              <a:t>Gallardo-Gallardo et al. 2013, 296). </a:t>
            </a:r>
            <a:endParaRPr lang="en-US" sz="2400" dirty="0" smtClean="0"/>
          </a:p>
          <a:p>
            <a:pPr algn="just"/>
            <a:endParaRPr lang="en-US" sz="2400" dirty="0"/>
          </a:p>
          <a:p>
            <a:pPr algn="just"/>
            <a:r>
              <a:rPr lang="en-GB" sz="2400" dirty="0" smtClean="0"/>
              <a:t>We argue that</a:t>
            </a:r>
            <a:r>
              <a:rPr lang="fr-FR" sz="2400" dirty="0"/>
              <a:t> </a:t>
            </a:r>
            <a:r>
              <a:rPr lang="en-GB" sz="2400" dirty="0" smtClean="0"/>
              <a:t>Louis </a:t>
            </a:r>
            <a:r>
              <a:rPr lang="en-GB" sz="2400" dirty="0"/>
              <a:t>XIV was the first to institutionalise ‘elitist’ and </a:t>
            </a:r>
            <a:r>
              <a:rPr lang="en-GB" sz="2400" dirty="0" smtClean="0"/>
              <a:t> ‘subjective</a:t>
            </a:r>
            <a:r>
              <a:rPr lang="en-GB" sz="2400" dirty="0"/>
              <a:t>’ approaches to talent management in the 17</a:t>
            </a:r>
            <a:r>
              <a:rPr lang="en-GB" sz="2400" baseline="30000" dirty="0"/>
              <a:t>th</a:t>
            </a:r>
            <a:r>
              <a:rPr lang="en-GB" sz="2400" dirty="0"/>
              <a:t> century (Elias 1983</a:t>
            </a:r>
            <a:r>
              <a:rPr lang="en-GB" sz="2400" dirty="0" smtClean="0"/>
              <a:t>)</a:t>
            </a:r>
            <a:r>
              <a:rPr lang="en-GB" sz="2400" dirty="0"/>
              <a:t> </a:t>
            </a:r>
            <a:r>
              <a:rPr lang="en-GB" sz="2400" dirty="0" smtClean="0"/>
              <a:t>and that</a:t>
            </a:r>
            <a:r>
              <a:rPr lang="fr-FR" sz="2400" dirty="0"/>
              <a:t> </a:t>
            </a:r>
            <a:r>
              <a:rPr lang="en-GB" sz="2400" dirty="0" smtClean="0"/>
              <a:t>this approach has </a:t>
            </a:r>
            <a:r>
              <a:rPr lang="en-GB" sz="2400" dirty="0"/>
              <a:t>a much longer history that is currently </a:t>
            </a:r>
            <a:r>
              <a:rPr lang="en-GB" sz="2400" dirty="0" smtClean="0"/>
              <a:t>recognised</a:t>
            </a:r>
            <a:r>
              <a:rPr lang="en-GB" sz="2200" dirty="0"/>
              <a:t>!</a:t>
            </a:r>
            <a:endParaRPr lang="en-US" sz="2200" dirty="0" smtClean="0"/>
          </a:p>
        </p:txBody>
      </p:sp>
      <p:pic>
        <p:nvPicPr>
          <p:cNvPr id="6" name="Picture 5" descr="GoldLine_zps833d6fd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 y="2632660"/>
            <a:ext cx="8036560" cy="1258620"/>
          </a:xfrm>
          <a:prstGeom prst="rect">
            <a:avLst/>
          </a:prstGeom>
        </p:spPr>
      </p:pic>
    </p:spTree>
    <p:extLst>
      <p:ext uri="{BB962C8B-B14F-4D97-AF65-F5344CB8AC3E}">
        <p14:creationId xmlns:p14="http://schemas.microsoft.com/office/powerpoint/2010/main" val="21882742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75840"/>
            <a:ext cx="4389120" cy="6426696"/>
          </a:xfrm>
        </p:spPr>
        <p:txBody>
          <a:bodyPr>
            <a:noAutofit/>
          </a:bodyPr>
          <a:lstStyle/>
          <a:p>
            <a:pPr algn="just"/>
            <a:r>
              <a:rPr lang="en-GB" sz="2300" dirty="0" smtClean="0"/>
              <a:t>At </a:t>
            </a:r>
            <a:r>
              <a:rPr lang="en-GB" sz="2300" dirty="0"/>
              <a:t>first sight it may appear that the courts of the nobility in </a:t>
            </a:r>
            <a:r>
              <a:rPr lang="en-GB" sz="2300" dirty="0" smtClean="0"/>
              <a:t>the 17</a:t>
            </a:r>
            <a:r>
              <a:rPr lang="en-GB" sz="2300" baseline="30000" dirty="0" smtClean="0"/>
              <a:t>th</a:t>
            </a:r>
            <a:r>
              <a:rPr lang="en-GB" sz="2300" dirty="0" smtClean="0"/>
              <a:t> century offer </a:t>
            </a:r>
            <a:r>
              <a:rPr lang="en-GB" sz="2300" dirty="0"/>
              <a:t>little towards our understandings of the development of the modern world. </a:t>
            </a:r>
            <a:r>
              <a:rPr lang="en-GB" sz="2300" dirty="0" smtClean="0"/>
              <a:t/>
            </a:r>
            <a:br>
              <a:rPr lang="en-GB" sz="2300" dirty="0" smtClean="0"/>
            </a:br>
            <a:r>
              <a:rPr lang="en-GB" sz="2300" dirty="0"/>
              <a:t/>
            </a:r>
            <a:br>
              <a:rPr lang="en-GB" sz="2300" dirty="0"/>
            </a:br>
            <a:r>
              <a:rPr lang="en-GB" sz="2300" dirty="0" smtClean="0"/>
              <a:t>O</a:t>
            </a:r>
            <a:r>
              <a:rPr lang="en-US" sz="2300" dirty="0" smtClean="0"/>
              <a:t>n </a:t>
            </a:r>
            <a:r>
              <a:rPr lang="en-US" sz="2300" dirty="0"/>
              <a:t>the contrary, however, Elias (1983; 2000) shows that courts were a central node in the European civilizing process. </a:t>
            </a:r>
            <a:r>
              <a:rPr lang="en-US" sz="2300" dirty="0" smtClean="0"/>
              <a:t/>
            </a:r>
            <a:br>
              <a:rPr lang="en-US" sz="2300" dirty="0" smtClean="0"/>
            </a:br>
            <a:r>
              <a:rPr lang="en-US" sz="2300" dirty="0"/>
              <a:t/>
            </a:r>
            <a:br>
              <a:rPr lang="en-US" sz="2300" dirty="0"/>
            </a:br>
            <a:r>
              <a:rPr lang="en-US" sz="2300" dirty="0" smtClean="0"/>
              <a:t>Arguably these </a:t>
            </a:r>
            <a:r>
              <a:rPr lang="en-US" sz="2300" dirty="0"/>
              <a:t>insights are still relevant today and </a:t>
            </a:r>
            <a:r>
              <a:rPr lang="en-US" sz="2300" dirty="0" smtClean="0"/>
              <a:t>we suggest </a:t>
            </a:r>
            <a:r>
              <a:rPr lang="en-GB" sz="2300" dirty="0" smtClean="0"/>
              <a:t>that </a:t>
            </a:r>
            <a:r>
              <a:rPr lang="en-US" sz="2300" dirty="0"/>
              <a:t>the work of Elias </a:t>
            </a:r>
            <a:r>
              <a:rPr lang="en-US" sz="2300" dirty="0" smtClean="0"/>
              <a:t>(1983; 2012) provides important insights into the </a:t>
            </a:r>
            <a:r>
              <a:rPr lang="en-US" sz="2300" dirty="0"/>
              <a:t>origins </a:t>
            </a:r>
            <a:r>
              <a:rPr lang="en-US" sz="2300" dirty="0" smtClean="0"/>
              <a:t>and persistence of </a:t>
            </a:r>
            <a:r>
              <a:rPr lang="en-US" sz="2300" dirty="0"/>
              <a:t>institutionalized forms of </a:t>
            </a:r>
            <a:r>
              <a:rPr lang="en-US" sz="2300" dirty="0" smtClean="0"/>
              <a:t>‘elitist’ &amp; ‘subjective’ talent management… </a:t>
            </a:r>
            <a:endParaRPr lang="en-GB" sz="2300" dirty="0"/>
          </a:p>
        </p:txBody>
      </p:sp>
      <p:pic>
        <p:nvPicPr>
          <p:cNvPr id="4" name="Picture 3" descr="109938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200" y="321076"/>
            <a:ext cx="4165600" cy="6281460"/>
          </a:xfrm>
          <a:prstGeom prst="rect">
            <a:avLst/>
          </a:prstGeom>
          <a:ln w="25400">
            <a:solidFill>
              <a:schemeClr val="tx1"/>
            </a:solidFill>
          </a:ln>
        </p:spPr>
      </p:pic>
    </p:spTree>
    <p:extLst>
      <p:ext uri="{BB962C8B-B14F-4D97-AF65-F5344CB8AC3E}">
        <p14:creationId xmlns:p14="http://schemas.microsoft.com/office/powerpoint/2010/main" val="11347827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45" y="20320"/>
            <a:ext cx="8907517" cy="6705600"/>
          </a:xfrm>
        </p:spPr>
        <p:txBody>
          <a:bodyPr>
            <a:noAutofit/>
          </a:bodyPr>
          <a:lstStyle/>
          <a:p>
            <a:pPr algn="just"/>
            <a:r>
              <a:rPr lang="en-GB" sz="2000" dirty="0" smtClean="0"/>
              <a:t>One can </a:t>
            </a:r>
            <a:r>
              <a:rPr lang="en-GB" sz="2000" dirty="0"/>
              <a:t>see the dominance of </a:t>
            </a:r>
            <a:r>
              <a:rPr lang="en-GB" sz="2000" i="1" dirty="0" smtClean="0"/>
              <a:t>contemporary social processes </a:t>
            </a:r>
            <a:r>
              <a:rPr lang="en-GB" sz="2000" dirty="0" smtClean="0"/>
              <a:t>related to</a:t>
            </a:r>
            <a:r>
              <a:rPr lang="en-GB" sz="2000" i="1" dirty="0" smtClean="0"/>
              <a:t> ‘celebrity’ and ‘talent’ </a:t>
            </a:r>
            <a:r>
              <a:rPr lang="en-GB" sz="2000" dirty="0" smtClean="0"/>
              <a:t>on</a:t>
            </a:r>
            <a:r>
              <a:rPr lang="en-GB" sz="2000" i="1" dirty="0" smtClean="0"/>
              <a:t> </a:t>
            </a:r>
            <a:r>
              <a:rPr lang="en-GB" sz="2000" dirty="0" smtClean="0"/>
              <a:t>the </a:t>
            </a:r>
            <a:r>
              <a:rPr lang="en-GB" sz="2000" dirty="0"/>
              <a:t>UK reality TV show </a:t>
            </a:r>
            <a:r>
              <a:rPr lang="en-GB" sz="2000" i="1" dirty="0"/>
              <a:t>The </a:t>
            </a:r>
            <a:r>
              <a:rPr lang="en-GB" sz="2000" i="1" dirty="0" smtClean="0"/>
              <a:t>Apprentice.</a:t>
            </a:r>
            <a:br>
              <a:rPr lang="en-GB" sz="2000" i="1" dirty="0" smtClean="0"/>
            </a:br>
            <a:r>
              <a:rPr lang="en-GB" sz="2000" i="1" dirty="0"/>
              <a:t/>
            </a:r>
            <a:br>
              <a:rPr lang="en-GB" sz="2000" i="1" dirty="0"/>
            </a:br>
            <a:r>
              <a:rPr lang="en-GB" sz="2000" dirty="0" smtClean="0"/>
              <a:t>Aspiring </a:t>
            </a:r>
            <a:r>
              <a:rPr lang="en-GB" sz="2000" dirty="0"/>
              <a:t>‘talents’ are encouraged by the business celebrity Lord Alan Sugar to perform at a level high enough to win his favours and maintain their position at his court of </a:t>
            </a:r>
            <a:r>
              <a:rPr lang="en-GB" sz="2000" dirty="0" smtClean="0"/>
              <a:t>celebrity</a:t>
            </a:r>
            <a:r>
              <a:rPr lang="en-GB" sz="2000" dirty="0"/>
              <a:t> </a:t>
            </a:r>
            <a:r>
              <a:rPr lang="en-GB" sz="2000" dirty="0" smtClean="0"/>
              <a:t>– otherwise they will be dropped!</a:t>
            </a:r>
            <a:br>
              <a:rPr lang="en-GB" sz="2000" dirty="0" smtClean="0"/>
            </a:br>
            <a:r>
              <a:rPr lang="en-GB" sz="2000" dirty="0" smtClean="0"/>
              <a:t/>
            </a:r>
            <a:br>
              <a:rPr lang="en-GB" sz="2000" dirty="0" smtClean="0"/>
            </a:br>
            <a:r>
              <a:rPr lang="en-GB" sz="2000" dirty="0"/>
              <a:t/>
            </a:r>
            <a:br>
              <a:rPr lang="en-GB" sz="2000" dirty="0"/>
            </a:br>
            <a:r>
              <a:rPr lang="en-GB" sz="2000" dirty="0" smtClean="0"/>
              <a:t/>
            </a:r>
            <a:br>
              <a:rPr lang="en-GB" sz="2000" dirty="0" smtClean="0"/>
            </a:br>
            <a:r>
              <a:rPr lang="en-GB" sz="2000" dirty="0"/>
              <a:t/>
            </a:r>
            <a:br>
              <a:rPr lang="en-GB" sz="2000" dirty="0"/>
            </a:br>
            <a:r>
              <a:rPr lang="en-GB" sz="2000" dirty="0" smtClean="0"/>
              <a:t/>
            </a:r>
            <a:br>
              <a:rPr lang="en-GB" sz="2000" dirty="0" smtClean="0"/>
            </a:br>
            <a:r>
              <a:rPr lang="en-GB" sz="2000" dirty="0"/>
              <a:t/>
            </a:r>
            <a:br>
              <a:rPr lang="en-GB" sz="2000" dirty="0"/>
            </a:br>
            <a:r>
              <a:rPr lang="en-GB" sz="2000" dirty="0" smtClean="0"/>
              <a:t/>
            </a:r>
            <a:br>
              <a:rPr lang="en-GB" sz="2000" dirty="0" smtClean="0"/>
            </a:br>
            <a:r>
              <a:rPr lang="en-GB" sz="2000" dirty="0" smtClean="0"/>
              <a:t/>
            </a:r>
            <a:br>
              <a:rPr lang="en-GB" sz="2000" dirty="0" smtClean="0"/>
            </a:br>
            <a:r>
              <a:rPr lang="en-GB" sz="2000" dirty="0"/>
              <a:t/>
            </a:r>
            <a:br>
              <a:rPr lang="en-GB" sz="2000" dirty="0"/>
            </a:br>
            <a:r>
              <a:rPr lang="en-GB" sz="2000" dirty="0" smtClean="0"/>
              <a:t/>
            </a:r>
            <a:br>
              <a:rPr lang="en-GB" sz="2000" dirty="0" smtClean="0"/>
            </a:br>
            <a:r>
              <a:rPr lang="en-GB" sz="2000" dirty="0"/>
              <a:t/>
            </a:r>
            <a:br>
              <a:rPr lang="en-GB" sz="2000" dirty="0"/>
            </a:br>
            <a:r>
              <a:rPr lang="en-GB" sz="2000" dirty="0" smtClean="0"/>
              <a:t/>
            </a:r>
            <a:br>
              <a:rPr lang="en-GB" sz="2000" dirty="0" smtClean="0"/>
            </a:br>
            <a:r>
              <a:rPr lang="en-GB" sz="2000" dirty="0"/>
              <a:t/>
            </a:r>
            <a:br>
              <a:rPr lang="en-GB" sz="2000" dirty="0"/>
            </a:br>
            <a:r>
              <a:rPr lang="en-GB" sz="2000" dirty="0" smtClean="0"/>
              <a:t/>
            </a:r>
            <a:br>
              <a:rPr lang="en-GB" sz="2000" dirty="0" smtClean="0"/>
            </a:br>
            <a:endParaRPr lang="en-US" sz="2000" dirty="0"/>
          </a:p>
        </p:txBody>
      </p:sp>
      <p:pic>
        <p:nvPicPr>
          <p:cNvPr id="3" name="Picture 2" descr="p0159h1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38" y="2186939"/>
            <a:ext cx="7924802" cy="4457701"/>
          </a:xfrm>
          <a:prstGeom prst="rect">
            <a:avLst/>
          </a:prstGeom>
          <a:ln w="38100">
            <a:solidFill>
              <a:schemeClr val="tx1"/>
            </a:solidFill>
          </a:ln>
        </p:spPr>
      </p:pic>
    </p:spTree>
    <p:extLst>
      <p:ext uri="{BB962C8B-B14F-4D97-AF65-F5344CB8AC3E}">
        <p14:creationId xmlns:p14="http://schemas.microsoft.com/office/powerpoint/2010/main" val="8519900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197579"/>
            <a:ext cx="4743319" cy="6364396"/>
          </a:xfrm>
        </p:spPr>
        <p:txBody>
          <a:bodyPr>
            <a:normAutofit fontScale="90000"/>
          </a:bodyPr>
          <a:lstStyle/>
          <a:p>
            <a:pPr algn="just"/>
            <a:r>
              <a:rPr lang="en-US" sz="2000" dirty="0" smtClean="0"/>
              <a:t/>
            </a:r>
            <a:br>
              <a:rPr lang="en-US" sz="2000" dirty="0" smtClean="0"/>
            </a:br>
            <a:r>
              <a:rPr lang="en-US" sz="2100" dirty="0" smtClean="0"/>
              <a:t/>
            </a:r>
            <a:br>
              <a:rPr lang="en-US" sz="2100" dirty="0" smtClean="0"/>
            </a:br>
            <a:r>
              <a:rPr lang="en-US" sz="2100" dirty="0"/>
              <a:t/>
            </a:r>
            <a:br>
              <a:rPr lang="en-US" sz="2100" dirty="0"/>
            </a:br>
            <a:r>
              <a:rPr lang="en-US" sz="2400" dirty="0" smtClean="0"/>
              <a:t>‘The </a:t>
            </a:r>
            <a:r>
              <a:rPr lang="en-US" sz="2400" dirty="0"/>
              <a:t>court itself was perpetually performative and subject to intense and constant competition according to ever shifting rules and </a:t>
            </a:r>
            <a:r>
              <a:rPr lang="en-US" sz="2400" dirty="0" smtClean="0"/>
              <a:t>norms… </a:t>
            </a:r>
            <a:r>
              <a:rPr lang="en-US" sz="2400" dirty="0"/>
              <a:t>leading to… the production of ever-changing favourites surrounded by their own networks of patronage and favouritism’ (Van Krieken 2012, 22). </a:t>
            </a:r>
            <a:r>
              <a:rPr lang="en-GB" sz="2400" dirty="0"/>
              <a:t/>
            </a:r>
            <a:br>
              <a:rPr lang="en-GB" sz="2400" dirty="0"/>
            </a:br>
            <a:r>
              <a:rPr lang="en-US" sz="2400" dirty="0"/>
              <a:t> </a:t>
            </a:r>
            <a:r>
              <a:rPr lang="en-GB" sz="2400" dirty="0"/>
              <a:t/>
            </a:r>
            <a:br>
              <a:rPr lang="en-GB" sz="2400" dirty="0"/>
            </a:br>
            <a:r>
              <a:rPr lang="en-GB" sz="2400" dirty="0" smtClean="0"/>
              <a:t>Van </a:t>
            </a:r>
            <a:r>
              <a:rPr lang="en-GB" sz="2400" dirty="0"/>
              <a:t>Krieken argues that courtly rationality – </a:t>
            </a:r>
            <a:r>
              <a:rPr lang="en-GB" sz="2400" b="1" i="1" dirty="0">
                <a:solidFill>
                  <a:schemeClr val="tx1">
                    <a:lumMod val="50000"/>
                    <a:lumOff val="50000"/>
                  </a:schemeClr>
                </a:solidFill>
              </a:rPr>
              <a:t>based </a:t>
            </a:r>
            <a:r>
              <a:rPr lang="en-GB" sz="2400" b="1" i="1" dirty="0" smtClean="0">
                <a:solidFill>
                  <a:schemeClr val="tx1">
                    <a:lumMod val="50000"/>
                    <a:lumOff val="50000"/>
                  </a:schemeClr>
                </a:solidFill>
              </a:rPr>
              <a:t>on </a:t>
            </a:r>
            <a:r>
              <a:rPr lang="en-US" sz="2400" b="1" i="1" dirty="0" smtClean="0">
                <a:solidFill>
                  <a:schemeClr val="tx1">
                    <a:lumMod val="50000"/>
                    <a:lumOff val="50000"/>
                  </a:schemeClr>
                </a:solidFill>
              </a:rPr>
              <a:t>a </a:t>
            </a:r>
            <a:r>
              <a:rPr lang="en-US" sz="2400" b="1" i="1" dirty="0">
                <a:solidFill>
                  <a:schemeClr val="tx1">
                    <a:lumMod val="50000"/>
                    <a:lumOff val="50000"/>
                  </a:schemeClr>
                </a:solidFill>
              </a:rPr>
              <a:t>particular psychological disposition, a certain habitus, organized </a:t>
            </a:r>
            <a:r>
              <a:rPr lang="en-US" sz="2400" b="1" i="1" dirty="0" smtClean="0">
                <a:solidFill>
                  <a:schemeClr val="tx1">
                    <a:lumMod val="50000"/>
                    <a:lumOff val="50000"/>
                  </a:schemeClr>
                </a:solidFill>
              </a:rPr>
              <a:t>around heightened visibility, both upwards to one’s superiors, and downwards to one’s inferiors</a:t>
            </a:r>
            <a:r>
              <a:rPr lang="en-GB" sz="2400" b="1" dirty="0" smtClean="0">
                <a:solidFill>
                  <a:schemeClr val="tx1">
                    <a:lumMod val="50000"/>
                    <a:lumOff val="50000"/>
                  </a:schemeClr>
                </a:solidFill>
              </a:rPr>
              <a:t> </a:t>
            </a:r>
            <a:r>
              <a:rPr lang="en-GB" sz="2400" dirty="0" smtClean="0"/>
              <a:t>– </a:t>
            </a:r>
            <a:r>
              <a:rPr lang="en-GB" sz="2400" dirty="0"/>
              <a:t>now underpins the emergence of </a:t>
            </a:r>
            <a:r>
              <a:rPr lang="en-GB" sz="2400" dirty="0" smtClean="0"/>
              <a:t>an embryonic </a:t>
            </a:r>
            <a:r>
              <a:rPr lang="en-GB" sz="2400" dirty="0"/>
              <a:t>celebrity rationality. </a:t>
            </a:r>
            <a:br>
              <a:rPr lang="en-GB" sz="2400" dirty="0"/>
            </a:br>
            <a:r>
              <a:rPr lang="en-GB" sz="2100" dirty="0"/>
              <a:t> </a:t>
            </a:r>
            <a:br>
              <a:rPr lang="en-GB" sz="2100" dirty="0"/>
            </a:br>
            <a:endParaRPr lang="en-US" sz="2100" dirty="0"/>
          </a:p>
        </p:txBody>
      </p:sp>
      <p:pic>
        <p:nvPicPr>
          <p:cNvPr id="4" name="Picture 3" descr="celebrity socie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058" y="493604"/>
            <a:ext cx="3978818" cy="6052287"/>
          </a:xfrm>
          <a:prstGeom prst="rect">
            <a:avLst/>
          </a:prstGeom>
          <a:solidFill>
            <a:schemeClr val="tx1"/>
          </a:solidFill>
          <a:ln>
            <a:solidFill>
              <a:schemeClr val="tx1"/>
            </a:solidFill>
          </a:ln>
        </p:spPr>
      </p:pic>
    </p:spTree>
    <p:extLst>
      <p:ext uri="{BB962C8B-B14F-4D97-AF65-F5344CB8AC3E}">
        <p14:creationId xmlns:p14="http://schemas.microsoft.com/office/powerpoint/2010/main" val="320683011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0080" y="414776"/>
            <a:ext cx="4553783" cy="6443224"/>
          </a:xfrm>
        </p:spPr>
        <p:txBody>
          <a:bodyPr>
            <a:noAutofit/>
          </a:bodyPr>
          <a:lstStyle/>
          <a:p>
            <a:pPr algn="just"/>
            <a:r>
              <a:rPr lang="en-GB" sz="2200" dirty="0"/>
              <a:t>Much as Weber (1978) argued that discipline escaped the monastery and barracks to spread ever more widely, so van Krieken </a:t>
            </a:r>
            <a:r>
              <a:rPr lang="en-GB" sz="2200" dirty="0" smtClean="0"/>
              <a:t>(2012) argues </a:t>
            </a:r>
            <a:r>
              <a:rPr lang="en-GB" sz="2200" dirty="0"/>
              <a:t>that celebrity rationality jumped the walls of court society through various social forms and intermediary </a:t>
            </a:r>
            <a:r>
              <a:rPr lang="en-GB" sz="2200" dirty="0" smtClean="0"/>
              <a:t>institutions during the civilizing process…</a:t>
            </a:r>
            <a:r>
              <a:rPr lang="en-GB" sz="2200" dirty="0"/>
              <a:t/>
            </a:r>
            <a:br>
              <a:rPr lang="en-GB" sz="2200" dirty="0"/>
            </a:br>
            <a:r>
              <a:rPr lang="en-GB" sz="2200" dirty="0" smtClean="0"/>
              <a:t/>
            </a:r>
            <a:br>
              <a:rPr lang="en-GB" sz="2200" dirty="0" smtClean="0"/>
            </a:br>
            <a:r>
              <a:rPr lang="en-GB" sz="2200" dirty="0" smtClean="0"/>
              <a:t>Throughout </a:t>
            </a:r>
            <a:r>
              <a:rPr lang="en-GB" sz="2200" dirty="0"/>
              <a:t>the sixteenth and seventeenth centuries he </a:t>
            </a:r>
            <a:r>
              <a:rPr lang="en-GB" sz="2200" dirty="0" smtClean="0"/>
              <a:t>argues that the </a:t>
            </a:r>
            <a:r>
              <a:rPr lang="en-GB" sz="2200" dirty="0"/>
              <a:t>courtier thus became ‘</a:t>
            </a:r>
            <a:r>
              <a:rPr lang="en-GB" sz="2200" i="1" dirty="0"/>
              <a:t>differentiated into a number of different social types – the public servant, the politician’s advisor, the manager, but also the celebrity, the witty, beautiful and </a:t>
            </a:r>
            <a:r>
              <a:rPr lang="en-GB" sz="2200" b="1" i="1" dirty="0">
                <a:solidFill>
                  <a:srgbClr val="7F7F7F"/>
                </a:solidFill>
              </a:rPr>
              <a:t>talented</a:t>
            </a:r>
            <a:r>
              <a:rPr lang="en-GB" sz="2200" i="1" dirty="0">
                <a:solidFill>
                  <a:srgbClr val="7F7F7F"/>
                </a:solidFill>
              </a:rPr>
              <a:t> </a:t>
            </a:r>
            <a:r>
              <a:rPr lang="en-GB" sz="2200" i="1" dirty="0"/>
              <a:t>focus of public scrutiny and attention with access to power’</a:t>
            </a:r>
            <a:r>
              <a:rPr lang="en-GB" sz="2200" dirty="0"/>
              <a:t>.</a:t>
            </a:r>
            <a:br>
              <a:rPr lang="en-GB" sz="2200" dirty="0"/>
            </a:br>
            <a:endParaRPr lang="en-US" sz="2200" dirty="0"/>
          </a:p>
        </p:txBody>
      </p:sp>
      <p:pic>
        <p:nvPicPr>
          <p:cNvPr id="4" name="Picture 3" descr="imag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75" y="100287"/>
            <a:ext cx="3834190" cy="3230305"/>
          </a:xfrm>
          <a:prstGeom prst="rect">
            <a:avLst/>
          </a:prstGeom>
        </p:spPr>
      </p:pic>
      <p:pic>
        <p:nvPicPr>
          <p:cNvPr id="5" name="Picture 4" descr="house-of-commons-17th-centu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75" y="3523755"/>
            <a:ext cx="3834190" cy="3115279"/>
          </a:xfrm>
          <a:prstGeom prst="rect">
            <a:avLst/>
          </a:prstGeom>
        </p:spPr>
      </p:pic>
    </p:spTree>
    <p:extLst>
      <p:ext uri="{BB962C8B-B14F-4D97-AF65-F5344CB8AC3E}">
        <p14:creationId xmlns:p14="http://schemas.microsoft.com/office/powerpoint/2010/main" val="38225489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w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748" y="254318"/>
            <a:ext cx="2502841" cy="3626802"/>
          </a:xfrm>
          <a:prstGeom prst="rect">
            <a:avLst/>
          </a:prstGeom>
          <a:ln w="38100">
            <a:solidFill>
              <a:schemeClr val="tx1"/>
            </a:solidFill>
          </a:ln>
        </p:spPr>
      </p:pic>
      <p:sp>
        <p:nvSpPr>
          <p:cNvPr id="4" name="Rectangle 3"/>
          <p:cNvSpPr/>
          <p:nvPr/>
        </p:nvSpPr>
        <p:spPr>
          <a:xfrm>
            <a:off x="488188" y="4218969"/>
            <a:ext cx="4754022" cy="2462212"/>
          </a:xfrm>
          <a:prstGeom prst="rect">
            <a:avLst/>
          </a:prstGeom>
        </p:spPr>
        <p:txBody>
          <a:bodyPr wrap="square">
            <a:spAutoFit/>
          </a:bodyPr>
          <a:lstStyle/>
          <a:p>
            <a:pPr algn="just"/>
            <a:r>
              <a:rPr lang="en-GB" sz="2200" dirty="0"/>
              <a:t>In the late 1950s, C. Wright Mills made this argument in </a:t>
            </a:r>
            <a:r>
              <a:rPr lang="en-GB" sz="2200" i="1" dirty="0"/>
              <a:t>The Power Elite</a:t>
            </a:r>
            <a:r>
              <a:rPr lang="en-GB" sz="2200" dirty="0"/>
              <a:t> (Mills 1957, 74), stating that movie, theatre and TV stars are not celebrated because they are in positions of prestige, but rather that ‘they occupy positions of prestige because they are celebrated.’</a:t>
            </a:r>
            <a:endParaRPr lang="en-US" sz="2200" dirty="0"/>
          </a:p>
        </p:txBody>
      </p:sp>
      <p:pic>
        <p:nvPicPr>
          <p:cNvPr id="6" name="Picture 5" descr="warren-buffet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837" y="3210560"/>
            <a:ext cx="2676234" cy="3470621"/>
          </a:xfrm>
          <a:prstGeom prst="rect">
            <a:avLst/>
          </a:prstGeom>
        </p:spPr>
      </p:pic>
      <p:sp>
        <p:nvSpPr>
          <p:cNvPr id="7" name="Rectangle 6"/>
          <p:cNvSpPr/>
          <p:nvPr/>
        </p:nvSpPr>
        <p:spPr>
          <a:xfrm>
            <a:off x="4378711" y="254318"/>
            <a:ext cx="4348480" cy="2800766"/>
          </a:xfrm>
          <a:prstGeom prst="rect">
            <a:avLst/>
          </a:prstGeom>
        </p:spPr>
        <p:txBody>
          <a:bodyPr wrap="square">
            <a:spAutoFit/>
          </a:bodyPr>
          <a:lstStyle/>
          <a:p>
            <a:pPr algn="just"/>
            <a:r>
              <a:rPr lang="en-US" sz="2200" dirty="0"/>
              <a:t>On this account, CEOs in the 1980s and 1990s became celebrities when positive firm performance or distinctive firm behaviour was attributed </a:t>
            </a:r>
            <a:r>
              <a:rPr lang="en-US" sz="2200" dirty="0" smtClean="0"/>
              <a:t>solely</a:t>
            </a:r>
            <a:r>
              <a:rPr lang="en-US" sz="2200" i="1" dirty="0" smtClean="0"/>
              <a:t>, </a:t>
            </a:r>
            <a:r>
              <a:rPr lang="en-US" sz="2200" dirty="0"/>
              <a:t>or at least largely, </a:t>
            </a:r>
            <a:r>
              <a:rPr lang="en-US" sz="2200" dirty="0" smtClean="0"/>
              <a:t>to them at </a:t>
            </a:r>
            <a:r>
              <a:rPr lang="en-US" sz="2200" dirty="0"/>
              <a:t>the expense of all the other possible factors </a:t>
            </a:r>
            <a:r>
              <a:rPr lang="en-US" sz="2200" dirty="0" smtClean="0"/>
              <a:t>effecting </a:t>
            </a:r>
            <a:r>
              <a:rPr lang="en-US" sz="2200" dirty="0"/>
              <a:t>firm performance </a:t>
            </a:r>
            <a:r>
              <a:rPr lang="en-US" sz="2200" dirty="0" smtClean="0"/>
              <a:t>(</a:t>
            </a:r>
            <a:r>
              <a:rPr lang="en-US" sz="2200" dirty="0"/>
              <a:t>Hayward et al., 2004).</a:t>
            </a:r>
          </a:p>
        </p:txBody>
      </p:sp>
      <p:pic>
        <p:nvPicPr>
          <p:cNvPr id="8" name="Picture 1" descr="Su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6521" y="3075404"/>
            <a:ext cx="1235328" cy="117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5127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74956"/>
            <a:ext cx="4419600" cy="6481762"/>
          </a:xfrm>
        </p:spPr>
        <p:txBody>
          <a:bodyPr>
            <a:noAutofit/>
          </a:bodyPr>
          <a:lstStyle/>
          <a:p>
            <a:pPr algn="just"/>
            <a:r>
              <a:rPr lang="en-GB" sz="2200" dirty="0" smtClean="0"/>
              <a:t/>
            </a:r>
            <a:br>
              <a:rPr lang="en-GB" sz="2200" dirty="0" smtClean="0"/>
            </a:br>
            <a:r>
              <a:rPr lang="en-GB" sz="2200" dirty="0" smtClean="0"/>
              <a:t>Sennett </a:t>
            </a:r>
            <a:r>
              <a:rPr lang="en-GB" sz="2200" dirty="0"/>
              <a:t>discusses the consequences of these </a:t>
            </a:r>
            <a:r>
              <a:rPr lang="en-GB" sz="2200" dirty="0" smtClean="0"/>
              <a:t>developments in </a:t>
            </a:r>
            <a:r>
              <a:rPr lang="en-GB" sz="2200" i="1" dirty="0"/>
              <a:t>The</a:t>
            </a:r>
            <a:r>
              <a:rPr lang="en-GB" sz="2200" dirty="0"/>
              <a:t> </a:t>
            </a:r>
            <a:r>
              <a:rPr lang="en-GB" sz="2200" i="1" dirty="0"/>
              <a:t>Fall of Public </a:t>
            </a:r>
            <a:r>
              <a:rPr lang="en-GB" sz="2200" i="1" dirty="0" smtClean="0"/>
              <a:t>Man</a:t>
            </a:r>
            <a:r>
              <a:rPr lang="en-GB" sz="2200" dirty="0" smtClean="0"/>
              <a:t>.</a:t>
            </a:r>
            <a:br>
              <a:rPr lang="en-GB" sz="2200" dirty="0" smtClean="0"/>
            </a:br>
            <a:r>
              <a:rPr lang="en-GB" sz="2200" dirty="0"/>
              <a:t/>
            </a:r>
            <a:br>
              <a:rPr lang="en-GB" sz="2200" dirty="0"/>
            </a:br>
            <a:r>
              <a:rPr lang="en-GB" sz="2200" dirty="0" smtClean="0"/>
              <a:t>He argues that the </a:t>
            </a:r>
            <a:r>
              <a:rPr lang="en-GB" sz="2200" dirty="0"/>
              <a:t>rise of </a:t>
            </a:r>
            <a:r>
              <a:rPr lang="en-GB" sz="2200" dirty="0" smtClean="0"/>
              <a:t>personality has corrupted </a:t>
            </a:r>
            <a:r>
              <a:rPr lang="en-GB" sz="2200" dirty="0"/>
              <a:t>social and political </a:t>
            </a:r>
            <a:r>
              <a:rPr lang="en-GB" sz="2200" dirty="0" smtClean="0"/>
              <a:t>life and led </a:t>
            </a:r>
            <a:r>
              <a:rPr lang="en-GB" sz="2200" dirty="0"/>
              <a:t>to a situation in which the public focus on selected social elites means that individuals below this level are in danger of disappearing altogether. </a:t>
            </a:r>
            <a:r>
              <a:rPr lang="en-GB" sz="2200" dirty="0" smtClean="0"/>
              <a:t/>
            </a:r>
            <a:br>
              <a:rPr lang="en-GB" sz="2200" dirty="0" smtClean="0"/>
            </a:br>
            <a:r>
              <a:rPr lang="en-GB" sz="2200" dirty="0"/>
              <a:t/>
            </a:r>
            <a:br>
              <a:rPr lang="en-GB" sz="2200" dirty="0"/>
            </a:br>
            <a:r>
              <a:rPr lang="en-GB" sz="2200" dirty="0" smtClean="0"/>
              <a:t>Sennett suggests </a:t>
            </a:r>
            <a:r>
              <a:rPr lang="en-GB" sz="2200" dirty="0"/>
              <a:t>that adding a recognisable name to a performance does not only attract a larger audience, but has become the major of way of attracting an audience </a:t>
            </a:r>
            <a:r>
              <a:rPr lang="en-GB" sz="2200" dirty="0" smtClean="0"/>
              <a:t>at all… </a:t>
            </a:r>
            <a:r>
              <a:rPr lang="en-GB" sz="2200" dirty="0"/>
              <a:t/>
            </a:r>
            <a:br>
              <a:rPr lang="en-GB" sz="2200" dirty="0"/>
            </a:br>
            <a:r>
              <a:rPr lang="en-GB" sz="2200" dirty="0" smtClean="0"/>
              <a:t/>
            </a:r>
            <a:br>
              <a:rPr lang="en-GB" sz="2200" dirty="0" smtClean="0"/>
            </a:br>
            <a:endParaRPr lang="en-US" sz="2200" dirty="0"/>
          </a:p>
        </p:txBody>
      </p:sp>
      <p:pic>
        <p:nvPicPr>
          <p:cNvPr id="3" name="Picture 2"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693" y="374014"/>
            <a:ext cx="3883827" cy="5945506"/>
          </a:xfrm>
          <a:prstGeom prst="rect">
            <a:avLst/>
          </a:prstGeom>
        </p:spPr>
      </p:pic>
    </p:spTree>
    <p:extLst>
      <p:ext uri="{BB962C8B-B14F-4D97-AF65-F5344CB8AC3E}">
        <p14:creationId xmlns:p14="http://schemas.microsoft.com/office/powerpoint/2010/main" val="5895033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 y="406400"/>
            <a:ext cx="8930640" cy="5913120"/>
          </a:xfrm>
        </p:spPr>
        <p:txBody>
          <a:bodyPr>
            <a:noAutofit/>
          </a:bodyPr>
          <a:lstStyle/>
          <a:p>
            <a:pPr algn="just"/>
            <a:r>
              <a:rPr lang="en-GB" sz="2800" dirty="0" smtClean="0"/>
              <a:t/>
            </a:r>
            <a:br>
              <a:rPr lang="en-GB" sz="2800" dirty="0" smtClean="0"/>
            </a:br>
            <a:r>
              <a:rPr lang="en-GB" sz="2800" dirty="0" smtClean="0"/>
              <a:t/>
            </a:r>
            <a:br>
              <a:rPr lang="en-GB" sz="2800" dirty="0" smtClean="0"/>
            </a:br>
            <a:r>
              <a:rPr lang="en-GB" sz="2400" dirty="0" smtClean="0"/>
              <a:t>There are parallels here with </a:t>
            </a:r>
            <a:r>
              <a:rPr lang="en-GB" sz="2400" b="1" i="1" dirty="0" smtClean="0"/>
              <a:t>the </a:t>
            </a:r>
            <a:r>
              <a:rPr lang="en-US" sz="2400" b="1" i="1" dirty="0" smtClean="0"/>
              <a:t>economics </a:t>
            </a:r>
            <a:r>
              <a:rPr lang="en-US" sz="2400" b="1" i="1" dirty="0"/>
              <a:t>of </a:t>
            </a:r>
            <a:r>
              <a:rPr lang="en-US" sz="2400" b="1" i="1" dirty="0" smtClean="0"/>
              <a:t>attention</a:t>
            </a:r>
            <a:r>
              <a:rPr lang="en-US" sz="2400" b="1" dirty="0" smtClean="0"/>
              <a:t>…</a:t>
            </a:r>
            <a:r>
              <a:rPr lang="en-US" sz="2300" b="1" dirty="0"/>
              <a:t/>
            </a:r>
            <a:br>
              <a:rPr lang="en-US" sz="2300" b="1" dirty="0"/>
            </a:br>
            <a:r>
              <a:rPr lang="en-US" sz="2300" b="1" dirty="0" smtClean="0"/>
              <a:t/>
            </a:r>
            <a:br>
              <a:rPr lang="en-US" sz="2300" b="1" dirty="0" smtClean="0"/>
            </a:br>
            <a:r>
              <a:rPr lang="en-US" sz="2300" dirty="0" smtClean="0"/>
              <a:t>In </a:t>
            </a:r>
            <a:r>
              <a:rPr lang="en-US" sz="2300" dirty="0"/>
              <a:t>a context where there is a gross oversupply of </a:t>
            </a:r>
            <a:r>
              <a:rPr lang="en-US" sz="2300" dirty="0" smtClean="0"/>
              <a:t>information, this is an approach </a:t>
            </a:r>
            <a:r>
              <a:rPr lang="en-US" sz="2300" dirty="0"/>
              <a:t>to the management of information through which human attention is treated as a scarce </a:t>
            </a:r>
            <a:r>
              <a:rPr lang="en-US" sz="2300" dirty="0" smtClean="0"/>
              <a:t>commodity... </a:t>
            </a:r>
            <a:r>
              <a:rPr lang="en-US" sz="2300" dirty="0"/>
              <a:t/>
            </a:r>
            <a:br>
              <a:rPr lang="en-US" sz="2300" dirty="0"/>
            </a:br>
            <a:r>
              <a:rPr lang="en-US" sz="2300" dirty="0" smtClean="0"/>
              <a:t/>
            </a:r>
            <a:br>
              <a:rPr lang="en-US" sz="2300" dirty="0" smtClean="0"/>
            </a:br>
            <a:r>
              <a:rPr lang="en-US" sz="2300" dirty="0"/>
              <a:t/>
            </a:r>
            <a:br>
              <a:rPr lang="en-US" sz="2300" dirty="0"/>
            </a:br>
            <a:r>
              <a:rPr lang="en-US" sz="2300" dirty="0" smtClean="0"/>
              <a:t/>
            </a:r>
            <a:br>
              <a:rPr lang="en-US" sz="2300" dirty="0" smtClean="0"/>
            </a:br>
            <a:r>
              <a:rPr lang="en-US" sz="2300" dirty="0" smtClean="0"/>
              <a:t/>
            </a:r>
            <a:br>
              <a:rPr lang="en-US" sz="2300" dirty="0" smtClean="0"/>
            </a:br>
            <a:r>
              <a:rPr lang="en-US" sz="2300" dirty="0"/>
              <a:t/>
            </a:r>
            <a:br>
              <a:rPr lang="en-US" sz="2300" dirty="0"/>
            </a:br>
            <a:r>
              <a:rPr lang="en-US" sz="2300" dirty="0" smtClean="0"/>
              <a:t/>
            </a:r>
            <a:br>
              <a:rPr lang="en-US" sz="2300" dirty="0" smtClean="0"/>
            </a:br>
            <a:r>
              <a:rPr lang="en-GB" sz="2300" dirty="0" smtClean="0"/>
              <a:t>In </a:t>
            </a:r>
            <a:r>
              <a:rPr lang="en-GB" sz="2300" dirty="0"/>
              <a:t>this context, names that are well known attract more attention and resources for work comparable in quality to that produced by others who are </a:t>
            </a:r>
            <a:r>
              <a:rPr lang="en-GB" sz="2300" i="1" dirty="0"/>
              <a:t>less</a:t>
            </a:r>
            <a:r>
              <a:rPr lang="en-GB" sz="2300" dirty="0"/>
              <a:t> well known. </a:t>
            </a:r>
            <a:r>
              <a:rPr lang="en-GB" sz="2300" dirty="0" smtClean="0"/>
              <a:t/>
            </a:r>
            <a:br>
              <a:rPr lang="en-GB" sz="2300" dirty="0" smtClean="0"/>
            </a:br>
            <a:r>
              <a:rPr lang="en-GB" sz="2300" dirty="0"/>
              <a:t/>
            </a:r>
            <a:br>
              <a:rPr lang="en-GB" sz="2300" dirty="0"/>
            </a:br>
            <a:r>
              <a:rPr lang="en-GB" sz="2300" dirty="0" smtClean="0"/>
              <a:t>In </a:t>
            </a:r>
            <a:r>
              <a:rPr lang="en-GB" sz="2300" dirty="0"/>
              <a:t>a world stuffed full of information, ‘what is in short supply is the means to discriminate between what is on offer, and the capacity to attract attention’ (van Krieken, 2012, p.55). </a:t>
            </a:r>
            <a:br>
              <a:rPr lang="en-GB" sz="2300" dirty="0"/>
            </a:br>
            <a:r>
              <a:rPr lang="en-GB" sz="2300" dirty="0"/>
              <a:t/>
            </a:r>
            <a:br>
              <a:rPr lang="en-GB" sz="2300" dirty="0"/>
            </a:br>
            <a:endParaRPr lang="en-US" sz="2300" dirty="0"/>
          </a:p>
        </p:txBody>
      </p:sp>
      <p:pic>
        <p:nvPicPr>
          <p:cNvPr id="4" name="Picture 3" descr="warning-303768_960_7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910" y="1991360"/>
            <a:ext cx="2371770" cy="2077462"/>
          </a:xfrm>
          <a:prstGeom prst="rect">
            <a:avLst/>
          </a:prstGeom>
        </p:spPr>
      </p:pic>
      <p:pic>
        <p:nvPicPr>
          <p:cNvPr id="5" name="Picture 4" descr="warning-303768_960_7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270" y="1991360"/>
            <a:ext cx="2371770" cy="2077462"/>
          </a:xfrm>
          <a:prstGeom prst="rect">
            <a:avLst/>
          </a:prstGeom>
        </p:spPr>
      </p:pic>
      <p:pic>
        <p:nvPicPr>
          <p:cNvPr id="6" name="Picture 5" descr="warning-303768_960_7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1991360"/>
            <a:ext cx="2371770" cy="2077462"/>
          </a:xfrm>
          <a:prstGeom prst="rect">
            <a:avLst/>
          </a:prstGeom>
        </p:spPr>
      </p:pic>
    </p:spTree>
    <p:extLst>
      <p:ext uri="{BB962C8B-B14F-4D97-AF65-F5344CB8AC3E}">
        <p14:creationId xmlns:p14="http://schemas.microsoft.com/office/powerpoint/2010/main" val="40403860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40" y="236038"/>
            <a:ext cx="4602480" cy="6246041"/>
          </a:xfrm>
        </p:spPr>
        <p:txBody>
          <a:bodyPr>
            <a:noAutofit/>
          </a:bodyPr>
          <a:lstStyle/>
          <a:p>
            <a:pPr algn="just"/>
            <a:r>
              <a:rPr lang="en-GB" sz="2200" dirty="0"/>
              <a:t>As these processes were gradually normalised throughout the 1980s and 1990s, </a:t>
            </a:r>
            <a:r>
              <a:rPr lang="en-GB" sz="2200" dirty="0" smtClean="0"/>
              <a:t>we argue that </a:t>
            </a:r>
            <a:r>
              <a:rPr lang="en-GB" sz="2200" dirty="0"/>
              <a:t>most people</a:t>
            </a:r>
            <a:r>
              <a:rPr lang="en-US" sz="2200" dirty="0"/>
              <a:t> below the level of the CEO </a:t>
            </a:r>
            <a:r>
              <a:rPr lang="en-US" sz="2200" dirty="0" smtClean="0"/>
              <a:t>within business organisations began </a:t>
            </a:r>
            <a:r>
              <a:rPr lang="en-US" sz="2200" dirty="0"/>
              <a:t>to suffer from a lack of attention, thus giving the quest for ‘talent’ a new significance. </a:t>
            </a:r>
            <a:r>
              <a:rPr lang="en-US" sz="2200" dirty="0" smtClean="0"/>
              <a:t/>
            </a:r>
            <a:br>
              <a:rPr lang="en-US" sz="2200" dirty="0" smtClean="0"/>
            </a:br>
            <a:r>
              <a:rPr lang="en-US" sz="2200" dirty="0"/>
              <a:t/>
            </a:r>
            <a:br>
              <a:rPr lang="en-US" sz="2200" dirty="0"/>
            </a:br>
            <a:r>
              <a:rPr lang="en-US" sz="2200" dirty="0" smtClean="0"/>
              <a:t>The </a:t>
            </a:r>
            <a:r>
              <a:rPr lang="en-US" sz="2200" dirty="0"/>
              <a:t>defining moment in the rise of contemporary talent management came early in the new millennium with the publication of </a:t>
            </a:r>
            <a:r>
              <a:rPr lang="en-US" sz="2200" i="1" dirty="0"/>
              <a:t>The War for Talent </a:t>
            </a:r>
            <a:r>
              <a:rPr lang="en-US" sz="2200" dirty="0"/>
              <a:t>(Michaels et al. 2001</a:t>
            </a:r>
            <a:r>
              <a:rPr lang="en-US" sz="2200" dirty="0" smtClean="0"/>
              <a:t>). </a:t>
            </a:r>
            <a:br>
              <a:rPr lang="en-US" sz="2200" dirty="0" smtClean="0"/>
            </a:br>
            <a:r>
              <a:rPr lang="en-US" sz="2200" dirty="0"/>
              <a:t/>
            </a:r>
            <a:br>
              <a:rPr lang="en-US" sz="2200" dirty="0"/>
            </a:br>
            <a:r>
              <a:rPr lang="en-US" sz="2200" dirty="0" smtClean="0"/>
              <a:t>From </a:t>
            </a:r>
            <a:r>
              <a:rPr lang="en-US" sz="2200" dirty="0"/>
              <a:t>this point onwards the ‘elitist’ and ‘subjective’ forms of talent management identified </a:t>
            </a:r>
            <a:r>
              <a:rPr lang="en-US" sz="2200" dirty="0" smtClean="0"/>
              <a:t>earlier came </a:t>
            </a:r>
            <a:r>
              <a:rPr lang="en-US" sz="2200" dirty="0"/>
              <a:t>to the </a:t>
            </a:r>
            <a:r>
              <a:rPr lang="en-US" sz="2200" dirty="0" smtClean="0"/>
              <a:t>fore (see Adamsen </a:t>
            </a:r>
            <a:r>
              <a:rPr lang="en-US" sz="2200" dirty="0"/>
              <a:t>2016</a:t>
            </a:r>
            <a:r>
              <a:rPr lang="en-US" sz="2200" dirty="0" smtClean="0"/>
              <a:t>). </a:t>
            </a:r>
            <a:endParaRPr lang="en-US" sz="2200" dirty="0"/>
          </a:p>
        </p:txBody>
      </p:sp>
      <p:pic>
        <p:nvPicPr>
          <p:cNvPr id="3" name="Picture 2" descr="41kEUX7siZL._SY344_BO1,204,203,2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424" y="436881"/>
            <a:ext cx="3834725" cy="5923280"/>
          </a:xfrm>
          <a:prstGeom prst="rect">
            <a:avLst/>
          </a:prstGeom>
          <a:ln w="25400">
            <a:solidFill>
              <a:schemeClr val="tx1"/>
            </a:solidFill>
          </a:ln>
        </p:spPr>
      </p:pic>
    </p:spTree>
    <p:extLst>
      <p:ext uri="{BB962C8B-B14F-4D97-AF65-F5344CB8AC3E}">
        <p14:creationId xmlns:p14="http://schemas.microsoft.com/office/powerpoint/2010/main" val="14959817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560" y="121920"/>
            <a:ext cx="8382000" cy="3970318"/>
          </a:xfrm>
          <a:prstGeom prst="rect">
            <a:avLst/>
          </a:prstGeom>
        </p:spPr>
        <p:txBody>
          <a:bodyPr wrap="square">
            <a:spAutoFit/>
          </a:bodyPr>
          <a:lstStyle/>
          <a:p>
            <a:pPr algn="just"/>
            <a:r>
              <a:rPr lang="en-GB" sz="2100" dirty="0" smtClean="0"/>
              <a:t>This approach to TM allows </a:t>
            </a:r>
            <a:r>
              <a:rPr lang="en-GB" sz="2100" dirty="0"/>
              <a:t>organisations to control individuals by observing their performance in rituals where particular forms of etiquette are required, and where </a:t>
            </a:r>
            <a:r>
              <a:rPr lang="en-US" sz="2100" dirty="0"/>
              <a:t>favoritism, discrimination and subjective bias are at play (Adamsen 2016)</a:t>
            </a:r>
            <a:r>
              <a:rPr lang="en-US" sz="2100" dirty="0" smtClean="0"/>
              <a:t>.</a:t>
            </a:r>
          </a:p>
          <a:p>
            <a:pPr algn="just"/>
            <a:endParaRPr lang="en-US" sz="2100" dirty="0" smtClean="0"/>
          </a:p>
          <a:p>
            <a:pPr algn="just"/>
            <a:r>
              <a:rPr lang="en-GB" sz="2100" dirty="0" smtClean="0"/>
              <a:t>Much as they were at the court, individuals </a:t>
            </a:r>
            <a:r>
              <a:rPr lang="en-GB" sz="2100" dirty="0"/>
              <a:t>in </a:t>
            </a:r>
            <a:r>
              <a:rPr lang="en-GB" sz="2100" dirty="0" smtClean="0"/>
              <a:t>talent pools</a:t>
            </a:r>
            <a:r>
              <a:rPr lang="en-GB" sz="2100" dirty="0"/>
              <a:t> </a:t>
            </a:r>
            <a:r>
              <a:rPr lang="en-GB" sz="2100" dirty="0" smtClean="0"/>
              <a:t>must </a:t>
            </a:r>
            <a:r>
              <a:rPr lang="en-GB" sz="2100" dirty="0"/>
              <a:t>develop their own individual strategies and alliances, and perform in the right way if they are to be recognised as </a:t>
            </a:r>
            <a:r>
              <a:rPr lang="en-GB" sz="2100" dirty="0" smtClean="0"/>
              <a:t>being useful for management.</a:t>
            </a:r>
          </a:p>
          <a:p>
            <a:pPr algn="just"/>
            <a:endParaRPr lang="en-GB" sz="2100" dirty="0"/>
          </a:p>
          <a:p>
            <a:pPr algn="just"/>
            <a:endParaRPr lang="en-GB" sz="2100" dirty="0" smtClean="0"/>
          </a:p>
          <a:p>
            <a:pPr algn="just"/>
            <a:endParaRPr lang="en-GB" sz="2100" dirty="0"/>
          </a:p>
          <a:p>
            <a:pPr algn="just"/>
            <a:endParaRPr lang="en-GB" sz="2100" dirty="0" smtClean="0"/>
          </a:p>
        </p:txBody>
      </p:sp>
      <p:pic>
        <p:nvPicPr>
          <p:cNvPr id="5" name="Picture 4" descr="GoldLine_zps833d6fd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 y="2833618"/>
            <a:ext cx="8036560" cy="1258620"/>
          </a:xfrm>
          <a:prstGeom prst="rect">
            <a:avLst/>
          </a:prstGeom>
        </p:spPr>
      </p:pic>
      <p:sp>
        <p:nvSpPr>
          <p:cNvPr id="2" name="Rectangle 1"/>
          <p:cNvSpPr/>
          <p:nvPr/>
        </p:nvSpPr>
        <p:spPr>
          <a:xfrm>
            <a:off x="792480" y="3896360"/>
            <a:ext cx="7609840" cy="2677656"/>
          </a:xfrm>
          <a:prstGeom prst="rect">
            <a:avLst/>
          </a:prstGeom>
        </p:spPr>
        <p:txBody>
          <a:bodyPr wrap="square">
            <a:spAutoFit/>
          </a:bodyPr>
          <a:lstStyle/>
          <a:p>
            <a:pPr algn="just"/>
            <a:r>
              <a:rPr lang="en-GB" sz="2800" i="1" dirty="0" smtClean="0"/>
              <a:t>‘I've </a:t>
            </a:r>
            <a:r>
              <a:rPr lang="en-GB" sz="2800" i="1" dirty="0"/>
              <a:t>had quite a lot of opportunity until now, with     lots of roles and types of opportunities to change </a:t>
            </a:r>
            <a:r>
              <a:rPr lang="en-GB" sz="2800" i="1" dirty="0" smtClean="0"/>
              <a:t>jobs </a:t>
            </a:r>
            <a:r>
              <a:rPr lang="en-GB" sz="2800" i="1" dirty="0"/>
              <a:t>which is motivating, but things are </a:t>
            </a:r>
            <a:r>
              <a:rPr lang="en-GB" sz="2800" i="1" dirty="0" smtClean="0"/>
              <a:t>changing and </a:t>
            </a:r>
            <a:r>
              <a:rPr lang="en-GB" sz="2800" i="1" dirty="0"/>
              <a:t>now I don't think that support is fairly </a:t>
            </a:r>
            <a:r>
              <a:rPr lang="en-GB" sz="2800" i="1" dirty="0" smtClean="0"/>
              <a:t>shared, and that… the </a:t>
            </a:r>
            <a:r>
              <a:rPr lang="en-GB" sz="2800" i="1" dirty="0"/>
              <a:t>talent </a:t>
            </a:r>
            <a:r>
              <a:rPr lang="en-GB" sz="2800" i="1" dirty="0" smtClean="0"/>
              <a:t>pool… </a:t>
            </a:r>
            <a:r>
              <a:rPr lang="en-GB" sz="2800" i="1" dirty="0"/>
              <a:t>brings about bias into who gets </a:t>
            </a:r>
            <a:r>
              <a:rPr lang="en-GB" sz="2800" i="1" dirty="0" smtClean="0"/>
              <a:t>what..</a:t>
            </a:r>
            <a:r>
              <a:rPr lang="en-GB" sz="2800" dirty="0" smtClean="0"/>
              <a:t>.</a:t>
            </a:r>
            <a:r>
              <a:rPr lang="en-GB" sz="2800" dirty="0"/>
              <a:t>’ 	</a:t>
            </a:r>
          </a:p>
        </p:txBody>
      </p:sp>
    </p:spTree>
    <p:extLst>
      <p:ext uri="{BB962C8B-B14F-4D97-AF65-F5344CB8AC3E}">
        <p14:creationId xmlns:p14="http://schemas.microsoft.com/office/powerpoint/2010/main" val="5804527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48465"/>
          </a:xfrm>
        </p:spPr>
        <p:txBody>
          <a:bodyPr>
            <a:normAutofit/>
          </a:bodyPr>
          <a:lstStyle/>
          <a:p>
            <a:pPr algn="just"/>
            <a:r>
              <a:rPr lang="en-GB" sz="3600" dirty="0" smtClean="0"/>
              <a:t>Notions </a:t>
            </a:r>
            <a:r>
              <a:rPr lang="en-GB" sz="3600" dirty="0"/>
              <a:t>of ‘talent’, much like ‘celebrity’ (van Krieken 2012), dominate popular culture. Whether on TV shows, in popular media, or in the workplace, people talk about ‘talent’ as something that generates or leads to prosperity and success (Adamsen 2016). </a:t>
            </a:r>
            <a:endParaRPr lang="en-US" sz="3600" dirty="0"/>
          </a:p>
        </p:txBody>
      </p:sp>
      <p:pic>
        <p:nvPicPr>
          <p:cNvPr id="3" name="Picture 2" descr="574710_10151664609162456_47698788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422" y="4309598"/>
            <a:ext cx="3179378" cy="2381221"/>
          </a:xfrm>
          <a:prstGeom prst="rect">
            <a:avLst/>
          </a:prstGeom>
        </p:spPr>
      </p:pic>
      <p:pic>
        <p:nvPicPr>
          <p:cNvPr id="4" name="Picture 3"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738412"/>
            <a:ext cx="4827816" cy="1621747"/>
          </a:xfrm>
          <a:prstGeom prst="rect">
            <a:avLst/>
          </a:prstGeom>
        </p:spPr>
      </p:pic>
    </p:spTree>
    <p:extLst>
      <p:ext uri="{BB962C8B-B14F-4D97-AF65-F5344CB8AC3E}">
        <p14:creationId xmlns:p14="http://schemas.microsoft.com/office/powerpoint/2010/main" val="20414043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164" y="3048000"/>
            <a:ext cx="4504383" cy="3444240"/>
          </a:xfrm>
        </p:spPr>
        <p:txBody>
          <a:bodyPr>
            <a:noAutofit/>
          </a:bodyPr>
          <a:lstStyle/>
          <a:p>
            <a:pPr algn="just"/>
            <a:r>
              <a:rPr lang="en-GB" sz="2000" dirty="0" smtClean="0"/>
              <a:t>The dance itself, we contend, is structured by a plethora of management technologies and performance measures that allow senior management to maintain the boundaries of the permissible and ward off dissent before it threatens the established order.</a:t>
            </a:r>
            <a:br>
              <a:rPr lang="en-GB" sz="2000" dirty="0" smtClean="0"/>
            </a:br>
            <a:r>
              <a:rPr lang="en-GB" sz="2000" dirty="0"/>
              <a:t/>
            </a:r>
            <a:br>
              <a:rPr lang="en-GB" sz="2000" dirty="0"/>
            </a:br>
            <a:r>
              <a:rPr lang="en-GB" sz="2000" dirty="0" smtClean="0"/>
              <a:t>Arguably this undermines the upwards and downwards process of differentiation that</a:t>
            </a:r>
            <a:r>
              <a:rPr lang="fr-FR" sz="2000" dirty="0"/>
              <a:t> </a:t>
            </a:r>
            <a:r>
              <a:rPr lang="fr-FR" sz="2000" dirty="0" smtClean="0"/>
              <a:t>drives the process on civilization…</a:t>
            </a:r>
            <a:endParaRPr lang="en-US" sz="2000" dirty="0"/>
          </a:p>
        </p:txBody>
      </p:sp>
      <p:pic>
        <p:nvPicPr>
          <p:cNvPr id="4" name="Picture 3" descr="Limited-talent-sele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242" y="3606800"/>
            <a:ext cx="4088847" cy="2885440"/>
          </a:xfrm>
          <a:prstGeom prst="rect">
            <a:avLst/>
          </a:prstGeom>
          <a:ln>
            <a:solidFill>
              <a:schemeClr val="tx1"/>
            </a:solidFill>
          </a:ln>
        </p:spPr>
      </p:pic>
      <p:sp>
        <p:nvSpPr>
          <p:cNvPr id="5" name="Rectangle 4"/>
          <p:cNvSpPr/>
          <p:nvPr/>
        </p:nvSpPr>
        <p:spPr>
          <a:xfrm>
            <a:off x="253164" y="159941"/>
            <a:ext cx="8719925" cy="2462212"/>
          </a:xfrm>
          <a:prstGeom prst="rect">
            <a:avLst/>
          </a:prstGeom>
        </p:spPr>
        <p:txBody>
          <a:bodyPr wrap="square">
            <a:spAutoFit/>
          </a:bodyPr>
          <a:lstStyle/>
          <a:p>
            <a:pPr algn="just"/>
            <a:r>
              <a:rPr lang="en-US" sz="2200" dirty="0" err="1"/>
              <a:t>Bintley</a:t>
            </a:r>
            <a:r>
              <a:rPr lang="en-US" sz="2200" dirty="0"/>
              <a:t> (2015) has shown that Louis XIV – </a:t>
            </a:r>
            <a:r>
              <a:rPr lang="en-GB" sz="2200" i="1" dirty="0"/>
              <a:t>The Sun King</a:t>
            </a:r>
            <a:r>
              <a:rPr lang="en-GB" sz="2200" dirty="0"/>
              <a:t> – established the use of ballet as a social pastime at the court in order to keep the nobility busy and suppress internal tension and dissent</a:t>
            </a:r>
            <a:r>
              <a:rPr lang="en-US" sz="2200" dirty="0"/>
              <a:t>.</a:t>
            </a:r>
            <a:br>
              <a:rPr lang="en-US" sz="2200" dirty="0"/>
            </a:br>
            <a:r>
              <a:rPr lang="en-US" sz="2200" dirty="0"/>
              <a:t/>
            </a:r>
            <a:br>
              <a:rPr lang="en-US" sz="2200" dirty="0"/>
            </a:br>
            <a:r>
              <a:rPr lang="en-US" sz="2200" dirty="0"/>
              <a:t>We </a:t>
            </a:r>
            <a:r>
              <a:rPr lang="en-GB" sz="2200" dirty="0"/>
              <a:t>argue that talent management reflects a new form of organisational ballet and control </a:t>
            </a:r>
            <a:r>
              <a:rPr lang="en-GB" sz="2200" dirty="0" smtClean="0"/>
              <a:t>brought about by the </a:t>
            </a:r>
            <a:r>
              <a:rPr lang="en-GB" sz="2200" dirty="0"/>
              <a:t>growth of </a:t>
            </a:r>
            <a:r>
              <a:rPr lang="en-GB" sz="2200" dirty="0" smtClean="0"/>
              <a:t>‘elite power’ </a:t>
            </a:r>
            <a:r>
              <a:rPr lang="en-GB" sz="2200" dirty="0"/>
              <a:t>and </a:t>
            </a:r>
            <a:r>
              <a:rPr lang="en-GB" sz="2200" dirty="0" smtClean="0"/>
              <a:t>‘inequality’ both </a:t>
            </a:r>
            <a:r>
              <a:rPr lang="en-GB" sz="2200" i="1" dirty="0" smtClean="0"/>
              <a:t>inside</a:t>
            </a:r>
            <a:r>
              <a:rPr lang="en-GB" sz="2200" dirty="0" smtClean="0"/>
              <a:t> </a:t>
            </a:r>
            <a:r>
              <a:rPr lang="en-GB" sz="2200" dirty="0"/>
              <a:t>and </a:t>
            </a:r>
            <a:r>
              <a:rPr lang="en-GB" sz="2200" i="1" dirty="0"/>
              <a:t>outside</a:t>
            </a:r>
            <a:r>
              <a:rPr lang="en-GB" sz="2200" dirty="0"/>
              <a:t> organisations </a:t>
            </a:r>
            <a:r>
              <a:rPr lang="en-GB" sz="2200" dirty="0" smtClean="0"/>
              <a:t>(</a:t>
            </a:r>
            <a:r>
              <a:rPr lang="en-GB" sz="2200" dirty="0"/>
              <a:t>Pikkety 2013)</a:t>
            </a:r>
            <a:r>
              <a:rPr lang="en-GB" sz="2200" dirty="0" smtClean="0"/>
              <a:t>.</a:t>
            </a:r>
            <a:endParaRPr lang="en-US" sz="2200" dirty="0"/>
          </a:p>
        </p:txBody>
      </p:sp>
      <p:pic>
        <p:nvPicPr>
          <p:cNvPr id="6" name="Picture 5" descr="GoldLine_zps833d6fd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720" y="2517040"/>
            <a:ext cx="3383280" cy="947520"/>
          </a:xfrm>
          <a:prstGeom prst="rect">
            <a:avLst/>
          </a:prstGeom>
        </p:spPr>
      </p:pic>
    </p:spTree>
    <p:extLst>
      <p:ext uri="{BB962C8B-B14F-4D97-AF65-F5344CB8AC3E}">
        <p14:creationId xmlns:p14="http://schemas.microsoft.com/office/powerpoint/2010/main" val="20939482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tif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40" y="295797"/>
            <a:ext cx="4279900" cy="3046843"/>
          </a:xfrm>
          <a:prstGeom prst="rect">
            <a:avLst/>
          </a:prstGeom>
          <a:ln w="38100">
            <a:solidFill>
              <a:schemeClr val="bg1"/>
            </a:solidFill>
          </a:ln>
        </p:spPr>
      </p:pic>
      <p:sp>
        <p:nvSpPr>
          <p:cNvPr id="4" name="Rectangle 3"/>
          <p:cNvSpPr/>
          <p:nvPr/>
        </p:nvSpPr>
        <p:spPr>
          <a:xfrm>
            <a:off x="351562" y="4334144"/>
            <a:ext cx="8597900" cy="2308324"/>
          </a:xfrm>
          <a:prstGeom prst="rect">
            <a:avLst/>
          </a:prstGeom>
        </p:spPr>
        <p:txBody>
          <a:bodyPr wrap="square">
            <a:spAutoFit/>
          </a:bodyPr>
          <a:lstStyle/>
          <a:p>
            <a:pPr algn="just"/>
            <a:r>
              <a:rPr lang="en-US" sz="2400" dirty="0" smtClean="0"/>
              <a:t>As we argue </a:t>
            </a:r>
            <a:r>
              <a:rPr lang="en-US" sz="2400" dirty="0" smtClean="0"/>
              <a:t>through an analogy with ‘the politics of professional ballet’, the decision making process involved in TM pools and programmes often </a:t>
            </a:r>
            <a:r>
              <a:rPr lang="en-US" sz="2400" dirty="0" smtClean="0"/>
              <a:t>places individuals in a ‘double </a:t>
            </a:r>
            <a:r>
              <a:rPr lang="en-US" sz="2400" dirty="0"/>
              <a:t>bind’ whereby </a:t>
            </a:r>
            <a:r>
              <a:rPr lang="en-US" sz="2400" dirty="0" smtClean="0"/>
              <a:t>they </a:t>
            </a:r>
            <a:r>
              <a:rPr lang="en-US" sz="2400" dirty="0" smtClean="0"/>
              <a:t>have to internalize </a:t>
            </a:r>
            <a:r>
              <a:rPr lang="en-US" sz="2400" dirty="0" smtClean="0"/>
              <a:t>negative </a:t>
            </a:r>
            <a:r>
              <a:rPr lang="en-US" sz="2400" dirty="0"/>
              <a:t>emotions and damaged self esteem </a:t>
            </a:r>
            <a:r>
              <a:rPr lang="en-US" sz="2400" dirty="0" smtClean="0"/>
              <a:t>by continuing to dance for </a:t>
            </a:r>
            <a:r>
              <a:rPr lang="en-US" sz="2400" dirty="0" smtClean="0"/>
              <a:t>the </a:t>
            </a:r>
            <a:r>
              <a:rPr lang="en-US" sz="2400" dirty="0" smtClean="0"/>
              <a:t>company in lesser </a:t>
            </a:r>
            <a:r>
              <a:rPr lang="en-US" sz="2400" dirty="0" smtClean="0"/>
              <a:t>roles, </a:t>
            </a:r>
            <a:r>
              <a:rPr lang="en-US" sz="2400" dirty="0" smtClean="0"/>
              <a:t>thus participating </a:t>
            </a:r>
            <a:r>
              <a:rPr lang="en-US" sz="2400" dirty="0"/>
              <a:t>in their own </a:t>
            </a:r>
            <a:r>
              <a:rPr lang="en-US" sz="2400" dirty="0" smtClean="0"/>
              <a:t>oppression (Milling</a:t>
            </a:r>
            <a:r>
              <a:rPr lang="en-US" sz="2400" dirty="0"/>
              <a:t>-Robbins </a:t>
            </a:r>
            <a:r>
              <a:rPr lang="en-US" sz="2400" dirty="0" smtClean="0"/>
              <a:t>2007</a:t>
            </a:r>
            <a:r>
              <a:rPr lang="en-US" sz="2400" dirty="0"/>
              <a:t>)  .</a:t>
            </a:r>
            <a:endParaRPr lang="en-US" sz="2400" dirty="0" smtClean="0"/>
          </a:p>
        </p:txBody>
      </p:sp>
      <p:pic>
        <p:nvPicPr>
          <p:cNvPr id="5" name="Picture 4" descr="GoldLine_zps833d6fd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79" y="3454400"/>
            <a:ext cx="8677683" cy="991504"/>
          </a:xfrm>
          <a:prstGeom prst="rect">
            <a:avLst/>
          </a:prstGeom>
        </p:spPr>
      </p:pic>
      <p:pic>
        <p:nvPicPr>
          <p:cNvPr id="6" name="Picture 1" descr="Sun.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8388" y="254000"/>
            <a:ext cx="3166171" cy="302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5388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e roi danse - Ballet de la nuit (165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93800"/>
            <a:ext cx="8128000" cy="4470400"/>
          </a:xfrm>
          <a:prstGeom prst="rect">
            <a:avLst/>
          </a:prstGeom>
        </p:spPr>
      </p:pic>
      <p:pic>
        <p:nvPicPr>
          <p:cNvPr id="8" name="Picture 7" descr="GoldLine_zps833d6fd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440" y="5897880"/>
            <a:ext cx="8036560" cy="1258620"/>
          </a:xfrm>
          <a:prstGeom prst="rect">
            <a:avLst/>
          </a:prstGeom>
        </p:spPr>
      </p:pic>
      <p:sp>
        <p:nvSpPr>
          <p:cNvPr id="2" name="Rectangle 1"/>
          <p:cNvSpPr/>
          <p:nvPr/>
        </p:nvSpPr>
        <p:spPr>
          <a:xfrm>
            <a:off x="599440" y="450334"/>
            <a:ext cx="8036560" cy="707886"/>
          </a:xfrm>
          <a:prstGeom prst="rect">
            <a:avLst/>
          </a:prstGeom>
        </p:spPr>
        <p:txBody>
          <a:bodyPr wrap="square">
            <a:spAutoFit/>
          </a:bodyPr>
          <a:lstStyle/>
          <a:p>
            <a:pPr algn="ctr"/>
            <a:r>
              <a:rPr lang="en-US" sz="4000" dirty="0"/>
              <a:t>Le </a:t>
            </a:r>
            <a:r>
              <a:rPr lang="en-US" sz="4000" dirty="0" err="1"/>
              <a:t>roi</a:t>
            </a:r>
            <a:r>
              <a:rPr lang="en-US" sz="4000" dirty="0"/>
              <a:t> </a:t>
            </a:r>
            <a:r>
              <a:rPr lang="en-US" sz="4000" dirty="0" err="1"/>
              <a:t>danse</a:t>
            </a:r>
            <a:r>
              <a:rPr lang="en-US" sz="4000" dirty="0"/>
              <a:t> - Ballet de la nuit (1653)</a:t>
            </a:r>
          </a:p>
        </p:txBody>
      </p:sp>
    </p:spTree>
    <p:extLst>
      <p:ext uri="{BB962C8B-B14F-4D97-AF65-F5344CB8AC3E}">
        <p14:creationId xmlns:p14="http://schemas.microsoft.com/office/powerpoint/2010/main" val="331570890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6042" y="5019358"/>
            <a:ext cx="3606800" cy="1143000"/>
          </a:xfrm>
        </p:spPr>
        <p:txBody>
          <a:bodyPr/>
          <a:lstStyle/>
          <a:p>
            <a:r>
              <a:rPr lang="en-US" dirty="0" smtClean="0"/>
              <a:t>Thank you!</a:t>
            </a:r>
            <a:endParaRPr lang="en-US" dirty="0"/>
          </a:p>
        </p:txBody>
      </p:sp>
      <p:pic>
        <p:nvPicPr>
          <p:cNvPr id="4" name="Picture 3" descr="Untitled.tiff">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3321" y="589280"/>
            <a:ext cx="6673375" cy="4318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1900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81280" y="112078"/>
            <a:ext cx="9144000" cy="1143000"/>
          </a:xfrm>
        </p:spPr>
        <p:txBody>
          <a:bodyPr>
            <a:normAutofit fontScale="90000"/>
          </a:bodyPr>
          <a:lstStyle/>
          <a:p>
            <a:pPr eaLnBrk="1" hangingPunct="1">
              <a:defRPr/>
            </a:pPr>
            <a:r>
              <a:rPr lang="en-GB" dirty="0">
                <a:latin typeface="Corbel"/>
                <a:cs typeface="Corbel"/>
              </a:rPr>
              <a:t>Modern history of </a:t>
            </a:r>
            <a:r>
              <a:rPr lang="en-GB" dirty="0" smtClean="0">
                <a:latin typeface="Corbel"/>
                <a:cs typeface="Corbel"/>
              </a:rPr>
              <a:t>talent in Organizations </a:t>
            </a:r>
            <a:endParaRPr lang="en-US" dirty="0">
              <a:latin typeface="Corbel"/>
              <a:cs typeface="Corbel"/>
            </a:endParaRPr>
          </a:p>
        </p:txBody>
      </p:sp>
      <p:sp>
        <p:nvSpPr>
          <p:cNvPr id="7171" name="Rectangle 3"/>
          <p:cNvSpPr>
            <a:spLocks noGrp="1" noChangeArrowheads="1"/>
          </p:cNvSpPr>
          <p:nvPr>
            <p:ph idx="4294967295"/>
          </p:nvPr>
        </p:nvSpPr>
        <p:spPr>
          <a:xfrm>
            <a:off x="457200" y="1255078"/>
            <a:ext cx="8229600" cy="4892040"/>
          </a:xfrm>
        </p:spPr>
        <p:txBody>
          <a:bodyPr/>
          <a:lstStyle/>
          <a:p>
            <a:pPr eaLnBrk="1" hangingPunct="1">
              <a:lnSpc>
                <a:spcPct val="80000"/>
              </a:lnSpc>
            </a:pPr>
            <a:r>
              <a:rPr lang="en-GB" sz="3000" dirty="0" smtClean="0">
                <a:latin typeface="Corbel" pitchFamily="34" charset="0"/>
                <a:ea typeface="ＭＳ Ｐゴシック" pitchFamily="34" charset="-128"/>
              </a:rPr>
              <a:t>Talent has a long history (Adamsen 2016)</a:t>
            </a:r>
          </a:p>
          <a:p>
            <a:pPr eaLnBrk="1" hangingPunct="1">
              <a:lnSpc>
                <a:spcPct val="80000"/>
              </a:lnSpc>
            </a:pPr>
            <a:r>
              <a:rPr lang="en-GB" sz="3000" dirty="0" smtClean="0">
                <a:latin typeface="Corbel" pitchFamily="34" charset="0"/>
                <a:ea typeface="ＭＳ Ｐゴシック" pitchFamily="34" charset="-128"/>
              </a:rPr>
              <a:t>1950s – US research on </a:t>
            </a:r>
            <a:r>
              <a:rPr lang="ja-JP" altLang="en-GB" sz="3000" dirty="0" smtClean="0">
                <a:latin typeface="Corbel" pitchFamily="34" charset="0"/>
                <a:ea typeface="ＭＳ Ｐゴシック" pitchFamily="34" charset="-128"/>
              </a:rPr>
              <a:t>‘</a:t>
            </a:r>
            <a:r>
              <a:rPr lang="en-GB" altLang="ja-JP" sz="3000" dirty="0" smtClean="0">
                <a:latin typeface="Corbel" pitchFamily="34" charset="0"/>
                <a:ea typeface="ＭＳ Ｐゴシック" pitchFamily="34" charset="-128"/>
              </a:rPr>
              <a:t>promotability</a:t>
            </a:r>
            <a:r>
              <a:rPr lang="ja-JP" altLang="en-GB" sz="3000" dirty="0" smtClean="0">
                <a:latin typeface="Corbel" pitchFamily="34" charset="0"/>
                <a:ea typeface="ＭＳ Ｐゴシック" pitchFamily="34" charset="-128"/>
              </a:rPr>
              <a:t>’</a:t>
            </a:r>
            <a:endParaRPr lang="en-GB" altLang="ja-JP" sz="3000" dirty="0" smtClean="0">
              <a:latin typeface="Corbel" pitchFamily="34" charset="0"/>
              <a:ea typeface="ＭＳ Ｐゴシック" pitchFamily="34" charset="-128"/>
            </a:endParaRPr>
          </a:p>
          <a:p>
            <a:pPr eaLnBrk="1" hangingPunct="1">
              <a:lnSpc>
                <a:spcPct val="80000"/>
              </a:lnSpc>
            </a:pPr>
            <a:r>
              <a:rPr lang="en-GB" sz="3000" dirty="0" smtClean="0">
                <a:latin typeface="Corbel" pitchFamily="34" charset="0"/>
                <a:ea typeface="ＭＳ Ｐゴシック" pitchFamily="34" charset="-128"/>
              </a:rPr>
              <a:t>1970/80s – emergence of HRM &amp; SHRM </a:t>
            </a:r>
          </a:p>
          <a:p>
            <a:pPr eaLnBrk="1" hangingPunct="1">
              <a:lnSpc>
                <a:spcPct val="80000"/>
              </a:lnSpc>
            </a:pPr>
            <a:r>
              <a:rPr lang="en-GB" sz="3000" dirty="0" smtClean="0">
                <a:latin typeface="Corbel" pitchFamily="34" charset="0"/>
                <a:ea typeface="ＭＳ Ｐゴシック" pitchFamily="34" charset="-128"/>
              </a:rPr>
              <a:t>1980s/90s – interest in the high performance work place</a:t>
            </a:r>
          </a:p>
          <a:p>
            <a:pPr eaLnBrk="1" hangingPunct="1">
              <a:lnSpc>
                <a:spcPct val="80000"/>
              </a:lnSpc>
            </a:pPr>
            <a:r>
              <a:rPr lang="en-GB" sz="3000" dirty="0" smtClean="0">
                <a:latin typeface="Corbel" pitchFamily="34" charset="0"/>
                <a:ea typeface="ＭＳ Ｐゴシック" pitchFamily="34" charset="-128"/>
              </a:rPr>
              <a:t>1997 - </a:t>
            </a:r>
            <a:r>
              <a:rPr lang="ja-JP" altLang="en-GB" sz="3000" dirty="0" smtClean="0">
                <a:latin typeface="Corbel" pitchFamily="34" charset="0"/>
                <a:ea typeface="ＭＳ Ｐゴシック" pitchFamily="34" charset="-128"/>
              </a:rPr>
              <a:t>“</a:t>
            </a:r>
            <a:r>
              <a:rPr lang="en-GB" altLang="ja-JP" sz="3000" dirty="0" smtClean="0">
                <a:latin typeface="Corbel" pitchFamily="34" charset="0"/>
                <a:ea typeface="ＭＳ Ｐゴシック" pitchFamily="34" charset="-128"/>
              </a:rPr>
              <a:t>War for talent</a:t>
            </a:r>
            <a:r>
              <a:rPr lang="ja-JP" altLang="en-GB" sz="3000" dirty="0" smtClean="0">
                <a:latin typeface="Corbel" pitchFamily="34" charset="0"/>
                <a:ea typeface="ＭＳ Ｐゴシック" pitchFamily="34" charset="-128"/>
              </a:rPr>
              <a:t>”</a:t>
            </a:r>
            <a:r>
              <a:rPr lang="en-GB" altLang="ja-JP" sz="3000" dirty="0" smtClean="0">
                <a:latin typeface="Corbel" pitchFamily="34" charset="0"/>
                <a:ea typeface="ＭＳ Ｐゴシック" pitchFamily="34" charset="-128"/>
              </a:rPr>
              <a:t> mantra captured practitioner imagination &amp; created a new discourse</a:t>
            </a:r>
          </a:p>
          <a:p>
            <a:pPr eaLnBrk="1" hangingPunct="1">
              <a:lnSpc>
                <a:spcPct val="80000"/>
              </a:lnSpc>
            </a:pPr>
            <a:r>
              <a:rPr lang="en-GB" sz="3000" dirty="0" smtClean="0">
                <a:latin typeface="Corbel" pitchFamily="34" charset="0"/>
                <a:ea typeface="ＭＳ Ｐゴシック" pitchFamily="34" charset="-128"/>
              </a:rPr>
              <a:t>1990s </a:t>
            </a:r>
            <a:r>
              <a:rPr lang="ja-JP" altLang="en-GB" sz="3000" dirty="0" smtClean="0">
                <a:latin typeface="Corbel" pitchFamily="34" charset="0"/>
                <a:ea typeface="ＭＳ Ｐゴシック" pitchFamily="34" charset="-128"/>
              </a:rPr>
              <a:t>‘</a:t>
            </a:r>
            <a:r>
              <a:rPr lang="en-GB" altLang="ja-JP" sz="3000" dirty="0" smtClean="0">
                <a:latin typeface="Corbel" pitchFamily="34" charset="0"/>
                <a:ea typeface="ＭＳ Ｐゴシック" pitchFamily="34" charset="-128"/>
              </a:rPr>
              <a:t>Resource-based view</a:t>
            </a:r>
            <a:r>
              <a:rPr lang="ja-JP" altLang="en-GB" sz="3000" dirty="0" smtClean="0">
                <a:latin typeface="Corbel" pitchFamily="34" charset="0"/>
                <a:ea typeface="ＭＳ Ｐゴシック" pitchFamily="34" charset="-128"/>
              </a:rPr>
              <a:t>’</a:t>
            </a:r>
            <a:r>
              <a:rPr lang="en-GB" altLang="ja-JP" sz="3000" dirty="0" smtClean="0">
                <a:latin typeface="Corbel" pitchFamily="34" charset="0"/>
                <a:ea typeface="ＭＳ Ｐゴシック" pitchFamily="34" charset="-128"/>
              </a:rPr>
              <a:t> of the firm became influential in explaining performance </a:t>
            </a:r>
            <a:endParaRPr lang="en-US" sz="3000" dirty="0" smtClean="0">
              <a:latin typeface="Corbel" pitchFamily="34" charset="0"/>
              <a:ea typeface="ＭＳ Ｐゴシック" pitchFamily="34" charset="-128"/>
            </a:endParaRPr>
          </a:p>
        </p:txBody>
      </p:sp>
      <p:pic>
        <p:nvPicPr>
          <p:cNvPr id="4" name="Picture 3" descr="GoldLine_zps833d6fd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 y="5599380"/>
            <a:ext cx="8036560" cy="10655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GB" dirty="0">
                <a:latin typeface="Corbel"/>
                <a:cs typeface="Corbel"/>
              </a:rPr>
              <a:t>Elitist view of TM</a:t>
            </a:r>
            <a:endParaRPr lang="en-US" dirty="0">
              <a:latin typeface="Corbel"/>
              <a:cs typeface="Corbel"/>
            </a:endParaRPr>
          </a:p>
        </p:txBody>
      </p:sp>
      <p:sp>
        <p:nvSpPr>
          <p:cNvPr id="8195" name="Rectangle 3"/>
          <p:cNvSpPr>
            <a:spLocks noGrp="1" noChangeArrowheads="1"/>
          </p:cNvSpPr>
          <p:nvPr>
            <p:ph idx="4294967295"/>
          </p:nvPr>
        </p:nvSpPr>
        <p:spPr/>
        <p:txBody>
          <a:bodyPr/>
          <a:lstStyle/>
          <a:p>
            <a:pPr eaLnBrk="1" hangingPunct="1"/>
            <a:r>
              <a:rPr lang="en-GB" dirty="0" smtClean="0">
                <a:latin typeface="Corbel" pitchFamily="34" charset="0"/>
                <a:ea typeface="ＭＳ Ｐゴシック" pitchFamily="34" charset="-128"/>
              </a:rPr>
              <a:t>TM – using complimentary HRM practices to attract, develop and retain high performers and high potentials, and fit them into key positions</a:t>
            </a:r>
          </a:p>
          <a:p>
            <a:pPr eaLnBrk="1" hangingPunct="1"/>
            <a:r>
              <a:rPr lang="en-GB" dirty="0" smtClean="0">
                <a:latin typeface="Corbel" pitchFamily="34" charset="0"/>
                <a:ea typeface="ＭＳ Ｐゴシック" pitchFamily="34" charset="-128"/>
              </a:rPr>
              <a:t>Talent – people who you perceive as delivering outstanding results in relation to what you want to achieve.  </a:t>
            </a:r>
          </a:p>
          <a:p>
            <a:pPr eaLnBrk="1" hangingPunct="1">
              <a:buFontTx/>
              <a:buNone/>
            </a:pPr>
            <a:endParaRPr lang="en-US" dirty="0" smtClean="0">
              <a:ea typeface="ＭＳ Ｐゴシック" pitchFamily="34" charset="-128"/>
            </a:endParaRPr>
          </a:p>
        </p:txBody>
      </p:sp>
      <p:pic>
        <p:nvPicPr>
          <p:cNvPr id="4" name="Picture 3" descr="GoldLine_zps833d6fd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 y="5289500"/>
            <a:ext cx="8036560" cy="12586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noAutofit/>
          </a:bodyPr>
          <a:lstStyle/>
          <a:p>
            <a:pPr eaLnBrk="1" hangingPunct="1">
              <a:defRPr/>
            </a:pPr>
            <a:r>
              <a:rPr lang="en-GB" dirty="0">
                <a:latin typeface="Corbel"/>
                <a:cs typeface="Corbel"/>
              </a:rPr>
              <a:t>Core assumptions of elitist </a:t>
            </a:r>
            <a:r>
              <a:rPr lang="en-GB" dirty="0" smtClean="0">
                <a:latin typeface="Corbel"/>
                <a:cs typeface="Corbel"/>
              </a:rPr>
              <a:t>TM</a:t>
            </a:r>
            <a:endParaRPr lang="en-US" dirty="0">
              <a:latin typeface="Corbel"/>
              <a:cs typeface="Corbel"/>
            </a:endParaRPr>
          </a:p>
        </p:txBody>
      </p:sp>
      <p:sp>
        <p:nvSpPr>
          <p:cNvPr id="9219" name="Rectangle 3"/>
          <p:cNvSpPr>
            <a:spLocks noGrp="1" noChangeArrowheads="1"/>
          </p:cNvSpPr>
          <p:nvPr>
            <p:ph idx="4294967295"/>
          </p:nvPr>
        </p:nvSpPr>
        <p:spPr>
          <a:xfrm>
            <a:off x="457200" y="1600200"/>
            <a:ext cx="8507413" cy="4530725"/>
          </a:xfrm>
        </p:spPr>
        <p:txBody>
          <a:bodyPr/>
          <a:lstStyle/>
          <a:p>
            <a:pPr eaLnBrk="1" hangingPunct="1">
              <a:lnSpc>
                <a:spcPct val="80000"/>
              </a:lnSpc>
              <a:defRPr/>
            </a:pPr>
            <a:r>
              <a:rPr lang="en-GB" dirty="0">
                <a:latin typeface="Corbel"/>
                <a:cs typeface="Corbel"/>
              </a:rPr>
              <a:t>Some skills &amp; attributes contribute more than others</a:t>
            </a:r>
          </a:p>
          <a:p>
            <a:pPr eaLnBrk="1" hangingPunct="1">
              <a:lnSpc>
                <a:spcPct val="80000"/>
              </a:lnSpc>
              <a:defRPr/>
            </a:pPr>
            <a:r>
              <a:rPr lang="en-GB" dirty="0">
                <a:latin typeface="Corbel"/>
                <a:cs typeface="Corbel"/>
              </a:rPr>
              <a:t>These skills can be described and assessed</a:t>
            </a:r>
          </a:p>
          <a:p>
            <a:pPr eaLnBrk="1" hangingPunct="1">
              <a:lnSpc>
                <a:spcPct val="80000"/>
              </a:lnSpc>
              <a:defRPr/>
            </a:pPr>
            <a:r>
              <a:rPr lang="en-GB" dirty="0">
                <a:latin typeface="Corbel"/>
                <a:cs typeface="Corbel"/>
              </a:rPr>
              <a:t>Some positions contribute more than others</a:t>
            </a:r>
          </a:p>
          <a:p>
            <a:pPr eaLnBrk="1" hangingPunct="1">
              <a:lnSpc>
                <a:spcPct val="80000"/>
              </a:lnSpc>
              <a:defRPr/>
            </a:pPr>
            <a:r>
              <a:rPr lang="en-GB" dirty="0">
                <a:latin typeface="Corbel"/>
                <a:cs typeface="Corbel"/>
              </a:rPr>
              <a:t>Talent in key positions is critical </a:t>
            </a:r>
          </a:p>
          <a:p>
            <a:pPr eaLnBrk="1" hangingPunct="1">
              <a:lnSpc>
                <a:spcPct val="80000"/>
              </a:lnSpc>
              <a:defRPr/>
            </a:pPr>
            <a:r>
              <a:rPr lang="en-GB" dirty="0">
                <a:latin typeface="Corbel"/>
                <a:cs typeface="Corbel"/>
              </a:rPr>
              <a:t>Talent is scarce </a:t>
            </a:r>
          </a:p>
          <a:p>
            <a:pPr eaLnBrk="1" hangingPunct="1">
              <a:lnSpc>
                <a:spcPct val="80000"/>
              </a:lnSpc>
              <a:defRPr/>
            </a:pPr>
            <a:r>
              <a:rPr lang="en-GB" dirty="0">
                <a:latin typeface="Corbel"/>
                <a:cs typeface="Corbel"/>
              </a:rPr>
              <a:t>Talent identification is fair and unbiased</a:t>
            </a:r>
          </a:p>
          <a:p>
            <a:pPr eaLnBrk="1" hangingPunct="1">
              <a:lnSpc>
                <a:spcPct val="80000"/>
              </a:lnSpc>
              <a:defRPr/>
            </a:pPr>
            <a:r>
              <a:rPr lang="en-GB" dirty="0">
                <a:latin typeface="Corbel"/>
                <a:cs typeface="Corbel"/>
              </a:rPr>
              <a:t>Failure to manage talent compromises organizational performance</a:t>
            </a:r>
          </a:p>
          <a:p>
            <a:pPr marL="0" indent="0" eaLnBrk="1" hangingPunct="1">
              <a:lnSpc>
                <a:spcPct val="80000"/>
              </a:lnSpc>
              <a:buNone/>
              <a:defRPr/>
            </a:pPr>
            <a:endParaRPr lang="en-US" sz="2000" dirty="0"/>
          </a:p>
        </p:txBody>
      </p:sp>
      <p:pic>
        <p:nvPicPr>
          <p:cNvPr id="4" name="Picture 3" descr="GoldLine_zps833d6fd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 y="5599380"/>
            <a:ext cx="8036560" cy="12586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idx="4294967295"/>
          </p:nvPr>
        </p:nvSpPr>
        <p:spPr/>
        <p:txBody>
          <a:bodyPr/>
          <a:lstStyle/>
          <a:p>
            <a:pPr eaLnBrk="1" hangingPunct="1">
              <a:defRPr/>
            </a:pPr>
            <a:r>
              <a:rPr lang="en-GB" dirty="0"/>
              <a:t>9 box grid example</a:t>
            </a:r>
          </a:p>
        </p:txBody>
      </p:sp>
      <p:graphicFrame>
        <p:nvGraphicFramePr>
          <p:cNvPr id="5" name="Table 4"/>
          <p:cNvGraphicFramePr>
            <a:graphicFrameLocks noGrp="1"/>
          </p:cNvGraphicFramePr>
          <p:nvPr/>
        </p:nvGraphicFramePr>
        <p:xfrm>
          <a:off x="1403350" y="2420938"/>
          <a:ext cx="6096000" cy="2835275"/>
        </p:xfrm>
        <a:graphic>
          <a:graphicData uri="http://schemas.openxmlformats.org/drawingml/2006/table">
            <a:tbl>
              <a:tblPr/>
              <a:tblGrid>
                <a:gridCol w="2032000"/>
                <a:gridCol w="2032000"/>
                <a:gridCol w="2032000"/>
              </a:tblGrid>
              <a:tr h="10975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FF"/>
                          </a:solidFill>
                          <a:effectLst/>
                          <a:latin typeface="Arial" charset="0"/>
                          <a:cs typeface="Arial" charset="0"/>
                        </a:rPr>
                        <a:t>Emerging star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FFFFFF"/>
                          </a:solidFill>
                          <a:effectLst/>
                          <a:latin typeface="Arial" charset="0"/>
                          <a:cs typeface="Arial" charset="0"/>
                        </a:rPr>
                        <a:t>Under performs but has potential</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FF"/>
                          </a:solidFill>
                          <a:effectLst/>
                          <a:latin typeface="Arial" charset="0"/>
                          <a:cs typeface="Arial" charset="0"/>
                        </a:rPr>
                        <a:t>Future star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FFFFFF"/>
                          </a:solidFill>
                          <a:effectLst/>
                          <a:latin typeface="Arial" charset="0"/>
                          <a:cs typeface="Arial" charset="0"/>
                        </a:rPr>
                        <a:t>Performs well, has potential</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smtClean="0">
                          <a:ln>
                            <a:noFill/>
                          </a:ln>
                          <a:solidFill>
                            <a:srgbClr val="FFFFFF"/>
                          </a:solidFill>
                          <a:effectLst/>
                          <a:latin typeface="Arial" charset="0"/>
                          <a:cs typeface="Arial" charset="0"/>
                        </a:rPr>
                        <a:t>Superstar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FFFFFF"/>
                          </a:solidFill>
                          <a:effectLst/>
                          <a:latin typeface="Arial" charset="0"/>
                          <a:cs typeface="Arial" charset="0"/>
                        </a:rPr>
                        <a:t>Exceptional performer with high potential</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0975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Arial" charset="0"/>
                          <a:cs typeface="Arial" charset="0"/>
                        </a:rPr>
                        <a:t>Potential star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0000"/>
                          </a:solidFill>
                          <a:effectLst/>
                          <a:latin typeface="Arial" charset="0"/>
                          <a:cs typeface="Arial" charset="0"/>
                        </a:rPr>
                        <a:t>Under performer with potential</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Arial" charset="0"/>
                          <a:cs typeface="Arial" charset="0"/>
                        </a:rPr>
                        <a:t>Rising star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0000"/>
                          </a:solidFill>
                          <a:effectLst/>
                          <a:latin typeface="Arial" charset="0"/>
                          <a:cs typeface="Arial" charset="0"/>
                        </a:rPr>
                        <a:t>Performs OK and has potential</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Arial" charset="0"/>
                          <a:cs typeface="Arial" charset="0"/>
                        </a:rPr>
                        <a:t>Star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0000"/>
                          </a:solidFill>
                          <a:effectLst/>
                          <a:latin typeface="Arial" charset="0"/>
                          <a:cs typeface="Arial" charset="0"/>
                        </a:rPr>
                        <a:t>Exceptional performer with potential</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40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Arial" charset="0"/>
                          <a:cs typeface="Arial" charset="0"/>
                        </a:rPr>
                        <a:t>Under performer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rgbClr val="000000"/>
                        </a:solidFill>
                        <a:effectLst/>
                        <a:latin typeface="Arial" charset="0"/>
                        <a:cs typeface="Arial" charset="0"/>
                      </a:endParaRP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Arial" charset="0"/>
                          <a:cs typeface="Arial" charset="0"/>
                        </a:rPr>
                        <a:t>Solid performer</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dirty="0" smtClean="0">
                          <a:ln>
                            <a:noFill/>
                          </a:ln>
                          <a:solidFill>
                            <a:srgbClr val="000000"/>
                          </a:solidFill>
                          <a:effectLst/>
                          <a:latin typeface="Arial" charset="0"/>
                          <a:cs typeface="Arial" charset="0"/>
                        </a:rPr>
                        <a:t>Strong performer</a:t>
                      </a:r>
                    </a:p>
                  </a:txBody>
                  <a:tcPr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9476" name="TextBox 5"/>
          <p:cNvSpPr txBox="1">
            <a:spLocks noChangeArrowheads="1"/>
          </p:cNvSpPr>
          <p:nvPr/>
        </p:nvSpPr>
        <p:spPr bwMode="auto">
          <a:xfrm>
            <a:off x="1403350" y="5735004"/>
            <a:ext cx="6121400" cy="368300"/>
          </a:xfrm>
          <a:prstGeom prst="rect">
            <a:avLst/>
          </a:prstGeom>
          <a:noFill/>
          <a:ln w="9525">
            <a:noFill/>
            <a:miter lim="800000"/>
            <a:headEnd/>
            <a:tailEnd/>
          </a:ln>
        </p:spPr>
        <p:txBody>
          <a:bodyPr>
            <a:spAutoFit/>
          </a:bodyPr>
          <a:lstStyle/>
          <a:p>
            <a:r>
              <a:rPr lang="en-GB" dirty="0">
                <a:latin typeface="Calibri" pitchFamily="34" charset="0"/>
              </a:rPr>
              <a:t>                         </a:t>
            </a:r>
            <a:r>
              <a:rPr lang="en-GB" dirty="0" smtClean="0">
                <a:latin typeface="Calibri" pitchFamily="34" charset="0"/>
              </a:rPr>
              <a:t>      Performance </a:t>
            </a:r>
            <a:r>
              <a:rPr lang="en-GB" dirty="0">
                <a:latin typeface="Calibri" pitchFamily="34" charset="0"/>
              </a:rPr>
              <a:t>appraisal rating</a:t>
            </a:r>
          </a:p>
        </p:txBody>
      </p:sp>
      <p:cxnSp>
        <p:nvCxnSpPr>
          <p:cNvPr id="8" name="Straight Connector 7"/>
          <p:cNvCxnSpPr/>
          <p:nvPr/>
        </p:nvCxnSpPr>
        <p:spPr>
          <a:xfrm>
            <a:off x="1476375" y="5373688"/>
            <a:ext cx="5975350" cy="0"/>
          </a:xfrm>
          <a:prstGeom prst="line">
            <a:avLst/>
          </a:prstGeom>
        </p:spPr>
        <p:style>
          <a:lnRef idx="1">
            <a:schemeClr val="accent1"/>
          </a:lnRef>
          <a:fillRef idx="0">
            <a:schemeClr val="accent1"/>
          </a:fillRef>
          <a:effectRef idx="0">
            <a:schemeClr val="accent1"/>
          </a:effectRef>
          <a:fontRef idx="minor">
            <a:schemeClr val="tx1"/>
          </a:fontRef>
        </p:style>
      </p:cxnSp>
      <p:sp>
        <p:nvSpPr>
          <p:cNvPr id="19478" name="TextBox 8"/>
          <p:cNvSpPr txBox="1">
            <a:spLocks noChangeArrowheads="1"/>
          </p:cNvSpPr>
          <p:nvPr/>
        </p:nvSpPr>
        <p:spPr bwMode="auto">
          <a:xfrm>
            <a:off x="1403350" y="5373688"/>
            <a:ext cx="6048375" cy="369888"/>
          </a:xfrm>
          <a:prstGeom prst="rect">
            <a:avLst/>
          </a:prstGeom>
          <a:noFill/>
          <a:ln w="9525">
            <a:noFill/>
            <a:miter lim="800000"/>
            <a:headEnd/>
            <a:tailEnd/>
          </a:ln>
        </p:spPr>
        <p:txBody>
          <a:bodyPr>
            <a:spAutoFit/>
          </a:bodyPr>
          <a:lstStyle/>
          <a:p>
            <a:r>
              <a:rPr lang="en-GB" dirty="0">
                <a:latin typeface="Calibri" pitchFamily="34" charset="0"/>
              </a:rPr>
              <a:t>Unsatisfactory                </a:t>
            </a:r>
            <a:r>
              <a:rPr lang="en-GB" dirty="0" smtClean="0">
                <a:latin typeface="Calibri" pitchFamily="34" charset="0"/>
              </a:rPr>
              <a:t>         Good</a:t>
            </a:r>
            <a:r>
              <a:rPr lang="en-GB" dirty="0">
                <a:latin typeface="Calibri" pitchFamily="34" charset="0"/>
              </a:rPr>
              <a:t>	                          </a:t>
            </a:r>
            <a:r>
              <a:rPr lang="en-GB" dirty="0" smtClean="0">
                <a:latin typeface="Calibri" pitchFamily="34" charset="0"/>
              </a:rPr>
              <a:t> Excellent</a:t>
            </a:r>
            <a:endParaRPr lang="en-GB" dirty="0">
              <a:latin typeface="Calibri" pitchFamily="34" charset="0"/>
            </a:endParaRPr>
          </a:p>
        </p:txBody>
      </p:sp>
      <p:cxnSp>
        <p:nvCxnSpPr>
          <p:cNvPr id="11" name="Straight Connector 10"/>
          <p:cNvCxnSpPr/>
          <p:nvPr/>
        </p:nvCxnSpPr>
        <p:spPr>
          <a:xfrm>
            <a:off x="1187450" y="2492375"/>
            <a:ext cx="0" cy="2376488"/>
          </a:xfrm>
          <a:prstGeom prst="line">
            <a:avLst/>
          </a:prstGeom>
        </p:spPr>
        <p:style>
          <a:lnRef idx="1">
            <a:schemeClr val="accent1"/>
          </a:lnRef>
          <a:fillRef idx="0">
            <a:schemeClr val="accent1"/>
          </a:fillRef>
          <a:effectRef idx="0">
            <a:schemeClr val="accent1"/>
          </a:effectRef>
          <a:fontRef idx="minor">
            <a:schemeClr val="tx1"/>
          </a:fontRef>
        </p:style>
      </p:cxnSp>
      <p:sp>
        <p:nvSpPr>
          <p:cNvPr id="19480" name="TextBox 11"/>
          <p:cNvSpPr txBox="1">
            <a:spLocks noChangeArrowheads="1"/>
          </p:cNvSpPr>
          <p:nvPr/>
        </p:nvSpPr>
        <p:spPr bwMode="auto">
          <a:xfrm>
            <a:off x="179388" y="3213100"/>
            <a:ext cx="936625" cy="584200"/>
          </a:xfrm>
          <a:prstGeom prst="rect">
            <a:avLst/>
          </a:prstGeom>
          <a:noFill/>
          <a:ln w="9525">
            <a:noFill/>
            <a:miter lim="800000"/>
            <a:headEnd/>
            <a:tailEnd/>
          </a:ln>
        </p:spPr>
        <p:txBody>
          <a:bodyPr>
            <a:spAutoFit/>
          </a:bodyPr>
          <a:lstStyle/>
          <a:p>
            <a:r>
              <a:rPr lang="en-GB" sz="1600">
                <a:latin typeface="Calibri" pitchFamily="34" charset="0"/>
              </a:rPr>
              <a:t>Potential rating</a:t>
            </a:r>
          </a:p>
        </p:txBody>
      </p:sp>
      <p:cxnSp>
        <p:nvCxnSpPr>
          <p:cNvPr id="14" name="Straight Connector 13"/>
          <p:cNvCxnSpPr/>
          <p:nvPr/>
        </p:nvCxnSpPr>
        <p:spPr>
          <a:xfrm>
            <a:off x="1403350" y="2205038"/>
            <a:ext cx="6048375" cy="0"/>
          </a:xfrm>
          <a:prstGeom prst="line">
            <a:avLst/>
          </a:prstGeom>
        </p:spPr>
        <p:style>
          <a:lnRef idx="1">
            <a:schemeClr val="accent1"/>
          </a:lnRef>
          <a:fillRef idx="0">
            <a:schemeClr val="accent1"/>
          </a:fillRef>
          <a:effectRef idx="0">
            <a:schemeClr val="accent1"/>
          </a:effectRef>
          <a:fontRef idx="minor">
            <a:schemeClr val="tx1"/>
          </a:fontRef>
        </p:style>
      </p:cxnSp>
      <p:sp>
        <p:nvSpPr>
          <p:cNvPr id="19482" name="TextBox 14"/>
          <p:cNvSpPr txBox="1">
            <a:spLocks noChangeArrowheads="1"/>
          </p:cNvSpPr>
          <p:nvPr/>
        </p:nvSpPr>
        <p:spPr bwMode="auto">
          <a:xfrm>
            <a:off x="1692275" y="1484313"/>
            <a:ext cx="5327650" cy="369887"/>
          </a:xfrm>
          <a:prstGeom prst="rect">
            <a:avLst/>
          </a:prstGeom>
          <a:noFill/>
          <a:ln w="9525">
            <a:noFill/>
            <a:miter lim="800000"/>
            <a:headEnd/>
            <a:tailEnd/>
          </a:ln>
        </p:spPr>
        <p:txBody>
          <a:bodyPr>
            <a:spAutoFit/>
          </a:bodyPr>
          <a:lstStyle/>
          <a:p>
            <a:r>
              <a:rPr lang="en-GB">
                <a:latin typeface="Calibri" pitchFamily="34" charset="0"/>
              </a:rPr>
              <a:t>                              Timescale for promotion</a:t>
            </a:r>
          </a:p>
        </p:txBody>
      </p:sp>
      <p:sp>
        <p:nvSpPr>
          <p:cNvPr id="19483" name="TextBox 15"/>
          <p:cNvSpPr txBox="1">
            <a:spLocks noChangeArrowheads="1"/>
          </p:cNvSpPr>
          <p:nvPr/>
        </p:nvSpPr>
        <p:spPr bwMode="auto">
          <a:xfrm>
            <a:off x="1692275" y="1844675"/>
            <a:ext cx="5472113" cy="923925"/>
          </a:xfrm>
          <a:prstGeom prst="rect">
            <a:avLst/>
          </a:prstGeom>
          <a:noFill/>
          <a:ln w="9525">
            <a:noFill/>
            <a:miter lim="800000"/>
            <a:headEnd/>
            <a:tailEnd/>
          </a:ln>
        </p:spPr>
        <p:txBody>
          <a:bodyPr>
            <a:spAutoFit/>
          </a:bodyPr>
          <a:lstStyle/>
          <a:p>
            <a:r>
              <a:rPr lang="en-GB" dirty="0">
                <a:latin typeface="Calibri" pitchFamily="34" charset="0"/>
              </a:rPr>
              <a:t>Unknown                      12-18 months               0-12 months							</a:t>
            </a:r>
          </a:p>
        </p:txBody>
      </p:sp>
      <p:pic>
        <p:nvPicPr>
          <p:cNvPr id="12" name="Picture 1" descr="Sun.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281" y="238561"/>
            <a:ext cx="1235328" cy="117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descr="Sun.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780" y="238561"/>
            <a:ext cx="1235328" cy="117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Sun.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7780" y="5513765"/>
            <a:ext cx="1235328" cy="117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descr="Sun.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516363"/>
            <a:ext cx="1235328" cy="117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1280" y="274638"/>
            <a:ext cx="9062720" cy="1143000"/>
          </a:xfrm>
        </p:spPr>
        <p:txBody>
          <a:bodyPr>
            <a:noAutofit/>
          </a:bodyPr>
          <a:lstStyle/>
          <a:p>
            <a:pPr eaLnBrk="1" hangingPunct="1">
              <a:defRPr/>
            </a:pPr>
            <a:r>
              <a:rPr lang="en-GB" sz="4000" dirty="0">
                <a:latin typeface="Corbel"/>
                <a:cs typeface="Corbel"/>
              </a:rPr>
              <a:t>Why has TM caught on? </a:t>
            </a:r>
            <a:r>
              <a:rPr lang="en-GB" sz="4000" dirty="0" smtClean="0">
                <a:latin typeface="Corbel"/>
                <a:cs typeface="Corbel"/>
              </a:rPr>
              <a:t>(</a:t>
            </a:r>
            <a:r>
              <a:rPr lang="en-GB" sz="4000" dirty="0">
                <a:latin typeface="Corbel"/>
                <a:cs typeface="Corbel"/>
              </a:rPr>
              <a:t>A sticky meme)</a:t>
            </a:r>
          </a:p>
        </p:txBody>
      </p:sp>
      <p:sp>
        <p:nvSpPr>
          <p:cNvPr id="11267" name="Rectangle 3"/>
          <p:cNvSpPr>
            <a:spLocks noGrp="1" noChangeArrowheads="1"/>
          </p:cNvSpPr>
          <p:nvPr>
            <p:ph type="body" idx="1"/>
          </p:nvPr>
        </p:nvSpPr>
        <p:spPr/>
        <p:txBody>
          <a:bodyPr/>
          <a:lstStyle/>
          <a:p>
            <a:pPr eaLnBrk="1" hangingPunct="1"/>
            <a:r>
              <a:rPr lang="en-GB" dirty="0" smtClean="0">
                <a:latin typeface="Corbel" pitchFamily="34" charset="0"/>
                <a:ea typeface="ＭＳ Ｐゴシック" pitchFamily="34" charset="-128"/>
              </a:rPr>
              <a:t>The idea is simple, seductive, and fits with other ideas about leadership and change</a:t>
            </a:r>
          </a:p>
          <a:p>
            <a:pPr eaLnBrk="1" hangingPunct="1"/>
            <a:r>
              <a:rPr lang="en-GB" dirty="0" smtClean="0">
                <a:latin typeface="Corbel" pitchFamily="34" charset="0"/>
                <a:ea typeface="ＭＳ Ｐゴシック" pitchFamily="34" charset="-128"/>
              </a:rPr>
              <a:t>The idea warns of danger and taps into fears of inaction</a:t>
            </a:r>
          </a:p>
          <a:p>
            <a:pPr eaLnBrk="1" hangingPunct="1"/>
            <a:r>
              <a:rPr lang="en-GB" dirty="0" smtClean="0">
                <a:latin typeface="Corbel" pitchFamily="34" charset="0"/>
                <a:ea typeface="ＭＳ Ｐゴシック" pitchFamily="34" charset="-128"/>
              </a:rPr>
              <a:t>Lack of a competing idea, except inaction</a:t>
            </a:r>
          </a:p>
          <a:p>
            <a:pPr eaLnBrk="1" hangingPunct="1"/>
            <a:r>
              <a:rPr lang="en-GB" dirty="0" smtClean="0">
                <a:latin typeface="Corbel" pitchFamily="34" charset="0"/>
                <a:ea typeface="ＭＳ Ｐゴシック" pitchFamily="34" charset="-128"/>
              </a:rPr>
              <a:t>Ambiguity – adapting to fit organizations </a:t>
            </a:r>
          </a:p>
          <a:p>
            <a:pPr eaLnBrk="1" hangingPunct="1"/>
            <a:endParaRPr lang="en-GB" dirty="0" smtClean="0">
              <a:latin typeface="Corbel" pitchFamily="34" charset="0"/>
              <a:ea typeface="ＭＳ Ｐゴシック" pitchFamily="34" charset="-128"/>
            </a:endParaRPr>
          </a:p>
        </p:txBody>
      </p:sp>
      <p:pic>
        <p:nvPicPr>
          <p:cNvPr id="4" name="Picture 3" descr="GoldLine_zps833d6fd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 y="5091380"/>
            <a:ext cx="8036560" cy="12586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GB" dirty="0">
                <a:latin typeface="Corbel"/>
                <a:cs typeface="Corbel"/>
              </a:rPr>
              <a:t>Stickiness continued..</a:t>
            </a:r>
          </a:p>
        </p:txBody>
      </p:sp>
      <p:sp>
        <p:nvSpPr>
          <p:cNvPr id="12291" name="Rectangle 3"/>
          <p:cNvSpPr>
            <a:spLocks noGrp="1" noChangeArrowheads="1"/>
          </p:cNvSpPr>
          <p:nvPr>
            <p:ph type="body" idx="1"/>
          </p:nvPr>
        </p:nvSpPr>
        <p:spPr/>
        <p:txBody>
          <a:bodyPr/>
          <a:lstStyle/>
          <a:p>
            <a:pPr eaLnBrk="1" hangingPunct="1"/>
            <a:r>
              <a:rPr lang="en-GB" dirty="0" smtClean="0">
                <a:latin typeface="Corbel" pitchFamily="34" charset="0"/>
                <a:ea typeface="ＭＳ Ｐゴシック" pitchFamily="34" charset="-128"/>
              </a:rPr>
              <a:t>TM short-cuts the complexity of managing large organizations</a:t>
            </a:r>
          </a:p>
          <a:p>
            <a:pPr eaLnBrk="1" hangingPunct="1"/>
            <a:r>
              <a:rPr lang="en-GB" dirty="0" smtClean="0">
                <a:latin typeface="Corbel" pitchFamily="34" charset="0"/>
                <a:ea typeface="ＭＳ Ｐゴシック" pitchFamily="34" charset="-128"/>
              </a:rPr>
              <a:t>TM satisfies the need for execs to </a:t>
            </a:r>
            <a:r>
              <a:rPr lang="ja-JP" altLang="en-GB" dirty="0" smtClean="0">
                <a:latin typeface="Corbel" pitchFamily="34" charset="0"/>
                <a:ea typeface="ＭＳ Ｐゴシック" pitchFamily="34" charset="-128"/>
              </a:rPr>
              <a:t>‘</a:t>
            </a:r>
            <a:r>
              <a:rPr lang="en-GB" altLang="ja-JP" dirty="0" smtClean="0">
                <a:latin typeface="Corbel" pitchFamily="34" charset="0"/>
                <a:ea typeface="ＭＳ Ｐゴシック" pitchFamily="34" charset="-128"/>
              </a:rPr>
              <a:t>consume</a:t>
            </a:r>
            <a:r>
              <a:rPr lang="ja-JP" altLang="en-GB" dirty="0" smtClean="0">
                <a:latin typeface="Corbel" pitchFamily="34" charset="0"/>
                <a:ea typeface="ＭＳ Ｐゴシック" pitchFamily="34" charset="-128"/>
              </a:rPr>
              <a:t>’</a:t>
            </a:r>
            <a:r>
              <a:rPr lang="en-GB" altLang="ja-JP" dirty="0" smtClean="0">
                <a:latin typeface="Corbel" pitchFamily="34" charset="0"/>
                <a:ea typeface="ＭＳ Ｐゴシック" pitchFamily="34" charset="-128"/>
              </a:rPr>
              <a:t> the same talent. </a:t>
            </a:r>
          </a:p>
          <a:p>
            <a:pPr eaLnBrk="1" hangingPunct="1"/>
            <a:r>
              <a:rPr lang="en-GB" altLang="ja-JP" dirty="0" smtClean="0">
                <a:latin typeface="Corbel" pitchFamily="34" charset="0"/>
                <a:ea typeface="ＭＳ Ｐゴシック" pitchFamily="34" charset="-128"/>
              </a:rPr>
              <a:t>People don</a:t>
            </a:r>
            <a:r>
              <a:rPr lang="en-GB" altLang="en-US" dirty="0" smtClean="0">
                <a:latin typeface="Corbel" pitchFamily="34" charset="0"/>
                <a:ea typeface="ＭＳ Ｐゴシック" pitchFamily="34" charset="-128"/>
              </a:rPr>
              <a:t>’</a:t>
            </a:r>
            <a:r>
              <a:rPr lang="en-GB" altLang="ja-JP" dirty="0" smtClean="0">
                <a:latin typeface="Corbel" pitchFamily="34" charset="0"/>
                <a:ea typeface="ＭＳ Ｐゴシック" pitchFamily="34" charset="-128"/>
              </a:rPr>
              <a:t>t actually need to be more talented.</a:t>
            </a:r>
          </a:p>
          <a:p>
            <a:pPr eaLnBrk="1" hangingPunct="1"/>
            <a:r>
              <a:rPr lang="en-GB" dirty="0" smtClean="0">
                <a:latin typeface="Corbel" pitchFamily="34" charset="0"/>
                <a:ea typeface="ＭＳ Ｐゴシック" pitchFamily="34" charset="-128"/>
              </a:rPr>
              <a:t>TM is spread by successful people</a:t>
            </a:r>
          </a:p>
        </p:txBody>
      </p:sp>
      <p:pic>
        <p:nvPicPr>
          <p:cNvPr id="4" name="Picture 3" descr="GoldLine_zps833d6fd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366310"/>
            <a:ext cx="8036560" cy="12586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GB" dirty="0">
                <a:latin typeface="Corbel"/>
                <a:cs typeface="Corbel"/>
              </a:rPr>
              <a:t>TM &amp; Elias</a:t>
            </a:r>
          </a:p>
        </p:txBody>
      </p:sp>
      <p:sp>
        <p:nvSpPr>
          <p:cNvPr id="14339" name="Rectangle 3"/>
          <p:cNvSpPr>
            <a:spLocks noGrp="1" noChangeArrowheads="1"/>
          </p:cNvSpPr>
          <p:nvPr>
            <p:ph type="body" idx="1"/>
          </p:nvPr>
        </p:nvSpPr>
        <p:spPr/>
        <p:txBody>
          <a:bodyPr>
            <a:normAutofit lnSpcReduction="10000"/>
          </a:bodyPr>
          <a:lstStyle/>
          <a:p>
            <a:pPr eaLnBrk="1" hangingPunct="1"/>
            <a:r>
              <a:rPr lang="en-GB" dirty="0" smtClean="0">
                <a:latin typeface="Corbel" pitchFamily="34" charset="0"/>
                <a:ea typeface="ＭＳ Ｐゴシック" pitchFamily="34" charset="-128"/>
              </a:rPr>
              <a:t>TM is a strategy to maintain order via the creation of differences, distinctions and differentiation.</a:t>
            </a:r>
          </a:p>
          <a:p>
            <a:pPr eaLnBrk="1" hangingPunct="1"/>
            <a:r>
              <a:rPr lang="en-GB" dirty="0" smtClean="0">
                <a:latin typeface="Corbel" pitchFamily="34" charset="0"/>
                <a:ea typeface="ＭＳ Ｐゴシック" pitchFamily="34" charset="-128"/>
              </a:rPr>
              <a:t>Competitive relations among the talented </a:t>
            </a:r>
            <a:r>
              <a:rPr lang="en-GB" i="1" dirty="0" smtClean="0">
                <a:latin typeface="Corbel" pitchFamily="34" charset="0"/>
                <a:ea typeface="ＭＳ Ｐゴシック" pitchFamily="34" charset="-128"/>
              </a:rPr>
              <a:t>paralyse rebellion </a:t>
            </a:r>
            <a:r>
              <a:rPr lang="en-GB" dirty="0" smtClean="0">
                <a:latin typeface="Corbel" pitchFamily="34" charset="0"/>
                <a:ea typeface="ＭＳ Ｐゴシック" pitchFamily="34" charset="-128"/>
              </a:rPr>
              <a:t>from within (de Swaan 1990).</a:t>
            </a:r>
          </a:p>
          <a:p>
            <a:pPr eaLnBrk="1" hangingPunct="1"/>
            <a:r>
              <a:rPr lang="en-GB" dirty="0" smtClean="0">
                <a:latin typeface="Corbel" pitchFamily="34" charset="0"/>
                <a:ea typeface="ＭＳ Ｐゴシック" pitchFamily="34" charset="-128"/>
              </a:rPr>
              <a:t>TM plays to dominant, powerful discourses</a:t>
            </a:r>
          </a:p>
          <a:p>
            <a:pPr lvl="1" eaLnBrk="1" hangingPunct="1"/>
            <a:r>
              <a:rPr lang="en-GB" dirty="0" smtClean="0">
                <a:latin typeface="Corbel" pitchFamily="34" charset="0"/>
                <a:ea typeface="Arial" pitchFamily="34" charset="0"/>
              </a:rPr>
              <a:t>The </a:t>
            </a:r>
            <a:r>
              <a:rPr lang="ja-JP" altLang="en-GB" dirty="0" smtClean="0">
                <a:latin typeface="Corbel" pitchFamily="34" charset="0"/>
                <a:ea typeface="Arial" pitchFamily="34" charset="0"/>
              </a:rPr>
              <a:t>‘</a:t>
            </a:r>
            <a:r>
              <a:rPr lang="en-GB" altLang="ja-JP" dirty="0" smtClean="0">
                <a:latin typeface="Corbel" pitchFamily="34" charset="0"/>
                <a:ea typeface="Arial" pitchFamily="34" charset="0"/>
              </a:rPr>
              <a:t>talented</a:t>
            </a:r>
            <a:r>
              <a:rPr lang="ja-JP" altLang="en-GB" dirty="0" smtClean="0">
                <a:latin typeface="Corbel" pitchFamily="34" charset="0"/>
                <a:ea typeface="Arial" pitchFamily="34" charset="0"/>
              </a:rPr>
              <a:t>’’</a:t>
            </a:r>
            <a:r>
              <a:rPr lang="en-GB" altLang="ja-JP" dirty="0" smtClean="0">
                <a:latin typeface="Corbel" pitchFamily="34" charset="0"/>
                <a:ea typeface="Arial" pitchFamily="34" charset="0"/>
              </a:rPr>
              <a:t> need the execs, and execs need the </a:t>
            </a:r>
            <a:r>
              <a:rPr lang="ja-JP" altLang="en-GB" dirty="0" smtClean="0">
                <a:latin typeface="Corbel" pitchFamily="34" charset="0"/>
                <a:ea typeface="Arial" pitchFamily="34" charset="0"/>
              </a:rPr>
              <a:t>‘</a:t>
            </a:r>
            <a:r>
              <a:rPr lang="en-GB" altLang="ja-JP" dirty="0" smtClean="0">
                <a:latin typeface="Corbel" pitchFamily="34" charset="0"/>
                <a:ea typeface="Arial" pitchFamily="34" charset="0"/>
              </a:rPr>
              <a:t>talented</a:t>
            </a:r>
            <a:r>
              <a:rPr lang="ja-JP" altLang="en-GB" dirty="0" smtClean="0">
                <a:latin typeface="Corbel" pitchFamily="34" charset="0"/>
                <a:ea typeface="Arial" pitchFamily="34" charset="0"/>
              </a:rPr>
              <a:t>’</a:t>
            </a:r>
            <a:r>
              <a:rPr lang="en-GB" altLang="ja-JP" dirty="0" smtClean="0">
                <a:latin typeface="Corbel" pitchFamily="34" charset="0"/>
                <a:ea typeface="Arial" pitchFamily="34" charset="0"/>
              </a:rPr>
              <a:t>.</a:t>
            </a:r>
          </a:p>
          <a:p>
            <a:pPr eaLnBrk="1" hangingPunct="1"/>
            <a:endParaRPr lang="en-GB" dirty="0" smtClean="0">
              <a:ea typeface="ＭＳ Ｐゴシック" pitchFamily="34" charset="-128"/>
            </a:endParaRPr>
          </a:p>
        </p:txBody>
      </p:sp>
      <p:pic>
        <p:nvPicPr>
          <p:cNvPr id="4" name="Picture 3" descr="GoldLine_zps833d6fd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 y="5599380"/>
            <a:ext cx="8036560" cy="125862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915</TotalTime>
  <Words>1174</Words>
  <Application>Microsoft Macintosh PowerPoint</Application>
  <PresentationFormat>On-screen Show (4:3)</PresentationFormat>
  <Paragraphs>91</Paragraphs>
  <Slides>23</Slides>
  <Notes>2</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Ballet for the Sun King: power, talent and organisation </vt:lpstr>
      <vt:lpstr>Notions of ‘talent’, much like ‘celebrity’ (van Krieken 2012), dominate popular culture. Whether on TV shows, in popular media, or in the workplace, people talk about ‘talent’ as something that generates or leads to prosperity and success (Adamsen 2016). </vt:lpstr>
      <vt:lpstr>Modern history of talent in Organizations </vt:lpstr>
      <vt:lpstr>Elitist view of TM</vt:lpstr>
      <vt:lpstr>Core assumptions of elitist TM</vt:lpstr>
      <vt:lpstr>9 box grid example</vt:lpstr>
      <vt:lpstr>Why has TM caught on? (A sticky meme)</vt:lpstr>
      <vt:lpstr>Stickiness continued..</vt:lpstr>
      <vt:lpstr>TM &amp; Elias</vt:lpstr>
      <vt:lpstr>‘Elitist’ and ‘subjective’ talent management </vt:lpstr>
      <vt:lpstr>At first sight it may appear that the courts of the nobility in the 17th century offer little towards our understandings of the development of the modern world.   On the contrary, however, Elias (1983; 2000) shows that courts were a central node in the European civilizing process.   Arguably these insights are still relevant today and we suggest that the work of Elias (1983; 2012) provides important insights into the origins and persistence of institutionalized forms of ‘elitist’ &amp; ‘subjective’ talent management… </vt:lpstr>
      <vt:lpstr>One can see the dominance of contemporary social processes related to ‘celebrity’ and ‘talent’ on the UK reality TV show The Apprentice.  Aspiring ‘talents’ are encouraged by the business celebrity Lord Alan Sugar to perform at a level high enough to win his favours and maintain their position at his court of celebrity – otherwise they will be dropped!               </vt:lpstr>
      <vt:lpstr>   ‘The court itself was perpetually performative and subject to intense and constant competition according to ever shifting rules and norms… leading to… the production of ever-changing favourites surrounded by their own networks of patronage and favouritism’ (Van Krieken 2012, 22).    Van Krieken argues that courtly rationality – based on a particular psychological disposition, a certain habitus, organized around heightened visibility, both upwards to one’s superiors, and downwards to one’s inferiors – now underpins the emergence of an embryonic celebrity rationality.    </vt:lpstr>
      <vt:lpstr>Much as Weber (1978) argued that discipline escaped the monastery and barracks to spread ever more widely, so van Krieken (2012) argues that celebrity rationality jumped the walls of court society through various social forms and intermediary institutions during the civilizing process…  Throughout the sixteenth and seventeenth centuries he argues that the courtier thus became ‘differentiated into a number of different social types – the public servant, the politician’s advisor, the manager, but also the celebrity, the witty, beautiful and talented focus of public scrutiny and attention with access to power’. </vt:lpstr>
      <vt:lpstr>PowerPoint Presentation</vt:lpstr>
      <vt:lpstr> Sennett discusses the consequences of these developments in The Fall of Public Man.  He argues that the rise of personality has corrupted social and political life and led to a situation in which the public focus on selected social elites means that individuals below this level are in danger of disappearing altogether.   Sennett suggests that adding a recognisable name to a performance does not only attract a larger audience, but has become the major of way of attracting an audience at all…   </vt:lpstr>
      <vt:lpstr>  There are parallels here with the economics of attention…  In a context where there is a gross oversupply of information, this is an approach to the management of information through which human attention is treated as a scarce commodity...        In this context, names that are well known attract more attention and resources for work comparable in quality to that produced by others who are less well known.   In a world stuffed full of information, ‘what is in short supply is the means to discriminate between what is on offer, and the capacity to attract attention’ (van Krieken, 2012, p.55).   </vt:lpstr>
      <vt:lpstr>As these processes were gradually normalised throughout the 1980s and 1990s, we argue that most people below the level of the CEO within business organisations began to suffer from a lack of attention, thus giving the quest for ‘talent’ a new significance.   The defining moment in the rise of contemporary talent management came early in the new millennium with the publication of The War for Talent (Michaels et al. 2001).   From this point onwards the ‘elitist’ and ‘subjective’ forms of talent management identified earlier came to the fore (see Adamsen 2016). </vt:lpstr>
      <vt:lpstr>PowerPoint Presentation</vt:lpstr>
      <vt:lpstr>The dance itself, we contend, is structured by a plethora of management technologies and performance measures that allow senior management to maintain the boundaries of the permissible and ward off dissent before it threatens the established order.  Arguably this undermines the upwards and downwards process of differentiation that drives the process on civilization…</vt:lpstr>
      <vt:lpstr>PowerPoint Presentation</vt:lpstr>
      <vt:lpstr>PowerPoint Presentation</vt:lpstr>
      <vt:lpstr>Thank you!</vt:lpstr>
    </vt:vector>
  </TitlesOfParts>
  <Company>jblresearch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Lever</dc:creator>
  <cp:lastModifiedBy>John Lever</cp:lastModifiedBy>
  <cp:revision>119</cp:revision>
  <dcterms:created xsi:type="dcterms:W3CDTF">2016-06-10T12:01:18Z</dcterms:created>
  <dcterms:modified xsi:type="dcterms:W3CDTF">2016-07-05T14:18:34Z</dcterms:modified>
</cp:coreProperties>
</file>