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73" r:id="rId4"/>
    <p:sldMasterId id="2147483684" r:id="rId5"/>
    <p:sldMasterId id="2147483691" r:id="rId6"/>
    <p:sldMasterId id="2147483693" r:id="rId7"/>
    <p:sldMasterId id="2147483698" r:id="rId8"/>
    <p:sldMasterId id="2147483767" r:id="rId9"/>
  </p:sldMasterIdLst>
  <p:notesMasterIdLst>
    <p:notesMasterId r:id="rId37"/>
  </p:notesMasterIdLst>
  <p:handoutMasterIdLst>
    <p:handoutMasterId r:id="rId38"/>
  </p:handoutMasterIdLst>
  <p:sldIdLst>
    <p:sldId id="288" r:id="rId10"/>
    <p:sldId id="261" r:id="rId11"/>
    <p:sldId id="283" r:id="rId12"/>
    <p:sldId id="290" r:id="rId13"/>
    <p:sldId id="284" r:id="rId14"/>
    <p:sldId id="264" r:id="rId15"/>
    <p:sldId id="262" r:id="rId16"/>
    <p:sldId id="263" r:id="rId17"/>
    <p:sldId id="265" r:id="rId18"/>
    <p:sldId id="267" r:id="rId19"/>
    <p:sldId id="266" r:id="rId20"/>
    <p:sldId id="269" r:id="rId21"/>
    <p:sldId id="268" r:id="rId22"/>
    <p:sldId id="270" r:id="rId23"/>
    <p:sldId id="285" r:id="rId24"/>
    <p:sldId id="275" r:id="rId25"/>
    <p:sldId id="271" r:id="rId26"/>
    <p:sldId id="272" r:id="rId27"/>
    <p:sldId id="273" r:id="rId28"/>
    <p:sldId id="274" r:id="rId29"/>
    <p:sldId id="276" r:id="rId30"/>
    <p:sldId id="277" r:id="rId31"/>
    <p:sldId id="278" r:id="rId32"/>
    <p:sldId id="280" r:id="rId33"/>
    <p:sldId id="279" r:id="rId34"/>
    <p:sldId id="286" r:id="rId35"/>
    <p:sldId id="289" r:id="rId36"/>
  </p:sldIdLst>
  <p:sldSz cx="9144000" cy="5143500" type="screen16x9"/>
  <p:notesSz cx="6797675" cy="9928225"/>
  <p:defaultTextStyle>
    <a:defPPr>
      <a:defRPr lang="en-GB"/>
    </a:defPPr>
    <a:lvl1pPr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A8B"/>
    <a:srgbClr val="FFFFFF"/>
    <a:srgbClr val="000000"/>
    <a:srgbClr val="2C3841"/>
    <a:srgbClr val="458557"/>
    <a:srgbClr val="9BA7B0"/>
    <a:srgbClr val="B9C9D5"/>
    <a:srgbClr val="CA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EntD\LPC\Landscape%20study\Landscape%20analysi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EntD\LPC\Landscape%20study\Landscape%20analysis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EntD\LPC\Landscape%20study\Landscape%20analysis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EntD\LPC\Landscape%20study\Landscape%20analysis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EntD\LPC\Landscape%20study\Landscape%20analysis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EntD\LPC\Landscape%20study\Landscape%20analysis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EntD\LPC\Landscape%20study\Landscape%20analysis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EntD\LPC\Landscape%20study\Landscape%20analysis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EntD\LPC\Landscape%20study\Landscape%20analysis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EntD\LPC\Landscape%20study\Landscape%20analysis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'Q7'!$A$2:$A$5</c:f>
              <c:strCache>
                <c:ptCount val="4"/>
                <c:pt idx="0">
                  <c:v>Supported by institution</c:v>
                </c:pt>
                <c:pt idx="1">
                  <c:v>Self-sustaining</c:v>
                </c:pt>
                <c:pt idx="2">
                  <c:v>Making use of existing staff and resources within library, no explicit defined costs</c:v>
                </c:pt>
                <c:pt idx="3">
                  <c:v>Other (e.g. funders)</c:v>
                </c:pt>
              </c:strCache>
            </c:strRef>
          </c:cat>
          <c:val>
            <c:numRef>
              <c:f>'Q7'!$B$2:$B$5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955848"/>
        <c:axId val="160955456"/>
      </c:barChart>
      <c:catAx>
        <c:axId val="16095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55456"/>
        <c:crosses val="autoZero"/>
        <c:auto val="1"/>
        <c:lblAlgn val="ctr"/>
        <c:lblOffset val="100"/>
        <c:noMultiLvlLbl val="0"/>
      </c:catAx>
      <c:valAx>
        <c:axId val="16095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55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1 = not important</a:t>
            </a:r>
          </a:p>
          <a:p>
            <a:pPr>
              <a:defRPr/>
            </a:pPr>
            <a:r>
              <a:rPr lang="en-GB"/>
              <a:t>5 = really important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'Q45'!$A$26</c:f>
              <c:strCache>
                <c:ptCount val="1"/>
                <c:pt idx="0">
                  <c:v>Existing (Average)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'Q45'!$E$1:$L$1</c:f>
              <c:strCache>
                <c:ptCount val="8"/>
                <c:pt idx="0">
                  <c:v>Governance/ structure</c:v>
                </c:pt>
                <c:pt idx="1">
                  <c:v>Licensing and contracts</c:v>
                </c:pt>
                <c:pt idx="2">
                  <c:v>Financial best practice</c:v>
                </c:pt>
                <c:pt idx="3">
                  <c:v>Peer review</c:v>
                </c:pt>
                <c:pt idx="4">
                  <c:v>Distribution/ dissemination</c:v>
                </c:pt>
                <c:pt idx="5">
                  <c:v>Statistics</c:v>
                </c:pt>
                <c:pt idx="6">
                  <c:v>Preservation</c:v>
                </c:pt>
                <c:pt idx="7">
                  <c:v>Marketing</c:v>
                </c:pt>
              </c:strCache>
            </c:strRef>
          </c:cat>
          <c:val>
            <c:numRef>
              <c:f>'Q45'!$E$26:$L$26</c:f>
              <c:numCache>
                <c:formatCode>0.0</c:formatCode>
                <c:ptCount val="8"/>
                <c:pt idx="0">
                  <c:v>2.8181818181818183</c:v>
                </c:pt>
                <c:pt idx="1">
                  <c:v>3.6363636363636362</c:v>
                </c:pt>
                <c:pt idx="2">
                  <c:v>2.8181818181818183</c:v>
                </c:pt>
                <c:pt idx="3">
                  <c:v>2.3636363636363638</c:v>
                </c:pt>
                <c:pt idx="4">
                  <c:v>3.0909090909090908</c:v>
                </c:pt>
                <c:pt idx="5">
                  <c:v>2.5454545454545454</c:v>
                </c:pt>
                <c:pt idx="6">
                  <c:v>3</c:v>
                </c:pt>
                <c:pt idx="7">
                  <c:v>3.2727272727272729</c:v>
                </c:pt>
              </c:numCache>
            </c:numRef>
          </c:val>
        </c:ser>
        <c:ser>
          <c:idx val="1"/>
          <c:order val="1"/>
          <c:tx>
            <c:strRef>
              <c:f>'Q45'!$A$27</c:f>
              <c:strCache>
                <c:ptCount val="1"/>
                <c:pt idx="0">
                  <c:v>Planning (Average)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'Q45'!$E$1:$L$1</c:f>
              <c:strCache>
                <c:ptCount val="8"/>
                <c:pt idx="0">
                  <c:v>Governance/ structure</c:v>
                </c:pt>
                <c:pt idx="1">
                  <c:v>Licensing and contracts</c:v>
                </c:pt>
                <c:pt idx="2">
                  <c:v>Financial best practice</c:v>
                </c:pt>
                <c:pt idx="3">
                  <c:v>Peer review</c:v>
                </c:pt>
                <c:pt idx="4">
                  <c:v>Distribution/ dissemination</c:v>
                </c:pt>
                <c:pt idx="5">
                  <c:v>Statistics</c:v>
                </c:pt>
                <c:pt idx="6">
                  <c:v>Preservation</c:v>
                </c:pt>
                <c:pt idx="7">
                  <c:v>Marketing</c:v>
                </c:pt>
              </c:strCache>
            </c:strRef>
          </c:cat>
          <c:val>
            <c:numRef>
              <c:f>'Q45'!$E$27:$L$27</c:f>
              <c:numCache>
                <c:formatCode>0.0</c:formatCode>
                <c:ptCount val="8"/>
                <c:pt idx="0">
                  <c:v>3.4</c:v>
                </c:pt>
                <c:pt idx="1">
                  <c:v>4.0909090909090908</c:v>
                </c:pt>
                <c:pt idx="2">
                  <c:v>3.9090909090909092</c:v>
                </c:pt>
                <c:pt idx="3">
                  <c:v>2.5555555555555554</c:v>
                </c:pt>
                <c:pt idx="4">
                  <c:v>3.6</c:v>
                </c:pt>
                <c:pt idx="5">
                  <c:v>3</c:v>
                </c:pt>
                <c:pt idx="6">
                  <c:v>4</c:v>
                </c:pt>
                <c:pt idx="7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949184"/>
        <c:axId val="203949576"/>
      </c:barChart>
      <c:catAx>
        <c:axId val="20394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949576"/>
        <c:crosses val="autoZero"/>
        <c:auto val="1"/>
        <c:lblAlgn val="ctr"/>
        <c:lblOffset val="100"/>
        <c:noMultiLvlLbl val="0"/>
      </c:catAx>
      <c:valAx>
        <c:axId val="203949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94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81133895365539E-2"/>
          <c:y val="0.14375968992248064"/>
          <c:w val="0.87635031486788528"/>
          <c:h val="0.509476591588842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'Q11'!$A$2:$A$9</c:f>
              <c:strCache>
                <c:ptCount val="8"/>
                <c:pt idx="0">
                  <c:v>Press/ Editorial Board</c:v>
                </c:pt>
                <c:pt idx="1">
                  <c:v>Proposal review</c:v>
                </c:pt>
                <c:pt idx="2">
                  <c:v>Peer review</c:v>
                </c:pt>
                <c:pt idx="3">
                  <c:v>Editorial review</c:v>
                </c:pt>
                <c:pt idx="4">
                  <c:v>Camera ready templates</c:v>
                </c:pt>
                <c:pt idx="5">
                  <c:v>Copy editing</c:v>
                </c:pt>
                <c:pt idx="6">
                  <c:v>Other (Proofreading, Anti-plagiarism checking, Editorial development)</c:v>
                </c:pt>
                <c:pt idx="7">
                  <c:v>None of the above</c:v>
                </c:pt>
              </c:strCache>
            </c:strRef>
          </c:cat>
          <c:val>
            <c:numRef>
              <c:f>'Q11'!$B$2:$B$9</c:f>
              <c:numCache>
                <c:formatCode>General</c:formatCode>
                <c:ptCount val="8"/>
                <c:pt idx="0">
                  <c:v>7</c:v>
                </c:pt>
                <c:pt idx="1">
                  <c:v>8</c:v>
                </c:pt>
                <c:pt idx="2">
                  <c:v>10</c:v>
                </c:pt>
                <c:pt idx="3">
                  <c:v>9</c:v>
                </c:pt>
                <c:pt idx="4">
                  <c:v>1</c:v>
                </c:pt>
                <c:pt idx="5">
                  <c:v>6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957024"/>
        <c:axId val="160957416"/>
      </c:barChart>
      <c:catAx>
        <c:axId val="16095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57416"/>
        <c:crosses val="autoZero"/>
        <c:auto val="1"/>
        <c:lblAlgn val="ctr"/>
        <c:lblOffset val="100"/>
        <c:noMultiLvlLbl val="0"/>
      </c:catAx>
      <c:valAx>
        <c:axId val="16095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5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'Q12'!$B$2</c:f>
              <c:strCache>
                <c:ptCount val="1"/>
                <c:pt idx="0">
                  <c:v>Fully open access, with no
subsequent paid version
nor charges for optional formats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'Q12'!$A$3:$A$10</c:f>
              <c:strCache>
                <c:ptCount val="8"/>
                <c:pt idx="0">
                  <c:v>Journals</c:v>
                </c:pt>
                <c:pt idx="1">
                  <c:v>Monographs (including
edited collections)</c:v>
                </c:pt>
                <c:pt idx="2">
                  <c:v>Textbooks</c:v>
                </c:pt>
                <c:pt idx="3">
                  <c:v>Conference proceedings</c:v>
                </c:pt>
                <c:pt idx="4">
                  <c:v>Music scores</c:v>
                </c:pt>
                <c:pt idx="5">
                  <c:v>Recorded music</c:v>
                </c:pt>
                <c:pt idx="6">
                  <c:v>Data</c:v>
                </c:pt>
                <c:pt idx="7">
                  <c:v>Other</c:v>
                </c:pt>
              </c:strCache>
            </c:strRef>
          </c:cat>
          <c:val>
            <c:numRef>
              <c:f>'Q12'!$B$3:$B$10</c:f>
              <c:numCache>
                <c:formatCode>General</c:formatCode>
                <c:ptCount val="8"/>
                <c:pt idx="0">
                  <c:v>9</c:v>
                </c:pt>
                <c:pt idx="3">
                  <c:v>4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ser>
          <c:idx val="1"/>
          <c:order val="1"/>
          <c:tx>
            <c:strRef>
              <c:f>'Q12'!$C$2</c:f>
              <c:strCache>
                <c:ptCount val="1"/>
                <c:pt idx="0">
                  <c:v>Fully open access, with charges
for optional formats (print, PDF,
ePubs, etc)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'Q12'!$A$3:$A$10</c:f>
              <c:strCache>
                <c:ptCount val="8"/>
                <c:pt idx="0">
                  <c:v>Journals</c:v>
                </c:pt>
                <c:pt idx="1">
                  <c:v>Monographs (including
edited collections)</c:v>
                </c:pt>
                <c:pt idx="2">
                  <c:v>Textbooks</c:v>
                </c:pt>
                <c:pt idx="3">
                  <c:v>Conference proceedings</c:v>
                </c:pt>
                <c:pt idx="4">
                  <c:v>Music scores</c:v>
                </c:pt>
                <c:pt idx="5">
                  <c:v>Recorded music</c:v>
                </c:pt>
                <c:pt idx="6">
                  <c:v>Data</c:v>
                </c:pt>
                <c:pt idx="7">
                  <c:v>Other</c:v>
                </c:pt>
              </c:strCache>
            </c:strRef>
          </c:cat>
          <c:val>
            <c:numRef>
              <c:f>'Q12'!$C$3:$C$10</c:f>
              <c:numCache>
                <c:formatCode>General</c:formatCode>
                <c:ptCount val="8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7">
                  <c:v>2</c:v>
                </c:pt>
              </c:numCache>
            </c:numRef>
          </c:val>
        </c:ser>
        <c:ser>
          <c:idx val="2"/>
          <c:order val="2"/>
          <c:tx>
            <c:strRef>
              <c:f>'Q12'!$D$2</c:f>
              <c:strCache>
                <c:ptCount val="1"/>
                <c:pt idx="0">
                  <c:v>No open access formats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'Q12'!$A$3:$A$10</c:f>
              <c:strCache>
                <c:ptCount val="8"/>
                <c:pt idx="0">
                  <c:v>Journals</c:v>
                </c:pt>
                <c:pt idx="1">
                  <c:v>Monographs (including
edited collections)</c:v>
                </c:pt>
                <c:pt idx="2">
                  <c:v>Textbooks</c:v>
                </c:pt>
                <c:pt idx="3">
                  <c:v>Conference proceedings</c:v>
                </c:pt>
                <c:pt idx="4">
                  <c:v>Music scores</c:v>
                </c:pt>
                <c:pt idx="5">
                  <c:v>Recorded music</c:v>
                </c:pt>
                <c:pt idx="6">
                  <c:v>Data</c:v>
                </c:pt>
                <c:pt idx="7">
                  <c:v>Other</c:v>
                </c:pt>
              </c:strCache>
            </c:strRef>
          </c:cat>
          <c:val>
            <c:numRef>
              <c:f>'Q12'!$D$3:$D$10</c:f>
              <c:numCache>
                <c:formatCode>General</c:formatCode>
                <c:ptCount val="8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361184"/>
        <c:axId val="203361576"/>
      </c:barChart>
      <c:catAx>
        <c:axId val="20336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361576"/>
        <c:crosses val="autoZero"/>
        <c:auto val="1"/>
        <c:lblAlgn val="ctr"/>
        <c:lblOffset val="100"/>
        <c:noMultiLvlLbl val="0"/>
      </c:catAx>
      <c:valAx>
        <c:axId val="203361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36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'Combined Q12, 14, 34'!$A$2:$A$9</c:f>
              <c:strCache>
                <c:ptCount val="8"/>
                <c:pt idx="0">
                  <c:v>Journals</c:v>
                </c:pt>
                <c:pt idx="1">
                  <c:v>Monographs (including
edited collections)</c:v>
                </c:pt>
                <c:pt idx="2">
                  <c:v>Textbooks</c:v>
                </c:pt>
                <c:pt idx="3">
                  <c:v>Conference proceedings</c:v>
                </c:pt>
                <c:pt idx="4">
                  <c:v>Music scores</c:v>
                </c:pt>
                <c:pt idx="5">
                  <c:v>Recorded music</c:v>
                </c:pt>
                <c:pt idx="6">
                  <c:v>Data</c:v>
                </c:pt>
                <c:pt idx="7">
                  <c:v>Other</c:v>
                </c:pt>
              </c:strCache>
            </c:strRef>
          </c:cat>
          <c:val>
            <c:numRef>
              <c:f>'Combined Q12, 14, 34'!$E$2:$E$9</c:f>
              <c:numCache>
                <c:formatCode>General</c:formatCode>
                <c:ptCount val="8"/>
                <c:pt idx="0">
                  <c:v>19</c:v>
                </c:pt>
                <c:pt idx="1">
                  <c:v>14</c:v>
                </c:pt>
                <c:pt idx="2">
                  <c:v>7</c:v>
                </c:pt>
                <c:pt idx="3">
                  <c:v>12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362360"/>
        <c:axId val="203362752"/>
      </c:barChart>
      <c:catAx>
        <c:axId val="203362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362752"/>
        <c:crosses val="autoZero"/>
        <c:auto val="1"/>
        <c:lblAlgn val="ctr"/>
        <c:lblOffset val="100"/>
        <c:noMultiLvlLbl val="0"/>
      </c:catAx>
      <c:valAx>
        <c:axId val="20336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36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'Q37'!$B$1</c:f>
              <c:strCache>
                <c:ptCount val="1"/>
                <c:pt idx="0">
                  <c:v>Exisiting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'Q37'!$A$2:$A$9</c:f>
              <c:strCache>
                <c:ptCount val="8"/>
                <c:pt idx="0">
                  <c:v>Print (HBK)</c:v>
                </c:pt>
                <c:pt idx="1">
                  <c:v>Print (PBK)</c:v>
                </c:pt>
                <c:pt idx="2">
                  <c:v>PoD</c:v>
                </c:pt>
                <c:pt idx="3">
                  <c:v>PDF</c:v>
                </c:pt>
                <c:pt idx="4">
                  <c:v>HTML</c:v>
                </c:pt>
                <c:pt idx="5">
                  <c:v>XML</c:v>
                </c:pt>
                <c:pt idx="6">
                  <c:v>EPUB</c:v>
                </c:pt>
                <c:pt idx="7">
                  <c:v>Other</c:v>
                </c:pt>
              </c:strCache>
            </c:strRef>
          </c:cat>
          <c:val>
            <c:numRef>
              <c:f>'Q37'!$B$2:$B$9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11</c:v>
                </c:pt>
                <c:pt idx="4">
                  <c:v>8</c:v>
                </c:pt>
                <c:pt idx="5">
                  <c:v>4</c:v>
                </c:pt>
                <c:pt idx="6">
                  <c:v>4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'Q37'!$C$1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'Q37'!$A$2:$A$9</c:f>
              <c:strCache>
                <c:ptCount val="8"/>
                <c:pt idx="0">
                  <c:v>Print (HBK)</c:v>
                </c:pt>
                <c:pt idx="1">
                  <c:v>Print (PBK)</c:v>
                </c:pt>
                <c:pt idx="2">
                  <c:v>PoD</c:v>
                </c:pt>
                <c:pt idx="3">
                  <c:v>PDF</c:v>
                </c:pt>
                <c:pt idx="4">
                  <c:v>HTML</c:v>
                </c:pt>
                <c:pt idx="5">
                  <c:v>XML</c:v>
                </c:pt>
                <c:pt idx="6">
                  <c:v>EPUB</c:v>
                </c:pt>
                <c:pt idx="7">
                  <c:v>Other</c:v>
                </c:pt>
              </c:strCache>
            </c:strRef>
          </c:cat>
          <c:val>
            <c:numRef>
              <c:f>'Q37'!$C$2:$C$9</c:f>
              <c:numCache>
                <c:formatCode>General</c:formatCode>
                <c:ptCount val="8"/>
                <c:pt idx="2">
                  <c:v>2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363928"/>
        <c:axId val="203364320"/>
      </c:barChart>
      <c:catAx>
        <c:axId val="20336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364320"/>
        <c:crosses val="autoZero"/>
        <c:auto val="1"/>
        <c:lblAlgn val="ctr"/>
        <c:lblOffset val="100"/>
        <c:noMultiLvlLbl val="0"/>
      </c:catAx>
      <c:valAx>
        <c:axId val="20336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363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'Q16'!$A$3:$A$6</c:f>
              <c:strCache>
                <c:ptCount val="4"/>
                <c:pt idx="0">
                  <c:v>CC BY</c:v>
                </c:pt>
                <c:pt idx="1">
                  <c:v>CC BY-NC-ND</c:v>
                </c:pt>
                <c:pt idx="2">
                  <c:v>Other</c:v>
                </c:pt>
                <c:pt idx="3">
                  <c:v>No answer</c:v>
                </c:pt>
              </c:strCache>
            </c:strRef>
          </c:cat>
          <c:val>
            <c:numRef>
              <c:f>'Q16'!$B$3:$B$6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610216"/>
        <c:axId val="203610608"/>
      </c:barChart>
      <c:catAx>
        <c:axId val="2036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10608"/>
        <c:crosses val="autoZero"/>
        <c:auto val="1"/>
        <c:lblAlgn val="ctr"/>
        <c:lblOffset val="100"/>
        <c:noMultiLvlLbl val="0"/>
      </c:catAx>
      <c:valAx>
        <c:axId val="20361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10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'Q19'!$A$2:$A$5</c:f>
              <c:strCache>
                <c:ptCount val="4"/>
                <c:pt idx="0">
                  <c:v>Consultation level</c:v>
                </c:pt>
                <c:pt idx="1">
                  <c:v>Base level</c:v>
                </c:pt>
                <c:pt idx="2">
                  <c:v>Intermediate level</c:v>
                </c:pt>
                <c:pt idx="3">
                  <c:v>Extensive level</c:v>
                </c:pt>
              </c:strCache>
            </c:strRef>
          </c:cat>
          <c:val>
            <c:numRef>
              <c:f>'Q19'!$B$2:$B$5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611392"/>
        <c:axId val="203611784"/>
      </c:barChart>
      <c:catAx>
        <c:axId val="20361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11784"/>
        <c:crosses val="autoZero"/>
        <c:auto val="1"/>
        <c:lblAlgn val="ctr"/>
        <c:lblOffset val="100"/>
        <c:noMultiLvlLbl val="0"/>
      </c:catAx>
      <c:valAx>
        <c:axId val="203611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1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'Q42'!$B$1</c:f>
              <c:strCache>
                <c:ptCount val="1"/>
                <c:pt idx="0">
                  <c:v>Existing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'Q42'!$A$2:$A$10</c:f>
              <c:strCache>
                <c:ptCount val="9"/>
                <c:pt idx="0">
                  <c:v>Institutional repositories</c:v>
                </c:pt>
                <c:pt idx="1">
                  <c:v>Subject repositories</c:v>
                </c:pt>
                <c:pt idx="2">
                  <c:v>DOAB</c:v>
                </c:pt>
                <c:pt idx="3">
                  <c:v>OAPEN</c:v>
                </c:pt>
                <c:pt idx="4">
                  <c:v>DOAJ</c:v>
                </c:pt>
                <c:pt idx="5">
                  <c:v>Internet Archive</c:v>
                </c:pt>
                <c:pt idx="6">
                  <c:v>Amazon/ other sales platforms</c:v>
                </c:pt>
                <c:pt idx="7">
                  <c:v>Other</c:v>
                </c:pt>
                <c:pt idx="8">
                  <c:v>Not decided</c:v>
                </c:pt>
              </c:strCache>
            </c:strRef>
          </c:cat>
          <c:val>
            <c:numRef>
              <c:f>'Q42'!$B$2:$B$10</c:f>
              <c:numCache>
                <c:formatCode>General</c:formatCode>
                <c:ptCount val="9"/>
                <c:pt idx="0">
                  <c:v>6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9</c:v>
                </c:pt>
                <c:pt idx="5">
                  <c:v>2</c:v>
                </c:pt>
                <c:pt idx="6">
                  <c:v>6</c:v>
                </c:pt>
                <c:pt idx="7">
                  <c:v>5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'Q42'!$C$1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'Q42'!$A$2:$A$10</c:f>
              <c:strCache>
                <c:ptCount val="9"/>
                <c:pt idx="0">
                  <c:v>Institutional repositories</c:v>
                </c:pt>
                <c:pt idx="1">
                  <c:v>Subject repositories</c:v>
                </c:pt>
                <c:pt idx="2">
                  <c:v>DOAB</c:v>
                </c:pt>
                <c:pt idx="3">
                  <c:v>OAPEN</c:v>
                </c:pt>
                <c:pt idx="4">
                  <c:v>DOAJ</c:v>
                </c:pt>
                <c:pt idx="5">
                  <c:v>Internet Archive</c:v>
                </c:pt>
                <c:pt idx="6">
                  <c:v>Amazon/ other sales platforms</c:v>
                </c:pt>
                <c:pt idx="7">
                  <c:v>Other</c:v>
                </c:pt>
                <c:pt idx="8">
                  <c:v>Not decided</c:v>
                </c:pt>
              </c:strCache>
            </c:strRef>
          </c:cat>
          <c:val>
            <c:numRef>
              <c:f>'Q42'!$C$2:$C$10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612568"/>
        <c:axId val="203612960"/>
      </c:barChart>
      <c:catAx>
        <c:axId val="203612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12960"/>
        <c:crosses val="autoZero"/>
        <c:auto val="1"/>
        <c:lblAlgn val="ctr"/>
        <c:lblOffset val="100"/>
        <c:noMultiLvlLbl val="0"/>
      </c:catAx>
      <c:valAx>
        <c:axId val="2036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12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'Q28'!$A$2:$A$7</c:f>
              <c:strCache>
                <c:ptCount val="6"/>
                <c:pt idx="0">
                  <c:v>LOCKSS</c:v>
                </c:pt>
                <c:pt idx="1">
                  <c:v>CLOCKSS</c:v>
                </c:pt>
                <c:pt idx="2">
                  <c:v>Portico</c:v>
                </c:pt>
                <c:pt idx="3">
                  <c:v>In-house systems</c:v>
                </c:pt>
                <c:pt idx="4">
                  <c:v>None of the above</c:v>
                </c:pt>
                <c:pt idx="5">
                  <c:v>Other</c:v>
                </c:pt>
              </c:strCache>
            </c:strRef>
          </c:cat>
          <c:val>
            <c:numRef>
              <c:f>'Q28'!$B$2:$B$7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613744"/>
        <c:axId val="203948400"/>
      </c:barChart>
      <c:catAx>
        <c:axId val="20361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948400"/>
        <c:crosses val="autoZero"/>
        <c:auto val="1"/>
        <c:lblAlgn val="ctr"/>
        <c:lblOffset val="100"/>
        <c:noMultiLvlLbl val="0"/>
      </c:catAx>
      <c:valAx>
        <c:axId val="20394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1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>
            <a:off x="347663" y="898525"/>
            <a:ext cx="606583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93663" y="10936288"/>
            <a:ext cx="6423025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60" name="Picture 14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74638"/>
            <a:ext cx="6731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>
            <a:off x="347663" y="9459913"/>
            <a:ext cx="606583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292475" y="273050"/>
            <a:ext cx="3121025" cy="4984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Title of presentation (Insert &gt; Header &amp; Footer &gt; Notes and Handouts &gt; Header &gt; Apply to all)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47663" y="273050"/>
            <a:ext cx="606583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3"/>
          </p:nvPr>
        </p:nvSpPr>
        <p:spPr>
          <a:xfrm>
            <a:off x="3467100" y="9720263"/>
            <a:ext cx="2946400" cy="150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defRPr sz="900"/>
            </a:lvl1pPr>
          </a:lstStyle>
          <a:p>
            <a:fld id="{C5ADF421-C88B-41AF-B867-994914C0F2F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"/>
          </p:nvPr>
        </p:nvSpPr>
        <p:spPr>
          <a:xfrm>
            <a:off x="346075" y="9720263"/>
            <a:ext cx="2946400" cy="13811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/>
            </a:lvl1pPr>
          </a:lstStyle>
          <a:p>
            <a:fld id="{0D7EBEAF-D34C-43B6-9A57-503781A781DA}" type="datetime1">
              <a:rPr lang="en-GB" altLang="en-US"/>
              <a:pPr/>
              <a:t>12/07/2016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208036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47663" y="9750425"/>
            <a:ext cx="2944812" cy="149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/>
            </a:lvl1pPr>
          </a:lstStyle>
          <a:p>
            <a:fld id="{CF81134B-223E-419D-8238-7CA0CFB47E70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65163"/>
            <a:ext cx="5213350" cy="2933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47663" y="3811588"/>
            <a:ext cx="6065837" cy="4875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467100" y="9748838"/>
            <a:ext cx="2946400" cy="149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/>
            </a:lvl1pPr>
          </a:lstStyle>
          <a:p>
            <a:fld id="{A600681B-A3C9-4B16-9CF1-0CC3C97F55B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3467100" y="0"/>
            <a:ext cx="2946400" cy="498475"/>
          </a:xfrm>
          <a:prstGeom prst="rect">
            <a:avLst/>
          </a:prstGeom>
        </p:spPr>
        <p:txBody>
          <a:bodyPr vert="horz" lIns="0" tIns="0" rIns="0" bIns="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Title of presentation (Insert &gt; Header &amp; Footer &gt; Notes and Handouts &gt; Header &gt; Apply to all)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47663" y="9750425"/>
            <a:ext cx="6065837" cy="0"/>
          </a:xfrm>
          <a:prstGeom prst="line">
            <a:avLst/>
          </a:prstGeom>
          <a:ln w="6350">
            <a:solidFill>
              <a:srgbClr val="2C38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56615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107950" indent="-107950" algn="l" defTabSz="685800" rtl="0" eaLnBrk="0" fontAlgn="base" hangingPunct="0">
      <a:lnSpc>
        <a:spcPct val="90000"/>
      </a:lnSpc>
      <a:spcBef>
        <a:spcPts val="450"/>
      </a:spcBef>
      <a:spcAft>
        <a:spcPct val="0"/>
      </a:spcAft>
      <a:buClr>
        <a:schemeClr val="accent1"/>
      </a:buClr>
      <a:buSzPct val="120000"/>
      <a:buFont typeface="Corbel" panose="020B0503020204020204" pitchFamily="34" charset="0"/>
      <a:buChar char="»"/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215900" indent="-107950" algn="l" defTabSz="685800" rtl="0" eaLnBrk="0" fontAlgn="base" hangingPunct="0">
      <a:lnSpc>
        <a:spcPct val="90000"/>
      </a:lnSpc>
      <a:spcBef>
        <a:spcPts val="450"/>
      </a:spcBef>
      <a:spcAft>
        <a:spcPct val="0"/>
      </a:spcAft>
      <a:buClr>
        <a:schemeClr val="accent1"/>
      </a:buClr>
      <a:buSzPct val="120000"/>
      <a:buFont typeface="Corbel" panose="020B0503020204020204" pitchFamily="34" charset="0"/>
      <a:buChar char="›"/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323850" indent="-107950" algn="l" defTabSz="685800" rtl="0" eaLnBrk="0" fontAlgn="base" hangingPunct="0">
      <a:lnSpc>
        <a:spcPct val="90000"/>
      </a:lnSpc>
      <a:spcBef>
        <a:spcPts val="450"/>
      </a:spcBef>
      <a:spcAft>
        <a:spcPct val="0"/>
      </a:spcAft>
      <a:buClr>
        <a:schemeClr val="accent1"/>
      </a:buClr>
      <a:buSzPct val="120000"/>
      <a:buFont typeface="Corbel" panose="020B0503020204020204" pitchFamily="34" charset="0"/>
      <a:buChar char="–"/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431800" indent="-107950" algn="l" defTabSz="685800" rtl="0" eaLnBrk="0" fontAlgn="base" hangingPunct="0">
      <a:lnSpc>
        <a:spcPct val="90000"/>
      </a:lnSpc>
      <a:spcBef>
        <a:spcPct val="30000"/>
      </a:spcBef>
      <a:spcAft>
        <a:spcPct val="0"/>
      </a:spcAft>
      <a:buClr>
        <a:schemeClr val="accent1"/>
      </a:buClr>
      <a:buSzPct val="120000"/>
      <a:buFont typeface="Corbel" panose="020B0503020204020204" pitchFamily="34" charset="0"/>
      <a:buChar char="–"/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539750" indent="-107950" algn="l" defTabSz="685800" rtl="0" eaLnBrk="0" fontAlgn="base" hangingPunct="0">
      <a:lnSpc>
        <a:spcPct val="90000"/>
      </a:lnSpc>
      <a:spcBef>
        <a:spcPct val="30000"/>
      </a:spcBef>
      <a:spcAft>
        <a:spcPct val="0"/>
      </a:spcAft>
      <a:buClr>
        <a:schemeClr val="accent1"/>
      </a:buClr>
      <a:buSzPct val="120000"/>
      <a:buFont typeface="Corbel" panose="020B0503020204020204" pitchFamily="34" charset="0"/>
      <a:buChar char="–"/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2C3841"/>
                </a:solidFill>
              </a:rPr>
              <a:t>Go to ‘View’ menu &gt; ‘Header and Footer…’ to edit the footers on this slide (click ‘Apply’ to change only the currently selected slide, or ‘Apply to All’ to change the footers</a:t>
            </a:r>
            <a:r>
              <a:rPr lang="en-US" sz="1200" b="1" baseline="0" dirty="0" smtClean="0">
                <a:solidFill>
                  <a:srgbClr val="2C3841"/>
                </a:solidFill>
              </a:rPr>
              <a:t> on all slides).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 smtClean="0">
              <a:solidFill>
                <a:srgbClr val="2C384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2C3841"/>
                </a:solidFill>
              </a:rPr>
              <a:t>To change the image on this slide: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1" dirty="0" smtClean="0">
                <a:solidFill>
                  <a:srgbClr val="2C3841"/>
                </a:solidFill>
              </a:rPr>
              <a:t>Click once on the image to select it, and then delete it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1" dirty="0" smtClean="0">
                <a:solidFill>
                  <a:srgbClr val="2C3841"/>
                </a:solidFill>
              </a:rPr>
              <a:t>Drag a replacement picture to the placeholder or click the icon in the centre of the placeholder to browse</a:t>
            </a:r>
            <a:r>
              <a:rPr lang="en-US" sz="1200" b="1" baseline="0" dirty="0" smtClean="0">
                <a:solidFill>
                  <a:srgbClr val="2C3841"/>
                </a:solidFill>
              </a:rPr>
              <a:t> for &amp; add another image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1" baseline="0" dirty="0" smtClean="0">
                <a:solidFill>
                  <a:srgbClr val="2C3841"/>
                </a:solidFill>
              </a:rPr>
              <a:t>Once you have added your replacement image, you may need to put it into the background so that it doesn’t cover other items on the slide. Do this by right-clicking on the new image and choosing ‘Arrange’ &gt; ‘Send to Back’ from the contextual menu</a:t>
            </a:r>
            <a:endParaRPr lang="en-US" sz="1200" b="1" dirty="0" smtClean="0">
              <a:solidFill>
                <a:srgbClr val="2C384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2C3841"/>
                </a:solidFill>
              </a:rPr>
              <a:t>Once added, the image can be cropped, resized or repositioned to suit.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73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9C0C-3473-4B15-9262-EFCB592D55CC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/>
              <a:t>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182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879475"/>
            <a:ext cx="8712199" cy="3852864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CDC83A2-6121-48D0-9898-3922122D1D3D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76E4EA7-C5D3-44F3-96A2-45252D30DB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07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Cover (Background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68425" y="3872899"/>
            <a:ext cx="6624638" cy="1938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16000" indent="0">
              <a:buNone/>
              <a:defRPr sz="1050"/>
            </a:lvl2pPr>
            <a:lvl3pPr marL="432000" indent="0">
              <a:buNone/>
              <a:defRPr sz="1050"/>
            </a:lvl3pPr>
            <a:lvl4pPr marL="648000" indent="0">
              <a:buNone/>
              <a:defRPr sz="1050"/>
            </a:lvl4pPr>
            <a:lvl5pPr marL="864000" indent="0">
              <a:buNone/>
              <a:defRPr sz="10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6000" y="879750"/>
            <a:ext cx="6480000" cy="2159726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Corbel" panose="020B0503020204020204" pitchFamily="34" charset="0"/>
              <a:buNone/>
              <a:tabLst/>
              <a:defRPr lang="en-GB" sz="1600" b="0" i="0" baseline="0" noProof="0" dirty="0">
                <a:sym typeface="Wingdings" panose="05000000000000000000" pitchFamily="2" charset="2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CB373F64-4939-429E-B6EE-384EFA9D2BFB}" type="datetime1">
              <a:rPr lang="en-GB" altLang="en-US"/>
              <a:pPr/>
              <a:t>12/07/2016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382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Cover (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013_Jisc_Logo_RGB300(26mm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936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254125" y="3327400"/>
            <a:ext cx="7889875" cy="900113"/>
          </a:xfrm>
          <a:prstGeom prst="rect">
            <a:avLst/>
          </a:prstGeom>
          <a:solidFill>
            <a:srgbClr val="E04A10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255963"/>
            <a:ext cx="1150938" cy="900112"/>
          </a:xfrm>
          <a:prstGeom prst="rect">
            <a:avLst/>
          </a:prstGeom>
          <a:solidFill>
            <a:srgbClr val="E04A10"/>
          </a:solidFill>
          <a:ln>
            <a:noFill/>
          </a:ln>
          <a:effectLst/>
          <a:ex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9" name="Parallelogram 8"/>
          <p:cNvSpPr/>
          <p:nvPr/>
        </p:nvSpPr>
        <p:spPr>
          <a:xfrm rot="16200000">
            <a:off x="719138" y="3687763"/>
            <a:ext cx="971550" cy="107950"/>
          </a:xfrm>
          <a:prstGeom prst="parallelogram">
            <a:avLst>
              <a:gd name="adj" fmla="val 64812"/>
            </a:avLst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16000" y="879750"/>
            <a:ext cx="6480000" cy="2159726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/>
          <a:lstStyle>
            <a:lvl1pPr>
              <a:defRPr lang="en-GB" sz="1800" b="0" i="0" baseline="0" noProof="0" dirty="0">
                <a:sym typeface="Wingdings" panose="05000000000000000000" pitchFamily="2" charset="2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68425" y="3872899"/>
            <a:ext cx="6624638" cy="1938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16000" indent="0">
              <a:buNone/>
              <a:defRPr sz="1050"/>
            </a:lvl2pPr>
            <a:lvl3pPr marL="432000" indent="0">
              <a:buNone/>
              <a:defRPr sz="1050"/>
            </a:lvl3pPr>
            <a:lvl4pPr marL="648000" indent="0">
              <a:buNone/>
              <a:defRPr sz="1050"/>
            </a:lvl4pPr>
            <a:lvl5pPr marL="864000" indent="0">
              <a:buNone/>
              <a:defRPr sz="10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E4DAD548-C8F3-4ABC-8942-C8E42BC401A3}" type="datetime1">
              <a:rPr lang="en-GB" altLang="en-US"/>
              <a:pPr/>
              <a:t>12/07/2016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277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shutterstock_129615650_handphone(tomedit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-2" b="18372"/>
          <a:stretch>
            <a:fillRect/>
          </a:stretch>
        </p:blipFill>
        <p:spPr bwMode="auto">
          <a:xfrm>
            <a:off x="4572000" y="898525"/>
            <a:ext cx="434975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217488" y="3721100"/>
            <a:ext cx="942975" cy="298450"/>
            <a:chOff x="3448050" y="5069250"/>
            <a:chExt cx="5467350" cy="396000"/>
          </a:xfrm>
        </p:grpSpPr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1800" b="1">
                  <a:solidFill>
                    <a:schemeClr val="accent1"/>
                  </a:solidFill>
                  <a:ea typeface="+mn-ea"/>
                </a:rPr>
                <a:t>jisc.ac.uk</a:t>
              </a:r>
            </a:p>
          </p:txBody>
        </p:sp>
        <p:sp>
          <p:nvSpPr>
            <p:cNvPr id="9" name="Rectangle 8">
              <a:hlinkClick r:id="rId3"/>
            </p:cNvPr>
            <p:cNvSpPr/>
            <p:nvPr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13" dirty="0"/>
            </a:p>
          </p:txBody>
        </p:sp>
      </p:grpSp>
      <p:cxnSp>
        <p:nvCxnSpPr>
          <p:cNvPr id="10" name="Straight Connector 15"/>
          <p:cNvCxnSpPr>
            <a:cxnSpLocks noChangeShapeType="1"/>
          </p:cNvCxnSpPr>
          <p:nvPr/>
        </p:nvCxnSpPr>
        <p:spPr bwMode="auto">
          <a:xfrm>
            <a:off x="215900" y="2249488"/>
            <a:ext cx="4608513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15900" y="2405063"/>
            <a:ext cx="4103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>
                <a:ea typeface="+mn-ea"/>
              </a:rPr>
              <a:t>One Castlepark Tower Hill Bristol BS2 0JA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215900" y="3384550"/>
            <a:ext cx="30464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 b="1">
                <a:solidFill>
                  <a:schemeClr val="accent1"/>
                </a:solidFill>
                <a:ea typeface="+mn-ea"/>
              </a:rPr>
              <a:t>customerservices@jisc.ac.uk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215900" y="2744788"/>
            <a:ext cx="152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>
                <a:solidFill>
                  <a:srgbClr val="2C3841"/>
                </a:solidFill>
                <a:ea typeface="+mn-ea"/>
              </a:rPr>
              <a:t>T 020 3697 5800</a:t>
            </a:r>
          </a:p>
        </p:txBody>
      </p:sp>
      <p:cxnSp>
        <p:nvCxnSpPr>
          <p:cNvPr id="14" name="Straight Connector 19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15901" y="879475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15901" y="1190992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215901" y="1805567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53F61114-C5A5-49CC-910E-7C3B9AAD42B7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B06E1EC-650F-43C5-AD63-5CC969E922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7438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isc Address + CC-BY-NC-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shutterstock_129615650_handphone(tomedit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-2" b="18372"/>
          <a:stretch>
            <a:fillRect/>
          </a:stretch>
        </p:blipFill>
        <p:spPr bwMode="auto">
          <a:xfrm>
            <a:off x="4572000" y="898525"/>
            <a:ext cx="434975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217488" y="3721100"/>
            <a:ext cx="942975" cy="298450"/>
            <a:chOff x="3448050" y="5069250"/>
            <a:chExt cx="5467350" cy="396000"/>
          </a:xfrm>
        </p:grpSpPr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1800" b="1">
                  <a:solidFill>
                    <a:schemeClr val="accent1"/>
                  </a:solidFill>
                  <a:ea typeface="+mn-ea"/>
                </a:rPr>
                <a:t>jisc.ac.uk</a:t>
              </a:r>
            </a:p>
          </p:txBody>
        </p:sp>
        <p:sp>
          <p:nvSpPr>
            <p:cNvPr id="9" name="Rectangle 8">
              <a:hlinkClick r:id="rId3"/>
            </p:cNvPr>
            <p:cNvSpPr/>
            <p:nvPr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13" dirty="0"/>
            </a:p>
          </p:txBody>
        </p:sp>
      </p:grpSp>
      <p:cxnSp>
        <p:nvCxnSpPr>
          <p:cNvPr id="10" name="Straight Connector 15"/>
          <p:cNvCxnSpPr>
            <a:cxnSpLocks noChangeShapeType="1"/>
          </p:cNvCxnSpPr>
          <p:nvPr/>
        </p:nvCxnSpPr>
        <p:spPr bwMode="auto">
          <a:xfrm>
            <a:off x="215900" y="2249488"/>
            <a:ext cx="4608513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15900" y="2405063"/>
            <a:ext cx="4103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>
                <a:ea typeface="+mn-ea"/>
              </a:rPr>
              <a:t>One Castlepark Tower Hill Bristol BS2 0JA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215900" y="3384550"/>
            <a:ext cx="30464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 b="1">
                <a:solidFill>
                  <a:schemeClr val="accent1"/>
                </a:solidFill>
                <a:ea typeface="+mn-ea"/>
              </a:rPr>
              <a:t>customerservices@jisc.ac.uk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215900" y="2744788"/>
            <a:ext cx="152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defRPr/>
            </a:pPr>
            <a:r>
              <a:rPr lang="en-GB" altLang="en-US" sz="1800">
                <a:solidFill>
                  <a:srgbClr val="2C3841"/>
                </a:solidFill>
                <a:ea typeface="+mn-ea"/>
              </a:rPr>
              <a:t>T 020 3697 5800</a:t>
            </a:r>
          </a:p>
        </p:txBody>
      </p:sp>
      <p:pic>
        <p:nvPicPr>
          <p:cNvPr id="14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467225"/>
            <a:ext cx="7191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3"/>
          <p:cNvSpPr txBox="1">
            <a:spLocks/>
          </p:cNvSpPr>
          <p:nvPr/>
        </p:nvSpPr>
        <p:spPr>
          <a:xfrm>
            <a:off x="979488" y="4557713"/>
            <a:ext cx="3251200" cy="825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Except where otherwise noted, this work is licensed under CC-BY-NC-ND</a:t>
            </a:r>
          </a:p>
        </p:txBody>
      </p:sp>
      <p:cxnSp>
        <p:nvCxnSpPr>
          <p:cNvPr id="19" name="Straight Connector 21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15901" y="879475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15901" y="1190992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215901" y="1805567"/>
            <a:ext cx="410368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34751BEC-62FA-4093-B87A-27A2A9006F21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5858EDAB-355E-4A22-9A50-F7763F8FD3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214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delet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"/>
            <a:ext cx="740886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2520950" y="3916363"/>
            <a:ext cx="3879850" cy="296862"/>
            <a:chOff x="3448050" y="5069250"/>
            <a:chExt cx="5467350" cy="396000"/>
          </a:xfrm>
        </p:grpSpPr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1800" b="1">
                  <a:solidFill>
                    <a:schemeClr val="accent1"/>
                  </a:solidFill>
                  <a:ea typeface="+mn-ea"/>
                </a:rPr>
                <a:t>jisc.ac.uk</a:t>
              </a:r>
            </a:p>
          </p:txBody>
        </p:sp>
        <p:sp>
          <p:nvSpPr>
            <p:cNvPr id="10" name="Rectangle 9">
              <a:hlinkClick r:id="rId3"/>
            </p:cNvPr>
            <p:cNvSpPr/>
            <p:nvPr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13" dirty="0"/>
            </a:p>
          </p:txBody>
        </p:sp>
      </p:grpSp>
      <p:cxnSp>
        <p:nvCxnSpPr>
          <p:cNvPr id="11" name="Straight Connector 15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21743" y="2164618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21743" y="2700734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521743" y="3039671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2521743" y="3378608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3A2F96A3-DDCF-48FE-8E53-07078E342FFA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B8102CC2-C82D-4D70-BBC9-7F0F6FFBF9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163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 + CC-BY-NC-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delet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"/>
            <a:ext cx="740886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2520950" y="3916363"/>
            <a:ext cx="3879850" cy="296862"/>
            <a:chOff x="3448050" y="5069250"/>
            <a:chExt cx="5467350" cy="396000"/>
          </a:xfrm>
        </p:grpSpPr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1800" b="1">
                  <a:solidFill>
                    <a:schemeClr val="accent1"/>
                  </a:solidFill>
                  <a:ea typeface="+mn-ea"/>
                </a:rPr>
                <a:t>jisc.ac.uk</a:t>
              </a:r>
            </a:p>
          </p:txBody>
        </p:sp>
        <p:sp>
          <p:nvSpPr>
            <p:cNvPr id="10" name="Rectangle 9">
              <a:hlinkClick r:id="rId3"/>
            </p:cNvPr>
            <p:cNvSpPr/>
            <p:nvPr/>
          </p:nvSpPr>
          <p:spPr>
            <a:xfrm>
              <a:off x="3448050" y="5069250"/>
              <a:ext cx="5467350" cy="39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13" dirty="0"/>
            </a:p>
          </p:txBody>
        </p:sp>
      </p:grpSp>
      <p:cxnSp>
        <p:nvCxnSpPr>
          <p:cNvPr id="11" name="Straight Connector 15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313238"/>
            <a:ext cx="7413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7200900" y="4621213"/>
            <a:ext cx="1727200" cy="203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Except where otherwise noted, this work is licensed under CC-BY-NC-ND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521743" y="2164618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521743" y="2700734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2521743" y="3039671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2521743" y="3378608"/>
            <a:ext cx="3879057" cy="2492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D05463C3-BC2A-4534-8E7A-0B6325886406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FA089C8-B1C2-47E3-BF20-69A7D0CC0D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0881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24074"/>
            <a:ext cx="6085791" cy="44767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50938" y="2540972"/>
            <a:ext cx="6085791" cy="30777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20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88B732D-D2DB-474B-96E9-2E4A9C172408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5302B3F-59BE-45C3-9D63-DD329969B8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578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83952"/>
            <a:ext cx="6842125" cy="777600"/>
          </a:xfrm>
          <a:noFill/>
        </p:spPr>
        <p:txBody>
          <a:bodyPr rtlCol="0" anchorCtr="1">
            <a:noAutofit/>
          </a:bodyPr>
          <a:lstStyle>
            <a:lvl1pPr algn="ctr">
              <a:defRPr lang="en-GB" sz="2800" b="1">
                <a:solidFill>
                  <a:srgbClr val="B71A8B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84F515-6BF2-46B1-87AC-48200C669731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39BF1-DD6D-439D-AC7E-FD42D1F88A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7072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itl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15900" y="519113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CE916828-BF2B-4FA9-AA86-FEC779A02E0C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BB762B80-D08C-4383-9ECB-BFCED68D5E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5040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3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4D0E4D08-A4FA-4299-90FA-3BD9D8DC9C62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2B59BE38-1327-4351-978D-2BA49796D9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111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879474"/>
            <a:ext cx="4103687" cy="385286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24414" y="879475"/>
            <a:ext cx="4103686" cy="385286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9C5AE510-C92A-496A-9C83-0B40853D1E74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0836869-4E30-46FA-9067-D1D4955328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2462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871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3_Jisc_Logo_RGB300(19.5mm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690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B70EEB-2B06-4062-86E3-5F7635D709FD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67C5C-8C18-4746-8529-5EDC39DEB6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1094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0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10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38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12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05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74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5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anel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879475"/>
            <a:ext cx="4103595" cy="385286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24412" y="879475"/>
            <a:ext cx="4103687" cy="169227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824451" y="3040339"/>
            <a:ext cx="4103649" cy="169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D1FB312F-32D6-49BC-8B7D-E52E1FC2080C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9E955DF-1FC9-4F5C-B5C0-640956CB27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4060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22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37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48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2" y="1384300"/>
            <a:ext cx="8712198" cy="3348037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15900" y="879475"/>
            <a:ext cx="8677276" cy="387798"/>
          </a:xfrm>
        </p:spPr>
        <p:txBody>
          <a:bodyPr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182261A-8986-4012-98A4-FD5ECF62AC12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E4D8CE7-E1DE-4AC8-A42F-289F087B1B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538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15901" y="1384300"/>
            <a:ext cx="4103593" cy="33480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15901" y="879475"/>
            <a:ext cx="4103687" cy="33750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824450" y="1384300"/>
            <a:ext cx="4103650" cy="33480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824450" y="877356"/>
            <a:ext cx="4103650" cy="33750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DA391CB1-CE39-4921-A89F-91FC5791F998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17F117B-6A69-42E4-9D2E-FFBCD7194A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631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anel Heading + Co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24450" y="879474"/>
            <a:ext cx="4103650" cy="169227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824413" y="3040338"/>
            <a:ext cx="4103650" cy="1692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215900" y="1384300"/>
            <a:ext cx="4103593" cy="33480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50824" y="879475"/>
            <a:ext cx="4068764" cy="33750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DC54D2D3-0945-4C63-BE4C-132C645A6A7C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9FCD45A-FFAE-4D0B-A87A-54BF48EA22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087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35038" y="879473"/>
            <a:ext cx="7273925" cy="35640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935038" y="4521003"/>
            <a:ext cx="5435900" cy="20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370938" y="4521003"/>
            <a:ext cx="1838025" cy="202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00">
                <a:solidFill>
                  <a:srgbClr val="9BA7A8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2DBEB7D9-5826-4D2A-8677-F08E584A092D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7F869D3-0138-412C-909D-1B5B1D0027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382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6577F8-8FAC-4165-B517-3D40A3F6E907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EB9E0-CB18-4B3A-8B65-70B2604052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210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338B-B570-4568-8D56-F10C893E74F6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7C41-EC49-432E-8622-5A1BBED36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22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71775" y="-1588"/>
            <a:ext cx="6156325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5900" y="879475"/>
            <a:ext cx="87122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E2240A1B-F9E0-477B-ADBF-859956A57A1E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4A184915-C9C8-4061-BD48-12FDD1756D39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1" name="Picture 6" descr="2013_Jisc_Logo_RGB300(19.5mm)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2" name="Straight Connector 9"/>
          <p:cNvCxnSpPr>
            <a:cxnSpLocks noChangeShapeType="1"/>
          </p:cNvCxnSpPr>
          <p:nvPr/>
        </p:nvCxnSpPr>
        <p:spPr bwMode="auto">
          <a:xfrm>
            <a:off x="215900" y="519113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3" name="Straight Connector 10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66" r:id="rId9"/>
  </p:sldLayoutIdLst>
  <p:hf hdr="0"/>
  <p:txStyles>
    <p:titleStyle>
      <a:lvl1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B71A8B"/>
          </a:solidFill>
          <a:latin typeface="+mj-lt"/>
          <a:ea typeface="MS PGothic" panose="020B0600070205080204" pitchFamily="34" charset="-128"/>
          <a:cs typeface="+mj-cs"/>
        </a:defRPr>
      </a:lvl1pPr>
      <a:lvl2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6pPr>
      <a:lvl7pPr marL="914400"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7pPr>
      <a:lvl8pPr marL="1371600"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8pPr>
      <a:lvl9pPr marL="1828800" algn="r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254125" y="3327400"/>
            <a:ext cx="7889875" cy="900113"/>
          </a:xfrm>
          <a:prstGeom prst="rect">
            <a:avLst/>
          </a:prstGeom>
          <a:solidFill>
            <a:srgbClr val="E04A10"/>
          </a:solidFill>
          <a:ln>
            <a:noFill/>
          </a:ln>
          <a:ex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368425" y="3400425"/>
            <a:ext cx="66246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presentation title</a:t>
            </a:r>
          </a:p>
        </p:txBody>
      </p:sp>
      <p:pic>
        <p:nvPicPr>
          <p:cNvPr id="2052" name="Picture 7" descr="2013_Jisc_Logo_RGB300(26mm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936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3255963"/>
            <a:ext cx="1150938" cy="900112"/>
          </a:xfrm>
          <a:prstGeom prst="rect">
            <a:avLst/>
          </a:prstGeom>
          <a:solidFill>
            <a:srgbClr val="E04A10"/>
          </a:solidFill>
          <a:ln>
            <a:noFill/>
          </a:ln>
          <a:effectLst/>
          <a:ex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7013" y="3538538"/>
            <a:ext cx="781050" cy="149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C379DE-627D-49EE-A0FD-74B648C19FCE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7" name="Parallelogram 6"/>
          <p:cNvSpPr/>
          <p:nvPr/>
        </p:nvSpPr>
        <p:spPr>
          <a:xfrm rot="16200000">
            <a:off x="719138" y="3687763"/>
            <a:ext cx="971550" cy="107950"/>
          </a:xfrm>
          <a:prstGeom prst="parallelogram">
            <a:avLst>
              <a:gd name="adj" fmla="val 64812"/>
            </a:avLst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hf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771775" y="-1588"/>
            <a:ext cx="6156325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5900" y="879475"/>
            <a:ext cx="87122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3FF9134C-C530-4258-9B25-29B9A86855AA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4AEC58F3-C99F-43BB-B2F3-54D214BE6E8A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3079" name="Picture 6" descr="2013_Jisc_Logo_RGB300(19.5mm)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80" name="Straight Connector 9"/>
          <p:cNvCxnSpPr>
            <a:cxnSpLocks noChangeShapeType="1"/>
          </p:cNvCxnSpPr>
          <p:nvPr/>
        </p:nvCxnSpPr>
        <p:spPr bwMode="auto">
          <a:xfrm>
            <a:off x="215900" y="519113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1" name="Straight Connector 10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</p:sldLayoutIdLst>
  <p:hf hdr="0"/>
  <p:txStyles>
    <p:titleStyle>
      <a:lvl1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B71A8B"/>
          </a:solidFill>
          <a:latin typeface="+mj-lt"/>
          <a:ea typeface="MS PGothic" panose="020B0600070205080204" pitchFamily="34" charset="-128"/>
          <a:cs typeface="+mj-cs"/>
        </a:defRPr>
      </a:lvl1pPr>
      <a:lvl2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6pPr>
      <a:lvl7pPr marL="9144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7pPr>
      <a:lvl8pPr marL="13716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8pPr>
      <a:lvl9pPr marL="18288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152525" y="2124075"/>
            <a:ext cx="60848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4A8C044B-D164-4335-8180-A98FC8B60CCD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5A83B496-ACCD-4F70-8689-94E0A025002C}" type="slidenum">
              <a:rPr lang="en-GB" altLang="en-US"/>
              <a:pPr/>
              <a:t>‹#›</a:t>
            </a:fld>
            <a:endParaRPr lang="en-GB" altLang="en-US"/>
          </a:p>
        </p:txBody>
      </p:sp>
      <p:cxnSp>
        <p:nvCxnSpPr>
          <p:cNvPr id="4102" name="Straight Connector 10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03" name="Picture 8" descr="2013_Jisc_Logo_RGB300(26mm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936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hf hd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B71A8B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2771775" y="-1588"/>
            <a:ext cx="6156325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</p:sldLayoutIdLst>
  <p:hf hdr="0"/>
  <p:txStyles>
    <p:titleStyle>
      <a:lvl1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6pPr>
      <a:lvl7pPr marL="9144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7pPr>
      <a:lvl8pPr marL="13716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8pPr>
      <a:lvl9pPr marL="18288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2841625" y="-1588"/>
            <a:ext cx="6086475" cy="4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0" y="4872038"/>
            <a:ext cx="719138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900" b="1">
                <a:solidFill>
                  <a:srgbClr val="9BA7A8"/>
                </a:solidFill>
              </a:defRPr>
            </a:lvl1pPr>
          </a:lstStyle>
          <a:p>
            <a:fld id="{735A6790-AD88-45F8-97BC-2625AB4EDC2E}" type="datetime1">
              <a:rPr lang="en-GB" altLang="en-US"/>
              <a:pPr/>
              <a:t>12/07/2016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038" y="4872038"/>
            <a:ext cx="7273925" cy="163512"/>
          </a:xfrm>
          <a:prstGeom prst="rect">
            <a:avLst/>
          </a:prstGeom>
        </p:spPr>
        <p:txBody>
          <a:bodyPr vert="horz" wrap="square" lIns="0" tIns="7200" rIns="0" bIns="0" rtlCol="0" anchor="t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rgbClr val="9BA7A8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/>
              <a:t>Title of presentation (Insert &gt; Header &amp; Footer &gt; Slide &gt; Footer &gt; Apply to all)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963" y="4872038"/>
            <a:ext cx="719137" cy="1635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900" b="1">
                <a:solidFill>
                  <a:srgbClr val="9BA7A8"/>
                </a:solidFill>
              </a:defRPr>
            </a:lvl1pPr>
          </a:lstStyle>
          <a:p>
            <a:fld id="{B72309BA-E3B6-4227-84D2-930DEFE0B775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150" name="Picture 6" descr="2013_Jisc_Logo_RGB300(19.5mm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719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1" name="Straight Connector 9"/>
          <p:cNvCxnSpPr>
            <a:cxnSpLocks noChangeShapeType="1"/>
          </p:cNvCxnSpPr>
          <p:nvPr/>
        </p:nvCxnSpPr>
        <p:spPr bwMode="auto">
          <a:xfrm>
            <a:off x="215900" y="519113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2" name="Straight Connector 10"/>
          <p:cNvCxnSpPr>
            <a:cxnSpLocks noChangeShapeType="1"/>
          </p:cNvCxnSpPr>
          <p:nvPr/>
        </p:nvCxnSpPr>
        <p:spPr bwMode="auto">
          <a:xfrm>
            <a:off x="215900" y="4872038"/>
            <a:ext cx="87122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13"/>
          <p:cNvSpPr/>
          <p:nvPr/>
        </p:nvSpPr>
        <p:spPr>
          <a:xfrm>
            <a:off x="904875" y="3479800"/>
            <a:ext cx="1187450" cy="1189038"/>
          </a:xfrm>
          <a:prstGeom prst="ellipse">
            <a:avLst/>
          </a:prstGeom>
          <a:solidFill>
            <a:srgbClr val="9F3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FFFF"/>
                </a:solidFill>
              </a:rPr>
              <a:t>Jisc Dark Orange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FFFF"/>
                </a:solidFill>
              </a:rPr>
              <a:t>R:159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FFFF"/>
                </a:solidFill>
              </a:rPr>
              <a:t>G:53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FFFF"/>
                </a:solidFill>
              </a:rPr>
              <a:t>B:21</a:t>
            </a:r>
          </a:p>
        </p:txBody>
      </p:sp>
      <p:sp>
        <p:nvSpPr>
          <p:cNvPr id="17" name="Oval 16"/>
          <p:cNvSpPr/>
          <p:nvPr/>
        </p:nvSpPr>
        <p:spPr>
          <a:xfrm>
            <a:off x="760413" y="723900"/>
            <a:ext cx="1476375" cy="1474788"/>
          </a:xfrm>
          <a:prstGeom prst="ellipse">
            <a:avLst/>
          </a:prstGeom>
          <a:solidFill>
            <a:srgbClr val="E85E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FFFFFF"/>
                </a:solidFill>
              </a:rPr>
              <a:t>Jisc Orange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FFFFFF"/>
                </a:solidFill>
              </a:rPr>
              <a:t>R:232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FFFFFF"/>
                </a:solidFill>
              </a:rPr>
              <a:t>G:94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FFFFFF"/>
                </a:solidFill>
              </a:rPr>
              <a:t>B:18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499225" y="3479800"/>
            <a:ext cx="1189038" cy="1189038"/>
          </a:xfrm>
          <a:prstGeom prst="ellipse">
            <a:avLst/>
          </a:prstGeom>
          <a:solidFill>
            <a:schemeClr val="bg1"/>
          </a:solidFill>
          <a:ln>
            <a:solidFill>
              <a:srgbClr val="2C3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2C3841"/>
                </a:solidFill>
              </a:rPr>
              <a:t>Jisc Text Grey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2C3841"/>
                </a:solidFill>
              </a:rPr>
              <a:t>R:202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2C3841"/>
                </a:solidFill>
              </a:rPr>
              <a:t>G:220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2C3841"/>
                </a:solidFill>
              </a:rPr>
              <a:t>B:240</a:t>
            </a:r>
          </a:p>
        </p:txBody>
      </p:sp>
      <p:grpSp>
        <p:nvGrpSpPr>
          <p:cNvPr id="6156" name="Group 36"/>
          <p:cNvGrpSpPr>
            <a:grpSpLocks/>
          </p:cNvGrpSpPr>
          <p:nvPr/>
        </p:nvGrpSpPr>
        <p:grpSpPr bwMode="auto">
          <a:xfrm>
            <a:off x="2789238" y="2182813"/>
            <a:ext cx="6138862" cy="1187450"/>
            <a:chOff x="2788478" y="1871025"/>
            <a:chExt cx="6139621" cy="118800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263696" y="1871025"/>
              <a:ext cx="1189185" cy="1188000"/>
            </a:xfrm>
            <a:prstGeom prst="ellipse">
              <a:avLst/>
            </a:prstGeom>
            <a:solidFill>
              <a:srgbClr val="458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Green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R:69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G:133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B:37</a:t>
              </a: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7740502" y="1871025"/>
              <a:ext cx="1187597" cy="1188000"/>
            </a:xfrm>
            <a:prstGeom prst="ellipse">
              <a:avLst/>
            </a:prstGeom>
            <a:solidFill>
              <a:srgbClr val="5524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Purple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R:85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G:36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B:129</a:t>
              </a: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6502099" y="1871025"/>
              <a:ext cx="1187597" cy="1188000"/>
            </a:xfrm>
            <a:prstGeom prst="ellipse">
              <a:avLst/>
            </a:prstGeom>
            <a:solidFill>
              <a:srgbClr val="005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Indigo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G:85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B:127</a:t>
              </a: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788478" y="1871025"/>
              <a:ext cx="1187597" cy="1188000"/>
            </a:xfrm>
            <a:prstGeom prst="ellipse">
              <a:avLst/>
            </a:prstGeom>
            <a:solidFill>
              <a:srgbClr val="8200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Maroon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R:130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B:54</a:t>
              </a: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026881" y="1871025"/>
              <a:ext cx="1187597" cy="1188000"/>
            </a:xfrm>
            <a:prstGeom prst="ellipse">
              <a:avLst/>
            </a:prstGeom>
            <a:solidFill>
              <a:srgbClr val="8A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Olive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R:138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G:115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B:0</a:t>
              </a:r>
            </a:p>
          </p:txBody>
        </p:sp>
      </p:grpSp>
      <p:grpSp>
        <p:nvGrpSpPr>
          <p:cNvPr id="6157" name="Group 37"/>
          <p:cNvGrpSpPr>
            <a:grpSpLocks/>
          </p:cNvGrpSpPr>
          <p:nvPr/>
        </p:nvGrpSpPr>
        <p:grpSpPr bwMode="auto">
          <a:xfrm>
            <a:off x="2789238" y="866775"/>
            <a:ext cx="6138862" cy="1206500"/>
            <a:chOff x="2788478" y="791024"/>
            <a:chExt cx="6139622" cy="1205352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263696" y="806884"/>
              <a:ext cx="1189185" cy="1187907"/>
            </a:xfrm>
            <a:prstGeom prst="ellipse">
              <a:avLst/>
            </a:prstGeom>
            <a:solidFill>
              <a:srgbClr val="B2B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Jisc Lime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R:178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G:187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B:28</a:t>
              </a: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7740503" y="791024"/>
              <a:ext cx="1187597" cy="1187907"/>
            </a:xfrm>
            <a:prstGeom prst="ellipse">
              <a:avLst/>
            </a:prstGeom>
            <a:solidFill>
              <a:srgbClr val="B71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Jisc Violet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R:183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G:26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B:139</a:t>
              </a: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6502100" y="806884"/>
              <a:ext cx="1187597" cy="1187907"/>
            </a:xfrm>
            <a:prstGeom prst="ellipse">
              <a:avLst/>
            </a:prstGeom>
            <a:solidFill>
              <a:srgbClr val="009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Jisc Blue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R:0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G:146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rgbClr val="FFFFFF"/>
                  </a:solidFill>
                </a:rPr>
                <a:t>B:203</a:t>
              </a: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788478" y="808470"/>
              <a:ext cx="1187597" cy="1187906"/>
            </a:xfrm>
            <a:prstGeom prst="ellipse">
              <a:avLst/>
            </a:prstGeom>
            <a:solidFill>
              <a:srgbClr val="E61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Pink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R:230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G:21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B:84</a:t>
              </a: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026881" y="808470"/>
              <a:ext cx="1187597" cy="1187906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Yellow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R:249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G:176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B:80</a:t>
              </a:r>
            </a:p>
          </p:txBody>
        </p:sp>
      </p:grpSp>
      <p:grpSp>
        <p:nvGrpSpPr>
          <p:cNvPr id="6158" name="Group 38"/>
          <p:cNvGrpSpPr>
            <a:grpSpLocks/>
          </p:cNvGrpSpPr>
          <p:nvPr/>
        </p:nvGrpSpPr>
        <p:grpSpPr bwMode="auto">
          <a:xfrm>
            <a:off x="2789238" y="3479800"/>
            <a:ext cx="3662362" cy="1189038"/>
            <a:chOff x="2788478" y="3404192"/>
            <a:chExt cx="3663810" cy="1188000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5264369" y="3404192"/>
              <a:ext cx="1187919" cy="1188000"/>
            </a:xfrm>
            <a:prstGeom prst="ellipse">
              <a:avLst/>
            </a:prstGeom>
            <a:solidFill>
              <a:srgbClr val="CAD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Jisc Light Grey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R:202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G:220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B:240</a:t>
              </a: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788478" y="3404192"/>
              <a:ext cx="1187919" cy="1188000"/>
            </a:xfrm>
            <a:prstGeom prst="ellipse">
              <a:avLst/>
            </a:prstGeom>
            <a:solidFill>
              <a:srgbClr val="9BA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Jisc Dark Grey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R:155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G:167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bg1"/>
                  </a:solidFill>
                </a:rPr>
                <a:t>B:176</a:t>
              </a: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4025629" y="3404192"/>
              <a:ext cx="1189508" cy="1188000"/>
            </a:xfrm>
            <a:prstGeom prst="ellipse">
              <a:avLst/>
            </a:prstGeom>
            <a:solidFill>
              <a:srgbClr val="B9C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Jisc Dark Grey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R:185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G:201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solidFill>
                    <a:schemeClr val="tx1"/>
                  </a:solidFill>
                </a:rPr>
                <a:t>B:213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hf hdr="0"/>
  <p:txStyles>
    <p:titleStyle>
      <a:lvl1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B71A8B"/>
          </a:solidFill>
          <a:latin typeface="+mj-lt"/>
          <a:ea typeface="MS PGothic" panose="020B0600070205080204" pitchFamily="34" charset="-128"/>
          <a:cs typeface="+mj-cs"/>
        </a:defRPr>
      </a:lvl1pPr>
      <a:lvl2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2pPr>
      <a:lvl3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3pPr>
      <a:lvl4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4pPr>
      <a:lvl5pPr algn="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  <a:ea typeface="MS PGothic" panose="020B0600070205080204" pitchFamily="34" charset="-128"/>
        </a:defRPr>
      </a:lvl5pPr>
      <a:lvl6pPr marL="4572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6pPr>
      <a:lvl7pPr marL="9144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7pPr>
      <a:lvl8pPr marL="13716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8pPr>
      <a:lvl9pPr marL="1828800" algn="r" defTabSz="6858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B71A8B"/>
          </a:solidFill>
          <a:latin typeface="Corbel" panose="020B0503020204020204" pitchFamily="34" charset="0"/>
        </a:defRPr>
      </a:lvl9pPr>
    </p:titleStyle>
    <p:bodyStyle>
      <a:lvl1pPr marL="215900" indent="-215900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31800" indent="-21590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›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477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636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lang="en-US" sz="2400" kern="12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79500" indent="-215900" algn="l" defTabSz="685800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Clr>
          <a:schemeClr val="accent1"/>
        </a:buClr>
        <a:buSzPct val="120000"/>
        <a:buFont typeface="Corbel" panose="020B0503020204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fontAlgn="auto">
              <a:spcBef>
                <a:spcPts val="0"/>
              </a:spcBef>
              <a:spcAft>
                <a:spcPts val="0"/>
              </a:spcAft>
            </a:pPr>
            <a:fld id="{549E338B-B570-4568-8D56-F10C893E74F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22960" fontAlgn="auto">
                <a:spcBef>
                  <a:spcPts val="0"/>
                </a:spcBef>
                <a:spcAft>
                  <a:spcPts val="0"/>
                </a:spcAft>
              </a:pPr>
              <a:t>12/07/2016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fontAlgn="auto">
              <a:spcBef>
                <a:spcPts val="0"/>
              </a:spcBef>
              <a:spcAft>
                <a:spcPts val="0"/>
              </a:spcAft>
            </a:pPr>
            <a:fld id="{6B5B7C41-EC49-432E-8622-5A1BBED365C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2296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772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prints.hud.ac.uk/2655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l.ac.uk/ucl-press/about" TargetMode="External"/><Relationship Id="rId2" Type="http://schemas.openxmlformats.org/officeDocument/2006/relationships/hyperlink" Target="http://unipress.hud.ac.uk/about,us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universitypress.whiterose.ac.uk/site/abou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&amp; Development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Sue Attewell – Head of Change FE &amp; Skills</a:t>
            </a:r>
            <a:endParaRPr lang="en-GB" dirty="0"/>
          </a:p>
        </p:txBody>
      </p:sp>
      <p:pic>
        <p:nvPicPr>
          <p:cNvPr id="6" name="Picture 5" descr="2013_Jisc_Logo_RGB300(26mm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" y="0"/>
            <a:ext cx="935736" cy="5455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26219" y="3538059"/>
            <a:ext cx="781844" cy="149704"/>
          </a:xfrm>
          <a:prstGeom prst="rect">
            <a:avLst/>
          </a:prstGeom>
        </p:spPr>
        <p:txBody>
          <a:bodyPr/>
          <a:lstStyle/>
          <a:p>
            <a:fld id="{F3C858CB-2140-4812-9D59-7661740818C7}" type="datetime3">
              <a:rPr lang="en-US" smtClean="0">
                <a:solidFill>
                  <a:srgbClr val="FFFFFF"/>
                </a:solidFill>
              </a:rPr>
              <a:pPr/>
              <a:t>12 July 2016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" y="3306127"/>
            <a:ext cx="1740627" cy="919373"/>
          </a:xfrm>
          <a:prstGeom prst="rect">
            <a:avLst/>
          </a:prstGeom>
          <a:solidFill>
            <a:srgbClr val="E0471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29/06/2016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803801" y="3353507"/>
            <a:ext cx="7340201" cy="919373"/>
          </a:xfrm>
          <a:prstGeom prst="rect">
            <a:avLst/>
          </a:prstGeom>
          <a:solidFill>
            <a:srgbClr val="E0471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The Rise of the New University Press: the current landscape and future directions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sz="1400" dirty="0" smtClean="0">
                <a:solidFill>
                  <a:schemeClr val="bg1"/>
                </a:solidFill>
              </a:rPr>
              <a:t>Chris </a:t>
            </a:r>
            <a:r>
              <a:rPr lang="en-GB" sz="1400" dirty="0">
                <a:solidFill>
                  <a:schemeClr val="bg1"/>
                </a:solidFill>
              </a:rPr>
              <a:t>Keene, Caren </a:t>
            </a:r>
            <a:r>
              <a:rPr lang="en-GB" sz="1400" dirty="0" err="1">
                <a:solidFill>
                  <a:schemeClr val="bg1"/>
                </a:solidFill>
              </a:rPr>
              <a:t>Milloy</a:t>
            </a:r>
            <a:r>
              <a:rPr lang="en-GB" sz="1400" dirty="0">
                <a:solidFill>
                  <a:schemeClr val="bg1"/>
                </a:solidFill>
              </a:rPr>
              <a:t>, Verena </a:t>
            </a:r>
            <a:r>
              <a:rPr lang="en-GB" sz="1400" dirty="0" err="1">
                <a:solidFill>
                  <a:schemeClr val="bg1"/>
                </a:solidFill>
              </a:rPr>
              <a:t>Weigert</a:t>
            </a:r>
            <a:r>
              <a:rPr lang="en-GB" sz="1400" dirty="0">
                <a:solidFill>
                  <a:schemeClr val="bg1"/>
                </a:solidFill>
              </a:rPr>
              <a:t>, Graham Stone</a:t>
            </a: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740628" y="3306127"/>
            <a:ext cx="63174" cy="966753"/>
          </a:xfrm>
          <a:custGeom>
            <a:avLst/>
            <a:gdLst>
              <a:gd name="T0" fmla="*/ 47 w 47"/>
              <a:gd name="T1" fmla="*/ 959 h 959"/>
              <a:gd name="T2" fmla="*/ 0 w 47"/>
              <a:gd name="T3" fmla="*/ 912 h 959"/>
              <a:gd name="T4" fmla="*/ 0 w 47"/>
              <a:gd name="T5" fmla="*/ 0 h 959"/>
              <a:gd name="T6" fmla="*/ 47 w 47"/>
              <a:gd name="T7" fmla="*/ 47 h 959"/>
              <a:gd name="T8" fmla="*/ 47 w 47"/>
              <a:gd name="T9" fmla="*/ 959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959">
                <a:moveTo>
                  <a:pt x="47" y="959"/>
                </a:moveTo>
                <a:lnTo>
                  <a:pt x="0" y="912"/>
                </a:lnTo>
                <a:lnTo>
                  <a:pt x="0" y="0"/>
                </a:lnTo>
                <a:lnTo>
                  <a:pt x="47" y="47"/>
                </a:lnTo>
                <a:lnTo>
                  <a:pt x="47" y="959"/>
                </a:lnTo>
                <a:close/>
              </a:path>
            </a:pathLst>
          </a:custGeom>
          <a:solidFill>
            <a:srgbClr val="9F351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 descr="Jisc Large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0" y="0"/>
            <a:ext cx="932688" cy="53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support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4684677"/>
              </p:ext>
            </p:extLst>
          </p:nvPr>
        </p:nvGraphicFramePr>
        <p:xfrm>
          <a:off x="215900" y="879475"/>
          <a:ext cx="8712200" cy="385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F5282E-2102-4BEA-AB42-2FF8C6EEFCCF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920004" y="706002"/>
            <a:ext cx="2008096" cy="346945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0">
            <a:spAutoFit/>
          </a:bodyPr>
          <a:lstStyle/>
          <a:p>
            <a:pPr>
              <a:lnSpc>
                <a:spcPct val="99000"/>
              </a:lnSpc>
            </a:pPr>
            <a:r>
              <a:rPr lang="en-GB" sz="1800" dirty="0" smtClean="0"/>
              <a:t>Established Presses</a:t>
            </a:r>
          </a:p>
        </p:txBody>
      </p:sp>
    </p:spTree>
    <p:extLst>
      <p:ext uri="{BB962C8B-B14F-4D97-AF65-F5344CB8AC3E}">
        <p14:creationId xmlns:p14="http://schemas.microsoft.com/office/powerpoint/2010/main" val="2587095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measures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54291563"/>
              </p:ext>
            </p:extLst>
          </p:nvPr>
        </p:nvGraphicFramePr>
        <p:xfrm>
          <a:off x="215900" y="879475"/>
          <a:ext cx="8712200" cy="385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F5282E-2102-4BEA-AB42-2FF8C6EEFCCF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920004" y="706002"/>
            <a:ext cx="2008096" cy="346945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0">
            <a:spAutoFit/>
          </a:bodyPr>
          <a:lstStyle/>
          <a:p>
            <a:pPr>
              <a:lnSpc>
                <a:spcPct val="99000"/>
              </a:lnSpc>
            </a:pPr>
            <a:r>
              <a:rPr lang="en-GB" sz="1800" dirty="0" smtClean="0"/>
              <a:t>Established Presses</a:t>
            </a:r>
          </a:p>
        </p:txBody>
      </p:sp>
    </p:spTree>
    <p:extLst>
      <p:ext uri="{BB962C8B-B14F-4D97-AF65-F5344CB8AC3E}">
        <p14:creationId xmlns:p14="http://schemas.microsoft.com/office/powerpoint/2010/main" val="34112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Staffing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Average of those with staffing was 1.5</a:t>
            </a:r>
          </a:p>
          <a:p>
            <a:pPr lvl="1"/>
            <a:r>
              <a:rPr lang="en-GB" dirty="0" smtClean="0"/>
              <a:t>However, 1 institution had 5 dedicated staff</a:t>
            </a:r>
          </a:p>
          <a:p>
            <a:pPr lvl="1"/>
            <a:r>
              <a:rPr lang="en-GB" dirty="0" smtClean="0"/>
              <a:t>4 institutions had 0 dedicated staff</a:t>
            </a:r>
          </a:p>
          <a:p>
            <a:pPr marL="215900" lvl="1" indent="0">
              <a:buNone/>
            </a:pPr>
            <a:endParaRPr lang="en-GB" dirty="0" smtClean="0"/>
          </a:p>
          <a:p>
            <a:r>
              <a:rPr lang="en-GB" dirty="0" smtClean="0"/>
              <a:t>Removing this institution gives an average of 1 FTE</a:t>
            </a:r>
          </a:p>
          <a:p>
            <a:pPr lvl="1"/>
            <a:r>
              <a:rPr lang="en-GB" dirty="0" smtClean="0"/>
              <a:t>Correlates with US findings</a:t>
            </a:r>
          </a:p>
          <a:p>
            <a:pPr lvl="1"/>
            <a:r>
              <a:rPr lang="en-GB" dirty="0" smtClean="0"/>
              <a:t>Overlap with the ALP survey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F5282E-2102-4BEA-AB42-2FF8C6EEFCC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8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Publishing imprints and availability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</p:nvPr>
        </p:nvGraphicFramePr>
        <p:xfrm>
          <a:off x="215900" y="879475"/>
          <a:ext cx="8712200" cy="385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F5282E-2102-4BEA-AB42-2FF8C6EEFCCF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920004" y="706002"/>
            <a:ext cx="2008096" cy="346945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0">
            <a:spAutoFit/>
          </a:bodyPr>
          <a:lstStyle/>
          <a:p>
            <a:pPr>
              <a:lnSpc>
                <a:spcPct val="99000"/>
              </a:lnSpc>
            </a:pPr>
            <a:r>
              <a:rPr lang="en-GB" sz="1800" dirty="0" smtClean="0"/>
              <a:t>Established Presses</a:t>
            </a:r>
          </a:p>
        </p:txBody>
      </p:sp>
    </p:spTree>
    <p:extLst>
      <p:ext uri="{BB962C8B-B14F-4D97-AF65-F5344CB8AC3E}">
        <p14:creationId xmlns:p14="http://schemas.microsoft.com/office/powerpoint/2010/main" val="8343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future publishing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F5282E-2102-4BEA-AB42-2FF8C6EEFCCF}" type="slidenum">
              <a:rPr lang="en-GB" smtClean="0"/>
              <a:pPr/>
              <a:t>14</a:t>
            </a:fld>
            <a:endParaRPr lang="en-GB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7132082"/>
              </p:ext>
            </p:extLst>
          </p:nvPr>
        </p:nvGraphicFramePr>
        <p:xfrm>
          <a:off x="215900" y="879475"/>
          <a:ext cx="8712200" cy="385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39307" y="636153"/>
            <a:ext cx="4088793" cy="346945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0">
            <a:spAutoFit/>
          </a:bodyPr>
          <a:lstStyle/>
          <a:p>
            <a:pPr>
              <a:lnSpc>
                <a:spcPct val="99000"/>
              </a:lnSpc>
            </a:pPr>
            <a:r>
              <a:rPr lang="en-GB" sz="1800" dirty="0" smtClean="0"/>
              <a:t>Established and those considering a press</a:t>
            </a:r>
          </a:p>
        </p:txBody>
      </p:sp>
    </p:spTree>
    <p:extLst>
      <p:ext uri="{BB962C8B-B14F-4D97-AF65-F5344CB8AC3E}">
        <p14:creationId xmlns:p14="http://schemas.microsoft.com/office/powerpoint/2010/main" val="18209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future publishing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F5282E-2102-4BEA-AB42-2FF8C6EEFCCF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Other formats include:</a:t>
            </a:r>
          </a:p>
          <a:p>
            <a:pPr lvl="1"/>
            <a:r>
              <a:rPr lang="en-GB" dirty="0"/>
              <a:t>Enhanced and </a:t>
            </a:r>
            <a:r>
              <a:rPr lang="en-GB"/>
              <a:t>experimental </a:t>
            </a:r>
            <a:r>
              <a:rPr lang="en-GB" smtClean="0"/>
              <a:t>publications</a:t>
            </a:r>
            <a:endParaRPr lang="en-GB" dirty="0"/>
          </a:p>
          <a:p>
            <a:pPr lvl="1"/>
            <a:r>
              <a:rPr lang="en-GB" dirty="0"/>
              <a:t>Videos (conferences and interviews)</a:t>
            </a:r>
          </a:p>
          <a:p>
            <a:pPr lvl="1"/>
            <a:r>
              <a:rPr lang="en-GB" dirty="0"/>
              <a:t>Subject-specific overlay journals</a:t>
            </a:r>
          </a:p>
          <a:p>
            <a:pPr lvl="1"/>
            <a:r>
              <a:rPr lang="en-GB" dirty="0"/>
              <a:t>Short-form monographs</a:t>
            </a:r>
          </a:p>
          <a:p>
            <a:pPr lvl="1"/>
            <a:r>
              <a:rPr lang="en-GB" dirty="0"/>
              <a:t>Grey literature (Reports)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7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Publishing formats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F5282E-2102-4BEA-AB42-2FF8C6EEFCCF}" type="slidenum">
              <a:rPr lang="en-GB" smtClean="0"/>
              <a:pPr/>
              <a:t>16</a:t>
            </a:fld>
            <a:endParaRPr lang="en-GB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84194233"/>
              </p:ext>
            </p:extLst>
          </p:nvPr>
        </p:nvGraphicFramePr>
        <p:xfrm>
          <a:off x="215900" y="879475"/>
          <a:ext cx="8712200" cy="385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92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Processing charges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Article/book processing charges</a:t>
            </a:r>
          </a:p>
          <a:p>
            <a:pPr lvl="1"/>
            <a:r>
              <a:rPr lang="en-GB" dirty="0" smtClean="0"/>
              <a:t>9 NUPs are using fee waivers</a:t>
            </a:r>
          </a:p>
          <a:p>
            <a:pPr lvl="1"/>
            <a:r>
              <a:rPr lang="en-GB" dirty="0" smtClean="0"/>
              <a:t>1 is using APCs with a small fee waiver fund</a:t>
            </a:r>
          </a:p>
          <a:p>
            <a:pPr lvl="1"/>
            <a:r>
              <a:rPr lang="en-GB" dirty="0" smtClean="0"/>
              <a:t>1 is charging to existing project funds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For those considering</a:t>
            </a:r>
          </a:p>
          <a:p>
            <a:pPr lvl="2"/>
            <a:r>
              <a:rPr lang="en-GB" dirty="0" smtClean="0"/>
              <a:t>Most had not decided</a:t>
            </a:r>
          </a:p>
          <a:p>
            <a:pPr lvl="2"/>
            <a:r>
              <a:rPr lang="en-GB" dirty="0" smtClean="0"/>
              <a:t>1 planning to charge a ‘realistic’ APC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F5282E-2102-4BEA-AB42-2FF8C6EEFCC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737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Licences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/>
              <a:t>Preferred licence</a:t>
            </a:r>
          </a:p>
          <a:p>
            <a:pPr lvl="1"/>
            <a:r>
              <a:rPr lang="en-GB" dirty="0" smtClean="0"/>
              <a:t>2 NUPs offering CC </a:t>
            </a:r>
            <a:r>
              <a:rPr lang="en-GB" dirty="0"/>
              <a:t>BY-NC-ND stated that they preferred a CC BY </a:t>
            </a:r>
            <a:r>
              <a:rPr lang="en-GB" dirty="0" smtClean="0"/>
              <a:t>licence</a:t>
            </a:r>
          </a:p>
          <a:p>
            <a:pPr lvl="1"/>
            <a:r>
              <a:rPr lang="en-GB" dirty="0" smtClean="0"/>
              <a:t>2 </a:t>
            </a:r>
            <a:r>
              <a:rPr lang="en-GB" dirty="0"/>
              <a:t>NUPs stated that it was the author’s choice to select the appropriate CC licence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5F5282E-2102-4BEA-AB42-2FF8C6EEFCCF}" type="slidenum">
              <a:rPr lang="en-GB" smtClean="0"/>
              <a:pPr/>
              <a:t>18</a:t>
            </a:fld>
            <a:endParaRPr lang="en-GB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3"/>
          </p:nvPr>
        </p:nvGraphicFramePr>
        <p:xfrm>
          <a:off x="215900" y="879475"/>
          <a:ext cx="4103688" cy="385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11492" y="636153"/>
            <a:ext cx="2008096" cy="346945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0">
            <a:spAutoFit/>
          </a:bodyPr>
          <a:lstStyle/>
          <a:p>
            <a:pPr>
              <a:lnSpc>
                <a:spcPct val="99000"/>
              </a:lnSpc>
            </a:pPr>
            <a:r>
              <a:rPr lang="en-GB" sz="1800" dirty="0" smtClean="0"/>
              <a:t>Established Presses</a:t>
            </a:r>
          </a:p>
        </p:txBody>
      </p:sp>
    </p:spTree>
    <p:extLst>
      <p:ext uri="{BB962C8B-B14F-4D97-AF65-F5344CB8AC3E}">
        <p14:creationId xmlns:p14="http://schemas.microsoft.com/office/powerpoint/2010/main" val="33712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Publishing services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dirty="0"/>
              <a:t>A self-help consultation level, e.g. hosting of journal </a:t>
            </a:r>
            <a:r>
              <a:rPr lang="en-GB" dirty="0" smtClean="0"/>
              <a:t>software.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Base level where the customer does most of the work, hosting plus some further support, e.g. licence templates, logos, etc.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Intermediate where responsibilities are negotiated, e.g. full publishing service and support for </a:t>
            </a:r>
            <a:r>
              <a:rPr lang="en-GB" dirty="0" smtClean="0"/>
              <a:t>authors/editors.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Extensive where a full service is provided, e.g. full publishing service and support for </a:t>
            </a:r>
            <a:r>
              <a:rPr lang="en-GB" dirty="0" smtClean="0"/>
              <a:t>authors/editors.</a:t>
            </a:r>
            <a:endParaRPr lang="en-GB" dirty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6869-4E30-46FA-9067-D1D495532852}" type="slidenum">
              <a:rPr lang="en-GB" altLang="en-US" smtClean="0"/>
              <a:pPr/>
              <a:t>19</a:t>
            </a:fld>
            <a:endParaRPr lang="en-GB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276861" y="4644192"/>
            <a:ext cx="3651238" cy="255510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0">
            <a:spAutoFit/>
          </a:bodyPr>
          <a:lstStyle/>
          <a:p>
            <a:pPr>
              <a:lnSpc>
                <a:spcPct val="99000"/>
              </a:lnSpc>
            </a:pPr>
            <a:r>
              <a:rPr lang="en-GB" sz="1200" dirty="0" smtClean="0"/>
              <a:t>Adapted from Perry </a:t>
            </a:r>
            <a:r>
              <a:rPr lang="en-GB" sz="1200" dirty="0"/>
              <a:t>et al., 2011; Mattson &amp; Friend, 2014</a:t>
            </a: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19466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Library led </a:t>
            </a:r>
            <a:r>
              <a:rPr lang="en-GB" dirty="0" smtClean="0"/>
              <a:t>publishing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US-based Library Publishing Coalition defines New University Presses (NUPs</a:t>
            </a:r>
            <a:r>
              <a:rPr lang="en-GB" dirty="0" smtClean="0"/>
              <a:t>) or </a:t>
            </a:r>
            <a:r>
              <a:rPr lang="en-GB" dirty="0"/>
              <a:t>library-led presses as </a:t>
            </a:r>
            <a:r>
              <a:rPr lang="en-GB" dirty="0" smtClean="0"/>
              <a:t>a,</a:t>
            </a:r>
          </a:p>
          <a:p>
            <a:pPr lvl="1"/>
            <a:r>
              <a:rPr lang="en-GB" sz="2400" i="1" dirty="0" smtClean="0"/>
              <a:t>‘…</a:t>
            </a:r>
            <a:r>
              <a:rPr lang="en-GB" sz="2400" i="1" dirty="0"/>
              <a:t>set of activities led by college and university libraries to support the creation, dissemination, and curation of scholarly, creative, and/or educational works</a:t>
            </a:r>
            <a:r>
              <a:rPr lang="en-GB" sz="2400" i="1" dirty="0" smtClean="0"/>
              <a:t>’</a:t>
            </a:r>
            <a:endParaRPr lang="en-GB" sz="2400" i="1" dirty="0"/>
          </a:p>
          <a:p>
            <a:r>
              <a:rPr lang="en-GB" dirty="0"/>
              <a:t>They typically embrace open access, digital first, new business models, enable universities to meet strategic goals including outreach and impact, and facilitate researchers in publishing research outputs.</a:t>
            </a: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6869-4E30-46FA-9067-D1D495532852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64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Publishing services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6869-4E30-46FA-9067-D1D495532852}" type="slidenum">
              <a:rPr lang="en-GB" altLang="en-US" smtClean="0"/>
              <a:pPr/>
              <a:t>20</a:t>
            </a:fld>
            <a:endParaRPr lang="en-GB" alt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35421135"/>
              </p:ext>
            </p:extLst>
          </p:nvPr>
        </p:nvGraphicFramePr>
        <p:xfrm>
          <a:off x="215900" y="879475"/>
          <a:ext cx="8712200" cy="385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20004" y="706002"/>
            <a:ext cx="2008096" cy="346945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0">
            <a:spAutoFit/>
          </a:bodyPr>
          <a:lstStyle/>
          <a:p>
            <a:pPr>
              <a:lnSpc>
                <a:spcPct val="99000"/>
              </a:lnSpc>
            </a:pPr>
            <a:r>
              <a:rPr lang="en-GB" sz="1800" dirty="0" smtClean="0"/>
              <a:t>Established Presses</a:t>
            </a:r>
          </a:p>
        </p:txBody>
      </p:sp>
    </p:spTree>
    <p:extLst>
      <p:ext uri="{BB962C8B-B14F-4D97-AF65-F5344CB8AC3E}">
        <p14:creationId xmlns:p14="http://schemas.microsoft.com/office/powerpoint/2010/main" val="23855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Dissemination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6869-4E30-46FA-9067-D1D495532852}" type="slidenum">
              <a:rPr lang="en-GB" altLang="en-US" smtClean="0"/>
              <a:pPr/>
              <a:t>21</a:t>
            </a:fld>
            <a:endParaRPr lang="en-GB" alt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</p:nvPr>
        </p:nvGraphicFramePr>
        <p:xfrm>
          <a:off x="215900" y="879475"/>
          <a:ext cx="8712200" cy="385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8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Preservation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6869-4E30-46FA-9067-D1D495532852}" type="slidenum">
              <a:rPr lang="en-GB" altLang="en-US" smtClean="0"/>
              <a:pPr/>
              <a:t>22</a:t>
            </a:fld>
            <a:endParaRPr lang="en-GB" alt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</p:nvPr>
        </p:nvGraphicFramePr>
        <p:xfrm>
          <a:off x="215900" y="879475"/>
          <a:ext cx="8712200" cy="385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20004" y="706002"/>
            <a:ext cx="2008096" cy="346945"/>
          </a:xfrm>
          <a:prstGeom prst="rect">
            <a:avLst/>
          </a:prstGeom>
          <a:noFill/>
        </p:spPr>
        <p:txBody>
          <a:bodyPr wrap="none" lIns="72000" tIns="36000" rIns="72000" bIns="36000" rtlCol="0" anchor="ctr" anchorCtr="0">
            <a:spAutoFit/>
          </a:bodyPr>
          <a:lstStyle/>
          <a:p>
            <a:pPr>
              <a:lnSpc>
                <a:spcPct val="99000"/>
              </a:lnSpc>
            </a:pPr>
            <a:r>
              <a:rPr lang="en-GB" sz="1800" dirty="0" smtClean="0"/>
              <a:t>Established Presses</a:t>
            </a:r>
          </a:p>
        </p:txBody>
      </p:sp>
    </p:spTree>
    <p:extLst>
      <p:ext uri="{BB962C8B-B14F-4D97-AF65-F5344CB8AC3E}">
        <p14:creationId xmlns:p14="http://schemas.microsoft.com/office/powerpoint/2010/main" val="22292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and guidance from Jisc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6869-4E30-46FA-9067-D1D495532852}" type="slidenum">
              <a:rPr lang="en-GB" altLang="en-US" smtClean="0"/>
              <a:pPr/>
              <a:t>23</a:t>
            </a:fld>
            <a:endParaRPr lang="en-GB" alt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42426294"/>
              </p:ext>
            </p:extLst>
          </p:nvPr>
        </p:nvGraphicFramePr>
        <p:xfrm>
          <a:off x="215900" y="879475"/>
          <a:ext cx="8712200" cy="385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61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</a:t>
            </a:r>
            <a:r>
              <a:rPr lang="en-GB" dirty="0"/>
              <a:t>publishing platform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Do you have a requirement for/ interest in a shared publishing platform?</a:t>
            </a:r>
            <a:endParaRPr lang="en-GB" dirty="0" smtClean="0"/>
          </a:p>
          <a:p>
            <a:pPr lvl="1"/>
            <a:r>
              <a:rPr lang="en-GB" dirty="0" smtClean="0"/>
              <a:t>Many institutions answered yes but qualified the answer as a maybe</a:t>
            </a:r>
          </a:p>
          <a:p>
            <a:pPr lvl="2"/>
            <a:r>
              <a:rPr lang="en-GB" i="1" dirty="0" smtClean="0"/>
              <a:t>“...</a:t>
            </a:r>
            <a:r>
              <a:rPr lang="en-GB" i="1" dirty="0"/>
              <a:t>would want to clearly understand the added value</a:t>
            </a:r>
            <a:r>
              <a:rPr lang="en-GB" i="1" dirty="0" smtClean="0"/>
              <a:t>.”</a:t>
            </a:r>
          </a:p>
          <a:p>
            <a:pPr lvl="2"/>
            <a:r>
              <a:rPr lang="en-GB" i="1" dirty="0"/>
              <a:t>“…Jisc should work with existing providers..."</a:t>
            </a:r>
          </a:p>
          <a:p>
            <a:pPr lvl="2"/>
            <a:endParaRPr lang="en-GB" i="1" dirty="0" smtClean="0"/>
          </a:p>
          <a:p>
            <a:pPr lvl="0"/>
            <a:r>
              <a:rPr lang="en-GB" dirty="0" smtClean="0"/>
              <a:t>There may be more interest in a toolkit than an </a:t>
            </a:r>
            <a:r>
              <a:rPr lang="en-GB" dirty="0"/>
              <a:t>alternative open hosting </a:t>
            </a:r>
            <a:r>
              <a:rPr lang="en-GB" dirty="0" smtClean="0"/>
              <a:t>platform (from ALP comments)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6869-4E30-46FA-9067-D1D495532852}" type="slidenum">
              <a:rPr lang="en-GB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92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and guidance from Jisc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GB" dirty="0"/>
              <a:t>Best practice guide (toolkit</a:t>
            </a:r>
            <a:r>
              <a:rPr lang="en-GB" dirty="0" smtClean="0"/>
              <a:t>), </a:t>
            </a:r>
            <a:r>
              <a:rPr lang="en-GB" dirty="0"/>
              <a:t>e.g. contracts, </a:t>
            </a:r>
            <a:r>
              <a:rPr lang="en-GB" dirty="0" smtClean="0"/>
              <a:t>workflows, </a:t>
            </a:r>
            <a:r>
              <a:rPr lang="en-GB" dirty="0"/>
              <a:t>case studies, </a:t>
            </a:r>
            <a:r>
              <a:rPr lang="en-GB" dirty="0" smtClean="0"/>
              <a:t>publication </a:t>
            </a:r>
            <a:r>
              <a:rPr lang="en-GB" dirty="0"/>
              <a:t>processes from idea </a:t>
            </a:r>
            <a:r>
              <a:rPr lang="en-GB"/>
              <a:t>to </a:t>
            </a:r>
            <a:r>
              <a:rPr lang="en-GB" smtClean="0"/>
              <a:t>output </a:t>
            </a:r>
            <a:endParaRPr lang="en-GB" dirty="0" smtClean="0"/>
          </a:p>
          <a:p>
            <a:pPr lvl="0"/>
            <a:r>
              <a:rPr lang="en-GB" dirty="0" smtClean="0"/>
              <a:t>Consortia </a:t>
            </a:r>
            <a:r>
              <a:rPr lang="en-GB" dirty="0"/>
              <a:t>funding options </a:t>
            </a:r>
            <a:r>
              <a:rPr lang="en-GB" dirty="0" smtClean="0"/>
              <a:t>and analysis </a:t>
            </a:r>
            <a:r>
              <a:rPr lang="en-GB" dirty="0"/>
              <a:t>of </a:t>
            </a:r>
            <a:r>
              <a:rPr lang="en-GB" dirty="0" smtClean="0"/>
              <a:t>the </a:t>
            </a:r>
            <a:r>
              <a:rPr lang="en-GB" dirty="0"/>
              <a:t>various OA funding models, particularly for </a:t>
            </a:r>
            <a:r>
              <a:rPr lang="en-GB" dirty="0" smtClean="0"/>
              <a:t>monographs</a:t>
            </a:r>
            <a:endParaRPr lang="en-GB" dirty="0"/>
          </a:p>
          <a:p>
            <a:pPr lvl="0"/>
            <a:r>
              <a:rPr lang="en-GB" dirty="0" smtClean="0"/>
              <a:t>Marketing/Communication </a:t>
            </a:r>
            <a:r>
              <a:rPr lang="en-GB" dirty="0"/>
              <a:t>of best practice and engage </a:t>
            </a:r>
            <a:r>
              <a:rPr lang="en-GB" dirty="0" smtClean="0"/>
              <a:t>academics/students</a:t>
            </a:r>
          </a:p>
          <a:p>
            <a:pPr lvl="0"/>
            <a:r>
              <a:rPr lang="en-GB" dirty="0"/>
              <a:t>Understanding the impact of technological </a:t>
            </a:r>
            <a:r>
              <a:rPr lang="en-GB" dirty="0" smtClean="0"/>
              <a:t>developments</a:t>
            </a:r>
            <a:endParaRPr lang="en-GB" dirty="0"/>
          </a:p>
          <a:p>
            <a:pPr lvl="0"/>
            <a:r>
              <a:rPr lang="en-GB" dirty="0"/>
              <a:t>Aggregation for easier discovery and/or guidance on getting content into broader search engines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6869-4E30-46FA-9067-D1D495532852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22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work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GB" dirty="0" smtClean="0"/>
              <a:t>Conduct NUP interviews (July 2016)</a:t>
            </a:r>
          </a:p>
          <a:p>
            <a:pPr lvl="0"/>
            <a:r>
              <a:rPr lang="en-GB" dirty="0" smtClean="0"/>
              <a:t>Analysis of NUP/ALP surveys and interviews (August 2016)</a:t>
            </a:r>
          </a:p>
          <a:p>
            <a:pPr lvl="0"/>
            <a:r>
              <a:rPr lang="en-GB" dirty="0" smtClean="0"/>
              <a:t>Recommendations for Jisc and the community</a:t>
            </a:r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Extend the survey to our European partners</a:t>
            </a:r>
          </a:p>
          <a:p>
            <a:pPr lvl="1"/>
            <a:r>
              <a:rPr lang="en-GB" dirty="0" smtClean="0"/>
              <a:t>Combine with Library Publishing Coalition for Europe?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6869-4E30-46FA-9067-D1D495532852}" type="slidenum">
              <a:rPr lang="en-GB" altLang="en-US" smtClean="0"/>
              <a:pPr/>
              <a:t>26</a:t>
            </a:fld>
            <a:endParaRPr lang="en-GB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2" y="2688887"/>
            <a:ext cx="53054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2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info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Graham Stone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Jisc Collections senior research manager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lvl="1" indent="0">
              <a:spcBef>
                <a:spcPts val="900"/>
              </a:spcBef>
              <a:buNone/>
            </a:pPr>
            <a:r>
              <a:rPr lang="en-GB" sz="1800" dirty="0"/>
              <a:t>@</a:t>
            </a:r>
            <a:r>
              <a:rPr lang="en-GB" sz="1800" dirty="0" err="1"/>
              <a:t>Graham_Stone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Graham.Stone@jisc.ac.uk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GB" altLang="en-US" dirty="0" smtClean="0"/>
              <a:t>29/06/2016</a:t>
            </a:r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The Rise of the New University Press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0836869-4E30-46FA-9067-D1D495532852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85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University Presses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 growing movement in the </a:t>
            </a:r>
            <a:r>
              <a:rPr lang="en-GB" dirty="0" smtClean="0"/>
              <a:t>UK</a:t>
            </a:r>
            <a:endParaRPr lang="en-GB" dirty="0"/>
          </a:p>
          <a:p>
            <a:pPr lvl="1"/>
            <a:r>
              <a:rPr lang="en-GB" dirty="0" smtClean="0"/>
              <a:t>but</a:t>
            </a:r>
          </a:p>
          <a:p>
            <a:r>
              <a:rPr lang="en-GB" dirty="0"/>
              <a:t>How many New University Presses (NUPs) are there in 2016?</a:t>
            </a:r>
          </a:p>
          <a:p>
            <a:pPr lvl="1"/>
            <a:r>
              <a:rPr lang="en-GB" dirty="0" smtClean="0"/>
              <a:t>21 in 2002</a:t>
            </a:r>
          </a:p>
          <a:p>
            <a:pPr lvl="1"/>
            <a:r>
              <a:rPr lang="en-GB" dirty="0" smtClean="0"/>
              <a:t>17 in 2004… </a:t>
            </a:r>
          </a:p>
          <a:p>
            <a:pPr lvl="2"/>
            <a:r>
              <a:rPr lang="en-GB" dirty="0" smtClean="0"/>
              <a:t>(Hardy &amp; Oppenheim, 2004)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836869-4E30-46FA-9067-D1D495532852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39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86617"/>
          </a:xfrm>
          <a:prstGeom prst="rect">
            <a:avLst/>
          </a:prstGeom>
          <a:solidFill>
            <a:srgbClr val="3E9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2960" fontAlgn="auto">
              <a:spcBef>
                <a:spcPts val="0"/>
              </a:spcBef>
              <a:spcAft>
                <a:spcPts val="0"/>
              </a:spcAft>
            </a:pPr>
            <a:endParaRPr lang="en-GB" sz="1013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8" y="127452"/>
            <a:ext cx="4827876" cy="745629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Initial activity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0469" y="1154036"/>
            <a:ext cx="4630366" cy="346444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20" b="1" i="1" dirty="0"/>
              <a:t>Oct 2014 </a:t>
            </a:r>
            <a:r>
              <a:rPr lang="en-GB" sz="1620" dirty="0"/>
              <a:t>    NC</a:t>
            </a:r>
            <a:r>
              <a:rPr lang="en-GB" sz="1620" b="1" i="1" dirty="0"/>
              <a:t> </a:t>
            </a:r>
            <a:r>
              <a:rPr lang="en-GB" sz="1620" dirty="0"/>
              <a:t>exploratory meeting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620" b="1" i="1" dirty="0"/>
              <a:t>June 2015   </a:t>
            </a:r>
            <a:r>
              <a:rPr lang="en-GB" sz="1620" dirty="0"/>
              <a:t>Discussion paper </a:t>
            </a:r>
            <a:r>
              <a:rPr lang="en-GB" sz="1620" dirty="0" smtClean="0"/>
              <a:t>to </a:t>
            </a:r>
            <a:r>
              <a:rPr lang="en-GB" sz="1620" dirty="0"/>
              <a:t>Jisc:</a:t>
            </a:r>
          </a:p>
          <a:p>
            <a:pPr lvl="4">
              <a:lnSpc>
                <a:spcPct val="110000"/>
              </a:lnSpc>
            </a:pPr>
            <a:r>
              <a:rPr lang="en-GB" sz="1400" dirty="0" smtClean="0"/>
              <a:t>Data </a:t>
            </a:r>
            <a:r>
              <a:rPr lang="en-GB" sz="1400" dirty="0"/>
              <a:t>gathering/ </a:t>
            </a:r>
            <a:r>
              <a:rPr lang="en-GB" sz="1400" dirty="0" smtClean="0"/>
              <a:t>Benchmarking exercise</a:t>
            </a:r>
            <a:endParaRPr lang="en-GB" sz="1400" dirty="0"/>
          </a:p>
          <a:p>
            <a:pPr lvl="4">
              <a:lnSpc>
                <a:spcPct val="110000"/>
              </a:lnSpc>
            </a:pPr>
            <a:r>
              <a:rPr lang="en-GB" sz="1400" dirty="0" smtClean="0"/>
              <a:t>Best practice/workflow efficiencies</a:t>
            </a:r>
            <a:endParaRPr lang="en-GB" sz="1400" dirty="0"/>
          </a:p>
          <a:p>
            <a:pPr lvl="4">
              <a:lnSpc>
                <a:spcPct val="110000"/>
              </a:lnSpc>
            </a:pPr>
            <a:r>
              <a:rPr lang="en-GB" sz="1400" dirty="0" smtClean="0"/>
              <a:t>Explore </a:t>
            </a:r>
            <a:r>
              <a:rPr lang="en-GB" sz="1400" dirty="0"/>
              <a:t>library publishing </a:t>
            </a:r>
            <a:r>
              <a:rPr lang="en-GB" sz="1400" dirty="0" smtClean="0"/>
              <a:t>coalition </a:t>
            </a:r>
            <a:r>
              <a:rPr lang="en-GB" sz="1400" dirty="0"/>
              <a:t>for UK (or Europe</a:t>
            </a:r>
            <a:r>
              <a:rPr lang="en-GB" sz="1400" dirty="0" smtClean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620" b="1" i="1" dirty="0"/>
              <a:t>Nov 2015    </a:t>
            </a:r>
            <a:r>
              <a:rPr lang="en-GB" sz="1620" dirty="0" smtClean="0"/>
              <a:t>Paper at the SCONUL winter conference</a:t>
            </a:r>
          </a:p>
          <a:p>
            <a:pPr lvl="4">
              <a:lnSpc>
                <a:spcPct val="110000"/>
              </a:lnSpc>
            </a:pPr>
            <a:r>
              <a:rPr lang="en-GB" sz="1400" dirty="0" smtClean="0"/>
              <a:t>Positive response</a:t>
            </a:r>
          </a:p>
          <a:p>
            <a:pPr lvl="4">
              <a:lnSpc>
                <a:spcPct val="110000"/>
              </a:lnSpc>
            </a:pPr>
            <a:r>
              <a:rPr lang="en-GB" sz="1400" dirty="0" smtClean="0">
                <a:hlinkClick r:id="rId3"/>
              </a:rPr>
              <a:t>http</a:t>
            </a:r>
            <a:r>
              <a:rPr lang="en-GB" sz="1400" dirty="0">
                <a:hlinkClick r:id="rId3"/>
              </a:rPr>
              <a:t>://eprints.hud.ac.uk/26550</a:t>
            </a:r>
            <a:r>
              <a:rPr lang="en-GB" sz="1400" dirty="0" smtClean="0">
                <a:hlinkClick r:id="rId3"/>
              </a:rPr>
              <a:t>/</a:t>
            </a:r>
            <a:r>
              <a:rPr lang="en-GB" sz="1400" dirty="0" smtClean="0"/>
              <a:t>   </a:t>
            </a:r>
            <a:endParaRPr lang="en-GB" sz="1400" dirty="0"/>
          </a:p>
          <a:p>
            <a:pPr lvl="4">
              <a:lnSpc>
                <a:spcPct val="110000"/>
              </a:lnSpc>
            </a:pP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3" y="1096862"/>
            <a:ext cx="3928545" cy="39249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43" y="77009"/>
            <a:ext cx="1790873" cy="8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landscape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GB" dirty="0"/>
              <a:t>Identify existing and future NUPs in the UK</a:t>
            </a:r>
          </a:p>
          <a:p>
            <a:pPr lvl="0"/>
            <a:r>
              <a:rPr lang="en-GB" dirty="0"/>
              <a:t>Learn of the motivations behind their establishment</a:t>
            </a:r>
          </a:p>
          <a:p>
            <a:pPr lvl="0"/>
            <a:r>
              <a:rPr lang="en-GB" dirty="0"/>
              <a:t>Determine the types of output being published</a:t>
            </a:r>
          </a:p>
          <a:p>
            <a:pPr lvl="0"/>
            <a:r>
              <a:rPr lang="en-GB" dirty="0"/>
              <a:t>Gather information on governance and policies</a:t>
            </a:r>
          </a:p>
          <a:p>
            <a:pPr lvl="0"/>
            <a:r>
              <a:rPr lang="en-GB" dirty="0"/>
              <a:t>Identify the publishing platforms being utilised </a:t>
            </a:r>
          </a:p>
          <a:p>
            <a:pPr lvl="0"/>
            <a:r>
              <a:rPr lang="en-GB" dirty="0"/>
              <a:t>Ascertain what business models are being </a:t>
            </a:r>
            <a:r>
              <a:rPr lang="en-GB" dirty="0" smtClean="0"/>
              <a:t>applied</a:t>
            </a:r>
          </a:p>
          <a:p>
            <a:pPr lvl="0"/>
            <a:r>
              <a:rPr lang="en-GB" dirty="0" smtClean="0"/>
              <a:t>Explore potential areas for support from Jisc</a:t>
            </a:r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 smtClean="0"/>
              <a:t>29/06/2016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F5282E-2102-4BEA-AB42-2FF8C6EEFCCF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71" y="0"/>
            <a:ext cx="1731604" cy="4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landscape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GB" dirty="0" smtClean="0"/>
              <a:t>Survey to UK Library Directors in May 2016	</a:t>
            </a:r>
          </a:p>
          <a:p>
            <a:pPr lvl="1"/>
            <a:r>
              <a:rPr lang="en-GB" dirty="0"/>
              <a:t>Section A. Opening questions</a:t>
            </a:r>
          </a:p>
          <a:p>
            <a:pPr lvl="1"/>
            <a:r>
              <a:rPr lang="en-GB" dirty="0"/>
              <a:t>Section B. Existing Presses</a:t>
            </a:r>
          </a:p>
          <a:p>
            <a:pPr lvl="1"/>
            <a:r>
              <a:rPr lang="en-GB" dirty="0"/>
              <a:t>Section C. Universities considering presses</a:t>
            </a:r>
          </a:p>
          <a:p>
            <a:pPr lvl="1"/>
            <a:r>
              <a:rPr lang="en-GB" dirty="0"/>
              <a:t>Section D. Jisc support</a:t>
            </a:r>
          </a:p>
          <a:p>
            <a:pPr lvl="1"/>
            <a:r>
              <a:rPr lang="en-GB" dirty="0" smtClean="0"/>
              <a:t>Follow up interviews in July 2016</a:t>
            </a:r>
          </a:p>
          <a:p>
            <a:pPr lvl="1"/>
            <a:endParaRPr lang="en-GB" dirty="0" smtClean="0"/>
          </a:p>
          <a:p>
            <a:r>
              <a:rPr lang="en-GB" dirty="0"/>
              <a:t>An </a:t>
            </a:r>
            <a:r>
              <a:rPr lang="en-GB" dirty="0" smtClean="0"/>
              <a:t>Academic Led </a:t>
            </a:r>
            <a:r>
              <a:rPr lang="en-GB" dirty="0"/>
              <a:t>P</a:t>
            </a:r>
            <a:r>
              <a:rPr lang="en-GB" dirty="0" smtClean="0"/>
              <a:t>ress (ALP) survey </a:t>
            </a:r>
            <a:r>
              <a:rPr lang="en-GB" dirty="0"/>
              <a:t>is also in progress</a:t>
            </a:r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 smtClean="0"/>
              <a:t>29/06/2016</a:t>
            </a:r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F5282E-2102-4BEA-AB42-2FF8C6EEFCC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5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responses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41 universities responded</a:t>
            </a:r>
          </a:p>
          <a:p>
            <a:pPr lvl="1"/>
            <a:r>
              <a:rPr lang="en-GB" dirty="0" smtClean="0"/>
              <a:t>13 New University </a:t>
            </a:r>
            <a:r>
              <a:rPr lang="en-GB" dirty="0"/>
              <a:t>P</a:t>
            </a:r>
            <a:r>
              <a:rPr lang="en-GB" dirty="0" smtClean="0"/>
              <a:t>resses</a:t>
            </a:r>
          </a:p>
          <a:p>
            <a:pPr lvl="2"/>
            <a:r>
              <a:rPr lang="en-GB" dirty="0" smtClean="0"/>
              <a:t>Giving a total for the UK of 17 (including establish presses and those that did not respond but are known to exist)</a:t>
            </a:r>
          </a:p>
          <a:p>
            <a:pPr lvl="1"/>
            <a:r>
              <a:rPr lang="en-GB" dirty="0" smtClean="0"/>
              <a:t>12 university are considering a NUP within 5 years</a:t>
            </a:r>
          </a:p>
          <a:p>
            <a:pPr lvl="1"/>
            <a:r>
              <a:rPr lang="en-GB" dirty="0" smtClean="0"/>
              <a:t>16 have no current plans, but 4 are interested</a:t>
            </a:r>
          </a:p>
          <a:p>
            <a:pPr lvl="2"/>
            <a:endParaRPr lang="en-GB" dirty="0"/>
          </a:p>
          <a:p>
            <a:r>
              <a:rPr lang="en-GB" dirty="0" smtClean="0"/>
              <a:t>By 2020 there could be as many as 29 NUPs in the UK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F5282E-2102-4BEA-AB42-2FF8C6EEFCC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4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45558475"/>
              </p:ext>
            </p:extLst>
          </p:nvPr>
        </p:nvGraphicFramePr>
        <p:xfrm>
          <a:off x="215900" y="879475"/>
          <a:ext cx="8711918" cy="2831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4544"/>
                <a:gridCol w="1433258"/>
                <a:gridCol w="1555890"/>
                <a:gridCol w="1548226"/>
              </a:tblGrid>
              <a:tr h="160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Theme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Existing NUPs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Planned NUPs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Total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</a:tr>
              <a:tr h="450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Demand from/for early career researchers and academics (including </a:t>
                      </a:r>
                      <a:r>
                        <a:rPr lang="en-GB" sz="1000" dirty="0" smtClean="0">
                          <a:effectLst/>
                        </a:rPr>
                        <a:t>supporting first </a:t>
                      </a:r>
                      <a:r>
                        <a:rPr lang="en-GB" sz="1000" dirty="0">
                          <a:effectLst/>
                        </a:rPr>
                        <a:t>time publishing)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</a:tr>
              <a:tr h="320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Developing OA publishing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</a:tr>
              <a:tr h="319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Supporting University’s strategy/objectives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</a:tr>
              <a:tr h="3296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 enhance the reputation of the university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</a:tr>
              <a:tr h="320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Undergraduate research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</a:tr>
              <a:tr h="320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Innovation/new forms of publishing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</a:tr>
              <a:tr h="443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Moving existing internal publishing activity (including library related research)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0" marR="7559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F5282E-2102-4BEA-AB42-2FF8C6EEFCC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04541" y="3704134"/>
            <a:ext cx="4261038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Only 3 NUPs had public mission statements:</a:t>
            </a:r>
          </a:p>
          <a:p>
            <a:r>
              <a:rPr lang="en-GB" dirty="0"/>
              <a:t>	</a:t>
            </a:r>
            <a:r>
              <a:rPr lang="en-GB" u="sng" dirty="0">
                <a:hlinkClick r:id="rId2"/>
              </a:rPr>
              <a:t>http://unipress.hud.ac.uk/about,us</a:t>
            </a:r>
            <a:r>
              <a:rPr lang="en-GB" u="sng" dirty="0" smtClean="0">
                <a:hlinkClick r:id="rId2"/>
              </a:rPr>
              <a:t>/</a:t>
            </a:r>
            <a:endParaRPr lang="en-GB" u="sng" dirty="0" smtClean="0"/>
          </a:p>
          <a:p>
            <a:r>
              <a:rPr lang="en-GB" dirty="0"/>
              <a:t>	</a:t>
            </a:r>
            <a:r>
              <a:rPr lang="en-GB" u="sng" dirty="0" smtClean="0">
                <a:hlinkClick r:id="rId3"/>
              </a:rPr>
              <a:t>https</a:t>
            </a:r>
            <a:r>
              <a:rPr lang="en-GB" u="sng" dirty="0">
                <a:hlinkClick r:id="rId3"/>
              </a:rPr>
              <a:t>://</a:t>
            </a:r>
            <a:r>
              <a:rPr lang="en-GB" u="sng" dirty="0" smtClean="0">
                <a:hlinkClick r:id="rId3"/>
              </a:rPr>
              <a:t>www.ucl.ac.uk/ucl-press/about</a:t>
            </a:r>
            <a:endParaRPr lang="en-GB" u="sng" dirty="0" smtClean="0"/>
          </a:p>
          <a:p>
            <a:r>
              <a:rPr lang="en-GB" dirty="0"/>
              <a:t>	</a:t>
            </a:r>
            <a:r>
              <a:rPr lang="en-GB" u="sng" dirty="0" smtClean="0">
                <a:hlinkClick r:id="rId4"/>
              </a:rPr>
              <a:t>http</a:t>
            </a:r>
            <a:r>
              <a:rPr lang="en-GB" u="sng" dirty="0">
                <a:hlinkClick r:id="rId4"/>
              </a:rPr>
              <a:t>://universitypress.whiterose.ac.uk/site/about/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6 NUPs had cross university editorial advisory boards</a:t>
            </a:r>
          </a:p>
          <a:p>
            <a:r>
              <a:rPr lang="en-GB" dirty="0" smtClean="0"/>
              <a:t>3 had no formal governance but did have journal editorial boards</a:t>
            </a:r>
          </a:p>
          <a:p>
            <a:r>
              <a:rPr lang="en-GB" dirty="0" smtClean="0"/>
              <a:t>2 had no structure at all</a:t>
            </a:r>
          </a:p>
          <a:p>
            <a:endParaRPr lang="en-GB" dirty="0"/>
          </a:p>
          <a:p>
            <a:r>
              <a:rPr lang="en-GB" dirty="0" smtClean="0"/>
              <a:t>All those considering had not decided on governance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altLang="en-US" dirty="0"/>
              <a:t>29/06/2016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The Rise of the New University Press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F5282E-2102-4BEA-AB42-2FF8C6EEFCC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5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isc Content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 anchor="ctr" anchorCtr="0">
        <a:spAutoFit/>
      </a:bodyPr>
      <a:lstStyle>
        <a:defPPr>
          <a:lnSpc>
            <a:spcPct val="990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41AA9286-7D22-4A79-8B2F-04BB83FE06C2}"/>
    </a:ext>
  </a:extLst>
</a:theme>
</file>

<file path=ppt/theme/theme2.xml><?xml version="1.0" encoding="utf-8"?>
<a:theme xmlns:a="http://schemas.openxmlformats.org/drawingml/2006/main" name="Jisc Cover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544E8E78-22CE-45A7-A079-55DC3D125FB3}"/>
    </a:ext>
  </a:extLst>
</a:theme>
</file>

<file path=ppt/theme/theme3.xml><?xml version="1.0" encoding="utf-8"?>
<a:theme xmlns:a="http://schemas.openxmlformats.org/drawingml/2006/main" name="Jisc Closing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98B066A8-5050-4A68-95BE-F720D7B3C4CC}"/>
    </a:ext>
  </a:extLst>
</a:theme>
</file>

<file path=ppt/theme/theme4.xml><?xml version="1.0" encoding="utf-8"?>
<a:theme xmlns:a="http://schemas.openxmlformats.org/drawingml/2006/main" name="Jisc Divider Sl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B8D107CC-B507-4688-9BB7-BC1773DA45E5}"/>
    </a:ext>
  </a:extLst>
</a:theme>
</file>

<file path=ppt/theme/theme5.xml><?xml version="1.0" encoding="utf-8"?>
<a:theme xmlns:a="http://schemas.openxmlformats.org/drawingml/2006/main" name="Jisc Fullscreen Image Slide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36000" rIns="72000" bIns="3600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1A141971-FF98-4D08-AE1F-4DEED86FEF71}"/>
    </a:ext>
  </a:extLst>
</a:theme>
</file>

<file path=ppt/theme/theme6.xml><?xml version="1.0" encoding="utf-8"?>
<a:theme xmlns:a="http://schemas.openxmlformats.org/drawingml/2006/main" name="Jisc Colours">
  <a:themeElements>
    <a:clrScheme name="Jisc Colours 01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9F3515"/>
      </a:accent2>
      <a:accent3>
        <a:srgbClr val="B71A8B"/>
      </a:accent3>
      <a:accent4>
        <a:srgbClr val="552481"/>
      </a:accent4>
      <a:accent5>
        <a:srgbClr val="0092CB"/>
      </a:accent5>
      <a:accent6>
        <a:srgbClr val="00557F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Jisc Standard 16-9 Mar 2015.potx" id="{932D912D-11CF-44FC-990C-E1C440572D42}" vid="{80268AAC-4DB1-4A3E-9E53-AF7130A92EA5}"/>
    </a:ext>
  </a:extLst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Jisc Primary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E61554"/>
      </a:accent2>
      <a:accent3>
        <a:srgbClr val="F9B000"/>
      </a:accent3>
      <a:accent4>
        <a:srgbClr val="B2BB1C"/>
      </a:accent4>
      <a:accent5>
        <a:srgbClr val="0092CB"/>
      </a:accent5>
      <a:accent6>
        <a:srgbClr val="B71A8B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Jisc Primary">
      <a:dk1>
        <a:srgbClr val="2C3841"/>
      </a:dk1>
      <a:lt1>
        <a:srgbClr val="FFFFFF"/>
      </a:lt1>
      <a:dk2>
        <a:srgbClr val="000000"/>
      </a:dk2>
      <a:lt2>
        <a:srgbClr val="CADCF0"/>
      </a:lt2>
      <a:accent1>
        <a:srgbClr val="E85E12"/>
      </a:accent1>
      <a:accent2>
        <a:srgbClr val="E61554"/>
      </a:accent2>
      <a:accent3>
        <a:srgbClr val="F9B000"/>
      </a:accent3>
      <a:accent4>
        <a:srgbClr val="B2BB1C"/>
      </a:accent4>
      <a:accent5>
        <a:srgbClr val="0092CB"/>
      </a:accent5>
      <a:accent6>
        <a:srgbClr val="B71A8B"/>
      </a:accent6>
      <a:hlink>
        <a:srgbClr val="E85E12"/>
      </a:hlink>
      <a:folHlink>
        <a:srgbClr val="E85E1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Jisc Colours 01">
    <a:dk1>
      <a:srgbClr val="2C3841"/>
    </a:dk1>
    <a:lt1>
      <a:srgbClr val="FFFFFF"/>
    </a:lt1>
    <a:dk2>
      <a:srgbClr val="000000"/>
    </a:dk2>
    <a:lt2>
      <a:srgbClr val="CADCF0"/>
    </a:lt2>
    <a:accent1>
      <a:srgbClr val="E85E12"/>
    </a:accent1>
    <a:accent2>
      <a:srgbClr val="9F3515"/>
    </a:accent2>
    <a:accent3>
      <a:srgbClr val="B71A8B"/>
    </a:accent3>
    <a:accent4>
      <a:srgbClr val="552481"/>
    </a:accent4>
    <a:accent5>
      <a:srgbClr val="0092CB"/>
    </a:accent5>
    <a:accent6>
      <a:srgbClr val="00557F"/>
    </a:accent6>
    <a:hlink>
      <a:srgbClr val="E85E12"/>
    </a:hlink>
    <a:folHlink>
      <a:srgbClr val="E85E12"/>
    </a:folHlink>
  </a:clrScheme>
</a:themeOverride>
</file>

<file path=ppt/theme/themeOverride2.xml><?xml version="1.0" encoding="utf-8"?>
<a:themeOverride xmlns:a="http://schemas.openxmlformats.org/drawingml/2006/main">
  <a:clrScheme name="Jisc Colours 01">
    <a:dk1>
      <a:srgbClr val="2C3841"/>
    </a:dk1>
    <a:lt1>
      <a:srgbClr val="FFFFFF"/>
    </a:lt1>
    <a:dk2>
      <a:srgbClr val="000000"/>
    </a:dk2>
    <a:lt2>
      <a:srgbClr val="CADCF0"/>
    </a:lt2>
    <a:accent1>
      <a:srgbClr val="E85E12"/>
    </a:accent1>
    <a:accent2>
      <a:srgbClr val="9F3515"/>
    </a:accent2>
    <a:accent3>
      <a:srgbClr val="B71A8B"/>
    </a:accent3>
    <a:accent4>
      <a:srgbClr val="552481"/>
    </a:accent4>
    <a:accent5>
      <a:srgbClr val="0092CB"/>
    </a:accent5>
    <a:accent6>
      <a:srgbClr val="00557F"/>
    </a:accent6>
    <a:hlink>
      <a:srgbClr val="E85E12"/>
    </a:hlink>
    <a:folHlink>
      <a:srgbClr val="E85E1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4A139ECCBD241A442D7CF7EE8F8D4" ma:contentTypeVersion="2" ma:contentTypeDescription="Create a new document." ma:contentTypeScope="" ma:versionID="11507b2382009acd5947100e36a13333">
  <xsd:schema xmlns:xsd="http://www.w3.org/2001/XMLSchema" xmlns:xs="http://www.w3.org/2001/XMLSchema" xmlns:p="http://schemas.microsoft.com/office/2006/metadata/properties" xmlns:ns2="ebf13169-c280-4fc5-86f8-af5191a5ddf2" xmlns:ns3="217ac18d-a73a-48a9-8bac-9db52278b555" targetNamespace="http://schemas.microsoft.com/office/2006/metadata/properties" ma:root="true" ma:fieldsID="21c7c1ba30450bca7fa68ccb336c780d" ns2:_="" ns3:_="">
    <xsd:import namespace="ebf13169-c280-4fc5-86f8-af5191a5ddf2"/>
    <xsd:import namespace="217ac18d-a73a-48a9-8bac-9db52278b5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13169-c280-4fc5-86f8-af5191a5ddf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ac18d-a73a-48a9-8bac-9db52278b55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5A9E47-9A03-4FCA-A0D5-2CDABD8EB978}">
  <ds:schemaRefs>
    <ds:schemaRef ds:uri="http://purl.org/dc/elements/1.1/"/>
    <ds:schemaRef ds:uri="http://schemas.microsoft.com/office/2006/metadata/properties"/>
    <ds:schemaRef ds:uri="http://purl.org/dc/terms/"/>
    <ds:schemaRef ds:uri="217ac18d-a73a-48a9-8bac-9db52278b555"/>
    <ds:schemaRef ds:uri="ebf13169-c280-4fc5-86f8-af5191a5ddf2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DC923BD-2E24-4153-83CC-A56DE2736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f13169-c280-4fc5-86f8-af5191a5ddf2"/>
    <ds:schemaRef ds:uri="217ac18d-a73a-48a9-8bac-9db52278b5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Jisc%20standard%2016-9%20powerpoint%20template</Template>
  <TotalTime>3019</TotalTime>
  <Words>1289</Words>
  <Application>Microsoft Office PowerPoint</Application>
  <PresentationFormat>On-screen Show (16:9)</PresentationFormat>
  <Paragraphs>257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MS PGothic</vt:lpstr>
      <vt:lpstr>Arial</vt:lpstr>
      <vt:lpstr>Calibri</vt:lpstr>
      <vt:lpstr>Calibri Light</vt:lpstr>
      <vt:lpstr>Corbel</vt:lpstr>
      <vt:lpstr>Lucida Grande</vt:lpstr>
      <vt:lpstr>Times New Roman</vt:lpstr>
      <vt:lpstr>Wingdings</vt:lpstr>
      <vt:lpstr>Jisc Content Slides</vt:lpstr>
      <vt:lpstr>Jisc Cover Slides</vt:lpstr>
      <vt:lpstr>Jisc Closing Slides</vt:lpstr>
      <vt:lpstr>Jisc Divider Sldes</vt:lpstr>
      <vt:lpstr>Jisc Fullscreen Image Slides</vt:lpstr>
      <vt:lpstr>Jisc Colours</vt:lpstr>
      <vt:lpstr>Office Theme</vt:lpstr>
      <vt:lpstr>Research &amp; Development</vt:lpstr>
      <vt:lpstr>Library led publishing</vt:lpstr>
      <vt:lpstr>New University Presses</vt:lpstr>
      <vt:lpstr>Initial activity</vt:lpstr>
      <vt:lpstr>UK landscape study</vt:lpstr>
      <vt:lpstr>UK landscape study</vt:lpstr>
      <vt:lpstr>Initial responses</vt:lpstr>
      <vt:lpstr>Motivation</vt:lpstr>
      <vt:lpstr>Governance</vt:lpstr>
      <vt:lpstr>Financial support</vt:lpstr>
      <vt:lpstr>Quality measures</vt:lpstr>
      <vt:lpstr>Staffing</vt:lpstr>
      <vt:lpstr>Publishing imprints and availability</vt:lpstr>
      <vt:lpstr>Possible future publishing</vt:lpstr>
      <vt:lpstr>Possible future publishing</vt:lpstr>
      <vt:lpstr>Publishing formats</vt:lpstr>
      <vt:lpstr>Processing charges</vt:lpstr>
      <vt:lpstr>Licences</vt:lpstr>
      <vt:lpstr>Publishing services</vt:lpstr>
      <vt:lpstr>Publishing services</vt:lpstr>
      <vt:lpstr>Dissemination</vt:lpstr>
      <vt:lpstr>Preservation</vt:lpstr>
      <vt:lpstr>Support and guidance from Jisc</vt:lpstr>
      <vt:lpstr>Shared publishing platform</vt:lpstr>
      <vt:lpstr>Support and guidance from Jisc</vt:lpstr>
      <vt:lpstr>Further work</vt:lpstr>
      <vt:lpstr>Further info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the New University Press</dc:title>
  <dc:creator>Graham Stone</dc:creator>
  <cp:lastModifiedBy>Sara Taylor</cp:lastModifiedBy>
  <cp:revision>46</cp:revision>
  <cp:lastPrinted>2015-03-16T16:56:25Z</cp:lastPrinted>
  <dcterms:created xsi:type="dcterms:W3CDTF">2016-06-24T09:55:19Z</dcterms:created>
  <dcterms:modified xsi:type="dcterms:W3CDTF">2016-07-12T14:14:07Z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0x0101002FE4A139ECCBD241A442D7CF7EE8F8D4</vt:lpwstr>
  </property>
  <property fmtid="{D5CDD505-2E9C-101B-9397-08002B2CF9AE}" pid="3" name="_dlc_DocIdItemGuid">
    <vt:lpwstr>39e1a14c-b6b3-45a1-83fe-3e6965695426</vt:lpwstr>
  </property>
  <property fmtid="{D5CDD505-2E9C-101B-9397-08002B2CF9AE}" pid="4" name="SharedWithUsers">
    <vt:lpwstr/>
  </property>
  <property fmtid="{D5CDD505-2E9C-101B-9397-08002B2CF9AE}" pid="5" name="_dlc_DocId">
    <vt:lpwstr>N7XHR37R3CPZ-174-2</vt:lpwstr>
  </property>
  <property fmtid="{D5CDD505-2E9C-101B-9397-08002B2CF9AE}" pid="6" name="_dlc_DocIdUrl">
    <vt:lpwstr>https://jisc365.sharepoint.com/sites/customerexperience/cscollab/_layouts/15/DocIdRedir.aspx?ID=N7XHR37R3CPZ-174-2, N7XHR37R3CPZ-174-2</vt:lpwstr>
  </property>
</Properties>
</file>