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67" r:id="rId4"/>
    <p:sldId id="260" r:id="rId5"/>
    <p:sldId id="263" r:id="rId6"/>
    <p:sldId id="262" r:id="rId7"/>
    <p:sldId id="261" r:id="rId8"/>
    <p:sldId id="266" r:id="rId9"/>
    <p:sldId id="264" r:id="rId10"/>
    <p:sldId id="265" r:id="rId11"/>
    <p:sldId id="275" r:id="rId12"/>
    <p:sldId id="258" r:id="rId13"/>
    <p:sldId id="269" r:id="rId14"/>
    <p:sldId id="270" r:id="rId15"/>
    <p:sldId id="277" r:id="rId16"/>
    <p:sldId id="268" r:id="rId17"/>
    <p:sldId id="273" r:id="rId18"/>
    <p:sldId id="272" r:id="rId19"/>
    <p:sldId id="274" r:id="rId20"/>
    <p:sldId id="276"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59119" autoAdjust="0"/>
  </p:normalViewPr>
  <p:slideViewPr>
    <p:cSldViewPr>
      <p:cViewPr varScale="1">
        <p:scale>
          <a:sx n="61" d="100"/>
          <a:sy n="61" d="100"/>
        </p:scale>
        <p:origin x="-2220" y="-84"/>
      </p:cViewPr>
      <p:guideLst>
        <p:guide orient="horz" pos="2160"/>
        <p:guide pos="2880"/>
      </p:guideLst>
    </p:cSldViewPr>
  </p:slideViewPr>
  <p:outlineViewPr>
    <p:cViewPr>
      <p:scale>
        <a:sx n="33" d="100"/>
        <a:sy n="33" d="100"/>
      </p:scale>
      <p:origin x="0" y="1240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E7A00BD-C956-4343-94B9-B5FDDA600817}" type="datetimeFigureOut">
              <a:rPr lang="en-GB" smtClean="0"/>
              <a:t>01/04/2016</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0811A9E-4F20-40ED-87E6-3E134DA97132}" type="slidenum">
              <a:rPr lang="en-GB" smtClean="0"/>
              <a:t>‹#›</a:t>
            </a:fld>
            <a:endParaRPr lang="en-GB" dirty="0"/>
          </a:p>
        </p:txBody>
      </p:sp>
    </p:spTree>
    <p:extLst>
      <p:ext uri="{BB962C8B-B14F-4D97-AF65-F5344CB8AC3E}">
        <p14:creationId xmlns:p14="http://schemas.microsoft.com/office/powerpoint/2010/main" val="408024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C974D66-15ED-4E00-8927-D2F1B1ED31E7}" type="datetimeFigureOut">
              <a:rPr lang="en-GB" smtClean="0"/>
              <a:t>01/04/2016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DCC230D-613A-4478-8D6F-49805236C471}" type="slidenum">
              <a:rPr lang="en-GB" smtClean="0"/>
              <a:t>‹#›</a:t>
            </a:fld>
            <a:endParaRPr lang="en-GB" dirty="0"/>
          </a:p>
        </p:txBody>
      </p:sp>
    </p:spTree>
    <p:extLst>
      <p:ext uri="{BB962C8B-B14F-4D97-AF65-F5344CB8AC3E}">
        <p14:creationId xmlns:p14="http://schemas.microsoft.com/office/powerpoint/2010/main" val="23677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My</a:t>
            </a:r>
            <a:r>
              <a:rPr lang="en-GB" baseline="0" dirty="0" smtClean="0"/>
              <a:t> plan was to undertake in-depth qualitative interviews with women youth workers who identify as lesbian, bisexual or queer. I want to hear their stories regarding how they use ‘the self’ as they go about their work with young people.  Hearing their stories regarding how their sexuality and other aspects of them selves impact on how they relate to young people. do they ‘out’ themselves? When do they ‘out’ themselves? When is it useful to out themselves? How do they decide this? What impact does their sexuality, or other aspects of their experiences have on the young people that they work with. So I had read extensively around narrative research as hearing stories from youth workers seemed to be the basis of my research plan</a:t>
            </a:r>
            <a:endParaRPr lang="en-GB" dirty="0" smtClean="0"/>
          </a:p>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1</a:t>
            </a:fld>
            <a:endParaRPr lang="en-GB" dirty="0"/>
          </a:p>
        </p:txBody>
      </p:sp>
    </p:spTree>
    <p:extLst>
      <p:ext uri="{BB962C8B-B14F-4D97-AF65-F5344CB8AC3E}">
        <p14:creationId xmlns:p14="http://schemas.microsoft.com/office/powerpoint/2010/main" val="159002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smtClean="0"/>
              <a:t>Translate it into images  - see the story ‘off the page’ p 106</a:t>
            </a:r>
          </a:p>
          <a:p>
            <a:pPr marL="171450" lvl="0" indent="-171450">
              <a:buFont typeface="Arial" panose="020B0604020202020204" pitchFamily="34" charset="0"/>
              <a:buChar char="•"/>
            </a:pPr>
            <a:r>
              <a:rPr lang="en-GB" dirty="0" smtClean="0"/>
              <a:t>See the story from the place of someone who is marginal in the story</a:t>
            </a:r>
          </a:p>
          <a:p>
            <a:pPr marL="171450" lvl="0" indent="-171450">
              <a:buFont typeface="Arial" panose="020B0604020202020204" pitchFamily="34" charset="0"/>
              <a:buChar char="•"/>
            </a:pPr>
            <a:r>
              <a:rPr lang="en-GB" dirty="0" smtClean="0"/>
              <a:t>What details ‘may have been expected but were omitted’ p107</a:t>
            </a:r>
          </a:p>
          <a:p>
            <a:pPr marL="171450" lvl="0" indent="-171450">
              <a:buFont typeface="Arial" panose="020B0604020202020204" pitchFamily="34" charset="0"/>
              <a:buChar char="•"/>
            </a:pPr>
            <a:r>
              <a:rPr lang="en-GB" dirty="0" smtClean="0"/>
              <a:t>‘Attend to the differences between story teller’ and researcher p107 – what separates the researcher from the narrator? -  this can assist to get rid of hierarchies -  ‘without difference there can be no dialogue’ p108 citing Bakhtin</a:t>
            </a:r>
          </a:p>
          <a:p>
            <a:pPr marL="171450" lvl="0" indent="-171450">
              <a:buFont typeface="Arial" panose="020B0604020202020204" pitchFamily="34" charset="0"/>
              <a:buChar char="•"/>
            </a:pPr>
            <a:r>
              <a:rPr lang="en-GB" dirty="0" smtClean="0"/>
              <a:t>‘slow down’ – it takes time to see how the stories fit with the belief system of the narrator -  also don’t rush the narrator -  give them time to tell their stories ‘listen and wait’ p108</a:t>
            </a:r>
          </a:p>
          <a:p>
            <a:pPr marL="171450" lvl="0" indent="-171450">
              <a:buFont typeface="Arial" panose="020B0604020202020204" pitchFamily="34" charset="0"/>
              <a:buChar char="•"/>
            </a:pPr>
            <a:r>
              <a:rPr lang="en-GB" dirty="0" smtClean="0"/>
              <a:t>‘Appreciate the story and the story teller’ p109. Write thankyou letters to both the story teller and the protagonists to thank them for what you have </a:t>
            </a:r>
            <a:r>
              <a:rPr lang="en-GB" dirty="0" smtClean="0"/>
              <a:t>learnt.</a:t>
            </a:r>
          </a:p>
          <a:p>
            <a:pPr marL="171450" lvl="0" indent="-171450">
              <a:buFont typeface="Arial" panose="020B0604020202020204" pitchFamily="34" charset="0"/>
              <a:buChar char="•"/>
            </a:pPr>
            <a:r>
              <a:rPr lang="en-GB" dirty="0" smtClean="0"/>
              <a:t>The stories told</a:t>
            </a:r>
            <a:r>
              <a:rPr lang="en-GB" baseline="0" dirty="0" smtClean="0"/>
              <a:t> don’t need to be representative. Stories at the extremes bring out the themes in a way that the middle ground ones can’t</a:t>
            </a:r>
            <a:endParaRPr lang="en-GB" dirty="0" smtClean="0"/>
          </a:p>
          <a:p>
            <a:endParaRPr lang="en-GB" dirty="0" smtClean="0"/>
          </a:p>
          <a:p>
            <a:r>
              <a:rPr lang="en-GB" dirty="0" smtClean="0"/>
              <a:t>But DNA is all about how</a:t>
            </a:r>
            <a:r>
              <a:rPr lang="en-GB" baseline="0" dirty="0" smtClean="0"/>
              <a:t> the story is structured -  </a:t>
            </a:r>
            <a:r>
              <a:rPr lang="en-GB" baseline="0" dirty="0" smtClean="0"/>
              <a:t>Mikhail Bahktin</a:t>
            </a:r>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10</a:t>
            </a:fld>
            <a:endParaRPr lang="en-GB" dirty="0"/>
          </a:p>
        </p:txBody>
      </p:sp>
    </p:spTree>
    <p:extLst>
      <p:ext uri="{BB962C8B-B14F-4D97-AF65-F5344CB8AC3E}">
        <p14:creationId xmlns:p14="http://schemas.microsoft.com/office/powerpoint/2010/main" val="3807670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thought that this method would</a:t>
            </a:r>
            <a:r>
              <a:rPr lang="en-GB" sz="1200" kern="1200" baseline="0" dirty="0" smtClean="0">
                <a:solidFill>
                  <a:schemeClr val="tx1"/>
                </a:solidFill>
                <a:effectLst/>
                <a:latin typeface="+mn-lt"/>
                <a:ea typeface="+mn-ea"/>
                <a:cs typeface="+mn-cs"/>
              </a:rPr>
              <a:t> give me an easy and quick fix to analyse the stories told by youth workers</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Abstract</a:t>
            </a:r>
            <a:r>
              <a:rPr lang="en-GB" sz="1200" kern="1200" dirty="0" smtClean="0">
                <a:solidFill>
                  <a:schemeClr val="tx1"/>
                </a:solidFill>
                <a:effectLst/>
                <a:latin typeface="+mn-lt"/>
                <a:ea typeface="+mn-ea"/>
                <a:cs typeface="+mn-cs"/>
              </a:rPr>
              <a:t>: ‘summary of the substance of the narrative’</a:t>
            </a:r>
          </a:p>
          <a:p>
            <a:pPr lvl="0"/>
            <a:r>
              <a:rPr lang="en-GB" sz="1200" kern="1200" dirty="0" smtClean="0">
                <a:solidFill>
                  <a:schemeClr val="tx1"/>
                </a:solidFill>
                <a:effectLst/>
                <a:latin typeface="+mn-lt"/>
                <a:ea typeface="+mn-ea"/>
                <a:cs typeface="+mn-cs"/>
              </a:rPr>
              <a:t>Orientation (‘time, place, situation, participants’)</a:t>
            </a:r>
          </a:p>
          <a:p>
            <a:pPr lvl="0"/>
            <a:r>
              <a:rPr lang="en-GB" sz="1200" kern="1200" dirty="0" smtClean="0">
                <a:solidFill>
                  <a:schemeClr val="tx1"/>
                </a:solidFill>
                <a:effectLst/>
                <a:latin typeface="+mn-lt"/>
                <a:ea typeface="+mn-ea"/>
                <a:cs typeface="+mn-cs"/>
              </a:rPr>
              <a:t>‘Complicating action (sequence of events)’</a:t>
            </a:r>
          </a:p>
          <a:p>
            <a:pPr lvl="0"/>
            <a:r>
              <a:rPr lang="en-GB" sz="1200" kern="1200" dirty="0" smtClean="0">
                <a:solidFill>
                  <a:schemeClr val="tx1"/>
                </a:solidFill>
                <a:effectLst/>
                <a:latin typeface="+mn-lt"/>
                <a:ea typeface="+mn-ea"/>
                <a:cs typeface="+mn-cs"/>
              </a:rPr>
              <a:t>‘evaluation (significance and meaning of the action, attitude or the narrator)</a:t>
            </a:r>
          </a:p>
          <a:p>
            <a:pPr lvl="0"/>
            <a:r>
              <a:rPr lang="en-GB" sz="1200" kern="1200" dirty="0" smtClean="0">
                <a:solidFill>
                  <a:schemeClr val="tx1"/>
                </a:solidFill>
                <a:effectLst/>
                <a:latin typeface="+mn-lt"/>
                <a:ea typeface="+mn-ea"/>
                <a:cs typeface="+mn-cs"/>
              </a:rPr>
              <a:t>‘Resolution (what finally happened)’</a:t>
            </a:r>
          </a:p>
          <a:p>
            <a:pPr lvl="0"/>
            <a:r>
              <a:rPr lang="en-GB" sz="1200" kern="1200" dirty="0" smtClean="0">
                <a:solidFill>
                  <a:schemeClr val="tx1"/>
                </a:solidFill>
                <a:effectLst/>
                <a:latin typeface="+mn-lt"/>
                <a:ea typeface="+mn-ea"/>
                <a:cs typeface="+mn-cs"/>
              </a:rPr>
              <a:t>‘Coda (returns the perspective to the present)’ </a:t>
            </a:r>
            <a:r>
              <a:rPr lang="en-GB" sz="1200" kern="1200" dirty="0" smtClean="0">
                <a:solidFill>
                  <a:schemeClr val="tx1"/>
                </a:solidFill>
                <a:effectLst/>
                <a:latin typeface="+mn-lt"/>
                <a:ea typeface="+mn-ea"/>
                <a:cs typeface="+mn-cs"/>
              </a:rPr>
              <a:t>p18</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But on taking</a:t>
            </a:r>
            <a:r>
              <a:rPr lang="en-GB" sz="1200" kern="1200" baseline="0" dirty="0" smtClean="0">
                <a:solidFill>
                  <a:schemeClr val="tx1"/>
                </a:solidFill>
                <a:effectLst/>
                <a:latin typeface="+mn-lt"/>
                <a:ea typeface="+mn-ea"/>
                <a:cs typeface="+mn-cs"/>
              </a:rPr>
              <a:t> a closer look I wasn’t sure how useful it was going to be and it was certainly going to take a long time!!</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11</a:t>
            </a:fld>
            <a:endParaRPr lang="en-GB" dirty="0"/>
          </a:p>
        </p:txBody>
      </p:sp>
    </p:spTree>
    <p:extLst>
      <p:ext uri="{BB962C8B-B14F-4D97-AF65-F5344CB8AC3E}">
        <p14:creationId xmlns:p14="http://schemas.microsoft.com/office/powerpoint/2010/main" val="86440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C230D-613A-4478-8D6F-49805236C471}" type="slidenum">
              <a:rPr lang="en-GB" smtClean="0"/>
              <a:t>12</a:t>
            </a:fld>
            <a:endParaRPr lang="en-GB" dirty="0"/>
          </a:p>
        </p:txBody>
      </p:sp>
    </p:spTree>
    <p:extLst>
      <p:ext uri="{BB962C8B-B14F-4D97-AF65-F5344CB8AC3E}">
        <p14:creationId xmlns:p14="http://schemas.microsoft.com/office/powerpoint/2010/main" val="201383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Code, Categorise, themes, indexing</a:t>
            </a:r>
            <a:r>
              <a:rPr lang="en-GB" baseline="0" dirty="0" smtClean="0"/>
              <a:t> – Gibbs uses these terms interchangeably</a:t>
            </a:r>
          </a:p>
          <a:p>
            <a:endParaRPr lang="en-GB" baseline="0" dirty="0" smtClean="0"/>
          </a:p>
          <a:p>
            <a:pPr marL="0" indent="0">
              <a:buNone/>
            </a:pPr>
            <a:r>
              <a:rPr lang="en-GB" dirty="0" smtClean="0"/>
              <a:t>C</a:t>
            </a:r>
            <a:r>
              <a:rPr lang="en-GB" dirty="0" smtClean="0">
                <a:latin typeface="+mn-lt"/>
              </a:rPr>
              <a:t>areful attention to word choice may bring out the themes – </a:t>
            </a:r>
          </a:p>
          <a:p>
            <a:pPr marL="0" indent="0">
              <a:buNone/>
            </a:pPr>
            <a:r>
              <a:rPr lang="en-GB" dirty="0" smtClean="0">
                <a:latin typeface="+mn-lt"/>
              </a:rPr>
              <a:t>A need for attentive listening – p41 Riessman, 1993</a:t>
            </a:r>
          </a:p>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13</a:t>
            </a:fld>
            <a:endParaRPr lang="en-GB" dirty="0"/>
          </a:p>
        </p:txBody>
      </p:sp>
    </p:spTree>
    <p:extLst>
      <p:ext uri="{BB962C8B-B14F-4D97-AF65-F5344CB8AC3E}">
        <p14:creationId xmlns:p14="http://schemas.microsoft.com/office/powerpoint/2010/main" val="284620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words of the respondent – lots</a:t>
            </a:r>
            <a:r>
              <a:rPr lang="en-GB" baseline="0" dirty="0" smtClean="0"/>
              <a:t> of quotes</a:t>
            </a:r>
            <a:endParaRPr lang="en-GB" dirty="0" smtClean="0"/>
          </a:p>
          <a:p>
            <a:r>
              <a:rPr lang="en-GB" dirty="0" smtClean="0"/>
              <a:t>Frank says develop</a:t>
            </a:r>
            <a:r>
              <a:rPr lang="en-GB" baseline="0" dirty="0" smtClean="0"/>
              <a:t> the skills and use own intuition - phronesis -  let the story find you</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 makes a good bed time story?</a:t>
            </a:r>
            <a:endParaRPr lang="en-GB" dirty="0" smtClean="0"/>
          </a:p>
          <a:p>
            <a:endParaRPr lang="en-GB" baseline="0" dirty="0" smtClean="0"/>
          </a:p>
          <a:p>
            <a:r>
              <a:rPr lang="en-GB" baseline="0" dirty="0" smtClean="0"/>
              <a:t>May end up focussing on just a few of the stories as this will enable you to bring out the details and the context of the stories</a:t>
            </a:r>
          </a:p>
        </p:txBody>
      </p:sp>
      <p:sp>
        <p:nvSpPr>
          <p:cNvPr id="4" name="Slide Number Placeholder 3"/>
          <p:cNvSpPr>
            <a:spLocks noGrp="1"/>
          </p:cNvSpPr>
          <p:nvPr>
            <p:ph type="sldNum" sz="quarter" idx="10"/>
          </p:nvPr>
        </p:nvSpPr>
        <p:spPr/>
        <p:txBody>
          <a:bodyPr/>
          <a:lstStyle/>
          <a:p>
            <a:fld id="{BDCC230D-613A-4478-8D6F-49805236C471}" type="slidenum">
              <a:rPr lang="en-GB" smtClean="0"/>
              <a:t>14</a:t>
            </a:fld>
            <a:endParaRPr lang="en-GB" dirty="0"/>
          </a:p>
        </p:txBody>
      </p:sp>
    </p:spTree>
    <p:extLst>
      <p:ext uri="{BB962C8B-B14F-4D97-AF65-F5344CB8AC3E}">
        <p14:creationId xmlns:p14="http://schemas.microsoft.com/office/powerpoint/2010/main" val="164938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C230D-613A-4478-8D6F-49805236C471}" type="slidenum">
              <a:rPr lang="en-GB" smtClean="0"/>
              <a:t>15</a:t>
            </a:fld>
            <a:endParaRPr lang="en-GB" dirty="0"/>
          </a:p>
        </p:txBody>
      </p:sp>
    </p:spTree>
    <p:extLst>
      <p:ext uri="{BB962C8B-B14F-4D97-AF65-F5344CB8AC3E}">
        <p14:creationId xmlns:p14="http://schemas.microsoft.com/office/powerpoint/2010/main" val="4063771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GB" sz="1200" kern="1200" dirty="0" smtClean="0">
                <a:solidFill>
                  <a:schemeClr val="tx1"/>
                </a:solidFill>
                <a:effectLst/>
                <a:latin typeface="+mn-lt"/>
                <a:ea typeface="+mn-ea"/>
                <a:cs typeface="+mn-cs"/>
              </a:rPr>
              <a:t>For plot and also for the voice of the researcher – how do I respond ‘emotionally and intellectually to the person’ p8 -  to enable an examination of own assumptions a </a:t>
            </a:r>
            <a:r>
              <a:rPr lang="en-GB" sz="1200" kern="1200" dirty="0" smtClean="0">
                <a:solidFill>
                  <a:schemeClr val="tx1"/>
                </a:solidFill>
                <a:effectLst/>
                <a:latin typeface="+mn-lt"/>
                <a:ea typeface="+mn-ea"/>
                <a:cs typeface="+mn-cs"/>
              </a:rPr>
              <a:t>views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smtClean="0">
                <a:solidFill>
                  <a:schemeClr val="tx1"/>
                </a:solidFill>
                <a:effectLst/>
                <a:latin typeface="+mn-lt"/>
                <a:ea typeface="+mn-ea"/>
                <a:cs typeface="+mn-cs"/>
              </a:rPr>
              <a:t>This 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reading sets the method apart from grounded theory</a:t>
            </a:r>
          </a:p>
          <a:p>
            <a:pPr marL="0" lvl="0" indent="0">
              <a:buFont typeface="+mj-lt"/>
              <a:buNone/>
            </a:pPr>
            <a:endParaRPr lang="en-GB" sz="1200" kern="1200" dirty="0" smtClean="0">
              <a:solidFill>
                <a:schemeClr val="tx1"/>
              </a:solidFill>
              <a:effectLst/>
              <a:latin typeface="+mn-lt"/>
              <a:ea typeface="+mn-ea"/>
              <a:cs typeface="+mn-cs"/>
            </a:endParaRPr>
          </a:p>
          <a:p>
            <a:pPr marL="0" lvl="0" indent="0">
              <a:buFont typeface="+mj-lt"/>
              <a:buNone/>
            </a:pPr>
            <a:r>
              <a:rPr lang="en-GB" sz="1200" kern="1200" dirty="0" smtClean="0">
                <a:solidFill>
                  <a:schemeClr val="tx1"/>
                </a:solidFill>
                <a:effectLst/>
                <a:latin typeface="+mn-lt"/>
                <a:ea typeface="+mn-ea"/>
                <a:cs typeface="+mn-cs"/>
              </a:rPr>
              <a:t>2.</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Listening </a:t>
            </a:r>
            <a:r>
              <a:rPr lang="en-GB" sz="1200" kern="1200" dirty="0" smtClean="0">
                <a:solidFill>
                  <a:schemeClr val="tx1"/>
                </a:solidFill>
                <a:effectLst/>
                <a:latin typeface="+mn-lt"/>
                <a:ea typeface="+mn-ea"/>
                <a:cs typeface="+mn-cs"/>
              </a:rPr>
              <a:t>for the ‘active I’ – this is about how ‘respondents experiences themselves’ (p12) (a psychological approach) and sees their own sense of agency (sociological approach</a:t>
            </a:r>
            <a:r>
              <a:rPr lang="en-GB" sz="1200" kern="1200" dirty="0" smtClean="0">
                <a:solidFill>
                  <a:schemeClr val="tx1"/>
                </a:solidFill>
                <a:effectLst/>
                <a:latin typeface="+mn-lt"/>
                <a:ea typeface="+mn-ea"/>
                <a:cs typeface="+mn-cs"/>
              </a:rPr>
              <a:t>) – in</a:t>
            </a:r>
            <a:r>
              <a:rPr lang="en-GB" sz="1200" kern="1200" baseline="0" dirty="0" smtClean="0">
                <a:solidFill>
                  <a:schemeClr val="tx1"/>
                </a:solidFill>
                <a:effectLst/>
                <a:latin typeface="+mn-lt"/>
                <a:ea typeface="+mn-ea"/>
                <a:cs typeface="+mn-cs"/>
              </a:rPr>
              <a:t> my research this is focussed on ‘the coming out’ and the ‘use of self stories’ -  how and why and when they decide when to  be out and proud or in the closet impacts . Not for me the I poem -  I tried that and it didn’t seem to be useful </a:t>
            </a:r>
            <a:endParaRPr lang="en-GB" sz="1200" kern="1200" dirty="0" smtClean="0">
              <a:solidFill>
                <a:schemeClr val="tx1"/>
              </a:solidFill>
              <a:effectLst/>
              <a:latin typeface="+mn-lt"/>
              <a:ea typeface="+mn-ea"/>
              <a:cs typeface="+mn-cs"/>
            </a:endParaRPr>
          </a:p>
          <a:p>
            <a:pPr marL="0" indent="0">
              <a:buFont typeface="+mj-lt"/>
              <a:buNone/>
            </a:pPr>
            <a:endParaRPr lang="en-GB" sz="1200" kern="1200" dirty="0" smtClean="0">
              <a:solidFill>
                <a:schemeClr val="tx1"/>
              </a:solidFill>
              <a:effectLst/>
              <a:latin typeface="+mn-lt"/>
              <a:ea typeface="+mn-ea"/>
              <a:cs typeface="+mn-cs"/>
            </a:endParaRPr>
          </a:p>
          <a:p>
            <a:pPr marL="0" lvl="0" indent="0">
              <a:buFont typeface="+mj-lt"/>
              <a:buNone/>
            </a:pPr>
            <a:r>
              <a:rPr lang="en-GB" sz="1200" kern="1200" dirty="0" smtClean="0">
                <a:solidFill>
                  <a:schemeClr val="tx1"/>
                </a:solidFill>
                <a:effectLst/>
                <a:latin typeface="+mn-lt"/>
                <a:ea typeface="+mn-ea"/>
                <a:cs typeface="+mn-cs"/>
              </a:rPr>
              <a:t>3. How respondents speak about their personal </a:t>
            </a:r>
            <a:r>
              <a:rPr lang="en-GB" sz="1200" kern="1200" dirty="0" smtClean="0">
                <a:solidFill>
                  <a:schemeClr val="tx1"/>
                </a:solidFill>
                <a:effectLst/>
                <a:latin typeface="+mn-lt"/>
                <a:ea typeface="+mn-ea"/>
                <a:cs typeface="+mn-cs"/>
              </a:rPr>
              <a:t>relationships -  for me this will focus on the stories that youth workers tell about their</a:t>
            </a:r>
            <a:r>
              <a:rPr lang="en-GB" sz="1200" kern="1200" baseline="0" dirty="0" smtClean="0">
                <a:solidFill>
                  <a:schemeClr val="tx1"/>
                </a:solidFill>
                <a:effectLst/>
                <a:latin typeface="+mn-lt"/>
                <a:ea typeface="+mn-ea"/>
                <a:cs typeface="+mn-cs"/>
              </a:rPr>
              <a:t> work – lots of exemples regarding how they respond to young people in different settings and circumstances – this is the heart of the research </a:t>
            </a:r>
          </a:p>
          <a:p>
            <a:pPr marL="0" lvl="0" indent="0">
              <a:buFont typeface="+mj-lt"/>
              <a:buNone/>
            </a:pPr>
            <a:endParaRPr lang="en-GB" sz="1200" kern="1200" dirty="0" smtClean="0">
              <a:solidFill>
                <a:schemeClr val="tx1"/>
              </a:solidFill>
              <a:effectLst/>
              <a:latin typeface="+mn-lt"/>
              <a:ea typeface="+mn-ea"/>
              <a:cs typeface="+mn-cs"/>
            </a:endParaRPr>
          </a:p>
          <a:p>
            <a:pPr marL="0" lvl="0" indent="0">
              <a:buFont typeface="+mj-lt"/>
              <a:buNone/>
            </a:pPr>
            <a:r>
              <a:rPr lang="en-GB" sz="1200" kern="1200" dirty="0" smtClean="0">
                <a:solidFill>
                  <a:schemeClr val="tx1"/>
                </a:solidFill>
                <a:effectLst/>
                <a:latin typeface="+mn-lt"/>
                <a:ea typeface="+mn-ea"/>
                <a:cs typeface="+mn-cs"/>
              </a:rPr>
              <a:t>4.</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placing of respondents into a ‘broader social, political, cultural and structural contexts (p14) – who the situation constrains or </a:t>
            </a:r>
            <a:r>
              <a:rPr lang="en-GB" sz="1200" kern="1200" dirty="0" smtClean="0">
                <a:solidFill>
                  <a:schemeClr val="tx1"/>
                </a:solidFill>
                <a:effectLst/>
                <a:latin typeface="+mn-lt"/>
                <a:ea typeface="+mn-ea"/>
                <a:cs typeface="+mn-cs"/>
              </a:rPr>
              <a:t>liberates -  I haven't</a:t>
            </a:r>
            <a:r>
              <a:rPr lang="en-GB" sz="1200" kern="1200" baseline="0" dirty="0" smtClean="0">
                <a:solidFill>
                  <a:schemeClr val="tx1"/>
                </a:solidFill>
                <a:effectLst/>
                <a:latin typeface="+mn-lt"/>
                <a:ea typeface="+mn-ea"/>
                <a:cs typeface="+mn-cs"/>
              </a:rPr>
              <a:t> quite got by head around this listening yet</a:t>
            </a:r>
          </a:p>
          <a:p>
            <a:pPr marL="0" lvl="0" indent="0">
              <a:buFont typeface="+mj-lt"/>
              <a:buNone/>
            </a:pPr>
            <a:endParaRPr lang="en-GB" sz="1200" kern="1200" baseline="0" dirty="0" smtClean="0">
              <a:solidFill>
                <a:schemeClr val="tx1"/>
              </a:solidFill>
              <a:effectLst/>
              <a:latin typeface="+mn-lt"/>
              <a:ea typeface="+mn-ea"/>
              <a:cs typeface="+mn-cs"/>
            </a:endParaRPr>
          </a:p>
          <a:p>
            <a:pPr marL="0" lvl="0" indent="0">
              <a:buFont typeface="+mj-lt"/>
              <a:buNone/>
            </a:pPr>
            <a:r>
              <a:rPr lang="en-GB" sz="1200" kern="1200" baseline="0" dirty="0" smtClean="0">
                <a:solidFill>
                  <a:schemeClr val="tx1"/>
                </a:solidFill>
                <a:effectLst/>
                <a:latin typeface="+mn-lt"/>
                <a:ea typeface="+mn-ea"/>
                <a:cs typeface="+mn-cs"/>
              </a:rPr>
              <a:t>So far I have analysed 3 pilot interviews -  it has taken ages and ages! (so not a quick fit!). After some struggles the first 3 readings </a:t>
            </a:r>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16</a:t>
            </a:fld>
            <a:endParaRPr lang="en-GB" dirty="0"/>
          </a:p>
        </p:txBody>
      </p:sp>
    </p:spTree>
    <p:extLst>
      <p:ext uri="{BB962C8B-B14F-4D97-AF65-F5344CB8AC3E}">
        <p14:creationId xmlns:p14="http://schemas.microsoft.com/office/powerpoint/2010/main" val="106968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C230D-613A-4478-8D6F-49805236C471}" type="slidenum">
              <a:rPr lang="en-GB" smtClean="0"/>
              <a:t>17</a:t>
            </a:fld>
            <a:endParaRPr lang="en-GB" dirty="0"/>
          </a:p>
        </p:txBody>
      </p:sp>
    </p:spTree>
    <p:extLst>
      <p:ext uri="{BB962C8B-B14F-4D97-AF65-F5344CB8AC3E}">
        <p14:creationId xmlns:p14="http://schemas.microsoft.com/office/powerpoint/2010/main" val="2133101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C230D-613A-4478-8D6F-49805236C471}" type="slidenum">
              <a:rPr lang="en-GB" smtClean="0"/>
              <a:t>18</a:t>
            </a:fld>
            <a:endParaRPr lang="en-GB" dirty="0"/>
          </a:p>
        </p:txBody>
      </p:sp>
    </p:spTree>
    <p:extLst>
      <p:ext uri="{BB962C8B-B14F-4D97-AF65-F5344CB8AC3E}">
        <p14:creationId xmlns:p14="http://schemas.microsoft.com/office/powerpoint/2010/main" val="1837380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19</a:t>
            </a:fld>
            <a:endParaRPr lang="en-GB" dirty="0"/>
          </a:p>
        </p:txBody>
      </p:sp>
    </p:spTree>
    <p:extLst>
      <p:ext uri="{BB962C8B-B14F-4D97-AF65-F5344CB8AC3E}">
        <p14:creationId xmlns:p14="http://schemas.microsoft.com/office/powerpoint/2010/main" val="79332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Frank suggests</a:t>
            </a:r>
            <a:r>
              <a:rPr lang="en-GB" baseline="0" dirty="0" smtClean="0"/>
              <a:t> - </a:t>
            </a:r>
            <a:r>
              <a:rPr lang="en-GB" dirty="0" smtClean="0"/>
              <a:t>Stories are not just about telling what has happened but about the narrator</a:t>
            </a:r>
            <a:r>
              <a:rPr lang="en-GB" baseline="0" dirty="0" smtClean="0"/>
              <a:t> developing their own understanding of what happened.</a:t>
            </a:r>
          </a:p>
          <a:p>
            <a:r>
              <a:rPr lang="en-GB" baseline="0" dirty="0" smtClean="0"/>
              <a:t>A narrative approach will allow the voice of the respondent to be heard and for those voices to be empowered and valued – when the voice of Lesbian, bisexual or queer women may not always be seen as ‘main stream’</a:t>
            </a:r>
          </a:p>
          <a:p>
            <a:r>
              <a:rPr lang="en-GB" baseline="0" dirty="0" smtClean="0"/>
              <a:t>A narrative approach will enable stories to be listened to in their entirety -  not just to analyse how the stories are told but – may be more importantly to listen to the whole story.</a:t>
            </a:r>
          </a:p>
          <a:p>
            <a:r>
              <a:rPr lang="en-GB" baseline="0" dirty="0" smtClean="0"/>
              <a:t>A narrative approach emphasises that stories are told to audiences. The audience – the researcher and the people who read/are told about the research will impact on what stories are told and how they are told</a:t>
            </a:r>
          </a:p>
          <a:p>
            <a:endParaRPr lang="en-GB" baseline="0" dirty="0" smtClean="0"/>
          </a:p>
          <a:p>
            <a:r>
              <a:rPr lang="en-GB" baseline="0" dirty="0" smtClean="0"/>
              <a:t>As Catherine Riessman suggests: narratives / stories (words often used interchangeably by many writers) are socially constructed and so are social actions that are immersed within the particular culture of the story teller – the time and place, the sexuality and gender, the town and nation</a:t>
            </a:r>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2</a:t>
            </a:fld>
            <a:endParaRPr lang="en-GB" dirty="0"/>
          </a:p>
        </p:txBody>
      </p:sp>
    </p:spTree>
    <p:extLst>
      <p:ext uri="{BB962C8B-B14F-4D97-AF65-F5344CB8AC3E}">
        <p14:creationId xmlns:p14="http://schemas.microsoft.com/office/powerpoint/2010/main" val="2536953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C230D-613A-4478-8D6F-49805236C471}" type="slidenum">
              <a:rPr lang="en-GB" smtClean="0"/>
              <a:t>20</a:t>
            </a:fld>
            <a:endParaRPr lang="en-GB" dirty="0"/>
          </a:p>
        </p:txBody>
      </p:sp>
    </p:spTree>
    <p:extLst>
      <p:ext uri="{BB962C8B-B14F-4D97-AF65-F5344CB8AC3E}">
        <p14:creationId xmlns:p14="http://schemas.microsoft.com/office/powerpoint/2010/main" val="271279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understanding</a:t>
            </a:r>
            <a:r>
              <a:rPr lang="en-GB" baseline="0" dirty="0" smtClean="0"/>
              <a:t> issues such as how individual agency or the impact of society on our ability to act</a:t>
            </a:r>
          </a:p>
          <a:p>
            <a:endParaRPr lang="en-GB" baseline="0" dirty="0" smtClean="0"/>
          </a:p>
          <a:p>
            <a:r>
              <a:rPr lang="en-GB" dirty="0" smtClean="0"/>
              <a:t>Smith </a:t>
            </a:r>
            <a:r>
              <a:rPr lang="en-GB" dirty="0" smtClean="0"/>
              <a:t>and Sparkes (2008) </a:t>
            </a:r>
            <a:r>
              <a:rPr lang="en-GB" dirty="0" smtClean="0"/>
              <a:t>suggest a 5 </a:t>
            </a:r>
            <a:r>
              <a:rPr lang="en-GB" dirty="0" smtClean="0"/>
              <a:t>point scale:</a:t>
            </a:r>
          </a:p>
          <a:p>
            <a:r>
              <a:rPr lang="en-GB" sz="1200" kern="1200" dirty="0" smtClean="0">
                <a:solidFill>
                  <a:schemeClr val="tx1"/>
                </a:solidFill>
                <a:effectLst/>
                <a:latin typeface="+mn-lt"/>
                <a:ea typeface="+mn-ea"/>
                <a:cs typeface="+mn-cs"/>
              </a:rPr>
              <a:t>Ranges from thick personal approach and thin social approach to vice </a:t>
            </a:r>
            <a:r>
              <a:rPr lang="en-GB" sz="1200" kern="1200" dirty="0" smtClean="0">
                <a:solidFill>
                  <a:schemeClr val="tx1"/>
                </a:solidFill>
                <a:effectLst/>
                <a:latin typeface="+mn-lt"/>
                <a:ea typeface="+mn-ea"/>
                <a:cs typeface="+mn-cs"/>
              </a:rPr>
              <a:t>versa</a:t>
            </a:r>
          </a:p>
          <a:p>
            <a:endParaRPr lang="en-GB" sz="1200" kern="1200" dirty="0" smtClean="0">
              <a:solidFill>
                <a:schemeClr val="tx1"/>
              </a:solidFill>
              <a:effectLst/>
              <a:latin typeface="+mn-lt"/>
              <a:ea typeface="+mn-ea"/>
              <a:cs typeface="+mn-cs"/>
            </a:endParaRPr>
          </a:p>
          <a:p>
            <a:pPr marL="228600" lvl="0" indent="-228600">
              <a:buFont typeface="Arial" panose="020B0604020202020204" pitchFamily="34" charset="0"/>
              <a:buAutoNum type="arabicPeriod"/>
            </a:pPr>
            <a:r>
              <a:rPr lang="en-GB" sz="1200" kern="1200" dirty="0" smtClean="0">
                <a:solidFill>
                  <a:schemeClr val="tx1"/>
                </a:solidFill>
                <a:effectLst/>
                <a:latin typeface="+mn-lt"/>
                <a:ea typeface="+mn-ea"/>
                <a:cs typeface="+mn-cs"/>
              </a:rPr>
              <a:t>Psychosocial </a:t>
            </a:r>
            <a:r>
              <a:rPr lang="en-GB" sz="1200" kern="1200" dirty="0" smtClean="0">
                <a:solidFill>
                  <a:schemeClr val="tx1"/>
                </a:solidFill>
                <a:effectLst/>
                <a:latin typeface="+mn-lt"/>
                <a:ea typeface="+mn-ea"/>
                <a:cs typeface="+mn-cs"/>
              </a:rPr>
              <a:t>- ‘individual and their interiority is given primacy over the social’ influence </a:t>
            </a:r>
            <a:r>
              <a:rPr lang="en-GB" dirty="0" smtClean="0"/>
              <a:t>Thick personal and thin social approach </a:t>
            </a: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2. Intersubjective: a balance between the person and the social and historical context. both culture and biology both have a role to play but the culture is more important</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b="1" u="sng" kern="1200" dirty="0" smtClean="0">
                <a:solidFill>
                  <a:schemeClr val="tx1"/>
                </a:solidFill>
                <a:effectLst/>
                <a:latin typeface="+mn-lt"/>
                <a:ea typeface="+mn-ea"/>
                <a:cs typeface="+mn-cs"/>
              </a:rPr>
              <a:t>3. The storied resource: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 ‘people are largely culturally immersed, and culture as ‘speaking itself’ through a person’s story and body ‘ citing Riessman 1993 p 16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 Person is both ‘positioned by others … and actively positioned by her or himself’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 the individual is a product of social relationally’ and doesn’t exist outside of the place and time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meta narratives or public narratives in which our own narratives are embedded p 18.</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people are able to develop personal stories with their own details but these cannot be extricated from the social. …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4. Dialogic: ‘culture speaks itself through the stores people tell’ p 20. Narratives not viewed as a way into the inner self but rather as a way of understanding the cultural setting</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5. Performative: Narratives are viewed not as cognitive, internalised structures … but as storied actions’ but unlike the previous perspectives there is no individual perspective within the performance perspective as the self is a ‘bi-product of relatedness’ </a:t>
            </a:r>
          </a:p>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3</a:t>
            </a:fld>
            <a:endParaRPr lang="en-GB" dirty="0"/>
          </a:p>
        </p:txBody>
      </p:sp>
    </p:spTree>
    <p:extLst>
      <p:ext uri="{BB962C8B-B14F-4D97-AF65-F5344CB8AC3E}">
        <p14:creationId xmlns:p14="http://schemas.microsoft.com/office/powerpoint/2010/main" val="421490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Ken Plummer</a:t>
            </a:r>
            <a:r>
              <a:rPr lang="en-GB" sz="1200" kern="1200" baseline="0" dirty="0" smtClean="0">
                <a:solidFill>
                  <a:schemeClr val="tx1"/>
                </a:solidFill>
                <a:effectLst/>
                <a:latin typeface="+mn-lt"/>
                <a:ea typeface="+mn-ea"/>
                <a:cs typeface="+mn-cs"/>
              </a:rPr>
              <a:t> writes a lot about issues of homosexuality both from a historical perspective and also from socially constructed perspective. His narrative methods had to be an inspiration for me -  especially having heard  him speak at a conference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Catherine Riessman writes extensively about narrative methods and is a female academic- always good to note that as I often assume that most academic writers are male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Arthur Frank writes about dialogical narrative analysis and uses terminology that seemed to fit with the core values of youth and community work – dialogue and 2 way conversations, democratic approach,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James Holstein and Jaber Gubrium’ s names crop up in many sources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CC230D-613A-4478-8D6F-49805236C471}" type="slidenum">
              <a:rPr lang="en-GB" smtClean="0"/>
              <a:t>4</a:t>
            </a:fld>
            <a:endParaRPr lang="en-GB" dirty="0"/>
          </a:p>
        </p:txBody>
      </p:sp>
    </p:spTree>
    <p:extLst>
      <p:ext uri="{BB962C8B-B14F-4D97-AF65-F5344CB8AC3E}">
        <p14:creationId xmlns:p14="http://schemas.microsoft.com/office/powerpoint/2010/main" val="152256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GB" dirty="0" smtClean="0"/>
              <a:t>started in the Chicago School of sociology in the early 20</a:t>
            </a:r>
            <a:r>
              <a:rPr lang="en-GB" baseline="30000" dirty="0" smtClean="0"/>
              <a:t>th</a:t>
            </a:r>
            <a:r>
              <a:rPr lang="en-GB" dirty="0" smtClean="0"/>
              <a:t> C -collected life histories, also developed by anthropologists in 1960s. </a:t>
            </a:r>
          </a:p>
          <a:p>
            <a:pPr marL="171450" indent="-171450"/>
            <a:r>
              <a:rPr lang="en-GB" dirty="0" smtClean="0"/>
              <a:t>historians in France continued to use it as a realist approach. </a:t>
            </a:r>
          </a:p>
          <a:p>
            <a:pPr marL="171450" indent="-171450"/>
            <a:endParaRPr lang="en-GB" dirty="0" smtClean="0"/>
          </a:p>
          <a:p>
            <a:pPr marL="171450" indent="-171450"/>
            <a:r>
              <a:rPr lang="en-GB" dirty="0" smtClean="0"/>
              <a:t>Grow in 1980s as a challenged to ‘realism and positivism’ p14. </a:t>
            </a:r>
          </a:p>
          <a:p>
            <a:pPr marL="171450" indent="-171450">
              <a:spcBef>
                <a:spcPts val="0"/>
              </a:spcBef>
              <a:defRPr/>
            </a:pPr>
            <a:r>
              <a:rPr lang="en-GB" dirty="0" smtClean="0"/>
              <a:t>Mishler’s book of 1986 and the rediscovery of Labov and Waletzky’s article was focus for the cross disciplinary developments. </a:t>
            </a:r>
          </a:p>
          <a:p>
            <a:pPr marL="171450" indent="-171450">
              <a:spcBef>
                <a:spcPts val="0"/>
              </a:spcBef>
              <a:defRPr/>
            </a:pPr>
            <a:r>
              <a:rPr lang="en-GB" dirty="0" smtClean="0"/>
              <a:t>Move away from Marxist approach was also important in 1980s ‘narrative turn’ p16</a:t>
            </a:r>
          </a:p>
          <a:p>
            <a:pPr marL="171450" indent="-171450"/>
            <a:endParaRPr lang="en-GB" dirty="0" smtClean="0"/>
          </a:p>
          <a:p>
            <a:pPr marL="0" indent="0">
              <a:buNone/>
            </a:pPr>
            <a:r>
              <a:rPr lang="en-GB" dirty="0" smtClean="0"/>
              <a:t>4 different roots: </a:t>
            </a:r>
          </a:p>
          <a:p>
            <a:pPr marL="228600" lvl="0" indent="-228600">
              <a:buFont typeface="+mj-lt"/>
              <a:buAutoNum type="arabicPeriod"/>
            </a:pPr>
            <a:r>
              <a:rPr lang="en-GB" dirty="0" smtClean="0"/>
              <a:t>social scientists who were critiquing the positivist approach p14</a:t>
            </a:r>
          </a:p>
          <a:p>
            <a:pPr marL="228600" lvl="0" indent="-228600">
              <a:buFont typeface="+mj-lt"/>
              <a:buAutoNum type="arabicPeriod"/>
            </a:pPr>
            <a:r>
              <a:rPr lang="en-GB" dirty="0" smtClean="0"/>
              <a:t>memoir and biography within literature and popular culture p14</a:t>
            </a:r>
          </a:p>
          <a:p>
            <a:pPr marL="228600" lvl="0" indent="-228600">
              <a:buFont typeface="+mj-lt"/>
              <a:buAutoNum type="arabicPeriod"/>
            </a:pPr>
            <a:r>
              <a:rPr lang="en-GB" dirty="0" smtClean="0"/>
              <a:t>identity movements struggling for emancipation: coloured, LGBT etc. p14 ‘the personal is political’ p15</a:t>
            </a:r>
          </a:p>
          <a:p>
            <a:pPr marL="228600" lvl="0" indent="-228600">
              <a:buFont typeface="+mj-lt"/>
              <a:buAutoNum type="arabicPeriod"/>
            </a:pPr>
            <a:r>
              <a:rPr lang="en-GB" dirty="0" smtClean="0"/>
              <a:t>therapeutic culture p14</a:t>
            </a:r>
          </a:p>
          <a:p>
            <a:pPr marL="0" lvl="0" indent="0">
              <a:buFont typeface="+mj-lt"/>
              <a:buNone/>
            </a:pPr>
            <a:endParaRPr lang="en-GB" dirty="0" smtClean="0"/>
          </a:p>
          <a:p>
            <a:pPr marL="171450" indent="-171450"/>
            <a:r>
              <a:rPr lang="en-GB" dirty="0" smtClean="0"/>
              <a:t>small recording devices make it easier -used instead of ethnographic approaches p 15. </a:t>
            </a:r>
          </a:p>
          <a:p>
            <a:pPr marL="171450" indent="-171450"/>
            <a:r>
              <a:rPr lang="en-GB" dirty="0" smtClean="0"/>
              <a:t>Popular in women’s studies in 1980s</a:t>
            </a:r>
          </a:p>
          <a:p>
            <a:pPr marL="171450" indent="-171450"/>
            <a:r>
              <a:rPr lang="en-GB" dirty="0" smtClean="0"/>
              <a:t>Analysing the stories was the next move from the presentation of stories p17. Move from ‘realist tales’ to interpretist approach</a:t>
            </a:r>
          </a:p>
          <a:p>
            <a:pPr marL="171450" indent="-171450"/>
            <a:endParaRPr lang="en-GB" dirty="0" smtClean="0"/>
          </a:p>
          <a:p>
            <a:pPr marL="171450" indent="-171450"/>
            <a:r>
              <a:rPr lang="en-GB" dirty="0" smtClean="0"/>
              <a:t>4 different approaches to narrative enquiry (thematic, structural, dialogic and visual) can be combined and are not exclusive.</a:t>
            </a:r>
          </a:p>
          <a:p>
            <a:pPr marL="171450" marR="0" indent="-171450" algn="l" defTabSz="914400" rtl="0" eaLnBrk="1" fontAlgn="auto" latinLnBrk="0" hangingPunct="1">
              <a:lnSpc>
                <a:spcPct val="100000"/>
              </a:lnSpc>
              <a:spcBef>
                <a:spcPts val="0"/>
              </a:spcBef>
              <a:spcAft>
                <a:spcPts val="0"/>
              </a:spcAft>
              <a:buClrTx/>
              <a:buSzTx/>
              <a:buFontTx/>
              <a:buNone/>
              <a:tabLst/>
              <a:defRPr/>
            </a:pPr>
            <a:r>
              <a:rPr lang="en-GB" sz="1200" dirty="0" smtClean="0"/>
              <a:t>Increasingly complex and rigorous from Holstein and Gubrium,</a:t>
            </a:r>
            <a:r>
              <a:rPr lang="en-GB" sz="1200" baseline="0" dirty="0" smtClean="0"/>
              <a:t> 2012)</a:t>
            </a:r>
            <a:endParaRPr lang="en-GB" sz="1200" dirty="0" smtClean="0"/>
          </a:p>
          <a:p>
            <a:pPr marL="171450" indent="-171450"/>
            <a:endParaRPr lang="en-GB" dirty="0" smtClean="0"/>
          </a:p>
          <a:p>
            <a:pPr marL="171450" indent="-171450"/>
            <a:endParaRPr lang="en-GB" dirty="0" smtClean="0"/>
          </a:p>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5</a:t>
            </a:fld>
            <a:endParaRPr lang="en-GB" dirty="0"/>
          </a:p>
        </p:txBody>
      </p:sp>
    </p:spTree>
    <p:extLst>
      <p:ext uri="{BB962C8B-B14F-4D97-AF65-F5344CB8AC3E}">
        <p14:creationId xmlns:p14="http://schemas.microsoft.com/office/powerpoint/2010/main" val="242770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baseline="0" dirty="0" smtClean="0">
                <a:solidFill>
                  <a:schemeClr val="tx1"/>
                </a:solidFill>
                <a:effectLst/>
                <a:latin typeface="+mn-lt"/>
                <a:ea typeface="+mn-ea"/>
                <a:cs typeface="+mn-cs"/>
              </a:rPr>
              <a:t>3 different elements to story telling/narrative -  She uses the terms interchangeably:</a:t>
            </a: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practice of story telling (a narrative impulse)’ that happens all around us </a:t>
            </a:r>
            <a:r>
              <a:rPr lang="en-GB" dirty="0" smtClean="0">
                <a:latin typeface="+mn-lt"/>
              </a:rPr>
              <a:t>The content of the story. </a:t>
            </a: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‘Narrative data (the empirical materials or objects for scrutiny)’ </a:t>
            </a:r>
            <a:r>
              <a:rPr lang="en-GB" dirty="0" smtClean="0">
                <a:latin typeface="+mn-lt"/>
              </a:rPr>
              <a:t>The relationship between narrator and researcher</a:t>
            </a:r>
            <a:r>
              <a:rPr lang="en-GB" baseline="0" dirty="0" smtClean="0">
                <a:latin typeface="+mn-lt"/>
              </a:rPr>
              <a:t> </a:t>
            </a: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‘narrative analysis (the systematic study of narrative data)’ </a:t>
            </a:r>
            <a:r>
              <a:rPr lang="en-GB" dirty="0" smtClean="0">
                <a:latin typeface="+mn-lt"/>
              </a:rPr>
              <a:t>The structure of how the story is presented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Don’t have to use all 3!</a:t>
            </a:r>
          </a:p>
          <a:p>
            <a:endParaRPr lang="en-GB" dirty="0" smtClean="0">
              <a:latin typeface="+mn-lt"/>
            </a:endParaRPr>
          </a:p>
          <a:p>
            <a:r>
              <a:rPr lang="en-GB" dirty="0" smtClean="0">
                <a:latin typeface="+mn-lt"/>
              </a:rPr>
              <a:t>Note: other ways of analysing the text may be used (Riessman, 1993, p58</a:t>
            </a:r>
            <a:r>
              <a:rPr lang="en-GB" dirty="0" smtClean="0"/>
              <a:t>)</a:t>
            </a:r>
            <a:endParaRPr lang="en-GB" dirty="0" smtClean="0">
              <a:latin typeface="+mn-lt"/>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‘individuals and groups construct identity through storytelling’ ‘but identity is fluid’ so that ‘being and becoming’ happen alongside each other.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Personal narratives often encourage action from others in social and political movements p8 as it is often more powerful than other styles of communication [note CRT!]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Telling stories</a:t>
            </a:r>
            <a:r>
              <a:rPr lang="en-GB" sz="1200" kern="1200" baseline="0" dirty="0" smtClean="0">
                <a:solidFill>
                  <a:schemeClr val="tx1"/>
                </a:solidFill>
                <a:effectLst/>
                <a:latin typeface="+mn-lt"/>
                <a:ea typeface="+mn-ea"/>
                <a:cs typeface="+mn-cs"/>
              </a:rPr>
              <a:t> is useful in difficult or changing times</a:t>
            </a:r>
          </a:p>
          <a:p>
            <a:pPr marL="171450" lvl="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Narrative inquiry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‘realist, postmodern and constructionist strands’ p13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 useful to ‘examine how knowledge is constructed in the everyday world’ p14</a:t>
            </a:r>
          </a:p>
          <a:p>
            <a:pPr marL="171450" lvl="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narrative analysis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Attention to the sequence of action is what sets NA apart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sees </a:t>
            </a:r>
            <a:r>
              <a:rPr lang="en-GB" sz="1200" kern="1200" dirty="0" smtClean="0">
                <a:solidFill>
                  <a:schemeClr val="tx1"/>
                </a:solidFill>
                <a:effectLst/>
                <a:latin typeface="+mn-lt"/>
                <a:ea typeface="+mn-ea"/>
                <a:cs typeface="+mn-cs"/>
              </a:rPr>
              <a:t>the stories holistically rather than small units as in grounded theory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Respect for the individual</a:t>
            </a:r>
            <a:r>
              <a:rPr lang="en-GB" sz="1200" kern="1200" baseline="0" dirty="0" smtClean="0">
                <a:solidFill>
                  <a:schemeClr val="tx1"/>
                </a:solidFill>
                <a:effectLst/>
                <a:latin typeface="+mn-lt"/>
                <a:ea typeface="+mn-ea"/>
                <a:cs typeface="+mn-cs"/>
              </a:rPr>
              <a:t> and their story in the development of case studies</a:t>
            </a:r>
          </a:p>
          <a:p>
            <a:pPr marL="171450" lvl="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6</a:t>
            </a:fld>
            <a:endParaRPr lang="en-GB" dirty="0"/>
          </a:p>
        </p:txBody>
      </p:sp>
    </p:spTree>
    <p:extLst>
      <p:ext uri="{BB962C8B-B14F-4D97-AF65-F5344CB8AC3E}">
        <p14:creationId xmlns:p14="http://schemas.microsoft.com/office/powerpoint/2010/main" val="276993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defRPr/>
            </a:pPr>
            <a:r>
              <a:rPr lang="en-GB" dirty="0" smtClean="0">
                <a:latin typeface="+mn-lt"/>
              </a:rPr>
              <a:t>Meta narratives- where did that story originate? Is it really my story?</a:t>
            </a:r>
          </a:p>
          <a:p>
            <a:pPr marL="171450" indent="-171450">
              <a:spcBef>
                <a:spcPts val="0"/>
              </a:spcBef>
              <a:defRPr/>
            </a:pPr>
            <a:r>
              <a:rPr lang="en-GB" dirty="0" smtClean="0">
                <a:latin typeface="+mn-lt"/>
              </a:rPr>
              <a:t> Stories are important -  especially in times of change</a:t>
            </a:r>
          </a:p>
          <a:p>
            <a:pPr marL="171450" indent="-171450">
              <a:spcBef>
                <a:spcPts val="0"/>
              </a:spcBef>
              <a:defRPr/>
            </a:pPr>
            <a:r>
              <a:rPr lang="en-GB" dirty="0" smtClean="0">
                <a:latin typeface="+mn-lt"/>
              </a:rPr>
              <a:t>‘Social role’ of stories</a:t>
            </a:r>
          </a:p>
          <a:p>
            <a:pPr marL="171450" indent="-171450">
              <a:spcBef>
                <a:spcPts val="0"/>
              </a:spcBef>
              <a:defRPr/>
            </a:pPr>
            <a:endParaRPr lang="en-GB" dirty="0" smtClean="0">
              <a:latin typeface="+mn-lt"/>
            </a:endParaRPr>
          </a:p>
          <a:p>
            <a:pPr marL="171450" indent="-171450">
              <a:spcBef>
                <a:spcPts val="0"/>
              </a:spcBef>
              <a:defRPr/>
            </a:pPr>
            <a:endParaRPr lang="en-GB" dirty="0" smtClean="0">
              <a:latin typeface="+mn-lt"/>
            </a:endParaRPr>
          </a:p>
          <a:p>
            <a:pPr marL="0" indent="0">
              <a:spcBef>
                <a:spcPts val="0"/>
              </a:spcBef>
              <a:buNone/>
              <a:defRPr/>
            </a:pPr>
            <a:r>
              <a:rPr lang="en-GB" sz="1200" dirty="0" smtClean="0"/>
              <a:t>‘Coming out stories in the late 20</a:t>
            </a:r>
            <a:r>
              <a:rPr lang="en-GB" sz="1200" baseline="30000" dirty="0" smtClean="0"/>
              <a:t>th</a:t>
            </a:r>
            <a:r>
              <a:rPr lang="en-GB" sz="1200" dirty="0" smtClean="0"/>
              <a:t> C:</a:t>
            </a:r>
          </a:p>
          <a:p>
            <a:pPr marL="171450" indent="-171450">
              <a:buFont typeface="Arial" panose="020B0604020202020204" pitchFamily="34" charset="0"/>
              <a:buChar char="•"/>
            </a:pPr>
            <a:r>
              <a:rPr lang="en-GB" sz="1200" dirty="0" smtClean="0"/>
              <a:t>Progression through stages – start in childhood? </a:t>
            </a:r>
          </a:p>
          <a:p>
            <a:pPr marL="171450" indent="-171450">
              <a:buFont typeface="Arial" panose="020B0604020202020204" pitchFamily="34" charset="0"/>
              <a:buChar char="•"/>
            </a:pPr>
            <a:r>
              <a:rPr lang="en-GB" sz="1200" dirty="0" smtClean="0"/>
              <a:t>Enduring of suffering  and at what cost </a:t>
            </a:r>
            <a:r>
              <a:rPr lang="en-GB" sz="1200" dirty="0" smtClean="0"/>
              <a:t>– the well of loneliness – Radcliffe Hall</a:t>
            </a:r>
            <a:endParaRPr lang="en-GB" sz="1200" dirty="0" smtClean="0"/>
          </a:p>
          <a:p>
            <a:pPr marL="171450" indent="-171450">
              <a:buFont typeface="Arial" panose="020B0604020202020204" pitchFamily="34" charset="0"/>
              <a:buChar char="•"/>
            </a:pPr>
            <a:r>
              <a:rPr lang="en-GB" sz="1200" dirty="0" smtClean="0"/>
              <a:t>‘Engaging in contest’ or battling against the </a:t>
            </a:r>
            <a:r>
              <a:rPr lang="en-GB" sz="1200" dirty="0" smtClean="0"/>
              <a:t>suffering Ruby fruit jungle – Rita MaeBrown</a:t>
            </a:r>
            <a:endParaRPr lang="en-GB" sz="1200" dirty="0" smtClean="0"/>
          </a:p>
          <a:p>
            <a:pPr marL="171450" indent="-171450">
              <a:buFont typeface="Arial" panose="020B0604020202020204" pitchFamily="34" charset="0"/>
              <a:buChar char="•"/>
            </a:pPr>
            <a:r>
              <a:rPr lang="en-GB" sz="1200" dirty="0" smtClean="0"/>
              <a:t>Developing a goal to </a:t>
            </a:r>
            <a:r>
              <a:rPr lang="en-GB" sz="1200" dirty="0" smtClean="0"/>
              <a:t>pursue Patience and Sarah Isobel Miller</a:t>
            </a:r>
            <a:endParaRPr lang="en-GB" sz="1200" dirty="0" smtClean="0"/>
          </a:p>
          <a:p>
            <a:pPr marL="171450" indent="-171450">
              <a:buFont typeface="Arial" panose="020B0604020202020204" pitchFamily="34" charset="0"/>
              <a:buChar char="•"/>
            </a:pPr>
            <a:r>
              <a:rPr lang="en-GB" sz="1200" dirty="0" smtClean="0"/>
              <a:t>Arriving at a home, order out of chaos </a:t>
            </a:r>
            <a:r>
              <a:rPr lang="en-GB" sz="1200" dirty="0" smtClean="0"/>
              <a:t>–</a:t>
            </a:r>
            <a:r>
              <a:rPr lang="en-GB" sz="1200" baseline="0" dirty="0" smtClean="0"/>
              <a:t> all of the above and  the recent film ‘Carole’</a:t>
            </a: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marR="0" indent="-171450" algn="l" defTabSz="914400" rtl="0" eaLnBrk="1" fontAlgn="auto" latinLnBrk="0" hangingPunct="1">
              <a:lnSpc>
                <a:spcPct val="100000"/>
              </a:lnSpc>
              <a:spcBef>
                <a:spcPts val="0"/>
              </a:spcBef>
              <a:spcAft>
                <a:spcPts val="0"/>
              </a:spcAft>
              <a:buClrTx/>
              <a:buSzTx/>
              <a:buFontTx/>
              <a:buNone/>
              <a:tabLst/>
              <a:defRPr/>
            </a:pPr>
            <a:r>
              <a:rPr lang="en-GB" sz="1200" dirty="0" smtClean="0"/>
              <a:t>But these meta narratives have changed as today’s context different</a:t>
            </a:r>
          </a:p>
          <a:p>
            <a:pPr marL="171450" marR="0" indent="-171450" algn="l" defTabSz="914400" rtl="0" eaLnBrk="1" fontAlgn="auto" latinLnBrk="0" hangingPunct="1">
              <a:lnSpc>
                <a:spcPct val="100000"/>
              </a:lnSpc>
              <a:spcBef>
                <a:spcPts val="0"/>
              </a:spcBef>
              <a:spcAft>
                <a:spcPts val="0"/>
              </a:spcAft>
              <a:buClrTx/>
              <a:buSzTx/>
              <a:buFontTx/>
              <a:buNone/>
              <a:tabLst/>
              <a:defRPr/>
            </a:pPr>
            <a:r>
              <a:rPr lang="en-GB" sz="1200" dirty="0" smtClean="0"/>
              <a:t>Oh my goodness what are the meta narratives of</a:t>
            </a:r>
            <a:r>
              <a:rPr lang="en-GB" sz="1200" baseline="0" dirty="0" smtClean="0"/>
              <a:t> today for Lesbian, bisexual &amp; queer women?</a:t>
            </a:r>
            <a:endParaRPr lang="en-GB" sz="1200" dirty="0" smtClean="0"/>
          </a:p>
          <a:p>
            <a:pPr marL="171450" indent="-171450">
              <a:spcBef>
                <a:spcPts val="0"/>
              </a:spcBef>
              <a:defRPr/>
            </a:pPr>
            <a:endParaRPr lang="en-GB"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7</a:t>
            </a:fld>
            <a:endParaRPr lang="en-GB" dirty="0"/>
          </a:p>
        </p:txBody>
      </p:sp>
    </p:spTree>
    <p:extLst>
      <p:ext uri="{BB962C8B-B14F-4D97-AF65-F5344CB8AC3E}">
        <p14:creationId xmlns:p14="http://schemas.microsoft.com/office/powerpoint/2010/main" val="127915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mn-lt"/>
                <a:ea typeface="+mn-ea"/>
                <a:cs typeface="+mn-cs"/>
              </a:rPr>
              <a:t>Arthur Frank</a:t>
            </a:r>
            <a:r>
              <a:rPr lang="en-GB" sz="1200" kern="1200" baseline="0" dirty="0" smtClean="0">
                <a:solidFill>
                  <a:schemeClr val="tx1"/>
                </a:solidFill>
                <a:effectLst/>
                <a:latin typeface="+mn-lt"/>
                <a:ea typeface="+mn-ea"/>
                <a:cs typeface="+mn-cs"/>
              </a:rPr>
              <a:t> did some research whilst he was ill in hospital -  listening to the stories of people with life threatening or terminal illnesses</a:t>
            </a:r>
          </a:p>
          <a:p>
            <a:pPr marL="0" lvl="0" indent="0">
              <a:buFont typeface="Arial" panose="020B0604020202020204" pitchFamily="34" charset="0"/>
              <a:buNone/>
            </a:pPr>
            <a:r>
              <a:rPr lang="en-GB" sz="1200" kern="1200" baseline="0" dirty="0" smtClean="0">
                <a:solidFill>
                  <a:schemeClr val="tx1"/>
                </a:solidFill>
                <a:effectLst/>
                <a:latin typeface="+mn-lt"/>
                <a:ea typeface="+mn-ea"/>
                <a:cs typeface="+mn-cs"/>
              </a:rPr>
              <a:t>The themes that he found within these stories: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restitution </a:t>
            </a:r>
            <a:r>
              <a:rPr lang="en-GB" sz="1200" kern="1200" dirty="0" smtClean="0">
                <a:solidFill>
                  <a:schemeClr val="tx1"/>
                </a:solidFill>
                <a:effectLst/>
                <a:latin typeface="+mn-lt"/>
                <a:ea typeface="+mn-ea"/>
                <a:cs typeface="+mn-cs"/>
              </a:rPr>
              <a:t>(stories that included getting sick, being treated and getting better </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a:t>
            </a:r>
            <a:r>
              <a:rPr lang="en-GB" sz="1200" kern="1200" dirty="0" smtClean="0">
                <a:solidFill>
                  <a:schemeClr val="tx1"/>
                </a:solidFill>
                <a:effectLst/>
                <a:latin typeface="+mn-lt"/>
                <a:ea typeface="+mn-ea"/>
                <a:cs typeface="+mn-cs"/>
              </a:rPr>
              <a:t>some extent);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chaos or non-narratives where there was little structure or plot;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quest narrative where the ill person finds some sort of meaning through the illness p118</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typologies puts stories into boxes -risks labelling them and curtailing the detail but allows an understanding for the reader &amp; uniqueness of each story maintained </a:t>
            </a:r>
            <a:r>
              <a:rPr lang="en-GB" sz="1200" kern="1200" dirty="0" smtClean="0">
                <a:solidFill>
                  <a:schemeClr val="tx1"/>
                </a:solidFill>
                <a:effectLst/>
                <a:latin typeface="+mn-lt"/>
                <a:ea typeface="+mn-ea"/>
                <a:cs typeface="+mn-cs"/>
              </a:rPr>
              <a:t>– and not </a:t>
            </a:r>
            <a:r>
              <a:rPr lang="en-GB" sz="1200" kern="1200" dirty="0" smtClean="0">
                <a:solidFill>
                  <a:schemeClr val="tx1"/>
                </a:solidFill>
                <a:effectLst/>
                <a:latin typeface="+mn-lt"/>
                <a:ea typeface="+mn-ea"/>
                <a:cs typeface="+mn-cs"/>
              </a:rPr>
              <a:t>finished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So it is vital not to label stories</a:t>
            </a:r>
            <a:r>
              <a:rPr lang="en-GB" sz="1200" kern="1200" baseline="0" dirty="0" smtClean="0">
                <a:solidFill>
                  <a:schemeClr val="tx1"/>
                </a:solidFill>
                <a:effectLst/>
                <a:latin typeface="+mn-lt"/>
                <a:ea typeface="+mn-ea"/>
                <a:cs typeface="+mn-cs"/>
              </a:rPr>
              <a:t> to the extent that the uniqueness of the story is lost. It may be that other typologies emerge so don’t close your eyes to new ideas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CC230D-613A-4478-8D6F-49805236C471}" type="slidenum">
              <a:rPr lang="en-GB" smtClean="0"/>
              <a:t>8</a:t>
            </a:fld>
            <a:endParaRPr lang="en-GB" dirty="0"/>
          </a:p>
        </p:txBody>
      </p:sp>
    </p:spTree>
    <p:extLst>
      <p:ext uri="{BB962C8B-B14F-4D97-AF65-F5344CB8AC3E}">
        <p14:creationId xmlns:p14="http://schemas.microsoft.com/office/powerpoint/2010/main" val="266921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‘method’ is how the researcher gets at an interesting and useful interpretation of the story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need to ask:</a:t>
            </a:r>
          </a:p>
          <a:p>
            <a:pPr marL="228600" lvl="0" indent="-228600">
              <a:buFont typeface="+mj-lt"/>
              <a:buAutoNum type="arabicPeriod"/>
            </a:pPr>
            <a:r>
              <a:rPr lang="en-GB" sz="1200" kern="1200" dirty="0" smtClean="0">
                <a:solidFill>
                  <a:schemeClr val="tx1"/>
                </a:solidFill>
                <a:effectLst/>
                <a:latin typeface="+mn-lt"/>
                <a:ea typeface="+mn-ea"/>
                <a:cs typeface="+mn-cs"/>
              </a:rPr>
              <a:t>What is at stake in the telling of the story and for whom – narrator, protagonist, audience, researcher etc. and others mentioned in the story p74</a:t>
            </a:r>
          </a:p>
          <a:p>
            <a:pPr marL="228600" lvl="0" indent="-228600">
              <a:buFont typeface="+mj-lt"/>
              <a:buAutoNum type="arabicPeriod"/>
            </a:pPr>
            <a:r>
              <a:rPr lang="en-GB" sz="1200" kern="1200" dirty="0" smtClean="0">
                <a:solidFill>
                  <a:schemeClr val="tx1"/>
                </a:solidFill>
                <a:effectLst/>
                <a:latin typeface="+mn-lt"/>
                <a:ea typeface="+mn-ea"/>
                <a:cs typeface="+mn-cs"/>
              </a:rPr>
              <a:t>‘what does the story make narratable?’ p104</a:t>
            </a:r>
          </a:p>
          <a:p>
            <a:pPr marL="228600" lvl="0" indent="-228600">
              <a:buFont typeface="+mj-lt"/>
              <a:buAutoNum type="arabicPeriod"/>
            </a:pPr>
            <a:r>
              <a:rPr lang="en-GB" sz="1200" kern="1200" dirty="0" smtClean="0">
                <a:solidFill>
                  <a:schemeClr val="tx1"/>
                </a:solidFill>
                <a:effectLst/>
                <a:latin typeface="+mn-lt"/>
                <a:ea typeface="+mn-ea"/>
                <a:cs typeface="+mn-cs"/>
              </a:rPr>
              <a:t>How does the story – and the way that it is told - define or redefine those stakes</a:t>
            </a:r>
          </a:p>
          <a:p>
            <a:pPr marL="228600" lvl="0" indent="-228600">
              <a:buFont typeface="+mj-lt"/>
              <a:buAutoNum type="arabicPeriod"/>
            </a:pPr>
            <a:r>
              <a:rPr lang="en-GB" sz="1200" kern="1200" dirty="0" smtClean="0">
                <a:solidFill>
                  <a:schemeClr val="tx1"/>
                </a:solidFill>
                <a:effectLst/>
                <a:latin typeface="+mn-lt"/>
                <a:ea typeface="+mn-ea"/>
                <a:cs typeface="+mn-cs"/>
              </a:rPr>
              <a:t>‘how does the story change people’s sense of what is possible, what is permitted and what is responsible or irresponsible?’ p75</a:t>
            </a:r>
          </a:p>
          <a:p>
            <a:pPr marL="228600" lvl="0" indent="-228600">
              <a:buFont typeface="+mj-lt"/>
              <a:buAutoNum type="arabicPeriod"/>
            </a:pPr>
            <a:r>
              <a:rPr lang="en-GB" sz="1200" kern="1200" dirty="0" smtClean="0">
                <a:solidFill>
                  <a:schemeClr val="tx1"/>
                </a:solidFill>
                <a:effectLst/>
                <a:latin typeface="+mn-lt"/>
                <a:ea typeface="+mn-ea"/>
                <a:cs typeface="+mn-cs"/>
              </a:rPr>
              <a:t>‘Who is holding their own in the story?’ p77</a:t>
            </a:r>
          </a:p>
          <a:p>
            <a:pPr marL="228600" indent="-228600">
              <a:buFont typeface="+mj-lt"/>
              <a:buAutoNum type="arabicPeriod"/>
            </a:pPr>
            <a:r>
              <a:rPr lang="en-GB" sz="1200" kern="1200" dirty="0" smtClean="0">
                <a:solidFill>
                  <a:schemeClr val="tx1"/>
                </a:solidFill>
                <a:effectLst/>
                <a:latin typeface="+mn-lt"/>
                <a:ea typeface="+mn-ea"/>
                <a:cs typeface="+mn-cs"/>
              </a:rPr>
              <a:t>Is the story an ‘enactment of resistance?’ p77 - ‘for speaking truth to power’ p77 but ‘power can [also] be used to justify its entitlement’ p77 so ensure that the narrator holds their own!</a:t>
            </a:r>
          </a:p>
          <a:p>
            <a:pPr marL="228600" lvl="0" indent="-228600">
              <a:buFont typeface="+mj-lt"/>
              <a:buAutoNum type="arabicPeriod"/>
            </a:pPr>
            <a:r>
              <a:rPr lang="en-GB" sz="1200" kern="1200" dirty="0" smtClean="0">
                <a:solidFill>
                  <a:schemeClr val="tx1"/>
                </a:solidFill>
                <a:effectLst/>
                <a:latin typeface="+mn-lt"/>
                <a:ea typeface="+mn-ea"/>
                <a:cs typeface="+mn-cs"/>
              </a:rPr>
              <a:t>Does the story impact on the/ stories of others and they interact? P79</a:t>
            </a:r>
          </a:p>
          <a:p>
            <a:pPr marL="228600" lvl="0" indent="-228600">
              <a:buFont typeface="+mj-lt"/>
              <a:buAutoNum type="arabicPeriod"/>
            </a:pPr>
            <a:r>
              <a:rPr lang="en-GB" sz="1200" kern="1200" dirty="0" smtClean="0">
                <a:solidFill>
                  <a:schemeClr val="tx1"/>
                </a:solidFill>
                <a:effectLst/>
                <a:latin typeface="+mn-lt"/>
                <a:ea typeface="+mn-ea"/>
                <a:cs typeface="+mn-cs"/>
              </a:rPr>
              <a:t>Who is silenced in the stories? Whose stories are not told? P80</a:t>
            </a:r>
          </a:p>
          <a:p>
            <a:pPr marL="228600" lvl="0" indent="-228600">
              <a:buFont typeface="+mj-lt"/>
              <a:buAutoNum type="arabicPeriod"/>
            </a:pPr>
            <a:r>
              <a:rPr lang="en-GB" sz="1200" kern="1200" dirty="0" smtClean="0">
                <a:solidFill>
                  <a:schemeClr val="tx1"/>
                </a:solidFill>
                <a:effectLst/>
                <a:latin typeface="+mn-lt"/>
                <a:ea typeface="+mn-ea"/>
                <a:cs typeface="+mn-cs"/>
              </a:rPr>
              <a:t>‘what is the force of fear in the story and what animates desire?’ p81’</a:t>
            </a:r>
          </a:p>
          <a:p>
            <a:pPr marL="228600" lvl="0" indent="-228600">
              <a:buFont typeface="+mj-lt"/>
              <a:buAutoNum type="arabicPeriod"/>
            </a:pPr>
            <a:r>
              <a:rPr lang="en-GB" sz="1200" kern="1200" dirty="0" smtClean="0">
                <a:solidFill>
                  <a:schemeClr val="tx1"/>
                </a:solidFill>
                <a:effectLst/>
                <a:latin typeface="+mn-lt"/>
                <a:ea typeface="+mn-ea"/>
                <a:cs typeface="+mn-cs"/>
              </a:rPr>
              <a:t>How do the stories assist in developing a group or individual identity? / How does the story do memory work? p82</a:t>
            </a:r>
          </a:p>
          <a:p>
            <a:pPr marL="228600" lvl="0" indent="-228600">
              <a:buFont typeface="+mj-lt"/>
              <a:buAutoNum type="arabicPeriod"/>
            </a:pPr>
            <a:r>
              <a:rPr lang="en-GB" sz="1200" kern="1200" dirty="0" smtClean="0">
                <a:solidFill>
                  <a:schemeClr val="tx1"/>
                </a:solidFill>
                <a:effectLst/>
                <a:latin typeface="+mn-lt"/>
                <a:ea typeface="+mn-ea"/>
                <a:cs typeface="+mn-cs"/>
              </a:rPr>
              <a:t>‘How does the story teach people who they are’ p104</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DCC230D-613A-4478-8D6F-49805236C471}" type="slidenum">
              <a:rPr lang="en-GB" smtClean="0"/>
              <a:t>9</a:t>
            </a:fld>
            <a:endParaRPr lang="en-GB" dirty="0"/>
          </a:p>
        </p:txBody>
      </p:sp>
    </p:spTree>
    <p:extLst>
      <p:ext uri="{BB962C8B-B14F-4D97-AF65-F5344CB8AC3E}">
        <p14:creationId xmlns:p14="http://schemas.microsoft.com/office/powerpoint/2010/main" val="332489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38400"/>
            <a:ext cx="8686800" cy="1905000"/>
          </a:xfrm>
        </p:spPr>
        <p:txBody>
          <a:bodyPr>
            <a:normAutofit fontScale="90000"/>
          </a:bodyPr>
          <a:lstStyle/>
          <a:p>
            <a:r>
              <a:rPr lang="en-GB" dirty="0">
                <a:latin typeface="+mn-lt"/>
              </a:rPr>
              <a:t>Sexuality, gender and the use of self: </a:t>
            </a:r>
            <a:r>
              <a:rPr lang="en-GB" dirty="0" smtClean="0">
                <a:latin typeface="+mn-lt"/>
              </a:rPr>
              <a:t>how to analyse the data?</a:t>
            </a:r>
            <a:br>
              <a:rPr lang="en-GB" dirty="0" smtClean="0">
                <a:latin typeface="+mn-lt"/>
              </a:rPr>
            </a:br>
            <a:r>
              <a:rPr lang="en-GB" dirty="0" smtClean="0">
                <a:latin typeface="+mn-lt"/>
              </a:rPr>
              <a:t>The </a:t>
            </a:r>
            <a:r>
              <a:rPr lang="en-GB" dirty="0">
                <a:latin typeface="+mn-lt"/>
              </a:rPr>
              <a:t>struggles </a:t>
            </a:r>
            <a:r>
              <a:rPr lang="en-GB" dirty="0" smtClean="0">
                <a:latin typeface="+mn-lt"/>
              </a:rPr>
              <a:t>(for survival) of </a:t>
            </a:r>
            <a:r>
              <a:rPr lang="en-GB" dirty="0">
                <a:latin typeface="+mn-lt"/>
              </a:rPr>
              <a:t>a doctoral student.</a:t>
            </a:r>
            <a:br>
              <a:rPr lang="en-GB" dirty="0">
                <a:latin typeface="+mn-lt"/>
              </a:rPr>
            </a:br>
            <a:endParaRPr lang="en-GB" dirty="0">
              <a:latin typeface="+mn-lt"/>
            </a:endParaRPr>
          </a:p>
        </p:txBody>
      </p:sp>
      <p:sp>
        <p:nvSpPr>
          <p:cNvPr id="3" name="Subtitle 2"/>
          <p:cNvSpPr>
            <a:spLocks noGrp="1"/>
          </p:cNvSpPr>
          <p:nvPr>
            <p:ph type="subTitle" idx="1"/>
          </p:nvPr>
        </p:nvSpPr>
        <p:spPr>
          <a:xfrm>
            <a:off x="1371600" y="4571998"/>
            <a:ext cx="6400800" cy="1066801"/>
          </a:xfrm>
        </p:spPr>
        <p:txBody>
          <a:bodyPr>
            <a:normAutofit fontScale="70000" lnSpcReduction="20000"/>
          </a:bodyPr>
          <a:lstStyle/>
          <a:p>
            <a:r>
              <a:rPr lang="en-GB" dirty="0" smtClean="0">
                <a:latin typeface="+mn-lt"/>
              </a:rPr>
              <a:t>Jean Hatton</a:t>
            </a:r>
          </a:p>
          <a:p>
            <a:r>
              <a:rPr lang="en-GB" dirty="0" smtClean="0">
                <a:latin typeface="+mn-lt"/>
              </a:rPr>
              <a:t>SEPD</a:t>
            </a:r>
          </a:p>
          <a:p>
            <a:r>
              <a:rPr lang="en-GB" dirty="0" smtClean="0">
                <a:latin typeface="+mn-lt"/>
              </a:rPr>
              <a:t>April 2016</a:t>
            </a:r>
            <a:endParaRPr lang="en-GB" dirty="0">
              <a:latin typeface="+mn-lt"/>
            </a:endParaRPr>
          </a:p>
        </p:txBody>
      </p:sp>
      <p:pic>
        <p:nvPicPr>
          <p:cNvPr id="1029" name="Picture 5" descr="C:\Users\sedujh\AppData\Local\Microsoft\Windows\Temporary Internet Files\Content.IE5\M8FI5D1R\p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 y="-19373"/>
            <a:ext cx="1978617" cy="19786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edujh\AppData\Local\Microsoft\Windows\Temporary Internet Files\Content.IE5\M8FI5D1R\380px-Help_m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554" y="3733800"/>
            <a:ext cx="250074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sedujh\AppData\Local\Microsoft\Windows\Temporary Internet Files\Content.IE5\ICXO0Y1W\16469231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82" y="3783654"/>
            <a:ext cx="2893017" cy="306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5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latin typeface="+mn-lt"/>
              </a:rPr>
              <a:t>Frank (2012): How to do DNA!</a:t>
            </a:r>
            <a:endParaRPr lang="en-GB" dirty="0">
              <a:latin typeface="+mn-lt"/>
            </a:endParaRPr>
          </a:p>
        </p:txBody>
      </p:sp>
      <p:sp>
        <p:nvSpPr>
          <p:cNvPr id="3" name="Content Placeholder 2"/>
          <p:cNvSpPr>
            <a:spLocks noGrp="1"/>
          </p:cNvSpPr>
          <p:nvPr>
            <p:ph idx="1"/>
          </p:nvPr>
        </p:nvSpPr>
        <p:spPr/>
        <p:txBody>
          <a:bodyPr>
            <a:normAutofit fontScale="85000" lnSpcReduction="10000"/>
          </a:bodyPr>
          <a:lstStyle/>
          <a:p>
            <a:pPr lvl="0"/>
            <a:r>
              <a:rPr lang="en-GB" dirty="0">
                <a:latin typeface="+mn-lt"/>
              </a:rPr>
              <a:t>S</a:t>
            </a:r>
            <a:r>
              <a:rPr lang="en-GB" dirty="0" smtClean="0">
                <a:latin typeface="+mn-lt"/>
              </a:rPr>
              <a:t>ee the story ‘off the page’ (Frank, 2012, p106)</a:t>
            </a:r>
          </a:p>
          <a:p>
            <a:pPr lvl="0"/>
            <a:r>
              <a:rPr lang="en-GB" dirty="0" smtClean="0">
                <a:latin typeface="+mn-lt"/>
              </a:rPr>
              <a:t>See the story from the place of someone marginal </a:t>
            </a:r>
          </a:p>
          <a:p>
            <a:pPr lvl="0"/>
            <a:r>
              <a:rPr lang="en-GB" dirty="0" smtClean="0">
                <a:latin typeface="+mn-lt"/>
              </a:rPr>
              <a:t>What omitted</a:t>
            </a:r>
          </a:p>
          <a:p>
            <a:pPr lvl="0"/>
            <a:r>
              <a:rPr lang="en-GB" dirty="0" smtClean="0">
                <a:latin typeface="+mn-lt"/>
              </a:rPr>
              <a:t> ‘Attend to the differences between story teller’ &amp; researcher ‘without difference there can be no dialogue’ p108 citing Bakhtin</a:t>
            </a:r>
          </a:p>
          <a:p>
            <a:pPr lvl="0"/>
            <a:r>
              <a:rPr lang="en-GB" dirty="0" smtClean="0">
                <a:latin typeface="+mn-lt"/>
              </a:rPr>
              <a:t>‘Slow down’  in the analysis </a:t>
            </a:r>
          </a:p>
          <a:p>
            <a:pPr lvl="0"/>
            <a:r>
              <a:rPr lang="en-GB" dirty="0" smtClean="0">
                <a:latin typeface="+mn-lt"/>
              </a:rPr>
              <a:t>‘Listen and wait’ p108 </a:t>
            </a:r>
            <a:r>
              <a:rPr lang="en-GB" dirty="0">
                <a:latin typeface="+mn-lt"/>
              </a:rPr>
              <a:t>don’t rush the narrator – </a:t>
            </a:r>
            <a:endParaRPr lang="en-GB" dirty="0" smtClean="0">
              <a:latin typeface="+mn-lt"/>
            </a:endParaRPr>
          </a:p>
          <a:p>
            <a:pPr lvl="0"/>
            <a:r>
              <a:rPr lang="en-GB" dirty="0" smtClean="0">
                <a:latin typeface="+mn-lt"/>
              </a:rPr>
              <a:t>‘Appreciate the story and the story teller’ p109</a:t>
            </a:r>
          </a:p>
          <a:p>
            <a:pPr lvl="0"/>
            <a:r>
              <a:rPr lang="en-GB" dirty="0" smtClean="0">
                <a:latin typeface="+mn-lt"/>
              </a:rPr>
              <a:t>Extreme exemplars </a:t>
            </a:r>
            <a:r>
              <a:rPr lang="en-GB" dirty="0" smtClean="0">
                <a:latin typeface="+mn-lt"/>
              </a:rPr>
              <a:t>bring </a:t>
            </a:r>
            <a:r>
              <a:rPr lang="en-GB" dirty="0" smtClean="0">
                <a:latin typeface="+mn-lt"/>
              </a:rPr>
              <a:t>out the themes</a:t>
            </a:r>
            <a:endParaRPr lang="en-GB" dirty="0">
              <a:latin typeface="+mn-lt"/>
            </a:endParaRPr>
          </a:p>
        </p:txBody>
      </p:sp>
      <p:pic>
        <p:nvPicPr>
          <p:cNvPr id="8194" name="Picture 2" descr="C:\Users\sedujh\AppData\Local\Microsoft\Windows\Temporary Internet Files\Content.IE5\M8FI5D1R\thumb-magic-wand-pictofigo-hi-0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4192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0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GB" dirty="0"/>
              <a:t>Bakhtin, </a:t>
            </a:r>
            <a:r>
              <a:rPr lang="en-GB" dirty="0" smtClean="0"/>
              <a:t>Mikhail </a:t>
            </a:r>
            <a:r>
              <a:rPr lang="en-GB" dirty="0"/>
              <a:t>(1981) </a:t>
            </a:r>
            <a:r>
              <a:rPr lang="en-GB" dirty="0" smtClean="0"/>
              <a:t/>
            </a:r>
            <a:br>
              <a:rPr lang="en-GB" dirty="0" smtClean="0"/>
            </a:br>
            <a:r>
              <a:rPr lang="en-GB" sz="2000" i="1" dirty="0" smtClean="0"/>
              <a:t>cited by Riessman 1995 p18</a:t>
            </a:r>
            <a:r>
              <a:rPr lang="en-GB" dirty="0"/>
              <a:t/>
            </a:r>
            <a:br>
              <a:rPr lang="en-GB" dirty="0"/>
            </a:br>
            <a:endParaRPr lang="en-GB" dirty="0"/>
          </a:p>
        </p:txBody>
      </p:sp>
      <p:sp>
        <p:nvSpPr>
          <p:cNvPr id="3" name="Content Placeholder 2"/>
          <p:cNvSpPr>
            <a:spLocks noGrp="1"/>
          </p:cNvSpPr>
          <p:nvPr>
            <p:ph idx="1"/>
          </p:nvPr>
        </p:nvSpPr>
        <p:spPr>
          <a:xfrm>
            <a:off x="457200" y="1371600"/>
            <a:ext cx="8229600" cy="4754563"/>
          </a:xfrm>
        </p:spPr>
        <p:txBody>
          <a:bodyPr>
            <a:normAutofit/>
          </a:bodyPr>
          <a:lstStyle/>
          <a:p>
            <a:pPr lvl="0"/>
            <a:r>
              <a:rPr lang="en-GB" dirty="0" smtClean="0"/>
              <a:t>Abstract</a:t>
            </a:r>
          </a:p>
          <a:p>
            <a:pPr lvl="0"/>
            <a:r>
              <a:rPr lang="en-GB" dirty="0" smtClean="0"/>
              <a:t>Orientation </a:t>
            </a:r>
          </a:p>
          <a:p>
            <a:pPr lvl="0"/>
            <a:r>
              <a:rPr lang="en-GB" dirty="0" smtClean="0"/>
              <a:t>Complicating action </a:t>
            </a:r>
          </a:p>
          <a:p>
            <a:pPr lvl="0"/>
            <a:r>
              <a:rPr lang="en-GB" dirty="0"/>
              <a:t>E</a:t>
            </a:r>
            <a:r>
              <a:rPr lang="en-GB" dirty="0" smtClean="0"/>
              <a:t>valuation </a:t>
            </a:r>
          </a:p>
          <a:p>
            <a:pPr lvl="0"/>
            <a:r>
              <a:rPr lang="en-GB" dirty="0" smtClean="0"/>
              <a:t>Resolution </a:t>
            </a:r>
          </a:p>
          <a:p>
            <a:pPr lvl="0"/>
            <a:r>
              <a:rPr lang="en-GB" dirty="0" smtClean="0"/>
              <a:t>Coda</a:t>
            </a:r>
            <a:endParaRPr lang="en-GB" dirty="0"/>
          </a:p>
        </p:txBody>
      </p:sp>
      <p:pic>
        <p:nvPicPr>
          <p:cNvPr id="17412" name="Picture 4" descr="C:\Users\sedujh\AppData\Local\Microsoft\Windows\Temporary Internet Files\Content.IE5\ICXO0Y1W\200px-Sodium_chloride_crys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412" y="381000"/>
            <a:ext cx="1371630" cy="1666624"/>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sedujh\AppData\Local\Microsoft\Windows\Temporary Internet Files\Content.IE5\ICXO0Y1W\A_Wizard_Frowning_And_Waving_His_Magic_Wand_To_Cast_A_Spell_Royalty_Free_Clipart_Picture_090808-024762-3340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069" y="2971800"/>
            <a:ext cx="395844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2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edujh\AppData\Local\Microsoft\Windows\Temporary Internet Files\Content.IE5\M8FI5D1R\pile-letters-22321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648200"/>
            <a:ext cx="3230880" cy="2100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630362"/>
          </a:xfrm>
        </p:spPr>
        <p:txBody>
          <a:bodyPr>
            <a:normAutofit/>
          </a:bodyPr>
          <a:lstStyle/>
          <a:p>
            <a:pPr algn="l"/>
            <a:r>
              <a:rPr lang="en-GB" dirty="0">
                <a:latin typeface="+mn-lt"/>
              </a:rPr>
              <a:t>So back to the drawing board or </a:t>
            </a:r>
            <a:r>
              <a:rPr lang="en-GB" dirty="0" smtClean="0">
                <a:latin typeface="+mn-lt"/>
              </a:rPr>
              <a:t>Bricolage (from Hammersley, 2008)</a:t>
            </a:r>
            <a:endParaRPr lang="en-GB" dirty="0">
              <a:latin typeface="+mn-lt"/>
            </a:endParaRPr>
          </a:p>
        </p:txBody>
      </p:sp>
      <p:sp>
        <p:nvSpPr>
          <p:cNvPr id="3" name="Content Placeholder 2"/>
          <p:cNvSpPr>
            <a:spLocks noGrp="1"/>
          </p:cNvSpPr>
          <p:nvPr>
            <p:ph idx="1"/>
          </p:nvPr>
        </p:nvSpPr>
        <p:spPr>
          <a:xfrm>
            <a:off x="457200" y="2241042"/>
            <a:ext cx="8229600" cy="3885121"/>
          </a:xfrm>
        </p:spPr>
        <p:txBody>
          <a:bodyPr/>
          <a:lstStyle/>
          <a:p>
            <a:r>
              <a:rPr lang="en-GB" dirty="0" smtClean="0">
                <a:latin typeface="+mn-lt"/>
              </a:rPr>
              <a:t>Thematic analysis (Gibbs, 2007) seemed </a:t>
            </a:r>
            <a:r>
              <a:rPr lang="en-GB" dirty="0">
                <a:latin typeface="+mn-lt"/>
              </a:rPr>
              <a:t>a better </a:t>
            </a:r>
            <a:r>
              <a:rPr lang="en-GB" dirty="0" smtClean="0">
                <a:latin typeface="+mn-lt"/>
              </a:rPr>
              <a:t>idea -  but ... ?</a:t>
            </a:r>
          </a:p>
          <a:p>
            <a:r>
              <a:rPr lang="en-GB" dirty="0" smtClean="0">
                <a:latin typeface="+mn-lt"/>
              </a:rPr>
              <a:t>But my head was just jumbled and muddled</a:t>
            </a:r>
            <a:endParaRPr lang="en-GB" dirty="0">
              <a:latin typeface="+mn-lt"/>
            </a:endParaRPr>
          </a:p>
        </p:txBody>
      </p:sp>
      <p:pic>
        <p:nvPicPr>
          <p:cNvPr id="1026" name="Picture 2" descr="C:\Users\sedujh\AppData\Local\Microsoft\Windows\Temporary Internet Files\Content.IE5\M8FI5D1R\Rubiks_cube_by_keq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3810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5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Bryman’s      stage analysis (2012)</a:t>
            </a:r>
            <a:endParaRPr lang="en-GB" dirty="0">
              <a:latin typeface="+mn-lt"/>
            </a:endParaRPr>
          </a:p>
        </p:txBody>
      </p:sp>
      <p:sp>
        <p:nvSpPr>
          <p:cNvPr id="3" name="Content Placeholder 2"/>
          <p:cNvSpPr>
            <a:spLocks noGrp="1"/>
          </p:cNvSpPr>
          <p:nvPr>
            <p:ph idx="1"/>
          </p:nvPr>
        </p:nvSpPr>
        <p:spPr/>
        <p:txBody>
          <a:bodyPr>
            <a:normAutofit fontScale="92500"/>
          </a:bodyPr>
          <a:lstStyle/>
          <a:p>
            <a:r>
              <a:rPr lang="en-GB" dirty="0" smtClean="0">
                <a:latin typeface="+mn-lt"/>
              </a:rPr>
              <a:t>Read the text as a whole</a:t>
            </a:r>
          </a:p>
          <a:p>
            <a:r>
              <a:rPr lang="en-GB" dirty="0" smtClean="0">
                <a:latin typeface="+mn-lt"/>
              </a:rPr>
              <a:t>Read it again</a:t>
            </a:r>
          </a:p>
          <a:p>
            <a:r>
              <a:rPr lang="en-GB" dirty="0" smtClean="0">
                <a:latin typeface="+mn-lt"/>
              </a:rPr>
              <a:t>Code the text </a:t>
            </a:r>
          </a:p>
          <a:p>
            <a:r>
              <a:rPr lang="en-GB" dirty="0" smtClean="0">
                <a:latin typeface="+mn-lt"/>
              </a:rPr>
              <a:t>Link codes to theory</a:t>
            </a:r>
          </a:p>
          <a:p>
            <a:endParaRPr lang="en-GB" dirty="0">
              <a:latin typeface="+mn-lt"/>
            </a:endParaRPr>
          </a:p>
          <a:p>
            <a:pPr marL="0" indent="0">
              <a:buNone/>
            </a:pPr>
            <a:r>
              <a:rPr lang="en-GB" dirty="0"/>
              <a:t>A</a:t>
            </a:r>
            <a:r>
              <a:rPr lang="en-GB" dirty="0" smtClean="0">
                <a:latin typeface="+mn-lt"/>
              </a:rPr>
              <a:t>ttention to word choice to identify themes</a:t>
            </a:r>
          </a:p>
          <a:p>
            <a:pPr marL="0" indent="0">
              <a:buNone/>
            </a:pPr>
            <a:endParaRPr lang="en-GB" dirty="0" smtClean="0">
              <a:latin typeface="+mn-lt"/>
            </a:endParaRPr>
          </a:p>
          <a:p>
            <a:pPr marL="0" indent="0">
              <a:buNone/>
            </a:pPr>
            <a:r>
              <a:rPr lang="en-GB" dirty="0"/>
              <a:t>N</a:t>
            </a:r>
            <a:r>
              <a:rPr lang="en-GB" dirty="0" smtClean="0">
                <a:latin typeface="+mn-lt"/>
              </a:rPr>
              <a:t>eed for attentive listening </a:t>
            </a:r>
            <a:r>
              <a:rPr lang="en-GB" dirty="0"/>
              <a:t>(</a:t>
            </a:r>
            <a:r>
              <a:rPr lang="en-GB" dirty="0" smtClean="0">
                <a:latin typeface="+mn-lt"/>
              </a:rPr>
              <a:t>Riessman, 1993, p41)</a:t>
            </a:r>
          </a:p>
          <a:p>
            <a:endParaRPr lang="en-GB" dirty="0">
              <a:latin typeface="+mn-lt"/>
            </a:endParaRPr>
          </a:p>
          <a:p>
            <a:endParaRPr lang="en-GB" dirty="0">
              <a:latin typeface="+mn-lt"/>
            </a:endParaRPr>
          </a:p>
        </p:txBody>
      </p:sp>
      <p:pic>
        <p:nvPicPr>
          <p:cNvPr id="12292" name="Picture 4" descr="C:\Users\sedujh\AppData\Local\Microsoft\Windows\Temporary Internet Files\Content.IE5\U13CHFNP\too_much_te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15341"/>
            <a:ext cx="2743200" cy="280554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sedujh\AppData\Local\Microsoft\Windows\Temporary Internet Files\Content.IE5\ICXO0Y1W\number-four[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553096"/>
            <a:ext cx="48384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8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mn-lt"/>
              </a:rPr>
              <a:t>Kvale’s interview analysis method (2006)</a:t>
            </a:r>
            <a:endParaRPr lang="en-GB" dirty="0">
              <a:latin typeface="+mn-lt"/>
            </a:endParaRPr>
          </a:p>
        </p:txBody>
      </p:sp>
      <p:sp>
        <p:nvSpPr>
          <p:cNvPr id="3" name="Content Placeholder 2"/>
          <p:cNvSpPr>
            <a:spLocks noGrp="1"/>
          </p:cNvSpPr>
          <p:nvPr>
            <p:ph idx="1"/>
          </p:nvPr>
        </p:nvSpPr>
        <p:spPr/>
        <p:txBody>
          <a:bodyPr/>
          <a:lstStyle/>
          <a:p>
            <a:endParaRPr lang="en-GB" dirty="0" smtClean="0"/>
          </a:p>
          <a:p>
            <a:endParaRPr lang="en-GB" dirty="0"/>
          </a:p>
          <a:p>
            <a:r>
              <a:rPr lang="en-GB" dirty="0" smtClean="0"/>
              <a:t>How </a:t>
            </a:r>
            <a:r>
              <a:rPr lang="en-GB" dirty="0"/>
              <a:t>to choose a focus from the stories?</a:t>
            </a:r>
          </a:p>
          <a:p>
            <a:r>
              <a:rPr lang="en-GB" dirty="0" smtClean="0">
                <a:latin typeface="+mn-lt"/>
              </a:rPr>
              <a:t>Look for connections and patterns/themes</a:t>
            </a:r>
          </a:p>
          <a:p>
            <a:r>
              <a:rPr lang="en-GB" dirty="0" smtClean="0">
                <a:latin typeface="+mn-lt"/>
              </a:rPr>
              <a:t>Listen to the respondent’s voice</a:t>
            </a:r>
          </a:p>
          <a:p>
            <a:r>
              <a:rPr lang="en-GB" dirty="0" smtClean="0">
                <a:latin typeface="+mn-lt"/>
              </a:rPr>
              <a:t>An iterative approach</a:t>
            </a:r>
          </a:p>
        </p:txBody>
      </p:sp>
      <p:pic>
        <p:nvPicPr>
          <p:cNvPr id="13314" name="Picture 2" descr="C:\Users\sedujh\AppData\Local\Microsoft\Windows\Temporary Internet Files\Content.IE5\U5UPW3LK\thumb-analysis-pictofig-hi-0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85800"/>
            <a:ext cx="2362200" cy="223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84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back to narrative?</a:t>
            </a:r>
            <a:endParaRPr lang="en-GB" dirty="0"/>
          </a:p>
        </p:txBody>
      </p:sp>
      <p:pic>
        <p:nvPicPr>
          <p:cNvPr id="1026" name="Picture 2" descr="C:\Users\sedujh\AppData\Local\Microsoft\Windows\Temporary Internet Files\Content.IE5\U5UPW3LK\mozillaman-U-Turn[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295400"/>
            <a:ext cx="281000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dujh\AppData\Local\Microsoft\Windows\Temporary Internet Files\Content.IE5\ICXO0Y1W\UK_traffic_sign_611.1.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dujh\AppData\Local\Microsoft\Windows\Temporary Internet Files\Content.IE5\U13CHFNP\charlie-brown-baseball-aaug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194" y="4343400"/>
            <a:ext cx="200480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edujh\AppData\Local\Microsoft\Windows\Temporary Internet Files\Content.IE5\ICXO0Y1W\OhNoNotAgain[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10007" y="4829175"/>
            <a:ext cx="16002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1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sedujh\AppData\Local\Microsoft\Windows\Temporary Internet Files\Content.IE5\M8FI5D1R\e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5904" y="5181600"/>
            <a:ext cx="150876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sedujh\AppData\Local\Microsoft\Windows\Temporary Internet Files\Content.IE5\M8FI5D1R\VOICES-logo-basic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1862" y="0"/>
            <a:ext cx="2522802" cy="18762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304800"/>
            <a:ext cx="8229600" cy="1143000"/>
          </a:xfrm>
        </p:spPr>
        <p:txBody>
          <a:bodyPr>
            <a:normAutofit fontScale="90000"/>
          </a:bodyPr>
          <a:lstStyle/>
          <a:p>
            <a:pPr algn="l"/>
            <a:r>
              <a:rPr lang="en-GB" dirty="0" smtClean="0">
                <a:latin typeface="+mn-lt"/>
              </a:rPr>
              <a:t>Mauthner </a:t>
            </a:r>
            <a:r>
              <a:rPr lang="en-GB" dirty="0">
                <a:latin typeface="+mn-lt"/>
              </a:rPr>
              <a:t>&amp; </a:t>
            </a:r>
            <a:r>
              <a:rPr lang="en-GB" dirty="0" smtClean="0">
                <a:latin typeface="+mn-lt"/>
              </a:rPr>
              <a:t>Doucet</a:t>
            </a:r>
            <a:r>
              <a:rPr lang="en-GB" dirty="0">
                <a:latin typeface="+mn-lt"/>
              </a:rPr>
              <a:t> </a:t>
            </a:r>
            <a:r>
              <a:rPr lang="en-GB" dirty="0" smtClean="0">
                <a:latin typeface="+mn-lt"/>
              </a:rPr>
              <a:t>(1998</a:t>
            </a:r>
            <a:r>
              <a:rPr lang="en-GB" dirty="0">
                <a:latin typeface="+mn-lt"/>
              </a:rPr>
              <a:t>). </a:t>
            </a:r>
            <a:br>
              <a:rPr lang="en-GB" dirty="0">
                <a:latin typeface="+mn-lt"/>
              </a:rPr>
            </a:br>
            <a:r>
              <a:rPr lang="en-GB" dirty="0" smtClean="0">
                <a:latin typeface="+mn-lt"/>
              </a:rPr>
              <a:t>Voice-centred method</a:t>
            </a:r>
            <a:endParaRPr lang="en-GB" dirty="0">
              <a:latin typeface="+mn-lt"/>
            </a:endParaRPr>
          </a:p>
        </p:txBody>
      </p:sp>
      <p:sp>
        <p:nvSpPr>
          <p:cNvPr id="3" name="Content Placeholder 2"/>
          <p:cNvSpPr>
            <a:spLocks noGrp="1"/>
          </p:cNvSpPr>
          <p:nvPr>
            <p:ph idx="1"/>
          </p:nvPr>
        </p:nvSpPr>
        <p:spPr>
          <a:xfrm>
            <a:off x="304800" y="1524001"/>
            <a:ext cx="8859864" cy="4495800"/>
          </a:xfrm>
        </p:spPr>
        <p:txBody>
          <a:bodyPr>
            <a:normAutofit fontScale="85000" lnSpcReduction="20000"/>
          </a:bodyPr>
          <a:lstStyle/>
          <a:p>
            <a:pPr marL="514350" lvl="0" indent="-514350">
              <a:buFont typeface="+mj-lt"/>
              <a:buAutoNum type="arabicPeriod"/>
            </a:pPr>
            <a:r>
              <a:rPr lang="en-GB" dirty="0" smtClean="0">
                <a:latin typeface="+mn-lt"/>
              </a:rPr>
              <a:t>Plot &amp; researcher response</a:t>
            </a:r>
          </a:p>
          <a:p>
            <a:pPr marL="514350" indent="-514350">
              <a:buFont typeface="+mj-lt"/>
              <a:buAutoNum type="arabicPeriod"/>
            </a:pPr>
            <a:r>
              <a:rPr lang="en-GB" dirty="0" smtClean="0">
                <a:latin typeface="+mn-lt"/>
              </a:rPr>
              <a:t>The ‘active </a:t>
            </a:r>
            <a:r>
              <a:rPr lang="en-GB" dirty="0">
                <a:latin typeface="+mn-lt"/>
              </a:rPr>
              <a:t>I’ </a:t>
            </a:r>
            <a:r>
              <a:rPr lang="en-GB" dirty="0" smtClean="0">
                <a:latin typeface="+mn-lt"/>
              </a:rPr>
              <a:t> &amp; how ‘respondents </a:t>
            </a:r>
            <a:r>
              <a:rPr lang="en-GB" dirty="0">
                <a:latin typeface="+mn-lt"/>
              </a:rPr>
              <a:t>experiences themselves’ </a:t>
            </a:r>
            <a:r>
              <a:rPr lang="en-GB" dirty="0"/>
              <a:t>(a psychological approach) </a:t>
            </a:r>
            <a:r>
              <a:rPr lang="en-GB" dirty="0" smtClean="0">
                <a:latin typeface="+mn-lt"/>
              </a:rPr>
              <a:t> </a:t>
            </a:r>
            <a:r>
              <a:rPr lang="en-GB" dirty="0" smtClean="0">
                <a:latin typeface="+mn-lt"/>
              </a:rPr>
              <a:t>- their </a:t>
            </a:r>
            <a:r>
              <a:rPr lang="en-GB" dirty="0">
                <a:latin typeface="+mn-lt"/>
              </a:rPr>
              <a:t>own sense of agency (sociological approach</a:t>
            </a:r>
            <a:r>
              <a:rPr lang="en-GB" dirty="0" smtClean="0">
                <a:latin typeface="+mn-lt"/>
              </a:rPr>
              <a:t>)</a:t>
            </a:r>
          </a:p>
          <a:p>
            <a:pPr marL="514350" lvl="0" indent="-514350">
              <a:buFont typeface="+mj-lt"/>
              <a:buAutoNum type="arabicPeriod"/>
            </a:pPr>
            <a:r>
              <a:rPr lang="en-GB" dirty="0" smtClean="0">
                <a:latin typeface="+mn-lt"/>
              </a:rPr>
              <a:t>Focus on </a:t>
            </a:r>
            <a:r>
              <a:rPr lang="en-GB" dirty="0" smtClean="0">
                <a:latin typeface="+mn-lt"/>
              </a:rPr>
              <a:t>relationships</a:t>
            </a:r>
            <a:endParaRPr lang="en-GB" dirty="0">
              <a:latin typeface="+mn-lt"/>
            </a:endParaRPr>
          </a:p>
          <a:p>
            <a:pPr marL="514350" lvl="0" indent="-514350">
              <a:buFont typeface="+mj-lt"/>
              <a:buAutoNum type="arabicPeriod"/>
            </a:pPr>
            <a:r>
              <a:rPr lang="en-GB" dirty="0" smtClean="0">
                <a:latin typeface="+mn-lt"/>
              </a:rPr>
              <a:t>Focus on ‘broader </a:t>
            </a:r>
            <a:r>
              <a:rPr lang="en-GB" dirty="0">
                <a:latin typeface="+mn-lt"/>
              </a:rPr>
              <a:t>social, political, cultural and structural </a:t>
            </a:r>
            <a:r>
              <a:rPr lang="en-GB" dirty="0" smtClean="0">
                <a:latin typeface="+mn-lt"/>
              </a:rPr>
              <a:t>contexts’ M&amp;D, 1998, p14) </a:t>
            </a:r>
            <a:r>
              <a:rPr lang="en-GB" dirty="0">
                <a:latin typeface="+mn-lt"/>
              </a:rPr>
              <a:t>-</a:t>
            </a:r>
            <a:r>
              <a:rPr lang="en-GB" dirty="0" smtClean="0">
                <a:latin typeface="+mn-lt"/>
              </a:rPr>
              <a:t> who is constrained or  liberated</a:t>
            </a:r>
          </a:p>
          <a:p>
            <a:pPr marL="514350" lvl="0" indent="-514350">
              <a:buFont typeface="+mj-lt"/>
              <a:buAutoNum type="arabicPeriod"/>
            </a:pPr>
            <a:endParaRPr lang="en-GB" dirty="0" smtClean="0">
              <a:latin typeface="+mn-lt"/>
            </a:endParaRPr>
          </a:p>
          <a:p>
            <a:pPr marL="0" lvl="0" indent="0">
              <a:buNone/>
            </a:pPr>
            <a:r>
              <a:rPr lang="en-GB" dirty="0" smtClean="0">
                <a:latin typeface="+mn-lt"/>
              </a:rPr>
              <a:t>Listen for </a:t>
            </a:r>
            <a:r>
              <a:rPr lang="en-GB" dirty="0">
                <a:latin typeface="+mn-lt"/>
              </a:rPr>
              <a:t>the ‘pure or authentic voice</a:t>
            </a:r>
            <a:r>
              <a:rPr lang="en-GB" dirty="0" smtClean="0">
                <a:latin typeface="+mn-lt"/>
              </a:rPr>
              <a:t>’</a:t>
            </a:r>
            <a:endParaRPr lang="en-GB" dirty="0">
              <a:latin typeface="+mn-lt"/>
            </a:endParaRPr>
          </a:p>
          <a:p>
            <a:pPr marL="0" lvl="0" indent="0">
              <a:buNone/>
            </a:pPr>
            <a:r>
              <a:rPr lang="en-GB" dirty="0" smtClean="0">
                <a:latin typeface="+mn-lt"/>
              </a:rPr>
              <a:t>‘Listen with an open ear’ (Riessman, 1993, p34)</a:t>
            </a:r>
          </a:p>
        </p:txBody>
      </p:sp>
    </p:spTree>
    <p:extLst>
      <p:ext uri="{BB962C8B-B14F-4D97-AF65-F5344CB8AC3E}">
        <p14:creationId xmlns:p14="http://schemas.microsoft.com/office/powerpoint/2010/main" val="164831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for the next step</a:t>
            </a:r>
            <a:endParaRPr lang="en-GB" dirty="0"/>
          </a:p>
        </p:txBody>
      </p:sp>
      <p:sp>
        <p:nvSpPr>
          <p:cNvPr id="3" name="Content Placeholder 2"/>
          <p:cNvSpPr>
            <a:spLocks noGrp="1"/>
          </p:cNvSpPr>
          <p:nvPr>
            <p:ph idx="1"/>
          </p:nvPr>
        </p:nvSpPr>
        <p:spPr/>
        <p:txBody>
          <a:bodyPr/>
          <a:lstStyle/>
          <a:p>
            <a:r>
              <a:rPr lang="en-GB" dirty="0" smtClean="0"/>
              <a:t>Collect some data to analyse!</a:t>
            </a:r>
            <a:endParaRPr lang="en-GB" dirty="0"/>
          </a:p>
        </p:txBody>
      </p:sp>
      <p:pic>
        <p:nvPicPr>
          <p:cNvPr id="14338" name="Picture 2" descr="C:\Users\sedujh\AppData\Local\Microsoft\Windows\Temporary Internet Files\Content.IE5\M8FI5D1R\ye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38478"/>
            <a:ext cx="4733925" cy="425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5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sedujh\AppData\Local\Microsoft\Windows\Temporary Internet Files\Content.IE5\ICXO0Y1W\1646923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611" y="3733800"/>
            <a:ext cx="1866900" cy="1978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9876" y="304800"/>
            <a:ext cx="8229600" cy="1143000"/>
          </a:xfrm>
        </p:spPr>
        <p:txBody>
          <a:bodyPr/>
          <a:lstStyle/>
          <a:p>
            <a:pPr algn="l"/>
            <a:endParaRPr lang="en-GB" dirty="0">
              <a:latin typeface="+mn-lt"/>
            </a:endParaRPr>
          </a:p>
        </p:txBody>
      </p:sp>
      <p:sp>
        <p:nvSpPr>
          <p:cNvPr id="3" name="Content Placeholder 2"/>
          <p:cNvSpPr>
            <a:spLocks noGrp="1"/>
          </p:cNvSpPr>
          <p:nvPr>
            <p:ph idx="1"/>
          </p:nvPr>
        </p:nvSpPr>
        <p:spPr/>
        <p:txBody>
          <a:bodyPr/>
          <a:lstStyle/>
          <a:p>
            <a:pPr marL="0" indent="0">
              <a:buNone/>
            </a:pPr>
            <a:endParaRPr lang="en-GB" dirty="0" smtClean="0">
              <a:latin typeface="+mn-lt"/>
            </a:endParaRPr>
          </a:p>
          <a:p>
            <a:r>
              <a:rPr lang="en-GB" dirty="0" smtClean="0"/>
              <a:t>So </a:t>
            </a:r>
            <a:r>
              <a:rPr lang="en-GB" dirty="0" smtClean="0"/>
              <a:t>still </a:t>
            </a:r>
            <a:r>
              <a:rPr lang="en-GB" dirty="0" smtClean="0"/>
              <a:t>nervous </a:t>
            </a:r>
            <a:r>
              <a:rPr lang="en-GB" dirty="0" smtClean="0"/>
              <a:t>but hopefully no longer stuck!</a:t>
            </a:r>
            <a:endParaRPr lang="en-GB" dirty="0">
              <a:latin typeface="+mn-lt"/>
            </a:endParaRPr>
          </a:p>
        </p:txBody>
      </p:sp>
      <p:pic>
        <p:nvPicPr>
          <p:cNvPr id="18434" name="Picture 2" descr="C:\Users\sedujh\AppData\Local\Microsoft\Windows\Temporary Internet Files\Content.IE5\U13CHFNP\tabo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038600"/>
            <a:ext cx="18669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4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GB" dirty="0" smtClean="0"/>
              <a:t>Reference list</a:t>
            </a:r>
            <a:endParaRPr lang="en-GB" dirty="0"/>
          </a:p>
        </p:txBody>
      </p:sp>
      <p:sp>
        <p:nvSpPr>
          <p:cNvPr id="3" name="Content Placeholder 2"/>
          <p:cNvSpPr>
            <a:spLocks noGrp="1"/>
          </p:cNvSpPr>
          <p:nvPr>
            <p:ph idx="1"/>
          </p:nvPr>
        </p:nvSpPr>
        <p:spPr>
          <a:xfrm>
            <a:off x="228599" y="990600"/>
            <a:ext cx="8796223" cy="5295900"/>
          </a:xfrm>
        </p:spPr>
        <p:txBody>
          <a:bodyPr>
            <a:normAutofit fontScale="47500" lnSpcReduction="20000"/>
          </a:bodyPr>
          <a:lstStyle/>
          <a:p>
            <a:r>
              <a:rPr lang="en-GB" dirty="0"/>
              <a:t>Bakhtin, M.M. (1981) </a:t>
            </a:r>
            <a:r>
              <a:rPr lang="en-GB" i="1" dirty="0"/>
              <a:t>The Dialogic Imagination: Four Essays</a:t>
            </a:r>
            <a:r>
              <a:rPr lang="en-GB" dirty="0"/>
              <a:t>. </a:t>
            </a:r>
            <a:r>
              <a:rPr lang="en-GB" dirty="0" smtClean="0"/>
              <a:t>Ed. Holquist</a:t>
            </a:r>
            <a:r>
              <a:rPr lang="en-GB" dirty="0"/>
              <a:t>. Trans. </a:t>
            </a:r>
            <a:r>
              <a:rPr lang="en-GB" dirty="0" smtClean="0"/>
              <a:t>Emerson &amp; Holquist</a:t>
            </a:r>
            <a:r>
              <a:rPr lang="en-GB" dirty="0"/>
              <a:t>. </a:t>
            </a:r>
            <a:r>
              <a:rPr lang="en-GB" dirty="0" smtClean="0"/>
              <a:t>London</a:t>
            </a:r>
            <a:r>
              <a:rPr lang="en-GB" dirty="0"/>
              <a:t>: University of Texas Press.</a:t>
            </a:r>
          </a:p>
          <a:p>
            <a:r>
              <a:rPr lang="en-GB" dirty="0" smtClean="0"/>
              <a:t>Bryman (2012</a:t>
            </a:r>
            <a:r>
              <a:rPr lang="en-GB" dirty="0"/>
              <a:t>) </a:t>
            </a:r>
            <a:r>
              <a:rPr lang="en-GB" i="1" dirty="0"/>
              <a:t>Social research methods</a:t>
            </a:r>
            <a:r>
              <a:rPr lang="en-GB" dirty="0"/>
              <a:t> </a:t>
            </a:r>
            <a:r>
              <a:rPr lang="en-GB" dirty="0" smtClean="0"/>
              <a:t>(4</a:t>
            </a:r>
            <a:r>
              <a:rPr lang="en-GB" baseline="30000" dirty="0" smtClean="0"/>
              <a:t>th</a:t>
            </a:r>
            <a:r>
              <a:rPr lang="en-GB" dirty="0" smtClean="0"/>
              <a:t> ed) Oxford</a:t>
            </a:r>
            <a:r>
              <a:rPr lang="en-GB" dirty="0"/>
              <a:t>: OUP</a:t>
            </a:r>
            <a:endParaRPr lang="en-GB" dirty="0" smtClean="0"/>
          </a:p>
          <a:p>
            <a:r>
              <a:rPr lang="en-GB" dirty="0"/>
              <a:t>Frank, Arthur, W. (2012). </a:t>
            </a:r>
            <a:r>
              <a:rPr lang="en-GB" i="1" dirty="0"/>
              <a:t>Practicing dialogical narrative analysis</a:t>
            </a:r>
            <a:r>
              <a:rPr lang="en-GB" dirty="0"/>
              <a:t>. In Holstein &amp; Gubrium (Eds), </a:t>
            </a:r>
            <a:r>
              <a:rPr lang="en-GB" i="1" dirty="0"/>
              <a:t>Varieties of narrative analysis </a:t>
            </a:r>
            <a:r>
              <a:rPr lang="en-GB" dirty="0"/>
              <a:t>(pp15-32). Los Angeles: Sage</a:t>
            </a:r>
          </a:p>
          <a:p>
            <a:r>
              <a:rPr lang="en-GB" dirty="0"/>
              <a:t>Frank, Arthur. (2010). </a:t>
            </a:r>
            <a:r>
              <a:rPr lang="en-GB" i="1" dirty="0"/>
              <a:t>Letting stories breathe</a:t>
            </a:r>
            <a:r>
              <a:rPr lang="en-GB" dirty="0"/>
              <a:t> London: University of Chicago Press</a:t>
            </a:r>
          </a:p>
          <a:p>
            <a:r>
              <a:rPr lang="en-GB" dirty="0" smtClean="0"/>
              <a:t>Frank</a:t>
            </a:r>
            <a:r>
              <a:rPr lang="en-GB" dirty="0"/>
              <a:t>, Arthur (2005). What is dialogical research and why should we do it? Keynote address at the 6</a:t>
            </a:r>
            <a:r>
              <a:rPr lang="en-GB" baseline="30000" dirty="0"/>
              <a:t>th</a:t>
            </a:r>
            <a:r>
              <a:rPr lang="en-GB" dirty="0"/>
              <a:t> </a:t>
            </a:r>
            <a:r>
              <a:rPr lang="en-GB" i="1" dirty="0"/>
              <a:t>International Advances in Qualitative Methods</a:t>
            </a:r>
            <a:r>
              <a:rPr lang="en-GB" dirty="0"/>
              <a:t> </a:t>
            </a:r>
            <a:r>
              <a:rPr lang="en-GB" i="1" dirty="0"/>
              <a:t>Conference</a:t>
            </a:r>
            <a:r>
              <a:rPr lang="en-GB" dirty="0"/>
              <a:t>, Edmonton, Canada. February, 2005</a:t>
            </a:r>
          </a:p>
          <a:p>
            <a:r>
              <a:rPr lang="en-GB" dirty="0" smtClean="0"/>
              <a:t>Frank </a:t>
            </a:r>
            <a:r>
              <a:rPr lang="en-GB" dirty="0"/>
              <a:t>(1997). </a:t>
            </a:r>
            <a:r>
              <a:rPr lang="en-GB" i="1" dirty="0"/>
              <a:t>The wounded story </a:t>
            </a:r>
            <a:r>
              <a:rPr lang="en-GB" i="1" dirty="0" smtClean="0"/>
              <a:t>tell. </a:t>
            </a:r>
            <a:r>
              <a:rPr lang="en-GB" dirty="0" smtClean="0"/>
              <a:t>Chicago: University of Chicago Press</a:t>
            </a:r>
          </a:p>
          <a:p>
            <a:r>
              <a:rPr lang="en-GB" dirty="0"/>
              <a:t>Gibbs, Graham (2007). </a:t>
            </a:r>
            <a:r>
              <a:rPr lang="en-GB" i="1" dirty="0"/>
              <a:t>Analysing qualitative data</a:t>
            </a:r>
            <a:r>
              <a:rPr lang="en-GB" dirty="0"/>
              <a:t>. London: Sage</a:t>
            </a:r>
          </a:p>
          <a:p>
            <a:r>
              <a:rPr lang="en-GB" dirty="0" smtClean="0"/>
              <a:t>Hammersley</a:t>
            </a:r>
            <a:r>
              <a:rPr lang="en-GB" dirty="0"/>
              <a:t>, Martyn (2008). </a:t>
            </a:r>
            <a:r>
              <a:rPr lang="en-GB" i="1" dirty="0"/>
              <a:t>Questioning qualitative enquiry</a:t>
            </a:r>
            <a:r>
              <a:rPr lang="en-GB" dirty="0"/>
              <a:t> London: Sage</a:t>
            </a:r>
          </a:p>
          <a:p>
            <a:pPr latinLnBrk="1"/>
            <a:r>
              <a:rPr lang="en-GB" dirty="0"/>
              <a:t>Holstein, James A. &amp; Gubrium, Jaber </a:t>
            </a:r>
            <a:r>
              <a:rPr lang="en-GB" dirty="0" smtClean="0"/>
              <a:t>F </a:t>
            </a:r>
            <a:r>
              <a:rPr lang="en-US" dirty="0" smtClean="0"/>
              <a:t>(2012). Introduction. </a:t>
            </a:r>
            <a:r>
              <a:rPr lang="en-US" dirty="0"/>
              <a:t>In Holstein &amp; Gubrium (Eds), </a:t>
            </a:r>
            <a:r>
              <a:rPr lang="en-US" i="1" dirty="0"/>
              <a:t>Varieties of narrative analysis </a:t>
            </a:r>
            <a:r>
              <a:rPr lang="en-US" dirty="0"/>
              <a:t>(pp15-32). Los Angeles: </a:t>
            </a:r>
            <a:r>
              <a:rPr lang="en-US" dirty="0" smtClean="0"/>
              <a:t>Sage</a:t>
            </a:r>
          </a:p>
          <a:p>
            <a:pPr latinLnBrk="1"/>
            <a:r>
              <a:rPr lang="en-GB" dirty="0"/>
              <a:t>Holstein, James A. &amp; Gubrium, Jaber F (2000) </a:t>
            </a:r>
            <a:r>
              <a:rPr lang="en-GB" i="1" dirty="0"/>
              <a:t>The self we live by. Narrative identity in a postmodern </a:t>
            </a:r>
            <a:r>
              <a:rPr lang="en-GB" i="1" dirty="0" smtClean="0"/>
              <a:t>world.</a:t>
            </a:r>
            <a:r>
              <a:rPr lang="en-GB" dirty="0" smtClean="0"/>
              <a:t> </a:t>
            </a:r>
            <a:r>
              <a:rPr lang="en-GB" dirty="0"/>
              <a:t>New York: Oxford University Press </a:t>
            </a:r>
          </a:p>
          <a:p>
            <a:r>
              <a:rPr lang="en-GB" dirty="0" smtClean="0"/>
              <a:t>Kvale</a:t>
            </a:r>
            <a:r>
              <a:rPr lang="en-GB" dirty="0"/>
              <a:t>, Steinar (2006). Dominance through interviews and dialogue. In </a:t>
            </a:r>
            <a:r>
              <a:rPr lang="en-GB" i="1" dirty="0"/>
              <a:t>Qualitative Inquiry</a:t>
            </a:r>
            <a:r>
              <a:rPr lang="en-GB" dirty="0"/>
              <a:t> 12(3) 480-500</a:t>
            </a:r>
          </a:p>
          <a:p>
            <a:r>
              <a:rPr lang="en-GB" dirty="0" smtClean="0"/>
              <a:t>Mauthner</a:t>
            </a:r>
            <a:r>
              <a:rPr lang="en-GB" dirty="0"/>
              <a:t>, Natasha &amp; Doucet, Andrea (1998). Reflections on a voice-centred relational </a:t>
            </a:r>
            <a:r>
              <a:rPr lang="en-GB" dirty="0" smtClean="0"/>
              <a:t>method of data analysis. In Ribbins and Edwards (eds.). </a:t>
            </a:r>
            <a:r>
              <a:rPr lang="en-GB" i="1" dirty="0" smtClean="0"/>
              <a:t>Feminist dilemma in qualitative research. </a:t>
            </a:r>
            <a:r>
              <a:rPr lang="en-GB" dirty="0" smtClean="0"/>
              <a:t>London: Sage pp119-144</a:t>
            </a:r>
          </a:p>
          <a:p>
            <a:r>
              <a:rPr lang="en-GB" dirty="0"/>
              <a:t>Plummer </a:t>
            </a:r>
            <a:r>
              <a:rPr lang="en-GB" dirty="0" smtClean="0"/>
              <a:t>, Ken (2001) </a:t>
            </a:r>
            <a:r>
              <a:rPr lang="en-GB" dirty="0"/>
              <a:t>Documents of life 2 London: Sage</a:t>
            </a:r>
          </a:p>
          <a:p>
            <a:r>
              <a:rPr lang="en-GB" dirty="0" smtClean="0"/>
              <a:t>Plummer</a:t>
            </a:r>
            <a:r>
              <a:rPr lang="en-GB" dirty="0"/>
              <a:t>, Ken (1995). Telling sexual stories London &amp; New York: Routledge</a:t>
            </a:r>
            <a:endParaRPr lang="en-GB" dirty="0" smtClean="0"/>
          </a:p>
          <a:p>
            <a:r>
              <a:rPr lang="en-GB" dirty="0" smtClean="0"/>
              <a:t>Riessman</a:t>
            </a:r>
            <a:r>
              <a:rPr lang="en-GB" dirty="0"/>
              <a:t>, Catherine Kohler (2008) </a:t>
            </a:r>
            <a:r>
              <a:rPr lang="en-GB" i="1" dirty="0"/>
              <a:t>Narrative methods for human sciences. </a:t>
            </a:r>
            <a:r>
              <a:rPr lang="en-GB" dirty="0"/>
              <a:t>London: Sage</a:t>
            </a:r>
          </a:p>
          <a:p>
            <a:r>
              <a:rPr lang="en-GB" dirty="0" smtClean="0"/>
              <a:t>Riessman, Catherine </a:t>
            </a:r>
            <a:r>
              <a:rPr lang="en-GB" dirty="0"/>
              <a:t>Kohler </a:t>
            </a:r>
            <a:r>
              <a:rPr lang="en-GB" dirty="0" smtClean="0"/>
              <a:t>(</a:t>
            </a:r>
            <a:r>
              <a:rPr lang="en-GB" dirty="0"/>
              <a:t>1993)</a:t>
            </a:r>
            <a:r>
              <a:rPr lang="en-GB" i="1" dirty="0"/>
              <a:t> Narrative analysis</a:t>
            </a:r>
            <a:r>
              <a:rPr lang="en-GB" dirty="0"/>
              <a:t> London; Sage</a:t>
            </a:r>
          </a:p>
          <a:p>
            <a:r>
              <a:rPr lang="en-GB" dirty="0" smtClean="0"/>
              <a:t>Smith</a:t>
            </a:r>
            <a:r>
              <a:rPr lang="en-GB" dirty="0"/>
              <a:t>, Brett &amp; Sparkes, Andrew (2008). Contrasting perspectives on narrating selves and identities: an invitation to dialogue. </a:t>
            </a:r>
            <a:r>
              <a:rPr lang="en-GB" i="1" dirty="0"/>
              <a:t>Qualitative Research </a:t>
            </a:r>
            <a:r>
              <a:rPr lang="en-GB" dirty="0"/>
              <a:t> vol 8(1) </a:t>
            </a:r>
            <a:r>
              <a:rPr lang="en-GB" dirty="0" smtClean="0"/>
              <a:t>pp5-35</a:t>
            </a:r>
            <a:endParaRPr lang="en-GB" dirty="0"/>
          </a:p>
        </p:txBody>
      </p:sp>
      <p:pic>
        <p:nvPicPr>
          <p:cNvPr id="16386" name="Picture 2"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253" y="5715000"/>
            <a:ext cx="69657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Program Files (x86)\Microsoft Office\MEDIA\CAGCAT10\j021769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038" y="34872"/>
            <a:ext cx="1100785"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4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dujh\AppData\Local\Microsoft\Windows\Temporary Internet Files\Content.IE5\U13CHFNP\narrativ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240" y="0"/>
            <a:ext cx="2244305"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GB" dirty="0" smtClean="0">
                <a:latin typeface="+mn-lt"/>
              </a:rPr>
              <a:t>The starting point: narrative</a:t>
            </a:r>
            <a:endParaRPr lang="en-GB" dirty="0">
              <a:latin typeface="+mn-lt"/>
            </a:endParaRPr>
          </a:p>
        </p:txBody>
      </p:sp>
      <p:sp>
        <p:nvSpPr>
          <p:cNvPr id="3" name="Content Placeholder 2"/>
          <p:cNvSpPr>
            <a:spLocks noGrp="1"/>
          </p:cNvSpPr>
          <p:nvPr>
            <p:ph idx="1"/>
          </p:nvPr>
        </p:nvSpPr>
        <p:spPr>
          <a:xfrm>
            <a:off x="457200" y="2133600"/>
            <a:ext cx="8229600" cy="3992563"/>
          </a:xfrm>
        </p:spPr>
        <p:txBody>
          <a:bodyPr>
            <a:normAutofit fontScale="85000" lnSpcReduction="10000"/>
          </a:bodyPr>
          <a:lstStyle/>
          <a:p>
            <a:r>
              <a:rPr lang="en-GB" dirty="0" smtClean="0">
                <a:latin typeface="+mn-lt"/>
              </a:rPr>
              <a:t>‘</a:t>
            </a:r>
            <a:r>
              <a:rPr lang="en-GB" dirty="0">
                <a:latin typeface="+mn-lt"/>
              </a:rPr>
              <a:t>Stories bring into being what was not there before’ </a:t>
            </a:r>
            <a:r>
              <a:rPr lang="en-GB" dirty="0" smtClean="0">
                <a:latin typeface="+mn-lt"/>
              </a:rPr>
              <a:t>(Frank, 2005, p75 )</a:t>
            </a:r>
          </a:p>
          <a:p>
            <a:r>
              <a:rPr lang="en-GB" dirty="0" smtClean="0">
                <a:latin typeface="+mn-lt"/>
              </a:rPr>
              <a:t>Hearing and empowering the voice of the respondent</a:t>
            </a:r>
          </a:p>
          <a:p>
            <a:r>
              <a:rPr lang="en-GB" dirty="0"/>
              <a:t>Both content and structure of the story important</a:t>
            </a:r>
          </a:p>
          <a:p>
            <a:r>
              <a:rPr lang="en-GB" dirty="0" smtClean="0">
                <a:latin typeface="+mn-lt"/>
              </a:rPr>
              <a:t>Keeping </a:t>
            </a:r>
            <a:r>
              <a:rPr lang="en-GB" dirty="0" smtClean="0">
                <a:latin typeface="+mn-lt"/>
              </a:rPr>
              <a:t>the story holistic</a:t>
            </a:r>
          </a:p>
          <a:p>
            <a:r>
              <a:rPr lang="en-GB" dirty="0" smtClean="0">
                <a:latin typeface="+mn-lt"/>
              </a:rPr>
              <a:t>Noticing the impact of the audience and researcher on the narrative</a:t>
            </a:r>
          </a:p>
          <a:p>
            <a:r>
              <a:rPr lang="en-GB" dirty="0" smtClean="0">
                <a:latin typeface="+mn-lt"/>
              </a:rPr>
              <a:t>Narratives </a:t>
            </a:r>
            <a:r>
              <a:rPr lang="en-GB" dirty="0" smtClean="0">
                <a:latin typeface="+mn-lt"/>
              </a:rPr>
              <a:t>viewed </a:t>
            </a:r>
            <a:r>
              <a:rPr lang="en-GB" dirty="0">
                <a:latin typeface="+mn-lt"/>
              </a:rPr>
              <a:t>as ‘social actions’ and ‘culturally’ immersed (Riessman, 1993, p16)</a:t>
            </a:r>
          </a:p>
          <a:p>
            <a:endParaRPr lang="en-GB" dirty="0">
              <a:latin typeface="+mn-lt"/>
            </a:endParaRPr>
          </a:p>
          <a:p>
            <a:endParaRPr lang="en-GB" dirty="0" smtClean="0">
              <a:latin typeface="+mn-lt"/>
            </a:endParaRPr>
          </a:p>
          <a:p>
            <a:endParaRPr lang="en-GB" dirty="0">
              <a:latin typeface="+mn-lt"/>
            </a:endParaRPr>
          </a:p>
        </p:txBody>
      </p:sp>
    </p:spTree>
    <p:extLst>
      <p:ext uri="{BB962C8B-B14F-4D97-AF65-F5344CB8AC3E}">
        <p14:creationId xmlns:p14="http://schemas.microsoft.com/office/powerpoint/2010/main" val="60327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8229600" cy="1143000"/>
          </a:xfrm>
        </p:spPr>
        <p:txBody>
          <a:bodyPr>
            <a:normAutofit/>
          </a:bodyPr>
          <a:lstStyle/>
          <a:p>
            <a:r>
              <a:rPr lang="en-GB" dirty="0" smtClean="0"/>
              <a:t>Questions - Thoughts</a:t>
            </a:r>
            <a:endParaRPr lang="en-GB" dirty="0"/>
          </a:p>
        </p:txBody>
      </p:sp>
      <p:pic>
        <p:nvPicPr>
          <p:cNvPr id="19459" name="Picture 3" descr="C:\Users\sedujh\AppData\Local\Microsoft\Windows\Temporary Internet Files\Content.IE5\U13CHFNP\question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324600" cy="535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2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edujh\AppData\Local\Microsoft\Windows\Temporary Internet Files\Content.IE5\ICXO0Y1W\kablam-Number-Animals-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486400"/>
            <a:ext cx="944748" cy="12667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15962"/>
          </a:xfrm>
        </p:spPr>
        <p:txBody>
          <a:bodyPr>
            <a:normAutofit fontScale="90000"/>
          </a:bodyPr>
          <a:lstStyle/>
          <a:p>
            <a:r>
              <a:rPr lang="en-GB" dirty="0" smtClean="0">
                <a:latin typeface="+mn-lt"/>
              </a:rPr>
              <a:t>Smith </a:t>
            </a:r>
            <a:r>
              <a:rPr lang="en-GB" dirty="0">
                <a:latin typeface="+mn-lt"/>
              </a:rPr>
              <a:t>and Sparkes </a:t>
            </a:r>
            <a:r>
              <a:rPr lang="en-GB" sz="2000" dirty="0">
                <a:latin typeface="+mn-lt"/>
              </a:rPr>
              <a:t>(</a:t>
            </a:r>
            <a:r>
              <a:rPr lang="en-GB" sz="2000" dirty="0" smtClean="0">
                <a:latin typeface="+mn-lt"/>
              </a:rPr>
              <a:t>2008)                     </a:t>
            </a:r>
            <a:r>
              <a:rPr lang="en-GB" dirty="0" smtClean="0">
                <a:latin typeface="+mn-lt"/>
              </a:rPr>
              <a:t>point scale</a:t>
            </a:r>
            <a:endParaRPr lang="en-GB" dirty="0">
              <a:latin typeface="+mn-lt"/>
            </a:endParaRPr>
          </a:p>
        </p:txBody>
      </p:sp>
      <p:sp>
        <p:nvSpPr>
          <p:cNvPr id="3" name="Content Placeholder 2"/>
          <p:cNvSpPr>
            <a:spLocks noGrp="1"/>
          </p:cNvSpPr>
          <p:nvPr>
            <p:ph idx="1"/>
          </p:nvPr>
        </p:nvSpPr>
        <p:spPr>
          <a:xfrm>
            <a:off x="152400" y="1066800"/>
            <a:ext cx="8839200" cy="5486400"/>
          </a:xfrm>
        </p:spPr>
        <p:txBody>
          <a:bodyPr>
            <a:normAutofit fontScale="62500" lnSpcReduction="20000"/>
          </a:bodyPr>
          <a:lstStyle/>
          <a:p>
            <a:r>
              <a:rPr lang="en-GB" dirty="0" smtClean="0">
                <a:latin typeface="+mn-lt"/>
              </a:rPr>
              <a:t>Focussed on importance of self / individual </a:t>
            </a:r>
            <a:r>
              <a:rPr lang="en-GB" dirty="0">
                <a:latin typeface="+mn-lt"/>
              </a:rPr>
              <a:t>factors </a:t>
            </a:r>
            <a:r>
              <a:rPr lang="en-GB" dirty="0" smtClean="0">
                <a:latin typeface="+mn-lt"/>
              </a:rPr>
              <a:t>cf  social </a:t>
            </a:r>
            <a:r>
              <a:rPr lang="en-GB" dirty="0">
                <a:latin typeface="+mn-lt"/>
              </a:rPr>
              <a:t>world </a:t>
            </a:r>
            <a:r>
              <a:rPr lang="en-GB" dirty="0" smtClean="0">
                <a:latin typeface="+mn-lt"/>
              </a:rPr>
              <a:t>/ ‘socio-cultural </a:t>
            </a:r>
            <a:r>
              <a:rPr lang="en-GB" dirty="0">
                <a:latin typeface="+mn-lt"/>
              </a:rPr>
              <a:t>factors: </a:t>
            </a:r>
          </a:p>
          <a:p>
            <a:r>
              <a:rPr lang="en-GB" dirty="0" smtClean="0">
                <a:latin typeface="+mn-lt"/>
              </a:rPr>
              <a:t>All seen </a:t>
            </a:r>
            <a:r>
              <a:rPr lang="en-GB" dirty="0">
                <a:latin typeface="+mn-lt"/>
              </a:rPr>
              <a:t>as on a continuum </a:t>
            </a:r>
            <a:r>
              <a:rPr lang="en-GB" dirty="0" smtClean="0">
                <a:latin typeface="+mn-lt"/>
              </a:rPr>
              <a:t>&amp; blurring </a:t>
            </a:r>
            <a:r>
              <a:rPr lang="en-GB" dirty="0">
                <a:latin typeface="+mn-lt"/>
              </a:rPr>
              <a:t>between </a:t>
            </a:r>
            <a:r>
              <a:rPr lang="en-GB" dirty="0" smtClean="0">
                <a:latin typeface="+mn-lt"/>
              </a:rPr>
              <a:t>steps </a:t>
            </a:r>
          </a:p>
          <a:p>
            <a:pPr marL="514350" indent="-514350">
              <a:buAutoNum type="arabicPeriod"/>
            </a:pPr>
            <a:r>
              <a:rPr lang="en-GB" dirty="0" smtClean="0">
                <a:latin typeface="+mn-lt"/>
              </a:rPr>
              <a:t>Psychosocial </a:t>
            </a:r>
            <a:r>
              <a:rPr lang="en-GB" dirty="0">
                <a:latin typeface="+mn-lt"/>
              </a:rPr>
              <a:t>- ‘individual </a:t>
            </a:r>
            <a:r>
              <a:rPr lang="en-GB" dirty="0" smtClean="0">
                <a:latin typeface="+mn-lt"/>
              </a:rPr>
              <a:t>&amp;  ... [inner world] </a:t>
            </a:r>
            <a:r>
              <a:rPr lang="en-GB" dirty="0">
                <a:latin typeface="+mn-lt"/>
              </a:rPr>
              <a:t>given primacy over </a:t>
            </a:r>
            <a:r>
              <a:rPr lang="en-GB" dirty="0" smtClean="0">
                <a:latin typeface="+mn-lt"/>
              </a:rPr>
              <a:t>social</a:t>
            </a:r>
            <a:r>
              <a:rPr lang="en-GB" dirty="0">
                <a:latin typeface="+mn-lt"/>
              </a:rPr>
              <a:t>’ </a:t>
            </a:r>
            <a:endParaRPr lang="en-GB" dirty="0" smtClean="0">
              <a:latin typeface="+mn-lt"/>
            </a:endParaRPr>
          </a:p>
          <a:p>
            <a:pPr marL="514350" lvl="0" indent="-514350">
              <a:buFont typeface="Arial" pitchFamily="34" charset="0"/>
              <a:buAutoNum type="arabicPeriod"/>
            </a:pPr>
            <a:r>
              <a:rPr lang="en-GB" dirty="0" smtClean="0">
                <a:latin typeface="+mn-lt"/>
              </a:rPr>
              <a:t>Intersubjective: both culture &amp; </a:t>
            </a:r>
            <a:r>
              <a:rPr lang="en-GB" dirty="0">
                <a:latin typeface="+mn-lt"/>
              </a:rPr>
              <a:t>biology </a:t>
            </a:r>
            <a:r>
              <a:rPr lang="en-GB" dirty="0" smtClean="0">
                <a:latin typeface="+mn-lt"/>
              </a:rPr>
              <a:t>- role - but culture more </a:t>
            </a:r>
            <a:r>
              <a:rPr lang="en-GB" dirty="0">
                <a:latin typeface="+mn-lt"/>
              </a:rPr>
              <a:t>important</a:t>
            </a:r>
          </a:p>
          <a:p>
            <a:pPr marL="514350" indent="-514350">
              <a:buAutoNum type="arabicPeriod"/>
            </a:pPr>
            <a:endParaRPr lang="en-GB" dirty="0">
              <a:latin typeface="+mn-lt"/>
            </a:endParaRPr>
          </a:p>
          <a:p>
            <a:pPr marL="0" indent="0">
              <a:buNone/>
            </a:pPr>
            <a:r>
              <a:rPr lang="en-GB" b="1" dirty="0" smtClean="0">
                <a:latin typeface="+mn-lt"/>
              </a:rPr>
              <a:t>3. ‘Storied </a:t>
            </a:r>
            <a:r>
              <a:rPr lang="en-GB" b="1" dirty="0">
                <a:latin typeface="+mn-lt"/>
              </a:rPr>
              <a:t>resource perspective</a:t>
            </a:r>
            <a:r>
              <a:rPr lang="en-GB" b="1" dirty="0" smtClean="0">
                <a:latin typeface="+mn-lt"/>
              </a:rPr>
              <a:t>’</a:t>
            </a:r>
          </a:p>
          <a:p>
            <a:r>
              <a:rPr lang="en-GB" b="1" dirty="0">
                <a:latin typeface="+mn-lt"/>
              </a:rPr>
              <a:t>narratives are viewed as </a:t>
            </a:r>
            <a:r>
              <a:rPr lang="en-GB" b="1" dirty="0" smtClean="0">
                <a:latin typeface="+mn-lt"/>
              </a:rPr>
              <a:t>‘social actions’ and ‘culturally’ immersed (Riessman, 1993, p16)</a:t>
            </a:r>
          </a:p>
          <a:p>
            <a:r>
              <a:rPr lang="en-GB" b="1" dirty="0"/>
              <a:t>p</a:t>
            </a:r>
            <a:r>
              <a:rPr lang="en-GB" b="1" dirty="0" smtClean="0">
                <a:latin typeface="+mn-lt"/>
              </a:rPr>
              <a:t>erson both </a:t>
            </a:r>
            <a:r>
              <a:rPr lang="en-GB" b="1" dirty="0">
                <a:latin typeface="+mn-lt"/>
              </a:rPr>
              <a:t>‘positioned by others … and actively positioned by her or himself</a:t>
            </a:r>
            <a:r>
              <a:rPr lang="en-GB" dirty="0">
                <a:latin typeface="+mn-lt"/>
              </a:rPr>
              <a:t>’ </a:t>
            </a:r>
            <a:r>
              <a:rPr lang="en-GB" dirty="0" smtClean="0">
                <a:latin typeface="+mn-lt"/>
              </a:rPr>
              <a:t>(p18)</a:t>
            </a:r>
          </a:p>
          <a:p>
            <a:r>
              <a:rPr lang="en-GB" b="1" dirty="0">
                <a:latin typeface="+mn-lt"/>
              </a:rPr>
              <a:t>people </a:t>
            </a:r>
            <a:r>
              <a:rPr lang="en-GB" b="1" dirty="0" smtClean="0">
                <a:latin typeface="+mn-lt"/>
              </a:rPr>
              <a:t>develop </a:t>
            </a:r>
            <a:r>
              <a:rPr lang="en-GB" b="1" dirty="0">
                <a:latin typeface="+mn-lt"/>
              </a:rPr>
              <a:t>personal stories with </a:t>
            </a:r>
            <a:r>
              <a:rPr lang="en-GB" b="1" dirty="0" smtClean="0">
                <a:latin typeface="+mn-lt"/>
              </a:rPr>
              <a:t>own </a:t>
            </a:r>
            <a:r>
              <a:rPr lang="en-GB" b="1" dirty="0">
                <a:latin typeface="+mn-lt"/>
              </a:rPr>
              <a:t>details but these cannot be extricated from the </a:t>
            </a:r>
            <a:r>
              <a:rPr lang="en-GB" b="1" dirty="0" smtClean="0">
                <a:latin typeface="+mn-lt"/>
              </a:rPr>
              <a:t>‘social’. </a:t>
            </a:r>
          </a:p>
          <a:p>
            <a:r>
              <a:rPr lang="en-GB" b="1" dirty="0" smtClean="0">
                <a:latin typeface="+mn-lt"/>
              </a:rPr>
              <a:t>Stories may be based on meta-narratives</a:t>
            </a:r>
          </a:p>
          <a:p>
            <a:endParaRPr lang="en-GB" b="1" dirty="0" smtClean="0">
              <a:latin typeface="+mn-lt"/>
            </a:endParaRPr>
          </a:p>
          <a:p>
            <a:pPr marL="0" lvl="0" indent="0">
              <a:buNone/>
            </a:pPr>
            <a:r>
              <a:rPr lang="en-GB" dirty="0" smtClean="0">
                <a:latin typeface="+mn-lt"/>
              </a:rPr>
              <a:t>4. Dialogic: </a:t>
            </a:r>
            <a:r>
              <a:rPr lang="en-GB" dirty="0">
                <a:latin typeface="+mn-lt"/>
              </a:rPr>
              <a:t>Narratives </a:t>
            </a:r>
            <a:r>
              <a:rPr lang="en-GB" dirty="0" smtClean="0">
                <a:latin typeface="+mn-lt"/>
              </a:rPr>
              <a:t>not way into </a:t>
            </a:r>
            <a:r>
              <a:rPr lang="en-GB" dirty="0">
                <a:latin typeface="+mn-lt"/>
              </a:rPr>
              <a:t>inner self </a:t>
            </a:r>
            <a:r>
              <a:rPr lang="en-GB" dirty="0" smtClean="0">
                <a:latin typeface="+mn-lt"/>
              </a:rPr>
              <a:t>but way to understand cultural setting (p20).</a:t>
            </a:r>
          </a:p>
          <a:p>
            <a:pPr marL="0" lvl="0" indent="0">
              <a:buNone/>
            </a:pPr>
            <a:r>
              <a:rPr lang="en-GB" dirty="0" smtClean="0">
                <a:latin typeface="+mn-lt"/>
              </a:rPr>
              <a:t>5. Performative -  no individual perspective within performance</a:t>
            </a:r>
          </a:p>
          <a:p>
            <a:pPr marL="0" lvl="0" indent="0">
              <a:buNone/>
            </a:pPr>
            <a:endParaRPr lang="en-GB" dirty="0">
              <a:latin typeface="+mn-lt"/>
            </a:endParaRPr>
          </a:p>
          <a:p>
            <a:pPr marL="0" indent="0">
              <a:buNone/>
            </a:pPr>
            <a:endParaRPr lang="en-GB" dirty="0">
              <a:latin typeface="+mn-lt"/>
            </a:endParaRPr>
          </a:p>
        </p:txBody>
      </p:sp>
      <p:pic>
        <p:nvPicPr>
          <p:cNvPr id="11267" name="Picture 3" descr="C:\Users\sedujh\AppData\Local\Microsoft\Windows\Temporary Internet Files\Content.IE5\M8FI5D1R\green-doll-number-5[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52401"/>
            <a:ext cx="94259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66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edujh\AppData\Local\Microsoft\Windows\Temporary Internet Files\Content.IE5\ICXO0Y1W\inspiration_c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982" y="4724400"/>
            <a:ext cx="2635017" cy="1990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smtClean="0">
                <a:latin typeface="+mn-lt"/>
              </a:rPr>
              <a:t>Narrative sources for inspiration:</a:t>
            </a:r>
            <a:endParaRPr lang="en-GB" dirty="0">
              <a:latin typeface="+mn-lt"/>
            </a:endParaRPr>
          </a:p>
        </p:txBody>
      </p:sp>
      <p:sp>
        <p:nvSpPr>
          <p:cNvPr id="3" name="Content Placeholder 2"/>
          <p:cNvSpPr>
            <a:spLocks noGrp="1"/>
          </p:cNvSpPr>
          <p:nvPr>
            <p:ph idx="1"/>
          </p:nvPr>
        </p:nvSpPr>
        <p:spPr/>
        <p:txBody>
          <a:bodyPr/>
          <a:lstStyle/>
          <a:p>
            <a:r>
              <a:rPr lang="en-GB" dirty="0" smtClean="0">
                <a:latin typeface="+mn-lt"/>
              </a:rPr>
              <a:t>Ken Plummer (1995) </a:t>
            </a:r>
            <a:r>
              <a:rPr lang="en-GB" i="1" dirty="0" smtClean="0">
                <a:latin typeface="+mn-lt"/>
              </a:rPr>
              <a:t>Telling sexual stories</a:t>
            </a:r>
          </a:p>
          <a:p>
            <a:r>
              <a:rPr lang="en-GB" dirty="0" smtClean="0">
                <a:latin typeface="+mn-lt"/>
              </a:rPr>
              <a:t>Catherine Riessman (2008) </a:t>
            </a:r>
            <a:r>
              <a:rPr lang="en-GB" i="1" dirty="0" smtClean="0">
                <a:latin typeface="+mn-lt"/>
              </a:rPr>
              <a:t>Narrative methods for human sciences</a:t>
            </a:r>
            <a:endParaRPr lang="en-GB" dirty="0" smtClean="0">
              <a:latin typeface="+mn-lt"/>
            </a:endParaRPr>
          </a:p>
          <a:p>
            <a:r>
              <a:rPr lang="en-GB" dirty="0" smtClean="0">
                <a:latin typeface="+mn-lt"/>
              </a:rPr>
              <a:t>Arthur Frank  (2010). </a:t>
            </a:r>
            <a:r>
              <a:rPr lang="en-GB" i="1" dirty="0" smtClean="0">
                <a:latin typeface="+mn-lt"/>
              </a:rPr>
              <a:t>Letting </a:t>
            </a:r>
            <a:r>
              <a:rPr lang="en-GB" i="1" dirty="0">
                <a:latin typeface="+mn-lt"/>
              </a:rPr>
              <a:t>stories </a:t>
            </a:r>
            <a:r>
              <a:rPr lang="en-GB" i="1" dirty="0" smtClean="0">
                <a:latin typeface="+mn-lt"/>
              </a:rPr>
              <a:t>breathe</a:t>
            </a:r>
          </a:p>
          <a:p>
            <a:r>
              <a:rPr lang="en-GB" dirty="0" smtClean="0">
                <a:latin typeface="+mn-lt"/>
              </a:rPr>
              <a:t>Holstein and Gubrium (2012) </a:t>
            </a:r>
            <a:r>
              <a:rPr lang="en-GB" i="1" dirty="0" smtClean="0">
                <a:latin typeface="+mn-lt"/>
              </a:rPr>
              <a:t>Varieties of narrative analysis </a:t>
            </a:r>
            <a:r>
              <a:rPr lang="en-GB" dirty="0" smtClean="0">
                <a:latin typeface="+mn-lt"/>
              </a:rPr>
              <a:t>(edited book) </a:t>
            </a:r>
            <a:endParaRPr lang="en-GB" dirty="0">
              <a:latin typeface="+mn-lt"/>
            </a:endParaRPr>
          </a:p>
        </p:txBody>
      </p:sp>
      <p:pic>
        <p:nvPicPr>
          <p:cNvPr id="3076" name="Picture 4" descr="C:\Program Files (x86)\Microsoft Office\MEDIA\CAGCAT10\j029770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7430"/>
            <a:ext cx="1479499" cy="182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5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73162"/>
          </a:xfrm>
        </p:spPr>
        <p:txBody>
          <a:bodyPr>
            <a:normAutofit/>
          </a:bodyPr>
          <a:lstStyle/>
          <a:p>
            <a:pPr algn="r"/>
            <a:r>
              <a:rPr lang="en-GB" dirty="0" smtClean="0">
                <a:latin typeface="+mn-lt"/>
              </a:rPr>
              <a:t>The ‘narrative turn’</a:t>
            </a:r>
            <a:r>
              <a:rPr lang="en-GB" sz="2000" dirty="0" smtClean="0"/>
              <a:t>(Riessman,</a:t>
            </a:r>
            <a:r>
              <a:rPr lang="en-GB" sz="2000" dirty="0"/>
              <a:t> </a:t>
            </a:r>
            <a:r>
              <a:rPr lang="en-GB" sz="2000" dirty="0" smtClean="0"/>
              <a:t>2008, p14</a:t>
            </a:r>
            <a:r>
              <a:rPr lang="en-GB" sz="2000" dirty="0"/>
              <a:t>).</a:t>
            </a:r>
            <a:endParaRPr lang="en-GB" sz="2000" dirty="0">
              <a:latin typeface="+mn-lt"/>
            </a:endParaRPr>
          </a:p>
        </p:txBody>
      </p:sp>
      <p:sp>
        <p:nvSpPr>
          <p:cNvPr id="3" name="Content Placeholder 2"/>
          <p:cNvSpPr>
            <a:spLocks noGrp="1"/>
          </p:cNvSpPr>
          <p:nvPr>
            <p:ph idx="1"/>
          </p:nvPr>
        </p:nvSpPr>
        <p:spPr>
          <a:xfrm>
            <a:off x="304800" y="1796189"/>
            <a:ext cx="8382000" cy="4329974"/>
          </a:xfrm>
        </p:spPr>
        <p:txBody>
          <a:bodyPr>
            <a:noAutofit/>
          </a:bodyPr>
          <a:lstStyle/>
          <a:p>
            <a:pPr marL="171450" indent="-171450"/>
            <a:r>
              <a:rPr lang="en-GB" sz="2200" dirty="0" smtClean="0"/>
              <a:t>Chicago </a:t>
            </a:r>
            <a:r>
              <a:rPr lang="en-GB" sz="2200" dirty="0"/>
              <a:t>School of </a:t>
            </a:r>
            <a:r>
              <a:rPr lang="en-GB" sz="2200" dirty="0" smtClean="0"/>
              <a:t>sociology; anthropologists, 1960s; French historians</a:t>
            </a:r>
            <a:endParaRPr lang="en-GB" sz="2200" dirty="0"/>
          </a:p>
          <a:p>
            <a:pPr marL="171450" indent="-171450"/>
            <a:r>
              <a:rPr lang="en-GB" sz="2200" dirty="0" smtClean="0"/>
              <a:t>Growth in1980s -challenge </a:t>
            </a:r>
            <a:r>
              <a:rPr lang="en-GB" sz="2200" dirty="0"/>
              <a:t>to ‘realism and positivism</a:t>
            </a:r>
            <a:r>
              <a:rPr lang="en-GB" sz="2200" dirty="0" smtClean="0"/>
              <a:t>’</a:t>
            </a:r>
            <a:endParaRPr lang="en-GB" sz="2200" dirty="0"/>
          </a:p>
          <a:p>
            <a:pPr marL="0" indent="0">
              <a:buNone/>
            </a:pPr>
            <a:r>
              <a:rPr lang="en-GB" sz="2200" dirty="0"/>
              <a:t>4 different roots: </a:t>
            </a:r>
          </a:p>
          <a:p>
            <a:r>
              <a:rPr lang="en-GB" sz="2200" dirty="0"/>
              <a:t>S</a:t>
            </a:r>
            <a:r>
              <a:rPr lang="en-GB" sz="2200" dirty="0" smtClean="0"/>
              <a:t>ocial </a:t>
            </a:r>
            <a:r>
              <a:rPr lang="en-GB" sz="2200" dirty="0"/>
              <a:t>scientists who were critiquing the positivist approach </a:t>
            </a:r>
            <a:endParaRPr lang="en-GB" sz="2200" dirty="0" smtClean="0"/>
          </a:p>
          <a:p>
            <a:r>
              <a:rPr lang="en-GB" sz="2200" dirty="0" smtClean="0"/>
              <a:t>Memoir </a:t>
            </a:r>
            <a:r>
              <a:rPr lang="en-GB" sz="2200" dirty="0"/>
              <a:t>and biography within literature and popular </a:t>
            </a:r>
            <a:r>
              <a:rPr lang="en-GB" sz="2200" dirty="0" smtClean="0"/>
              <a:t>culture</a:t>
            </a:r>
          </a:p>
          <a:p>
            <a:r>
              <a:rPr lang="en-GB" sz="2200" dirty="0" smtClean="0"/>
              <a:t>Identity </a:t>
            </a:r>
            <a:r>
              <a:rPr lang="en-GB" sz="2200" dirty="0"/>
              <a:t>movements struggling for emancipation: </a:t>
            </a:r>
            <a:r>
              <a:rPr lang="en-GB" sz="2200" dirty="0" smtClean="0"/>
              <a:t>BME, LGBT</a:t>
            </a:r>
          </a:p>
          <a:p>
            <a:endParaRPr lang="en-GB" sz="2200" dirty="0" smtClean="0"/>
          </a:p>
          <a:p>
            <a:pPr marL="171450" indent="-171450"/>
            <a:r>
              <a:rPr lang="en-GB" sz="2200" dirty="0" smtClean="0"/>
              <a:t>Move </a:t>
            </a:r>
            <a:r>
              <a:rPr lang="en-GB" sz="2200" dirty="0"/>
              <a:t>from ‘realist tales’ to interpretist </a:t>
            </a:r>
            <a:r>
              <a:rPr lang="en-GB" sz="2200" dirty="0" smtClean="0"/>
              <a:t>approach</a:t>
            </a:r>
            <a:endParaRPr lang="en-GB" sz="2200" dirty="0"/>
          </a:p>
          <a:p>
            <a:r>
              <a:rPr lang="en-GB" sz="2200" dirty="0"/>
              <a:t>4 </a:t>
            </a:r>
            <a:r>
              <a:rPr lang="en-GB" sz="2200" dirty="0" smtClean="0"/>
              <a:t>approaches </a:t>
            </a:r>
            <a:r>
              <a:rPr lang="en-GB" sz="2200" dirty="0"/>
              <a:t>to narrative </a:t>
            </a:r>
            <a:r>
              <a:rPr lang="en-GB" sz="2200" dirty="0" smtClean="0"/>
              <a:t>enquiry: </a:t>
            </a:r>
          </a:p>
          <a:p>
            <a:pPr marL="0" indent="0">
              <a:buNone/>
            </a:pPr>
            <a:r>
              <a:rPr lang="en-GB" sz="2200" dirty="0" smtClean="0"/>
              <a:t>thematic</a:t>
            </a:r>
            <a:r>
              <a:rPr lang="en-GB" sz="2200" dirty="0"/>
              <a:t>, </a:t>
            </a:r>
            <a:r>
              <a:rPr lang="en-GB" sz="2200" dirty="0" smtClean="0"/>
              <a:t>structural</a:t>
            </a:r>
            <a:r>
              <a:rPr lang="en-GB" sz="2200" dirty="0"/>
              <a:t>, </a:t>
            </a:r>
            <a:r>
              <a:rPr lang="en-GB" sz="2200" dirty="0" smtClean="0"/>
              <a:t>dialogic, visual</a:t>
            </a:r>
            <a:endParaRPr lang="en-GB" sz="2200" dirty="0"/>
          </a:p>
          <a:p>
            <a:r>
              <a:rPr lang="en-GB" sz="2200" dirty="0" smtClean="0"/>
              <a:t>Increasingly complex and rigorous </a:t>
            </a:r>
            <a:r>
              <a:rPr lang="en-GB" sz="1600" dirty="0" smtClean="0"/>
              <a:t>(</a:t>
            </a:r>
            <a:r>
              <a:rPr lang="en-GB" sz="1600" dirty="0"/>
              <a:t>Holstein and </a:t>
            </a:r>
            <a:r>
              <a:rPr lang="en-GB" sz="1600" dirty="0" smtClean="0"/>
              <a:t>Gubrium, 2012</a:t>
            </a:r>
            <a:r>
              <a:rPr lang="en-GB" sz="1600" dirty="0"/>
              <a:t>)</a:t>
            </a:r>
          </a:p>
          <a:p>
            <a:endParaRPr lang="en-GB" sz="2200" dirty="0"/>
          </a:p>
        </p:txBody>
      </p:sp>
      <p:sp>
        <p:nvSpPr>
          <p:cNvPr id="4" name="UTurnArrow"/>
          <p:cNvSpPr>
            <a:spLocks noEditPoints="1" noChangeArrowheads="1"/>
          </p:cNvSpPr>
          <p:nvPr/>
        </p:nvSpPr>
        <p:spPr bwMode="auto">
          <a:xfrm>
            <a:off x="0" y="24539"/>
            <a:ext cx="1771650" cy="177165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dirty="0"/>
          </a:p>
        </p:txBody>
      </p:sp>
      <p:pic>
        <p:nvPicPr>
          <p:cNvPr id="4099" name="Picture 3" descr="C:\Users\sedujh\AppData\Local\Microsoft\Windows\Temporary Internet Files\Content.IE5\ICXO0Y1W\tree-roots-logo-leaves-icon-343461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475" y="3337560"/>
            <a:ext cx="135050" cy="1828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edujh\AppData\Local\Microsoft\Windows\Temporary Internet Files\Content.IE5\ICXO0Y1W\tree-roots-logo-leaves-icon-343461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286000"/>
            <a:ext cx="1024130" cy="138684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edujh\AppData\Local\Microsoft\Windows\Temporary Internet Files\Content.IE5\U5UPW3LK\kablam-Number-Animals-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2783" y="5167125"/>
            <a:ext cx="473019" cy="6986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sedujh\AppData\Local\Microsoft\Windows\Temporary Internet Files\Content.IE5\M8FI5D1R\ita-guy-07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043" y="59055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4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Catherine Riessman</a:t>
            </a:r>
            <a:endParaRPr lang="en-GB" dirty="0">
              <a:latin typeface="+mn-lt"/>
            </a:endParaRPr>
          </a:p>
        </p:txBody>
      </p:sp>
      <p:sp>
        <p:nvSpPr>
          <p:cNvPr id="3" name="Content Placeholder 2"/>
          <p:cNvSpPr>
            <a:spLocks noGrp="1"/>
          </p:cNvSpPr>
          <p:nvPr>
            <p:ph idx="1"/>
          </p:nvPr>
        </p:nvSpPr>
        <p:spPr>
          <a:xfrm>
            <a:off x="457200" y="1533524"/>
            <a:ext cx="8458200" cy="4867275"/>
          </a:xfrm>
        </p:spPr>
        <p:txBody>
          <a:bodyPr>
            <a:normAutofit fontScale="92500" lnSpcReduction="10000"/>
          </a:bodyPr>
          <a:lstStyle/>
          <a:p>
            <a:pPr>
              <a:spcBef>
                <a:spcPts val="0"/>
              </a:spcBef>
              <a:defRPr/>
            </a:pPr>
            <a:r>
              <a:rPr lang="en-GB" dirty="0">
                <a:latin typeface="+mn-lt"/>
              </a:rPr>
              <a:t>3 </a:t>
            </a:r>
            <a:r>
              <a:rPr lang="en-GB" dirty="0" smtClean="0">
                <a:latin typeface="+mn-lt"/>
              </a:rPr>
              <a:t>elements of narrative methods:</a:t>
            </a:r>
          </a:p>
          <a:p>
            <a:pPr marL="0" indent="0">
              <a:spcBef>
                <a:spcPts val="0"/>
              </a:spcBef>
              <a:buNone/>
              <a:defRPr/>
            </a:pPr>
            <a:r>
              <a:rPr lang="en-GB" dirty="0" smtClean="0">
                <a:latin typeface="+mn-lt"/>
              </a:rPr>
              <a:t>The practice </a:t>
            </a:r>
            <a:r>
              <a:rPr lang="en-GB" dirty="0">
                <a:latin typeface="+mn-lt"/>
              </a:rPr>
              <a:t>of story </a:t>
            </a:r>
            <a:r>
              <a:rPr lang="en-GB" dirty="0" smtClean="0">
                <a:latin typeface="+mn-lt"/>
              </a:rPr>
              <a:t>telling</a:t>
            </a:r>
          </a:p>
          <a:p>
            <a:pPr marL="0" indent="0">
              <a:spcBef>
                <a:spcPts val="0"/>
              </a:spcBef>
              <a:buNone/>
              <a:defRPr/>
            </a:pPr>
            <a:r>
              <a:rPr lang="en-GB" dirty="0" smtClean="0">
                <a:latin typeface="+mn-lt"/>
              </a:rPr>
              <a:t>Collecting narrative data </a:t>
            </a:r>
          </a:p>
          <a:p>
            <a:pPr marL="0" indent="0">
              <a:spcBef>
                <a:spcPts val="0"/>
              </a:spcBef>
              <a:buNone/>
              <a:defRPr/>
            </a:pPr>
            <a:r>
              <a:rPr lang="en-GB" dirty="0" smtClean="0">
                <a:latin typeface="+mn-lt"/>
              </a:rPr>
              <a:t>Using narrative analysis</a:t>
            </a:r>
          </a:p>
          <a:p>
            <a:pPr marL="0" indent="0">
              <a:spcBef>
                <a:spcPts val="0"/>
              </a:spcBef>
              <a:buNone/>
              <a:defRPr/>
            </a:pPr>
            <a:endParaRPr lang="en-GB" dirty="0">
              <a:latin typeface="+mn-lt"/>
            </a:endParaRPr>
          </a:p>
          <a:p>
            <a:pPr>
              <a:spcBef>
                <a:spcPts val="0"/>
              </a:spcBef>
              <a:defRPr/>
            </a:pPr>
            <a:r>
              <a:rPr lang="en-GB" dirty="0" smtClean="0">
                <a:latin typeface="+mn-lt"/>
              </a:rPr>
              <a:t>‘</a:t>
            </a:r>
            <a:r>
              <a:rPr lang="en-GB" dirty="0">
                <a:latin typeface="+mn-lt"/>
              </a:rPr>
              <a:t>Just </a:t>
            </a:r>
            <a:r>
              <a:rPr lang="en-GB" dirty="0" smtClean="0">
                <a:latin typeface="+mn-lt"/>
              </a:rPr>
              <a:t>as in interviews </a:t>
            </a:r>
            <a:r>
              <a:rPr lang="en-GB" dirty="0">
                <a:latin typeface="+mn-lt"/>
              </a:rPr>
              <a:t>-  participants tell stories, investigators construct stories from their data’ (</a:t>
            </a:r>
            <a:r>
              <a:rPr lang="en-GB" dirty="0" smtClean="0">
                <a:latin typeface="+mn-lt"/>
              </a:rPr>
              <a:t>2008, p4)</a:t>
            </a:r>
            <a:endParaRPr lang="en-GB" dirty="0">
              <a:latin typeface="+mn-lt"/>
            </a:endParaRPr>
          </a:p>
          <a:p>
            <a:r>
              <a:rPr lang="en-GB" dirty="0" smtClean="0">
                <a:latin typeface="+mn-lt"/>
              </a:rPr>
              <a:t>‘Consequential </a:t>
            </a:r>
            <a:r>
              <a:rPr lang="en-GB" dirty="0">
                <a:latin typeface="+mn-lt"/>
              </a:rPr>
              <a:t>linking of events and </a:t>
            </a:r>
            <a:r>
              <a:rPr lang="en-GB" dirty="0" smtClean="0">
                <a:latin typeface="+mn-lt"/>
              </a:rPr>
              <a:t>ideas’ -‘imposing </a:t>
            </a:r>
            <a:r>
              <a:rPr lang="en-GB" dirty="0">
                <a:latin typeface="+mn-lt"/>
              </a:rPr>
              <a:t>a </a:t>
            </a:r>
            <a:r>
              <a:rPr lang="en-GB" dirty="0" smtClean="0">
                <a:latin typeface="+mn-lt"/>
              </a:rPr>
              <a:t>... pattern </a:t>
            </a:r>
            <a:r>
              <a:rPr lang="en-GB" dirty="0">
                <a:latin typeface="+mn-lt"/>
              </a:rPr>
              <a:t>on what would otherwise be random </a:t>
            </a:r>
            <a:r>
              <a:rPr lang="en-GB" dirty="0" smtClean="0">
                <a:latin typeface="+mn-lt"/>
              </a:rPr>
              <a:t>&amp; </a:t>
            </a:r>
            <a:r>
              <a:rPr lang="en-GB" dirty="0">
                <a:latin typeface="+mn-lt"/>
              </a:rPr>
              <a:t>disconnected’ (</a:t>
            </a:r>
            <a:r>
              <a:rPr lang="en-GB" dirty="0" smtClean="0">
                <a:latin typeface="+mn-lt"/>
              </a:rPr>
              <a:t>2008, p5)</a:t>
            </a:r>
          </a:p>
          <a:p>
            <a:endParaRPr lang="en-GB" dirty="0">
              <a:latin typeface="+mn-lt"/>
            </a:endParaRPr>
          </a:p>
        </p:txBody>
      </p:sp>
      <p:pic>
        <p:nvPicPr>
          <p:cNvPr id="6148" name="Picture 4" descr="C:\Users\sedujh\AppData\Local\Microsoft\Windows\Temporary Internet Files\Content.IE5\U5UPW3LK\USTC_Software_Metho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369" y="16790"/>
            <a:ext cx="2447410" cy="23491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sedujh\AppData\Local\Microsoft\Windows\Temporary Internet Files\Content.IE5\U13CHFNP\180px-ThreeWaysSchool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074" y="5701281"/>
            <a:ext cx="1435926" cy="115671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sedujh\AppData\Local\Microsoft\Windows\Temporary Internet Files\Content.IE5\U13CHFNP\large-Creation-Days-Numbers-2-33.3-506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28600"/>
            <a:ext cx="74950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6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edujh\AppData\Local\Microsoft\Windows\Temporary Internet Files\Content.IE5\ICXO0Y1W\Logo_ncod_l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366" y="1752600"/>
            <a:ext cx="1348672"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smtClean="0">
                <a:latin typeface="+mn-lt"/>
              </a:rPr>
              <a:t>Ken Plummer </a:t>
            </a:r>
            <a:r>
              <a:rPr lang="en-GB" sz="1800" dirty="0" smtClean="0">
                <a:latin typeface="+mn-lt"/>
              </a:rPr>
              <a:t>(1995 and other dates)</a:t>
            </a:r>
            <a:endParaRPr lang="en-GB" sz="1800" dirty="0">
              <a:latin typeface="+mn-lt"/>
            </a:endParaRPr>
          </a:p>
        </p:txBody>
      </p:sp>
      <p:sp>
        <p:nvSpPr>
          <p:cNvPr id="3" name="Content Placeholder 2"/>
          <p:cNvSpPr>
            <a:spLocks noGrp="1"/>
          </p:cNvSpPr>
          <p:nvPr>
            <p:ph idx="1"/>
          </p:nvPr>
        </p:nvSpPr>
        <p:spPr>
          <a:xfrm>
            <a:off x="381000" y="1447800"/>
            <a:ext cx="8382000" cy="4876800"/>
          </a:xfrm>
        </p:spPr>
        <p:txBody>
          <a:bodyPr>
            <a:normAutofit fontScale="77500" lnSpcReduction="20000"/>
          </a:bodyPr>
          <a:lstStyle/>
          <a:p>
            <a:pPr>
              <a:spcBef>
                <a:spcPts val="0"/>
              </a:spcBef>
              <a:defRPr/>
            </a:pPr>
            <a:r>
              <a:rPr lang="en-GB" sz="3600" dirty="0" smtClean="0"/>
              <a:t>Meta </a:t>
            </a:r>
            <a:r>
              <a:rPr lang="en-GB" sz="3600" dirty="0"/>
              <a:t>narratives- </a:t>
            </a:r>
            <a:r>
              <a:rPr lang="en-GB" sz="3600" dirty="0" smtClean="0"/>
              <a:t>origin of story ? </a:t>
            </a:r>
            <a:r>
              <a:rPr lang="en-GB" sz="3600" dirty="0"/>
              <a:t>Is </a:t>
            </a:r>
            <a:r>
              <a:rPr lang="en-GB" sz="3600" dirty="0" smtClean="0"/>
              <a:t>it </a:t>
            </a:r>
            <a:r>
              <a:rPr lang="en-GB" sz="3600" dirty="0"/>
              <a:t>my story? </a:t>
            </a:r>
            <a:r>
              <a:rPr lang="en-GB" sz="3600" dirty="0" smtClean="0"/>
              <a:t>Stories important </a:t>
            </a:r>
            <a:r>
              <a:rPr lang="en-GB" sz="3600" dirty="0"/>
              <a:t>- </a:t>
            </a:r>
            <a:r>
              <a:rPr lang="en-GB" sz="3600" dirty="0" smtClean="0"/>
              <a:t>in </a:t>
            </a:r>
            <a:r>
              <a:rPr lang="en-GB" sz="3600" dirty="0"/>
              <a:t>times of </a:t>
            </a:r>
            <a:r>
              <a:rPr lang="en-GB" sz="3600" dirty="0" smtClean="0"/>
              <a:t>change</a:t>
            </a:r>
          </a:p>
          <a:p>
            <a:pPr>
              <a:spcBef>
                <a:spcPts val="0"/>
              </a:spcBef>
              <a:defRPr/>
            </a:pPr>
            <a:endParaRPr lang="en-GB" sz="3600" dirty="0" smtClean="0"/>
          </a:p>
          <a:p>
            <a:pPr marL="0" indent="0">
              <a:spcBef>
                <a:spcPts val="0"/>
              </a:spcBef>
              <a:buNone/>
              <a:defRPr/>
            </a:pPr>
            <a:r>
              <a:rPr lang="en-GB" sz="3600" dirty="0" smtClean="0"/>
              <a:t>‘Coming </a:t>
            </a:r>
            <a:r>
              <a:rPr lang="en-GB" sz="3600" dirty="0"/>
              <a:t>out stories in the late 20</a:t>
            </a:r>
            <a:r>
              <a:rPr lang="en-GB" sz="3600" baseline="30000" dirty="0"/>
              <a:t>th</a:t>
            </a:r>
            <a:r>
              <a:rPr lang="en-GB" sz="3600" dirty="0"/>
              <a:t> </a:t>
            </a:r>
            <a:r>
              <a:rPr lang="en-GB" sz="3600" dirty="0" smtClean="0"/>
              <a:t>C</a:t>
            </a:r>
            <a:r>
              <a:rPr lang="en-GB" sz="3600" dirty="0"/>
              <a:t>:</a:t>
            </a:r>
            <a:endParaRPr lang="en-GB" sz="3600" dirty="0" smtClean="0"/>
          </a:p>
          <a:p>
            <a:r>
              <a:rPr lang="en-GB" sz="3600" dirty="0" smtClean="0"/>
              <a:t>Progression </a:t>
            </a:r>
            <a:r>
              <a:rPr lang="en-GB" sz="3600" dirty="0"/>
              <a:t>through stages </a:t>
            </a:r>
            <a:r>
              <a:rPr lang="en-GB" sz="3600" dirty="0" smtClean="0"/>
              <a:t>– start in childhood? </a:t>
            </a:r>
          </a:p>
          <a:p>
            <a:r>
              <a:rPr lang="en-GB" sz="3600" dirty="0" smtClean="0"/>
              <a:t>Enduring </a:t>
            </a:r>
            <a:r>
              <a:rPr lang="en-GB" sz="3600" dirty="0"/>
              <a:t>of suffering  </a:t>
            </a:r>
            <a:r>
              <a:rPr lang="en-GB" sz="3600" dirty="0" smtClean="0"/>
              <a:t>- </a:t>
            </a:r>
            <a:r>
              <a:rPr lang="en-GB" sz="3600" dirty="0"/>
              <a:t>at what </a:t>
            </a:r>
            <a:r>
              <a:rPr lang="en-GB" sz="3600" dirty="0" smtClean="0"/>
              <a:t>cost?</a:t>
            </a:r>
          </a:p>
          <a:p>
            <a:r>
              <a:rPr lang="en-GB" sz="3600" dirty="0" smtClean="0"/>
              <a:t>‘Engaging </a:t>
            </a:r>
            <a:r>
              <a:rPr lang="en-GB" sz="3600" dirty="0"/>
              <a:t>in contest’ </a:t>
            </a:r>
            <a:r>
              <a:rPr lang="en-GB" sz="3600" dirty="0" smtClean="0"/>
              <a:t>- </a:t>
            </a:r>
            <a:r>
              <a:rPr lang="en-GB" sz="3600" dirty="0"/>
              <a:t>battling against </a:t>
            </a:r>
            <a:r>
              <a:rPr lang="en-GB" sz="3600" dirty="0" smtClean="0"/>
              <a:t>suffering</a:t>
            </a:r>
            <a:endParaRPr lang="en-GB" sz="3600" dirty="0"/>
          </a:p>
          <a:p>
            <a:r>
              <a:rPr lang="en-GB" sz="3600" dirty="0"/>
              <a:t>Developing a goal to pursue</a:t>
            </a:r>
          </a:p>
          <a:p>
            <a:r>
              <a:rPr lang="en-GB" sz="3600" dirty="0"/>
              <a:t>Arriving at </a:t>
            </a:r>
            <a:r>
              <a:rPr lang="en-GB" sz="3600" dirty="0" smtClean="0"/>
              <a:t>home; </a:t>
            </a:r>
            <a:r>
              <a:rPr lang="en-GB" sz="3600" dirty="0"/>
              <a:t>order out of chaos </a:t>
            </a:r>
            <a:endParaRPr lang="en-GB" sz="3600" dirty="0" smtClean="0"/>
          </a:p>
          <a:p>
            <a:pPr marL="0" lvl="0" indent="0">
              <a:buNone/>
            </a:pPr>
            <a:endParaRPr lang="en-GB" sz="3600" dirty="0" smtClean="0"/>
          </a:p>
          <a:p>
            <a:pPr marL="0" indent="0">
              <a:buNone/>
            </a:pPr>
            <a:r>
              <a:rPr lang="en-GB" sz="3600" dirty="0" smtClean="0"/>
              <a:t>But </a:t>
            </a:r>
            <a:r>
              <a:rPr lang="en-GB" sz="3600" dirty="0"/>
              <a:t>these </a:t>
            </a:r>
            <a:r>
              <a:rPr lang="en-GB" sz="3600" dirty="0" smtClean="0"/>
              <a:t>meta narratives changed as context different</a:t>
            </a:r>
            <a:endParaRPr lang="en-GB" sz="3600" dirty="0"/>
          </a:p>
        </p:txBody>
      </p:sp>
      <p:pic>
        <p:nvPicPr>
          <p:cNvPr id="5123" name="Picture 3" descr="C:\Users\sedujh\AppData\Local\Microsoft\Windows\Temporary Internet Files\Content.IE5\ICXO0Y1W\Portal_LGBT.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3231" y="-27122"/>
            <a:ext cx="1397808" cy="120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1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latin typeface="+mn-lt"/>
              </a:rPr>
              <a:t>Arthur Frank (1997). </a:t>
            </a:r>
            <a:br>
              <a:rPr lang="en-GB" dirty="0" smtClean="0">
                <a:latin typeface="+mn-lt"/>
              </a:rPr>
            </a:br>
            <a:r>
              <a:rPr lang="en-GB" i="1" dirty="0" smtClean="0">
                <a:latin typeface="+mn-lt"/>
              </a:rPr>
              <a:t>The wounded </a:t>
            </a:r>
            <a:r>
              <a:rPr lang="en-GB" i="1" dirty="0">
                <a:latin typeface="+mn-lt"/>
              </a:rPr>
              <a:t>s</a:t>
            </a:r>
            <a:r>
              <a:rPr lang="en-GB" i="1" dirty="0" smtClean="0">
                <a:latin typeface="+mn-lt"/>
              </a:rPr>
              <a:t>tory </a:t>
            </a:r>
            <a:r>
              <a:rPr lang="en-GB" i="1" dirty="0">
                <a:latin typeface="+mn-lt"/>
              </a:rPr>
              <a:t>t</a:t>
            </a:r>
            <a:r>
              <a:rPr lang="en-GB" i="1" dirty="0" smtClean="0">
                <a:latin typeface="+mn-lt"/>
              </a:rPr>
              <a:t>eller</a:t>
            </a:r>
            <a:endParaRPr lang="en-GB" i="1" dirty="0">
              <a:latin typeface="+mn-lt"/>
            </a:endParaRP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marL="0" lvl="0" indent="0">
              <a:buNone/>
            </a:pPr>
            <a:r>
              <a:rPr lang="en-GB" dirty="0" smtClean="0">
                <a:latin typeface="+mn-lt"/>
              </a:rPr>
              <a:t>Themes within and between ‘his’ stories</a:t>
            </a:r>
          </a:p>
          <a:p>
            <a:r>
              <a:rPr lang="en-GB" dirty="0" smtClean="0">
                <a:latin typeface="+mn-lt"/>
              </a:rPr>
              <a:t>Restitution stories </a:t>
            </a:r>
          </a:p>
          <a:p>
            <a:pPr lvl="0"/>
            <a:r>
              <a:rPr lang="en-GB" dirty="0">
                <a:latin typeface="+mn-lt"/>
              </a:rPr>
              <a:t>C</a:t>
            </a:r>
            <a:r>
              <a:rPr lang="en-GB" dirty="0" smtClean="0">
                <a:latin typeface="+mn-lt"/>
              </a:rPr>
              <a:t>haos stories</a:t>
            </a:r>
            <a:endParaRPr lang="en-GB" dirty="0">
              <a:latin typeface="+mn-lt"/>
            </a:endParaRPr>
          </a:p>
          <a:p>
            <a:pPr lvl="0"/>
            <a:r>
              <a:rPr lang="en-GB" dirty="0">
                <a:latin typeface="+mn-lt"/>
              </a:rPr>
              <a:t>Q</a:t>
            </a:r>
            <a:r>
              <a:rPr lang="en-GB" dirty="0" smtClean="0">
                <a:latin typeface="+mn-lt"/>
              </a:rPr>
              <a:t>uest stories</a:t>
            </a:r>
          </a:p>
          <a:p>
            <a:pPr lvl="0"/>
            <a:endParaRPr lang="en-GB" dirty="0" smtClean="0">
              <a:latin typeface="+mn-lt"/>
            </a:endParaRPr>
          </a:p>
          <a:p>
            <a:pPr lvl="0"/>
            <a:r>
              <a:rPr lang="en-GB" dirty="0" smtClean="0">
                <a:latin typeface="+mn-lt"/>
              </a:rPr>
              <a:t>3 themes in most stories</a:t>
            </a:r>
          </a:p>
          <a:p>
            <a:pPr lvl="0"/>
            <a:endParaRPr lang="en-GB" dirty="0" smtClean="0">
              <a:latin typeface="+mn-lt"/>
            </a:endParaRPr>
          </a:p>
          <a:p>
            <a:pPr lvl="0"/>
            <a:r>
              <a:rPr lang="en-GB" dirty="0" smtClean="0">
                <a:latin typeface="+mn-lt"/>
              </a:rPr>
              <a:t>Don’t loose uniqueness of story with labelling</a:t>
            </a:r>
          </a:p>
          <a:p>
            <a:pPr lvl="0"/>
            <a:r>
              <a:rPr lang="en-GB" dirty="0" smtClean="0">
                <a:latin typeface="+mn-lt"/>
              </a:rPr>
              <a:t>Keep typologies open</a:t>
            </a:r>
            <a:endParaRPr lang="en-GB" dirty="0">
              <a:latin typeface="+mn-lt"/>
            </a:endParaRPr>
          </a:p>
          <a:p>
            <a:endParaRPr lang="en-GB" dirty="0">
              <a:latin typeface="+mn-lt"/>
            </a:endParaRPr>
          </a:p>
        </p:txBody>
      </p:sp>
      <p:pic>
        <p:nvPicPr>
          <p:cNvPr id="9220" name="Picture 4" descr="C:\Users\sedujh\AppData\Local\Microsoft\Windows\Temporary Internet Files\Content.IE5\U5UPW3LK\5858-Hospital-Patient-In-A-Bed-A-Fish-In-His-IV-Container-Clipart-Illustr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57200"/>
            <a:ext cx="1314281" cy="16383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sedujh\AppData\Local\Microsoft\Windows\Temporary Internet Files\Content.IE5\ICXO0Y1W\sheikh-tuhin-Book-Ope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645" y="5562600"/>
            <a:ext cx="2386836" cy="108302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sedujh\AppData\Local\Microsoft\Windows\Temporary Internet Files\Content.IE5\ICXO0Y1W\whats_your_story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2690999"/>
            <a:ext cx="1314281" cy="114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1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edujh\AppData\Local\Microsoft\Windows\Temporary Internet Files\Content.IE5\U5UPW3LK\DNA_ic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04614"/>
            <a:ext cx="9838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GB" sz="3600" dirty="0" smtClean="0">
                <a:latin typeface="+mn-lt"/>
              </a:rPr>
              <a:t>Arthur Frank: dialogical narrative analysis (DNA)</a:t>
            </a:r>
            <a:endParaRPr lang="en-GB" sz="3600" dirty="0">
              <a:latin typeface="+mn-lt"/>
            </a:endParaRPr>
          </a:p>
        </p:txBody>
      </p:sp>
      <p:sp>
        <p:nvSpPr>
          <p:cNvPr id="3" name="Content Placeholder 2"/>
          <p:cNvSpPr>
            <a:spLocks noGrp="1"/>
          </p:cNvSpPr>
          <p:nvPr>
            <p:ph idx="1"/>
          </p:nvPr>
        </p:nvSpPr>
        <p:spPr>
          <a:xfrm>
            <a:off x="152400" y="1600200"/>
            <a:ext cx="8534400" cy="4525963"/>
          </a:xfrm>
        </p:spPr>
        <p:txBody>
          <a:bodyPr>
            <a:normAutofit fontScale="92500" lnSpcReduction="10000"/>
          </a:bodyPr>
          <a:lstStyle/>
          <a:p>
            <a:r>
              <a:rPr lang="en-GB" dirty="0" smtClean="0">
                <a:latin typeface="+mn-lt"/>
              </a:rPr>
              <a:t>All stories are interpreted</a:t>
            </a:r>
          </a:p>
          <a:p>
            <a:r>
              <a:rPr lang="en-GB" dirty="0" smtClean="0">
                <a:latin typeface="+mn-lt"/>
              </a:rPr>
              <a:t>‘Stories bring into being what was not there before’ (Frank, 2005, p75)</a:t>
            </a:r>
          </a:p>
          <a:p>
            <a:r>
              <a:rPr lang="en-GB" dirty="0" smtClean="0">
                <a:latin typeface="+mn-lt"/>
              </a:rPr>
              <a:t>Stories are ‘fabricated’- but not made up</a:t>
            </a:r>
          </a:p>
          <a:p>
            <a:r>
              <a:rPr lang="en-GB" dirty="0">
                <a:latin typeface="+mn-lt"/>
              </a:rPr>
              <a:t>R</a:t>
            </a:r>
            <a:r>
              <a:rPr lang="en-GB" dirty="0" smtClean="0">
                <a:latin typeface="+mn-lt"/>
              </a:rPr>
              <a:t>esearcher &amp; respondent both part of fabrication</a:t>
            </a:r>
          </a:p>
          <a:p>
            <a:r>
              <a:rPr lang="en-GB" dirty="0" smtClean="0">
                <a:latin typeface="+mn-lt"/>
              </a:rPr>
              <a:t>Researcher helps to assemble parts of the whole </a:t>
            </a:r>
          </a:p>
          <a:p>
            <a:r>
              <a:rPr lang="en-GB" dirty="0">
                <a:latin typeface="+mn-lt"/>
              </a:rPr>
              <a:t>Many ways to interpret any one story</a:t>
            </a:r>
          </a:p>
          <a:p>
            <a:r>
              <a:rPr lang="en-GB" dirty="0" smtClean="0">
                <a:latin typeface="+mn-lt"/>
              </a:rPr>
              <a:t>Don't </a:t>
            </a:r>
            <a:r>
              <a:rPr lang="en-GB" dirty="0">
                <a:latin typeface="+mn-lt"/>
              </a:rPr>
              <a:t>‘finish’ the </a:t>
            </a:r>
            <a:r>
              <a:rPr lang="en-GB" dirty="0" smtClean="0">
                <a:latin typeface="+mn-lt"/>
              </a:rPr>
              <a:t>story/person</a:t>
            </a:r>
          </a:p>
          <a:p>
            <a:r>
              <a:rPr lang="en-GB" b="1" dirty="0" smtClean="0">
                <a:latin typeface="+mn-lt"/>
              </a:rPr>
              <a:t>Aim is to unsettle the reader </a:t>
            </a:r>
            <a:r>
              <a:rPr lang="en-GB" dirty="0" smtClean="0">
                <a:latin typeface="+mn-lt"/>
              </a:rPr>
              <a:t>(Frank, 2005)</a:t>
            </a:r>
            <a:endParaRPr lang="en-GB" dirty="0">
              <a:latin typeface="+mn-lt"/>
            </a:endParaRPr>
          </a:p>
          <a:p>
            <a:endParaRPr lang="en-GB" dirty="0" smtClean="0">
              <a:latin typeface="+mn-lt"/>
            </a:endParaRPr>
          </a:p>
          <a:p>
            <a:endParaRPr lang="en-GB" dirty="0">
              <a:latin typeface="+mn-lt"/>
            </a:endParaRPr>
          </a:p>
        </p:txBody>
      </p:sp>
    </p:spTree>
    <p:extLst>
      <p:ext uri="{BB962C8B-B14F-4D97-AF65-F5344CB8AC3E}">
        <p14:creationId xmlns:p14="http://schemas.microsoft.com/office/powerpoint/2010/main" val="3532929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A6CA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A6CA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A6CA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3716</Words>
  <Application>Microsoft Office PowerPoint</Application>
  <PresentationFormat>On-screen Show (4:3)</PresentationFormat>
  <Paragraphs>313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Sexuality, gender and the use of self: how to analyse the data? The struggles (for survival) of a doctoral student. </vt:lpstr>
      <vt:lpstr>The starting point: narrative</vt:lpstr>
      <vt:lpstr>Smith and Sparkes (2008)                     point scale</vt:lpstr>
      <vt:lpstr>Narrative sources for inspiration:</vt:lpstr>
      <vt:lpstr>The ‘narrative turn’(Riessman, 2008, p14).</vt:lpstr>
      <vt:lpstr>Catherine Riessman</vt:lpstr>
      <vt:lpstr>Ken Plummer (1995 and other dates)</vt:lpstr>
      <vt:lpstr>Arthur Frank (1997).  The wounded story teller</vt:lpstr>
      <vt:lpstr>Arthur Frank: dialogical narrative analysis (DNA)</vt:lpstr>
      <vt:lpstr>Frank (2012): How to do DNA!</vt:lpstr>
      <vt:lpstr>Bakhtin, Mikhail (1981)  cited by Riessman 1995 p18 </vt:lpstr>
      <vt:lpstr>So back to the drawing board or Bricolage (from Hammersley, 2008)</vt:lpstr>
      <vt:lpstr>Bryman’s      stage analysis (2012)</vt:lpstr>
      <vt:lpstr>Kvale’s interview analysis method (2006)</vt:lpstr>
      <vt:lpstr>Or back to narrative?</vt:lpstr>
      <vt:lpstr>Mauthner &amp; Doucet (1998).  Voice-centred method</vt:lpstr>
      <vt:lpstr>So now for the next step</vt:lpstr>
      <vt:lpstr>PowerPoint Presentation</vt:lpstr>
      <vt:lpstr>Reference list</vt:lpstr>
      <vt:lpstr>Questions -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Sexuality, gender and the use of self: the struggles (for survival?) of a doctoral student.</dc:title>
  <dc:creator>Jean Hatton</dc:creator>
  <cp:lastModifiedBy>Jean</cp:lastModifiedBy>
  <cp:revision>44</cp:revision>
  <cp:lastPrinted>2016-03-24T13:52:46Z</cp:lastPrinted>
  <dcterms:created xsi:type="dcterms:W3CDTF">2006-08-16T00:00:00Z</dcterms:created>
  <dcterms:modified xsi:type="dcterms:W3CDTF">2016-04-01T12:10:45Z</dcterms:modified>
</cp:coreProperties>
</file>