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  <p:sldMasterId id="2147483831" r:id="rId15"/>
  </p:sldMasterIdLst>
  <p:notesMasterIdLst>
    <p:notesMasterId r:id="rId39"/>
  </p:notesMasterIdLst>
  <p:handoutMasterIdLst>
    <p:handoutMasterId r:id="rId40"/>
  </p:handoutMasterIdLst>
  <p:sldIdLst>
    <p:sldId id="295" r:id="rId16"/>
    <p:sldId id="319" r:id="rId17"/>
    <p:sldId id="296" r:id="rId18"/>
    <p:sldId id="287" r:id="rId19"/>
    <p:sldId id="290" r:id="rId20"/>
    <p:sldId id="294" r:id="rId21"/>
    <p:sldId id="288" r:id="rId22"/>
    <p:sldId id="320" r:id="rId23"/>
    <p:sldId id="322" r:id="rId24"/>
    <p:sldId id="321" r:id="rId25"/>
    <p:sldId id="323" r:id="rId26"/>
    <p:sldId id="302" r:id="rId27"/>
    <p:sldId id="311" r:id="rId28"/>
    <p:sldId id="314" r:id="rId29"/>
    <p:sldId id="324" r:id="rId30"/>
    <p:sldId id="325" r:id="rId31"/>
    <p:sldId id="326" r:id="rId32"/>
    <p:sldId id="328" r:id="rId33"/>
    <p:sldId id="316" r:id="rId34"/>
    <p:sldId id="317" r:id="rId35"/>
    <p:sldId id="329" r:id="rId36"/>
    <p:sldId id="327" r:id="rId37"/>
    <p:sldId id="292" r:id="rId3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7">
          <p15:clr>
            <a:srgbClr val="A4A3A4"/>
          </p15:clr>
        </p15:guide>
        <p15:guide id="5" orient="horz" pos="3338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2036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  <p:guide orient="horz" pos="2928"/>
        <p:guide pos="2207"/>
        <p:guide orient="horz" pos="3338"/>
        <p:guide orient="horz" pos="3127"/>
        <p:guide pos="203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13A5BF-E54A-4924-8A7D-FBAD56F48A17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20786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7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creativecommons.org/licenses/by/4.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920/oapen-uk/oaguide" TargetMode="External"/><Relationship Id="rId2" Type="http://schemas.openxmlformats.org/officeDocument/2006/relationships/hyperlink" Target="http://oapen-uk.jiscebooks.org/files/2015/04/Annex-A-OAPEN-UK-Business-Models-SWOT-Workshop-preparatory-document.docx" TargetMode="Externa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://dx.doi.org/10.3233/ISU-2012-0651" TargetMode="External"/><Relationship Id="rId5" Type="http://schemas.openxmlformats.org/officeDocument/2006/relationships/hyperlink" Target="http://dx.doi.org/10.1007/s12109-004-0021-2" TargetMode="External"/><Relationship Id="rId4" Type="http://schemas.openxmlformats.org/officeDocument/2006/relationships/hyperlink" Target="http://www.arl.org/storage/documents/publications/research-library-publishing-services-mar08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8.xml"/><Relationship Id="rId5" Type="http://schemas.openxmlformats.org/officeDocument/2006/relationships/hyperlink" Target="http://jisclamp.mimas.ac.uk/" TargetMode="External"/><Relationship Id="rId4" Type="http://schemas.openxmlformats.org/officeDocument/2006/relationships/hyperlink" Target="http://unipress.hud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Sustaining the growth of library scholarly publishing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Graham Stone</a:t>
            </a:r>
          </a:p>
          <a:p>
            <a:r>
              <a:rPr lang="en-US" dirty="0" smtClean="0"/>
              <a:t>Collections and Scholarly Communications Librarian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49275" y="303213"/>
            <a:ext cx="6902450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ELPUB2016</a:t>
            </a:r>
          </a:p>
          <a:p>
            <a:pPr eaLnBrk="1" hangingPunct="1">
              <a:defRPr/>
            </a:pPr>
            <a:r>
              <a:rPr lang="de-DE" sz="2400" i="1" dirty="0" smtClean="0">
                <a:solidFill>
                  <a:srgbClr val="FFC000"/>
                </a:solidFill>
              </a:rPr>
              <a:t>7–9 </a:t>
            </a:r>
            <a:r>
              <a:rPr lang="de-DE" sz="2400" i="1" dirty="0">
                <a:solidFill>
                  <a:srgbClr val="FFC000"/>
                </a:solidFill>
              </a:rPr>
              <a:t>June </a:t>
            </a:r>
            <a:r>
              <a:rPr lang="de-DE" sz="2400" i="1" dirty="0" smtClean="0">
                <a:solidFill>
                  <a:srgbClr val="FFC000"/>
                </a:solidFill>
              </a:rPr>
              <a:t>2016, Göttingen</a:t>
            </a:r>
            <a:endParaRPr lang="en-GB" sz="2400" i="1" dirty="0" smtClean="0">
              <a:solidFill>
                <a:srgbClr val="FFC00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929057" y="5013176"/>
            <a:ext cx="2948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>
                <a:cs typeface="Arial" charset="0"/>
              </a:rPr>
              <a:t>http://eprints.hud.ac.uk/28509/</a:t>
            </a:r>
          </a:p>
        </p:txBody>
      </p:sp>
      <p:pic>
        <p:nvPicPr>
          <p:cNvPr id="18438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4465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215188" y="5373216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800" dirty="0">
                <a:cs typeface="Arial" charset="0"/>
              </a:rPr>
              <a:t>This work is licensed under a </a:t>
            </a:r>
            <a:r>
              <a:rPr lang="en-GB" sz="800" dirty="0">
                <a:cs typeface="Arial" charset="0"/>
                <a:hlinkClick r:id="rId4"/>
              </a:rPr>
              <a:t>Creative Commons Attribution </a:t>
            </a:r>
            <a:r>
              <a:rPr lang="en-GB" sz="800" dirty="0" smtClean="0">
                <a:cs typeface="Arial" charset="0"/>
                <a:hlinkClick r:id="rId4"/>
              </a:rPr>
              <a:t>4.0 </a:t>
            </a:r>
            <a:r>
              <a:rPr lang="en-GB" sz="800" dirty="0" err="1">
                <a:cs typeface="Arial" charset="0"/>
              </a:rPr>
              <a:t>Unported</a:t>
            </a:r>
            <a:r>
              <a:rPr lang="en-GB" sz="800" dirty="0">
                <a:cs typeface="Arial" charset="0"/>
              </a:rPr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2665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business model</a:t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Programme level planning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Without </a:t>
            </a:r>
            <a:r>
              <a:rPr lang="en-GB" dirty="0" smtClean="0"/>
              <a:t>programme level planning greater demand could lead the </a:t>
            </a:r>
            <a:r>
              <a:rPr lang="en-GB" dirty="0"/>
              <a:t>Press </a:t>
            </a:r>
            <a:r>
              <a:rPr lang="en-GB" dirty="0" smtClean="0"/>
              <a:t>to </a:t>
            </a:r>
            <a:r>
              <a:rPr lang="en-GB" dirty="0"/>
              <a:t>become a victim of its own </a:t>
            </a:r>
            <a:r>
              <a:rPr lang="en-GB" dirty="0" smtClean="0"/>
              <a:t>success</a:t>
            </a:r>
          </a:p>
          <a:p>
            <a:pPr lvl="1"/>
            <a:r>
              <a:rPr lang="en-GB" dirty="0" smtClean="0"/>
              <a:t>Staffing – </a:t>
            </a:r>
            <a:r>
              <a:rPr lang="en-GB" dirty="0" smtClean="0"/>
              <a:t>difficulty in supporting authors/editors</a:t>
            </a:r>
            <a:endParaRPr lang="en-GB" dirty="0" smtClean="0"/>
          </a:p>
          <a:p>
            <a:pPr lvl="1"/>
            <a:r>
              <a:rPr lang="en-GB" dirty="0" smtClean="0"/>
              <a:t>Funding models – </a:t>
            </a:r>
            <a:r>
              <a:rPr lang="en-GB" dirty="0" smtClean="0"/>
              <a:t>a developing area, each </a:t>
            </a:r>
            <a:r>
              <a:rPr lang="en-GB" dirty="0" smtClean="0"/>
              <a:t>model has its own strengths, weaknesses, opportunities and </a:t>
            </a:r>
            <a:r>
              <a:rPr lang="en-GB" dirty="0" smtClean="0"/>
              <a:t>threats (Beech &amp; </a:t>
            </a:r>
            <a:r>
              <a:rPr lang="en-GB" dirty="0" err="1" smtClean="0"/>
              <a:t>Milloy</a:t>
            </a:r>
            <a:r>
              <a:rPr lang="en-GB" dirty="0" smtClean="0"/>
              <a:t>, 2015)</a:t>
            </a:r>
            <a:endParaRPr lang="en-GB" dirty="0" smtClean="0"/>
          </a:p>
          <a:p>
            <a:pPr lvl="1"/>
            <a:r>
              <a:rPr lang="en-GB" dirty="0" smtClean="0"/>
              <a:t>Publication level planning – with programme level planning in place, the Press can </a:t>
            </a:r>
            <a:r>
              <a:rPr lang="en-GB" dirty="0" smtClean="0"/>
              <a:t>continue to </a:t>
            </a:r>
            <a:r>
              <a:rPr lang="en-GB" dirty="0" smtClean="0"/>
              <a:t>expand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 plan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Institution/funder pays funding model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Sustainability paper taken to the Press Editorial Board in 2015, which suggested</a:t>
            </a:r>
          </a:p>
          <a:p>
            <a:pPr lvl="1"/>
            <a:r>
              <a:rPr lang="en-GB" dirty="0" smtClean="0"/>
              <a:t>An increase in staffing to £40K (incl. new 0.6 FTE post) covered by Computing and Library Services</a:t>
            </a:r>
          </a:p>
          <a:p>
            <a:pPr lvl="1"/>
            <a:r>
              <a:rPr lang="en-GB" dirty="0" smtClean="0"/>
              <a:t>A 5 year cash flow and profit forecast including</a:t>
            </a:r>
          </a:p>
          <a:p>
            <a:pPr lvl="2"/>
            <a:r>
              <a:rPr lang="en-GB" dirty="0" smtClean="0"/>
              <a:t>Growth by 2 journals a year</a:t>
            </a:r>
          </a:p>
          <a:p>
            <a:pPr lvl="2"/>
            <a:r>
              <a:rPr lang="en-GB" dirty="0" smtClean="0"/>
              <a:t>2 monographs published in 2016, increasing to 5 a year by 2019</a:t>
            </a:r>
          </a:p>
          <a:p>
            <a:pPr lvl="2"/>
            <a:r>
              <a:rPr lang="en-GB" dirty="0" smtClean="0"/>
              <a:t>Recurrent costs, e.g. marketing budgets, memberships etc.</a:t>
            </a:r>
          </a:p>
          <a:p>
            <a:pPr lvl="2"/>
            <a:r>
              <a:rPr lang="en-GB" dirty="0" smtClean="0"/>
              <a:t>Based on known cost this was set at £15K for 2016</a:t>
            </a:r>
          </a:p>
          <a:p>
            <a:pPr lvl="2"/>
            <a:r>
              <a:rPr lang="en-GB" dirty="0" smtClean="0"/>
              <a:t>Allows for a fee waiver model for peer reviewed </a:t>
            </a:r>
            <a:r>
              <a:rPr lang="en-GB" dirty="0" smtClean="0"/>
              <a:t>publications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Press</a:t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Monograph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060848"/>
            <a:ext cx="4038600" cy="3598862"/>
          </a:xfrm>
        </p:spPr>
        <p:txBody>
          <a:bodyPr/>
          <a:lstStyle/>
          <a:p>
            <a:r>
              <a:rPr lang="en-GB" sz="1600" dirty="0" smtClean="0"/>
              <a:t>£4,000 for up to 100,000 words</a:t>
            </a:r>
          </a:p>
          <a:p>
            <a:pPr lvl="1"/>
            <a:r>
              <a:rPr lang="en-GB" sz="1200" dirty="0"/>
              <a:t>UCL have similar </a:t>
            </a:r>
            <a:r>
              <a:rPr lang="en-GB" sz="1200" dirty="0" smtClean="0"/>
              <a:t>charges</a:t>
            </a:r>
          </a:p>
          <a:p>
            <a:r>
              <a:rPr lang="en-GB" sz="1600" dirty="0" smtClean="0"/>
              <a:t>Costs to be paid by institution</a:t>
            </a:r>
          </a:p>
          <a:p>
            <a:r>
              <a:rPr lang="en-GB" sz="1600" dirty="0" smtClean="0"/>
              <a:t>Admin/staffing </a:t>
            </a:r>
            <a:r>
              <a:rPr lang="en-GB" sz="1600" dirty="0"/>
              <a:t>costs met by CLS</a:t>
            </a:r>
          </a:p>
          <a:p>
            <a:r>
              <a:rPr lang="en-GB" sz="1600" dirty="0" smtClean="0"/>
              <a:t>OA with </a:t>
            </a:r>
            <a:r>
              <a:rPr lang="en-GB" sz="1600" dirty="0" err="1" smtClean="0"/>
              <a:t>PoD</a:t>
            </a:r>
            <a:r>
              <a:rPr lang="en-GB" sz="1600" dirty="0" smtClean="0"/>
              <a:t> restricted </a:t>
            </a:r>
            <a:r>
              <a:rPr lang="en-GB" sz="1600" dirty="0"/>
              <a:t>to around £25 per </a:t>
            </a:r>
            <a:r>
              <a:rPr lang="en-GB" sz="1600" dirty="0" smtClean="0"/>
              <a:t>copy</a:t>
            </a:r>
          </a:p>
          <a:p>
            <a:r>
              <a:rPr lang="en-GB" sz="1600" dirty="0" smtClean="0"/>
              <a:t>70 </a:t>
            </a:r>
            <a:r>
              <a:rPr lang="en-GB" sz="1600" dirty="0"/>
              <a:t>sales would give a surplus of £</a:t>
            </a:r>
            <a:r>
              <a:rPr lang="en-GB" sz="1600" dirty="0" smtClean="0"/>
              <a:t>1,750</a:t>
            </a:r>
          </a:p>
          <a:p>
            <a:r>
              <a:rPr lang="en-GB" sz="1600" dirty="0" smtClean="0"/>
              <a:t>This </a:t>
            </a:r>
            <a:r>
              <a:rPr lang="en-GB" sz="1600" dirty="0"/>
              <a:t>surplus would then be used for marketing and recurrent expenditure for the </a:t>
            </a:r>
            <a:r>
              <a:rPr lang="en-GB" sz="1600" dirty="0" smtClean="0"/>
              <a:t>Press</a:t>
            </a:r>
            <a:endParaRPr lang="en-GB" sz="1600" dirty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2664296" cy="4087345"/>
          </a:xfrm>
        </p:spPr>
      </p:pic>
    </p:spTree>
    <p:extLst>
      <p:ext uri="{BB962C8B-B14F-4D97-AF65-F5344CB8AC3E}">
        <p14:creationId xmlns:p14="http://schemas.microsoft.com/office/powerpoint/2010/main" val="14656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Press</a:t>
            </a:r>
            <a:br>
              <a:rPr lang="en-GB" dirty="0"/>
            </a:br>
            <a:r>
              <a:rPr lang="ca-ES" sz="2400" i="1" kern="1200" dirty="0" smtClean="0">
                <a:solidFill>
                  <a:srgbClr val="FFC000"/>
                </a:solidFill>
                <a:cs typeface="Arial" charset="0"/>
              </a:rPr>
              <a:t>Journal costs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Set up costs</a:t>
            </a:r>
          </a:p>
          <a:p>
            <a:pPr lvl="1"/>
            <a:r>
              <a:rPr lang="en-GB" sz="2000" dirty="0" smtClean="0"/>
              <a:t>£750 for landing page and </a:t>
            </a:r>
            <a:r>
              <a:rPr lang="en-GB" sz="2000" dirty="0" smtClean="0"/>
              <a:t>coding</a:t>
            </a:r>
            <a:endParaRPr lang="en-GB" sz="2000" dirty="0" smtClean="0"/>
          </a:p>
          <a:p>
            <a:r>
              <a:rPr lang="en-GB" sz="2400" dirty="0" smtClean="0"/>
              <a:t>Recurrent costs</a:t>
            </a:r>
          </a:p>
          <a:p>
            <a:pPr lvl="1"/>
            <a:r>
              <a:rPr lang="en-GB" sz="2000" dirty="0" smtClean="0"/>
              <a:t>£2750 + £50 per year for DOIs</a:t>
            </a:r>
          </a:p>
          <a:p>
            <a:pPr lvl="1"/>
            <a:r>
              <a:rPr lang="en-GB" sz="2000" dirty="0" smtClean="0"/>
              <a:t>Staffing costs – CLS</a:t>
            </a:r>
          </a:p>
          <a:p>
            <a:pPr lvl="1"/>
            <a:r>
              <a:rPr lang="en-GB" sz="2000" dirty="0" smtClean="0"/>
              <a:t>Maintenance costs included in Repository hosting charges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8449775"/>
              </p:ext>
            </p:extLst>
          </p:nvPr>
        </p:nvGraphicFramePr>
        <p:xfrm>
          <a:off x="4283968" y="2780928"/>
          <a:ext cx="4608512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566"/>
                <a:gridCol w="1280946"/>
              </a:tblGrid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CrossRef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COPE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£190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DOAJ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£400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Portico publisher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SPARC Europe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£1,430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OASPA membership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£2,750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Reputational </a:t>
            </a:r>
            <a:r>
              <a:rPr lang="en-GB" dirty="0" smtClean="0"/>
              <a:t>Value and impact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Long term benefits</a:t>
            </a:r>
            <a:endParaRPr lang="en-GB" sz="2400" i="1" dirty="0">
              <a:solidFill>
                <a:srgbClr val="FFC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argument here is not how much a print run of 100 books will make in </a:t>
            </a:r>
            <a:r>
              <a:rPr lang="en-GB" sz="2000" dirty="0" smtClean="0"/>
              <a:t>profit</a:t>
            </a:r>
          </a:p>
          <a:p>
            <a:endParaRPr lang="en-GB" sz="2000" dirty="0" smtClean="0"/>
          </a:p>
          <a:p>
            <a:pPr marL="457200" lvl="1" indent="0">
              <a:buNone/>
            </a:pPr>
            <a:r>
              <a:rPr lang="en-GB" dirty="0">
                <a:ea typeface="+mn-ea"/>
                <a:cs typeface="+mn-cs"/>
              </a:rPr>
              <a:t>But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r>
              <a:rPr lang="en-GB" sz="2000" dirty="0" smtClean="0"/>
              <a:t>How </a:t>
            </a:r>
            <a:r>
              <a:rPr lang="en-GB" sz="2000" dirty="0"/>
              <a:t>much reputational value and benefit there is to the University in publishing an </a:t>
            </a:r>
            <a:r>
              <a:rPr lang="en-GB" sz="2000" dirty="0" smtClean="0"/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17918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and impact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Research </a:t>
            </a:r>
            <a:r>
              <a:rPr lang="en-GB" sz="2400" i="1" dirty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Excellence Framework 2014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 smtClean="0"/>
              <a:t>UoA</a:t>
            </a:r>
            <a:r>
              <a:rPr lang="en-GB" sz="2000" dirty="0" smtClean="0"/>
              <a:t> 35</a:t>
            </a:r>
            <a:r>
              <a:rPr lang="en-GB" sz="2000" dirty="0"/>
              <a:t>: Music, Drama, Dance and Performing </a:t>
            </a:r>
            <a:r>
              <a:rPr lang="en-GB" sz="2000" dirty="0" smtClean="0"/>
              <a:t>Arts</a:t>
            </a:r>
          </a:p>
          <a:p>
            <a:pPr lvl="1"/>
            <a:r>
              <a:rPr lang="en-GB" sz="1600" dirty="0" smtClean="0"/>
              <a:t>100 research outputs</a:t>
            </a:r>
          </a:p>
          <a:p>
            <a:pPr lvl="1"/>
            <a:r>
              <a:rPr lang="en-GB" sz="1600" dirty="0" smtClean="0"/>
              <a:t>11% included a Press publication (sometimes as part of a portfolio item)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4th </a:t>
            </a:r>
            <a:r>
              <a:rPr lang="en-GB" sz="1600" dirty="0"/>
              <a:t>in UK </a:t>
            </a:r>
            <a:r>
              <a:rPr lang="en-GB" sz="1600" dirty="0" smtClean="0"/>
              <a:t>for research impact</a:t>
            </a:r>
          </a:p>
          <a:p>
            <a:pPr lvl="1"/>
            <a:r>
              <a:rPr lang="en-GB" sz="1600" dirty="0" smtClean="0"/>
              <a:t>44</a:t>
            </a:r>
            <a:r>
              <a:rPr lang="en-GB" sz="1600" dirty="0"/>
              <a:t>% of the overall submission ranked as ‘World-Leading’ (4</a:t>
            </a:r>
            <a:r>
              <a:rPr lang="en-GB" sz="1600" dirty="0" smtClean="0"/>
              <a:t>*)</a:t>
            </a:r>
            <a:endParaRPr lang="en-GB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1600" dirty="0" smtClean="0"/>
          </a:p>
          <a:p>
            <a:r>
              <a:rPr lang="en-GB" sz="2000" dirty="0"/>
              <a:t>QR funding (quality-related research </a:t>
            </a:r>
            <a:r>
              <a:rPr lang="en-GB" sz="2000" dirty="0" smtClean="0"/>
              <a:t>funding) per item has been calculated, which shows the true return on investment for the Press</a:t>
            </a:r>
          </a:p>
        </p:txBody>
      </p:sp>
    </p:spTree>
    <p:extLst>
      <p:ext uri="{BB962C8B-B14F-4D97-AF65-F5344CB8AC3E}">
        <p14:creationId xmlns:p14="http://schemas.microsoft.com/office/powerpoint/2010/main" val="30810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and impact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QR funding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Press outputs were </a:t>
            </a:r>
            <a:r>
              <a:rPr lang="en-GB" sz="2000" dirty="0"/>
              <a:t>at least partly responsible for a little under £82.5K of the </a:t>
            </a:r>
            <a:r>
              <a:rPr lang="en-GB" sz="2000" dirty="0" smtClean="0"/>
              <a:t>Music School’s QR </a:t>
            </a:r>
            <a:r>
              <a:rPr lang="en-GB" sz="2000" dirty="0"/>
              <a:t>funding in just one </a:t>
            </a:r>
            <a:r>
              <a:rPr lang="en-GB" sz="2000" dirty="0" smtClean="0"/>
              <a:t>year</a:t>
            </a:r>
          </a:p>
          <a:p>
            <a:r>
              <a:rPr lang="en-GB" sz="2000" i="1" dirty="0" err="1" smtClean="0"/>
              <a:t>Shibusa</a:t>
            </a:r>
            <a:r>
              <a:rPr lang="en-GB" sz="2000" dirty="0"/>
              <a:t>, a book entirely funded by the </a:t>
            </a:r>
            <a:r>
              <a:rPr lang="en-GB" sz="2000" dirty="0" err="1"/>
              <a:t>Leverhume</a:t>
            </a:r>
            <a:r>
              <a:rPr lang="en-GB" sz="2000" dirty="0"/>
              <a:t> Press has brought in £7.5K of </a:t>
            </a:r>
            <a:r>
              <a:rPr lang="en-GB" sz="2000" dirty="0" smtClean="0"/>
              <a:t>funding</a:t>
            </a:r>
          </a:p>
          <a:p>
            <a:r>
              <a:rPr lang="en-GB" sz="2000" i="1" dirty="0" smtClean="0"/>
              <a:t>Noise in and as Music</a:t>
            </a:r>
            <a:r>
              <a:rPr lang="en-GB" sz="2000" dirty="0" smtClean="0"/>
              <a:t>, </a:t>
            </a:r>
            <a:r>
              <a:rPr lang="en-GB" sz="2000" dirty="0"/>
              <a:t>a title paid for by the School out of research funds and costing a little over £2K has helped to bring in around £15K of funding from </a:t>
            </a:r>
            <a:r>
              <a:rPr lang="en-GB" sz="2000" dirty="0" smtClean="0"/>
              <a:t>HEFCE</a:t>
            </a:r>
          </a:p>
        </p:txBody>
      </p:sp>
    </p:spTree>
    <p:extLst>
      <p:ext uri="{BB962C8B-B14F-4D97-AF65-F5344CB8AC3E}">
        <p14:creationId xmlns:p14="http://schemas.microsoft.com/office/powerpoint/2010/main" val="33930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and impact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QR funding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If </a:t>
            </a:r>
            <a:r>
              <a:rPr lang="en-GB" sz="2000" dirty="0"/>
              <a:t>this is the income from just one </a:t>
            </a:r>
            <a:r>
              <a:rPr lang="en-GB" sz="2000" dirty="0" smtClean="0"/>
              <a:t>Department </a:t>
            </a:r>
            <a:r>
              <a:rPr lang="en-GB" sz="2000" dirty="0"/>
              <a:t>within the University, what would be the contribution of Press publications in other research </a:t>
            </a:r>
            <a:r>
              <a:rPr lang="en-GB" sz="2000" dirty="0" smtClean="0"/>
              <a:t>areas? </a:t>
            </a:r>
            <a:endParaRPr lang="en-GB" sz="2000" dirty="0"/>
          </a:p>
          <a:p>
            <a:r>
              <a:rPr lang="en-GB" sz="2000" dirty="0" smtClean="0"/>
              <a:t>A </a:t>
            </a:r>
            <a:r>
              <a:rPr lang="en-GB" sz="2000" dirty="0"/>
              <a:t>modest investment by the University of £15K in 2016, rising to £30K in </a:t>
            </a:r>
            <a:r>
              <a:rPr lang="en-GB" sz="2000" dirty="0" smtClean="0"/>
              <a:t>2019 could have a large impact on future funding</a:t>
            </a:r>
          </a:p>
          <a:p>
            <a:endParaRPr lang="en-GB" sz="2000" dirty="0"/>
          </a:p>
          <a:p>
            <a:r>
              <a:rPr lang="en-GB" sz="2000" dirty="0" smtClean="0"/>
              <a:t>The outcome of </a:t>
            </a:r>
            <a:r>
              <a:rPr lang="en-GB" sz="2000" dirty="0"/>
              <a:t>t</a:t>
            </a:r>
            <a:r>
              <a:rPr lang="en-GB" sz="2000" dirty="0" smtClean="0"/>
              <a:t>his is that funding has now been agreed for the next 2 years</a:t>
            </a:r>
          </a:p>
        </p:txBody>
      </p:sp>
    </p:spTree>
    <p:extLst>
      <p:ext uri="{BB962C8B-B14F-4D97-AF65-F5344CB8AC3E}">
        <p14:creationId xmlns:p14="http://schemas.microsoft.com/office/powerpoint/2010/main" val="12065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led publishing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Collaboration</a:t>
            </a:r>
            <a:endParaRPr lang="en-GB" sz="2400" i="1" dirty="0">
              <a:solidFill>
                <a:srgbClr val="FFC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2012 report to SPARC recommends that collaborations should be used to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pPr marL="400050" lvl="1" indent="0" algn="ctr">
              <a:buNone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“…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leverage resources within campuses, across institutions, and between university presses, scholarly societies, and other partners” </a:t>
            </a: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led publishing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Collaboration</a:t>
            </a:r>
            <a:endParaRPr lang="en-GB" sz="2400" i="1" dirty="0">
              <a:solidFill>
                <a:srgbClr val="FFC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 smtClean="0"/>
              <a:t>don’t actually know how many UK university presses there are!</a:t>
            </a:r>
          </a:p>
          <a:p>
            <a:pPr lvl="1"/>
            <a:r>
              <a:rPr lang="en-GB" dirty="0" smtClean="0"/>
              <a:t>21 in 2002, 17 in </a:t>
            </a:r>
            <a:r>
              <a:rPr lang="en-GB" dirty="0"/>
              <a:t>2004… (</a:t>
            </a:r>
            <a:r>
              <a:rPr lang="en-GB" dirty="0" smtClean="0"/>
              <a:t>Hardy &amp; </a:t>
            </a:r>
            <a:r>
              <a:rPr lang="en-GB" dirty="0"/>
              <a:t>Oppenheim, </a:t>
            </a:r>
            <a:r>
              <a:rPr lang="en-GB" dirty="0" smtClean="0"/>
              <a:t>2004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 smtClean="0"/>
              <a:t>In 2016</a:t>
            </a:r>
          </a:p>
          <a:p>
            <a:pPr lvl="1"/>
            <a:r>
              <a:rPr lang="en-GB" dirty="0" smtClean="0"/>
              <a:t>Oxford</a:t>
            </a:r>
            <a:r>
              <a:rPr lang="en-GB" dirty="0"/>
              <a:t>, Cambridge, Bristol (Polity Press), Wales, Manchester, Liverpool and </a:t>
            </a:r>
            <a:r>
              <a:rPr lang="en-GB" dirty="0" smtClean="0"/>
              <a:t>Edinburgh (7)</a:t>
            </a:r>
          </a:p>
          <a:p>
            <a:pPr lvl="1"/>
            <a:r>
              <a:rPr lang="en-GB" dirty="0"/>
              <a:t>Buckingham, Chester, Hertfordshire, Huddersfield, Imperial, Institute of Education, UCL, </a:t>
            </a:r>
            <a:r>
              <a:rPr lang="en-GB" dirty="0" err="1"/>
              <a:t>UCLan</a:t>
            </a:r>
            <a:r>
              <a:rPr lang="en-GB" dirty="0"/>
              <a:t>, </a:t>
            </a:r>
            <a:r>
              <a:rPr lang="en-GB" dirty="0" smtClean="0"/>
              <a:t>Westminster, Cardiff</a:t>
            </a:r>
            <a:r>
              <a:rPr lang="en-GB" dirty="0" smtClean="0"/>
              <a:t>, White Rose </a:t>
            </a:r>
            <a:r>
              <a:rPr lang="en-GB" dirty="0"/>
              <a:t>and St Andrew’s University </a:t>
            </a:r>
            <a:r>
              <a:rPr lang="en-GB" dirty="0" smtClean="0"/>
              <a:t>(12?)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3140968"/>
            <a:ext cx="3816424" cy="185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Press re-launched as a primarily open access </a:t>
            </a:r>
            <a:r>
              <a:rPr lang="en-GB" sz="1700" dirty="0" smtClean="0"/>
              <a:t>press</a:t>
            </a:r>
          </a:p>
          <a:p>
            <a:r>
              <a:rPr lang="en-GB" sz="1700" dirty="0" smtClean="0"/>
              <a:t>scholarly monographs</a:t>
            </a:r>
          </a:p>
          <a:p>
            <a:r>
              <a:rPr lang="en-GB" sz="1700" dirty="0" smtClean="0"/>
              <a:t>peer </a:t>
            </a:r>
            <a:r>
              <a:rPr lang="en-GB" sz="1700" dirty="0"/>
              <a:t>reviewed </a:t>
            </a:r>
            <a:r>
              <a:rPr lang="en-GB" sz="1700" dirty="0" smtClean="0"/>
              <a:t>journals</a:t>
            </a:r>
          </a:p>
          <a:p>
            <a:r>
              <a:rPr lang="en-GB" sz="1700" dirty="0" smtClean="0"/>
              <a:t>sound </a:t>
            </a:r>
            <a:r>
              <a:rPr lang="en-GB" sz="1700" dirty="0"/>
              <a:t>recordings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3" y="1809823"/>
            <a:ext cx="3012681" cy="4026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85" y="2181526"/>
            <a:ext cx="2215089" cy="8341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Press</a:t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Re-Launched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landscape study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A Jisc funded project</a:t>
            </a:r>
            <a:endParaRPr lang="en-GB" sz="2400" i="1" dirty="0">
              <a:solidFill>
                <a:srgbClr val="FFC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Identify </a:t>
            </a:r>
            <a:r>
              <a:rPr lang="en-GB" dirty="0" smtClean="0"/>
              <a:t>existing </a:t>
            </a:r>
            <a:r>
              <a:rPr lang="en-GB" dirty="0"/>
              <a:t>and future </a:t>
            </a:r>
            <a:r>
              <a:rPr lang="en-GB" dirty="0" smtClean="0"/>
              <a:t>new university presses </a:t>
            </a:r>
            <a:r>
              <a:rPr lang="en-GB" dirty="0" smtClean="0"/>
              <a:t>in </a:t>
            </a:r>
            <a:r>
              <a:rPr lang="en-GB" dirty="0"/>
              <a:t>the UK</a:t>
            </a:r>
          </a:p>
          <a:p>
            <a:pPr lvl="0"/>
            <a:r>
              <a:rPr lang="en-GB" dirty="0"/>
              <a:t>Learn of the motivations behind their </a:t>
            </a:r>
            <a:r>
              <a:rPr lang="en-GB" dirty="0" smtClean="0"/>
              <a:t>establishment</a:t>
            </a:r>
          </a:p>
          <a:p>
            <a:pPr lvl="0"/>
            <a:r>
              <a:rPr lang="en-GB" dirty="0" smtClean="0"/>
              <a:t>Determine </a:t>
            </a:r>
            <a:r>
              <a:rPr lang="en-GB" dirty="0"/>
              <a:t>the types of output being </a:t>
            </a:r>
            <a:r>
              <a:rPr lang="en-GB" dirty="0" smtClean="0"/>
              <a:t>published</a:t>
            </a:r>
          </a:p>
          <a:p>
            <a:pPr lvl="0"/>
            <a:r>
              <a:rPr lang="en-GB" dirty="0" smtClean="0"/>
              <a:t>Gather </a:t>
            </a:r>
            <a:r>
              <a:rPr lang="en-GB" dirty="0"/>
              <a:t>information on governance and </a:t>
            </a:r>
            <a:r>
              <a:rPr lang="en-GB" dirty="0" smtClean="0"/>
              <a:t>policies</a:t>
            </a:r>
          </a:p>
          <a:p>
            <a:pPr lvl="0"/>
            <a:r>
              <a:rPr lang="en-GB" dirty="0" smtClean="0"/>
              <a:t>Identify </a:t>
            </a:r>
            <a:r>
              <a:rPr lang="en-GB" dirty="0"/>
              <a:t>the publishing platforms being utilised </a:t>
            </a:r>
            <a:endParaRPr lang="en-GB" dirty="0" smtClean="0"/>
          </a:p>
          <a:p>
            <a:pPr lvl="0"/>
            <a:r>
              <a:rPr lang="en-GB" dirty="0" smtClean="0"/>
              <a:t>Ascertain </a:t>
            </a:r>
            <a:r>
              <a:rPr lang="en-GB" dirty="0"/>
              <a:t>what business models </a:t>
            </a:r>
            <a:r>
              <a:rPr lang="en-GB" dirty="0" smtClean="0"/>
              <a:t>are </a:t>
            </a:r>
            <a:r>
              <a:rPr lang="en-GB" dirty="0"/>
              <a:t>being </a:t>
            </a:r>
            <a:r>
              <a:rPr lang="en-GB" dirty="0" smtClean="0"/>
              <a:t>applied</a:t>
            </a:r>
          </a:p>
          <a:p>
            <a:pPr lvl="0"/>
            <a:r>
              <a:rPr lang="en-GB" dirty="0" smtClean="0"/>
              <a:t>Identify </a:t>
            </a:r>
            <a:r>
              <a:rPr lang="en-GB" dirty="0"/>
              <a:t>workarounds, gaps and frustrations in the workflows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landscape study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R</a:t>
            </a:r>
            <a:r>
              <a:rPr lang="en-GB" sz="2400" i="1" dirty="0" smtClean="0">
                <a:solidFill>
                  <a:srgbClr val="FFC000"/>
                </a:solidFill>
                <a:latin typeface="Arial" charset="0"/>
                <a:cs typeface="Arial" panose="020B0604020202020204" pitchFamily="34" charset="0"/>
              </a:rPr>
              <a:t>esults?</a:t>
            </a:r>
            <a:endParaRPr lang="en-GB" sz="2400" i="1" dirty="0">
              <a:solidFill>
                <a:srgbClr val="FFC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survey closed on Monday 6 June</a:t>
            </a:r>
          </a:p>
          <a:p>
            <a:r>
              <a:rPr lang="en-GB" dirty="0" smtClean="0"/>
              <a:t>Over 40 responses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15076"/>
            <a:ext cx="326707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98669"/>
            <a:ext cx="5305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Beech, D., &amp; </a:t>
            </a:r>
            <a:r>
              <a:rPr lang="en-GB" sz="1400" dirty="0" err="1"/>
              <a:t>Milloy</a:t>
            </a:r>
            <a:r>
              <a:rPr lang="en-GB" sz="1400" dirty="0"/>
              <a:t>, C. (2015). </a:t>
            </a:r>
            <a:r>
              <a:rPr lang="en-GB" sz="1400" i="1" dirty="0"/>
              <a:t>Business models for open access monographs: a summary document</a:t>
            </a:r>
            <a:r>
              <a:rPr lang="en-GB" sz="1400" dirty="0"/>
              <a:t>. Retrieved from </a:t>
            </a:r>
            <a:r>
              <a:rPr lang="en-GB" sz="1400" u="sng" dirty="0">
                <a:hlinkClick r:id="rId2"/>
              </a:rPr>
              <a:t>http://oapen-uk.jiscebooks.org/files/2015/04/Annex-A-OAPEN-UK-Business-Models-SWOT-Workshop-preparatory-document.docx</a:t>
            </a:r>
            <a:endParaRPr lang="en-GB" sz="1400" dirty="0"/>
          </a:p>
          <a:p>
            <a:r>
              <a:rPr lang="en-GB" sz="1400" dirty="0" smtClean="0"/>
              <a:t>Collins</a:t>
            </a:r>
            <a:r>
              <a:rPr lang="en-GB" sz="1400" dirty="0"/>
              <a:t>, E., </a:t>
            </a:r>
            <a:r>
              <a:rPr lang="en-GB" sz="1400" dirty="0" err="1"/>
              <a:t>Milloy</a:t>
            </a:r>
            <a:r>
              <a:rPr lang="en-GB" sz="1400" dirty="0"/>
              <a:t>, C. &amp; Stone, G. (</a:t>
            </a:r>
            <a:r>
              <a:rPr lang="en-GB" sz="1400" dirty="0" smtClean="0"/>
              <a:t>2015). </a:t>
            </a:r>
            <a:r>
              <a:rPr lang="en-GB" sz="1400" i="1" dirty="0"/>
              <a:t>Guide to open access monograph publishing for arts, humanities and social science researchers</a:t>
            </a:r>
            <a:r>
              <a:rPr lang="en-GB" sz="1400" dirty="0"/>
              <a:t>. AHRC/Jisc Collections: London. </a:t>
            </a:r>
            <a:r>
              <a:rPr lang="en-GB" sz="1400" u="sng" dirty="0">
                <a:hlinkClick r:id="rId3"/>
              </a:rPr>
              <a:t>http://</a:t>
            </a:r>
            <a:r>
              <a:rPr lang="en-GB" sz="1400" u="sng" dirty="0" smtClean="0">
                <a:hlinkClick r:id="rId3"/>
              </a:rPr>
              <a:t>dx.doi.org/10.5920/oapen-uk/oaguide</a:t>
            </a:r>
            <a:endParaRPr lang="en-GB" sz="1400" u="sng" dirty="0" smtClean="0"/>
          </a:p>
          <a:p>
            <a:r>
              <a:rPr lang="en-GB" sz="1400" dirty="0" smtClean="0"/>
              <a:t>Hahn</a:t>
            </a:r>
            <a:r>
              <a:rPr lang="en-GB" sz="1400" dirty="0"/>
              <a:t>, K.L. (2008). </a:t>
            </a:r>
            <a:r>
              <a:rPr lang="en-GB" sz="1400" i="1" dirty="0"/>
              <a:t>Research library publishing services: new options for university publishing</a:t>
            </a:r>
            <a:r>
              <a:rPr lang="en-GB" sz="1400" dirty="0"/>
              <a:t>. Washington DC, Association of Research Libraries. Retrieved from </a:t>
            </a:r>
            <a:r>
              <a:rPr lang="en-GB" sz="1400" u="sng" dirty="0">
                <a:hlinkClick r:id="rId4"/>
              </a:rPr>
              <a:t>http://</a:t>
            </a:r>
            <a:r>
              <a:rPr lang="en-GB" sz="1400" u="sng" dirty="0" smtClean="0">
                <a:hlinkClick r:id="rId4"/>
              </a:rPr>
              <a:t>www.arl.org/storage/documents/publications/research-library-publishing-services-mar08.pdf</a:t>
            </a:r>
            <a:endParaRPr lang="en-GB" sz="1400" u="sng" dirty="0" smtClean="0"/>
          </a:p>
          <a:p>
            <a:r>
              <a:rPr lang="en-GB" sz="1400" dirty="0"/>
              <a:t>Hardy, R., &amp; Oppenheim, C. (2004). Research on university presses: An overview of UK university presses.</a:t>
            </a:r>
            <a:r>
              <a:rPr lang="en-GB" sz="1400" i="1" dirty="0"/>
              <a:t> Publishing Research Quarterly, 20</a:t>
            </a:r>
            <a:r>
              <a:rPr lang="en-GB" sz="1400" dirty="0"/>
              <a:t>(2), 18-31. </a:t>
            </a:r>
            <a:r>
              <a:rPr lang="en-GB" sz="1400" u="sng" dirty="0">
                <a:hlinkClick r:id="rId5"/>
              </a:rPr>
              <a:t>http://dx.doi.org/10.1007/s12109-004-0021-2</a:t>
            </a:r>
            <a:r>
              <a:rPr lang="en-GB" sz="1400" dirty="0"/>
              <a:t> </a:t>
            </a:r>
            <a:endParaRPr lang="en-GB" sz="1400" u="sng" dirty="0" smtClean="0"/>
          </a:p>
          <a:p>
            <a:r>
              <a:rPr lang="en-GB" sz="1400" dirty="0"/>
              <a:t>Stone, G. (</a:t>
            </a:r>
            <a:r>
              <a:rPr lang="en-GB" sz="1400" dirty="0" smtClean="0"/>
              <a:t>2011). </a:t>
            </a:r>
            <a:r>
              <a:rPr lang="en-GB" sz="1400" dirty="0"/>
              <a:t>Huddersfield Open Access Publishing</a:t>
            </a:r>
            <a:r>
              <a:rPr lang="en-GB" sz="1400" i="1" dirty="0"/>
              <a:t>.</a:t>
            </a:r>
            <a:r>
              <a:rPr lang="en-GB" sz="1400" dirty="0"/>
              <a:t> </a:t>
            </a:r>
            <a:r>
              <a:rPr lang="en-GB" sz="1400" i="1" dirty="0"/>
              <a:t>Information services and use, 31</a:t>
            </a:r>
            <a:r>
              <a:rPr lang="en-GB" sz="1400" dirty="0"/>
              <a:t>(3/4), 215-223. </a:t>
            </a:r>
            <a:r>
              <a:rPr lang="en-GB" sz="1400" u="sng" dirty="0">
                <a:hlinkClick r:id="rId6"/>
              </a:rPr>
              <a:t>http://dx.doi.org/10.3233/ISU-2012-0651</a:t>
            </a:r>
            <a:r>
              <a:rPr lang="en-GB" sz="1400" dirty="0"/>
              <a:t> 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8285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19476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548039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000000"/>
                </a:solidFill>
              </a:rPr>
              <a:t>This work is licensed under a </a:t>
            </a:r>
            <a:r>
              <a:rPr lang="en-GB" altLang="en-US" sz="800" dirty="0">
                <a:solidFill>
                  <a:srgbClr val="000000"/>
                </a:solidFill>
                <a:hlinkClick r:id="rId3"/>
              </a:rPr>
              <a:t>Creative Commons Attribution </a:t>
            </a:r>
            <a:r>
              <a:rPr lang="en-GB" altLang="en-US" sz="800" dirty="0" smtClean="0">
                <a:solidFill>
                  <a:srgbClr val="000000"/>
                </a:solidFill>
                <a:hlinkClick r:id="rId3"/>
              </a:rPr>
              <a:t>4.0 </a:t>
            </a:r>
            <a:r>
              <a:rPr lang="en-GB" altLang="en-US" sz="800" dirty="0" err="1">
                <a:solidFill>
                  <a:srgbClr val="000000"/>
                </a:solidFill>
              </a:rPr>
              <a:t>Unported</a:t>
            </a:r>
            <a:r>
              <a:rPr lang="en-GB" altLang="en-US" sz="800" dirty="0">
                <a:solidFill>
                  <a:srgbClr val="000000"/>
                </a:solidFill>
              </a:rPr>
              <a:t>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633302" y="2060848"/>
            <a:ext cx="496969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</a:rPr>
              <a:t>University of Huddersfield Press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hlinkClick r:id="rId4"/>
              </a:rPr>
              <a:t>http://unipress.hud.ac.uk</a:t>
            </a:r>
            <a:r>
              <a:rPr lang="en-GB" altLang="en-US" sz="2000" dirty="0" smtClean="0">
                <a:solidFill>
                  <a:srgbClr val="000000"/>
                </a:solidFill>
                <a:hlinkClick r:id="rId4"/>
              </a:rPr>
              <a:t>/</a:t>
            </a:r>
            <a:endParaRPr lang="en-GB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aviar Dreams" pitchFamily="34" charset="0"/>
              </a:rPr>
              <a:t>Graham </a:t>
            </a:r>
            <a:r>
              <a:rPr lang="en-GB" altLang="en-US" sz="2000" dirty="0">
                <a:solidFill>
                  <a:srgbClr val="000000"/>
                </a:solidFill>
                <a:latin typeface="Caviar Dreams" pitchFamily="34" charset="0"/>
              </a:rPr>
              <a:t>Stone</a:t>
            </a:r>
          </a:p>
          <a:p>
            <a:pPr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aviar Dreams" pitchFamily="34" charset="0"/>
                <a:hlinkClick r:id="rId5"/>
              </a:rPr>
              <a:t>@</a:t>
            </a:r>
            <a:r>
              <a:rPr lang="en-GB" altLang="en-US" sz="2000" dirty="0" err="1">
                <a:solidFill>
                  <a:srgbClr val="000000"/>
                </a:solidFill>
                <a:latin typeface="Caviar Dreams" pitchFamily="34" charset="0"/>
                <a:hlinkClick r:id="rId5"/>
              </a:rPr>
              <a:t>Graham_Stone</a:t>
            </a:r>
            <a:endParaRPr lang="en-GB" altLang="en-US" sz="1800" dirty="0">
              <a:solidFill>
                <a:srgbClr val="000000"/>
              </a:solidFill>
              <a:latin typeface="Caviar Dreams" pitchFamily="34" charset="0"/>
              <a:hlinkClick r:id="rId5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29057" y="4149080"/>
            <a:ext cx="2948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>
                <a:cs typeface="Arial" charset="0"/>
              </a:rPr>
              <a:t>http://eprints.hud.ac.uk/28509/</a:t>
            </a:r>
          </a:p>
        </p:txBody>
      </p:sp>
    </p:spTree>
    <p:extLst>
      <p:ext uri="{BB962C8B-B14F-4D97-AF65-F5344CB8AC3E}">
        <p14:creationId xmlns:p14="http://schemas.microsoft.com/office/powerpoint/2010/main" val="4174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Drivers and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/>
              <a:t>Drivers: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Scholarly monograph </a:t>
            </a:r>
            <a:r>
              <a:rPr lang="en-GB" sz="1800" dirty="0"/>
              <a:t>crisis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Funder mandates, RCUK, HEFCE, COAF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Early career researchers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 smtClean="0"/>
              <a:t>Principles </a:t>
            </a:r>
            <a:r>
              <a:rPr lang="en-GB" sz="1800" b="1" dirty="0"/>
              <a:t>governing the Press: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All publications to be of high quality and peer reviewed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Material </a:t>
            </a:r>
            <a:r>
              <a:rPr lang="en-GB" sz="1800" dirty="0"/>
              <a:t>should be published on Open Access via the University </a:t>
            </a:r>
            <a:r>
              <a:rPr lang="en-GB" sz="1800" dirty="0" smtClean="0"/>
              <a:t>Repository </a:t>
            </a:r>
            <a:r>
              <a:rPr lang="en-GB" sz="1800" dirty="0"/>
              <a:t>to maximise the potential for dissemination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Managed by the Library, academically </a:t>
            </a:r>
            <a:r>
              <a:rPr lang="en-GB" sz="1800" dirty="0" smtClean="0"/>
              <a:t>led</a:t>
            </a:r>
            <a:endParaRPr lang="en-GB" sz="1800" dirty="0"/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rgbClr val="FF0000"/>
                </a:solidFill>
              </a:rPr>
              <a:t>The business model is one of scholarly communication not profit, with any surplus being reinvested into the Press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96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Open Access Monographs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12 monographs published since 2010</a:t>
            </a:r>
          </a:p>
          <a:p>
            <a:r>
              <a:rPr lang="en-GB" dirty="0"/>
              <a:t>Fully OA since 2014</a:t>
            </a:r>
          </a:p>
          <a:p>
            <a:pPr lvl="1"/>
            <a:r>
              <a:rPr lang="en-GB" dirty="0" smtClean="0"/>
              <a:t>6 OA monographs</a:t>
            </a:r>
          </a:p>
          <a:p>
            <a:pPr lvl="1"/>
            <a:r>
              <a:rPr lang="en-GB" dirty="0" smtClean="0"/>
              <a:t>PDF on OA</a:t>
            </a:r>
          </a:p>
          <a:p>
            <a:pPr lvl="1"/>
            <a:r>
              <a:rPr lang="en-GB" dirty="0" smtClean="0"/>
              <a:t>Print on sale via the University online store, Amazon etc.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1524000" cy="1524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00250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49080"/>
            <a:ext cx="1148348" cy="1639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07" y="1884971"/>
            <a:ext cx="1524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40050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OA journals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dirty="0"/>
              <a:t>Based on the Jisc HOAP project </a:t>
            </a:r>
            <a:r>
              <a:rPr lang="en-GB" dirty="0" smtClean="0"/>
              <a:t>(Stone, 2011</a:t>
            </a:r>
            <a:r>
              <a:rPr lang="en-GB" dirty="0"/>
              <a:t>)</a:t>
            </a:r>
          </a:p>
          <a:p>
            <a:r>
              <a:rPr lang="en-GB" dirty="0" smtClean="0"/>
              <a:t>7 current Journals</a:t>
            </a:r>
          </a:p>
          <a:p>
            <a:pPr lvl="1"/>
            <a:r>
              <a:rPr lang="en-GB" dirty="0"/>
              <a:t>3 in preparation</a:t>
            </a:r>
          </a:p>
          <a:p>
            <a:pPr lvl="1"/>
            <a:r>
              <a:rPr lang="en-GB" dirty="0" smtClean="0"/>
              <a:t>1 </a:t>
            </a:r>
            <a:r>
              <a:rPr lang="en-GB" dirty="0" smtClean="0"/>
              <a:t>archived title</a:t>
            </a:r>
          </a:p>
          <a:p>
            <a:pPr lvl="1"/>
            <a:r>
              <a:rPr lang="en-GB" dirty="0" smtClean="0"/>
              <a:t>Hosted </a:t>
            </a:r>
            <a:r>
              <a:rPr lang="en-GB" dirty="0" smtClean="0"/>
              <a:t>via the University Repository</a:t>
            </a:r>
          </a:p>
          <a:p>
            <a:pPr lvl="1"/>
            <a:r>
              <a:rPr lang="en-GB" dirty="0" smtClean="0"/>
              <a:t>Preserved in Portico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54" y="2132856"/>
            <a:ext cx="3135174" cy="38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66" y="2752218"/>
            <a:ext cx="936104" cy="130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60388"/>
            <a:ext cx="1844598" cy="116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15" y="2648085"/>
            <a:ext cx="936104" cy="125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14" y="3861048"/>
            <a:ext cx="891530" cy="126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32856"/>
            <a:ext cx="1104494" cy="139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67" y="5069129"/>
            <a:ext cx="2913112" cy="597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9080"/>
            <a:ext cx="769654" cy="7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Huddersfield Contemporary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8 </a:t>
            </a:r>
            <a:r>
              <a:rPr lang="en-GB" dirty="0" smtClean="0"/>
              <a:t>CDs &amp; 1 DVD</a:t>
            </a:r>
          </a:p>
          <a:p>
            <a:r>
              <a:rPr lang="en-GB" dirty="0" smtClean="0"/>
              <a:t>1 Digital download album</a:t>
            </a:r>
          </a:p>
          <a:p>
            <a:r>
              <a:rPr lang="en-GB" dirty="0" smtClean="0"/>
              <a:t>Published with </a:t>
            </a:r>
            <a:r>
              <a:rPr lang="en-GB" dirty="0" err="1" smtClean="0"/>
              <a:t>CeReNeM</a:t>
            </a:r>
            <a:r>
              <a:rPr lang="en-GB" dirty="0" smtClean="0"/>
              <a:t> and /</a:t>
            </a:r>
            <a:r>
              <a:rPr lang="en-GB" dirty="0" err="1" smtClean="0"/>
              <a:t>hcmf</a:t>
            </a:r>
            <a:endParaRPr lang="en-GB" dirty="0" smtClean="0"/>
          </a:p>
          <a:p>
            <a:r>
              <a:rPr lang="en-GB" dirty="0" smtClean="0"/>
              <a:t>Distributed via NMC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55" y="2267705"/>
            <a:ext cx="1152128" cy="103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0" y="2708920"/>
            <a:ext cx="1080120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4" y="3430067"/>
            <a:ext cx="1125488" cy="1125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04168"/>
            <a:ext cx="1125488" cy="112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66912"/>
            <a:ext cx="1093440" cy="109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03" y="4217685"/>
            <a:ext cx="1085334" cy="108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4" y="1917084"/>
            <a:ext cx="1125488" cy="11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Noise in and as music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Published Oct 2013</a:t>
            </a:r>
          </a:p>
          <a:p>
            <a:pPr lvl="1"/>
            <a:r>
              <a:rPr lang="en-GB" dirty="0" smtClean="0"/>
              <a:t>85 copies sold</a:t>
            </a:r>
          </a:p>
          <a:p>
            <a:pPr lvl="1"/>
            <a:r>
              <a:rPr lang="en-GB" dirty="0" smtClean="0"/>
              <a:t>3,368 copies downloaded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2273573" cy="22735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64" y="3523996"/>
            <a:ext cx="3864618" cy="110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4571999" cy="15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business model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A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n area that needs significant work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business model is one of scholarly communication not profit, </a:t>
            </a:r>
            <a:r>
              <a:rPr lang="en-GB" dirty="0">
                <a:solidFill>
                  <a:srgbClr val="FF0000"/>
                </a:solidFill>
              </a:rPr>
              <a:t>with any surplus being reinvested into the Press</a:t>
            </a:r>
          </a:p>
          <a:p>
            <a:pPr lvl="1"/>
            <a:r>
              <a:rPr lang="en-GB" dirty="0"/>
              <a:t>Clearly unsustainable if open access is pursued</a:t>
            </a:r>
          </a:p>
          <a:p>
            <a:r>
              <a:rPr lang="en-GB" dirty="0" smtClean="0"/>
              <a:t>Like </a:t>
            </a:r>
            <a:r>
              <a:rPr lang="en-GB" dirty="0"/>
              <a:t>many Presses, Huddersfield developed without a clear business </a:t>
            </a:r>
            <a:r>
              <a:rPr lang="en-GB" dirty="0" smtClean="0"/>
              <a:t>plan</a:t>
            </a:r>
          </a:p>
          <a:p>
            <a:pPr lvl="1"/>
            <a:r>
              <a:rPr lang="en-GB" dirty="0" smtClean="0"/>
              <a:t>Inhibits </a:t>
            </a:r>
            <a:r>
              <a:rPr lang="en-GB" dirty="0" smtClean="0"/>
              <a:t>growth and creates scalability issues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business model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A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n area that needs significant work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Hahn (2008) suggests two levels of business plans</a:t>
            </a:r>
          </a:p>
          <a:p>
            <a:pPr lvl="1"/>
            <a:r>
              <a:rPr lang="en-GB" dirty="0" smtClean="0"/>
              <a:t>Programme level planning</a:t>
            </a:r>
          </a:p>
          <a:p>
            <a:pPr lvl="1"/>
            <a:r>
              <a:rPr lang="en-GB" dirty="0" smtClean="0"/>
              <a:t>Publication level planning</a:t>
            </a:r>
          </a:p>
          <a:p>
            <a:pPr lvl="1"/>
            <a:endParaRPr lang="en-GB" dirty="0"/>
          </a:p>
          <a:p>
            <a:r>
              <a:rPr lang="en-GB" dirty="0" smtClean="0"/>
              <a:t>Huddersfield (and many other presses) was operating at publication level</a:t>
            </a:r>
          </a:p>
          <a:p>
            <a:pPr lvl="1"/>
            <a:r>
              <a:rPr lang="en-GB" dirty="0" smtClean="0"/>
              <a:t>Moving from one publication to another without a clear plan</a:t>
            </a:r>
          </a:p>
          <a:p>
            <a:pPr lvl="1"/>
            <a:r>
              <a:rPr lang="en-GB" dirty="0" smtClean="0"/>
              <a:t>Leading to </a:t>
            </a:r>
            <a:r>
              <a:rPr lang="en-GB" dirty="0" smtClean="0"/>
              <a:t>sustainability/scalability </a:t>
            </a:r>
            <a:r>
              <a:rPr lang="en-GB" dirty="0" smtClean="0"/>
              <a:t>issues as the Press grows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4151</TotalTime>
  <Words>1254</Words>
  <Application>Microsoft Office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Calibri</vt:lpstr>
      <vt:lpstr>Caviar Dreams</vt:lpstr>
      <vt:lpstr>Times New Roman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9_White</vt:lpstr>
      <vt:lpstr>Sustaining the growth of library scholarly publishing</vt:lpstr>
      <vt:lpstr>University of Huddersfield Press Re-Launched 2010</vt:lpstr>
      <vt:lpstr>University of Huddersfield Press Drivers and principles</vt:lpstr>
      <vt:lpstr>University of Huddersfield Press Open Access Monographs</vt:lpstr>
      <vt:lpstr>University of Huddersfield Press OA journals</vt:lpstr>
      <vt:lpstr>Huddersfield Contemporary Records</vt:lpstr>
      <vt:lpstr>University of Huddersfield Press Noise in and as music</vt:lpstr>
      <vt:lpstr>The business model An area that needs significant work</vt:lpstr>
      <vt:lpstr>The business model An area that needs significant work</vt:lpstr>
      <vt:lpstr>The business model Programme level planning</vt:lpstr>
      <vt:lpstr>Sustainability plan Institution/funder pays funding model</vt:lpstr>
      <vt:lpstr>University of Huddersfield Press Monograph costs</vt:lpstr>
      <vt:lpstr>University of Huddersfield Press Journal costs</vt:lpstr>
      <vt:lpstr>Reputational Value and impact Long term benefits</vt:lpstr>
      <vt:lpstr>Value and impact Research Excellence Framework 2014</vt:lpstr>
      <vt:lpstr>Value and impact QR funding</vt:lpstr>
      <vt:lpstr>Value and impact QR funding</vt:lpstr>
      <vt:lpstr>Library led publishing Collaboration</vt:lpstr>
      <vt:lpstr>Library led publishing Collaboration</vt:lpstr>
      <vt:lpstr>UK landscape study A Jisc funded project</vt:lpstr>
      <vt:lpstr>UK landscape study Results?</vt:lpstr>
      <vt:lpstr>References</vt:lpstr>
      <vt:lpstr>PowerPoint Presentation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175</cp:revision>
  <cp:lastPrinted>2015-10-20T08:30:50Z</cp:lastPrinted>
  <dcterms:created xsi:type="dcterms:W3CDTF">2012-10-10T08:25:01Z</dcterms:created>
  <dcterms:modified xsi:type="dcterms:W3CDTF">2016-06-05T10:57:46Z</dcterms:modified>
</cp:coreProperties>
</file>