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handoutMasterIdLst>
    <p:handoutMasterId r:id="rId18"/>
  </p:handoutMasterIdLst>
  <p:sldIdLst>
    <p:sldId id="259" r:id="rId3"/>
    <p:sldId id="258" r:id="rId4"/>
    <p:sldId id="327" r:id="rId5"/>
    <p:sldId id="363" r:id="rId6"/>
    <p:sldId id="367" r:id="rId7"/>
    <p:sldId id="358" r:id="rId8"/>
    <p:sldId id="369" r:id="rId9"/>
    <p:sldId id="366" r:id="rId10"/>
    <p:sldId id="364" r:id="rId11"/>
    <p:sldId id="368" r:id="rId12"/>
    <p:sldId id="359" r:id="rId13"/>
    <p:sldId id="360" r:id="rId14"/>
    <p:sldId id="362" r:id="rId15"/>
    <p:sldId id="370"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A2B8"/>
    <a:srgbClr val="F897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7" autoAdjust="0"/>
    <p:restoredTop sz="96622" autoAdjust="0"/>
  </p:normalViewPr>
  <p:slideViewPr>
    <p:cSldViewPr>
      <p:cViewPr>
        <p:scale>
          <a:sx n="105" d="100"/>
          <a:sy n="105" d="100"/>
        </p:scale>
        <p:origin x="-504" y="216"/>
      </p:cViewPr>
      <p:guideLst>
        <p:guide orient="horz" pos="2160"/>
        <p:guide pos="2880"/>
      </p:guideLst>
    </p:cSldViewPr>
  </p:slideViewPr>
  <p:outlineViewPr>
    <p:cViewPr>
      <p:scale>
        <a:sx n="33" d="100"/>
        <a:sy n="33" d="100"/>
      </p:scale>
      <p:origin x="0" y="1307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1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99FDE98-59CA-4C0F-A840-396A07F90349}" type="datetimeFigureOut">
              <a:rPr lang="en-GB" smtClean="0"/>
              <a:pPr/>
              <a:t>11/05/2016</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6B12F93A-E3B7-433B-ACFB-53FB011AB150}" type="slidenum">
              <a:rPr lang="en-GB" smtClean="0"/>
              <a:pPr/>
              <a:t>‹#›</a:t>
            </a:fld>
            <a:endParaRPr lang="en-GB"/>
          </a:p>
        </p:txBody>
      </p:sp>
    </p:spTree>
    <p:extLst>
      <p:ext uri="{BB962C8B-B14F-4D97-AF65-F5344CB8AC3E}">
        <p14:creationId xmlns:p14="http://schemas.microsoft.com/office/powerpoint/2010/main" val="356661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B593F57-F61E-451B-BEE0-E3FBF350B357}" type="datetimeFigureOut">
              <a:rPr lang="en-GB" smtClean="0"/>
              <a:pPr/>
              <a:t>11/05/2016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AE0F541-A536-4B31-9CC7-C880D6D6CA17}" type="slidenum">
              <a:rPr lang="en-GB" smtClean="0"/>
              <a:pPr/>
              <a:t>‹#›</a:t>
            </a:fld>
            <a:endParaRPr lang="en-GB"/>
          </a:p>
        </p:txBody>
      </p:sp>
    </p:spTree>
    <p:extLst>
      <p:ext uri="{BB962C8B-B14F-4D97-AF65-F5344CB8AC3E}">
        <p14:creationId xmlns:p14="http://schemas.microsoft.com/office/powerpoint/2010/main" val="840237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pPr/>
              <a:t>3</a:t>
            </a:fld>
            <a:endParaRPr lang="en-GB"/>
          </a:p>
        </p:txBody>
      </p:sp>
    </p:spTree>
    <p:extLst>
      <p:ext uri="{BB962C8B-B14F-4D97-AF65-F5344CB8AC3E}">
        <p14:creationId xmlns:p14="http://schemas.microsoft.com/office/powerpoint/2010/main" val="2925205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2925205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92520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92520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925205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925205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925205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925205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925205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Cost model: https://oapathfinder.wordpress.com/2015/07/06/cost-modelling-tool-now-available/</a:t>
            </a:r>
            <a:endParaRPr lang="en-GB" dirty="0"/>
          </a:p>
        </p:txBody>
      </p:sp>
      <p:sp>
        <p:nvSpPr>
          <p:cNvPr id="4" name="Slide Number Placeholder 3"/>
          <p:cNvSpPr>
            <a:spLocks noGrp="1"/>
          </p:cNvSpPr>
          <p:nvPr>
            <p:ph type="sldNum" sz="quarter" idx="10"/>
          </p:nvPr>
        </p:nvSpPr>
        <p:spPr/>
        <p:txBody>
          <a:bodyPr/>
          <a:lstStyle/>
          <a:p>
            <a:fld id="{0CC8196A-4210-46D6-BBD6-459F88436921}"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871126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0F541-A536-4B31-9CC7-C880D6D6CA17}"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2925205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Screen Shot 2013-06-03 at 22.30.11.png"/>
          <p:cNvPicPr/>
          <p:nvPr userDrawn="1"/>
        </p:nvPicPr>
        <p:blipFill>
          <a:blip r:embed="rId2" cstate="print"/>
          <a:srcRect b="22787"/>
          <a:stretch>
            <a:fillRect/>
          </a:stretch>
        </p:blipFill>
        <p:spPr bwMode="auto">
          <a:xfrm>
            <a:off x="612000" y="432000"/>
            <a:ext cx="3455944" cy="1032811"/>
          </a:xfrm>
          <a:prstGeom prst="rect">
            <a:avLst/>
          </a:prstGeom>
          <a:noFill/>
          <a:ln w="9525">
            <a:noFill/>
            <a:miter lim="800000"/>
            <a:headEnd/>
            <a:tailEnd/>
          </a:ln>
        </p:spPr>
      </p:pic>
      <p:cxnSp>
        <p:nvCxnSpPr>
          <p:cNvPr id="10" name="Straight Connector 9"/>
          <p:cNvCxnSpPr/>
          <p:nvPr userDrawn="1"/>
        </p:nvCxnSpPr>
        <p:spPr>
          <a:xfrm>
            <a:off x="755577" y="5661248"/>
            <a:ext cx="3096345" cy="0"/>
          </a:xfrm>
          <a:prstGeom prst="line">
            <a:avLst/>
          </a:prstGeom>
          <a:ln>
            <a:solidFill>
              <a:srgbClr val="F8971D"/>
            </a:solidFill>
          </a:ln>
        </p:spPr>
        <p:style>
          <a:lnRef idx="1">
            <a:schemeClr val="accent1"/>
          </a:lnRef>
          <a:fillRef idx="0">
            <a:schemeClr val="accent1"/>
          </a:fillRef>
          <a:effectRef idx="0">
            <a:schemeClr val="accent1"/>
          </a:effectRef>
          <a:fontRef idx="minor">
            <a:schemeClr val="tx1"/>
          </a:fontRef>
        </p:style>
      </p:cxnSp>
      <p:sp>
        <p:nvSpPr>
          <p:cNvPr id="30" name="Text Placeholder 29"/>
          <p:cNvSpPr>
            <a:spLocks noGrp="1"/>
          </p:cNvSpPr>
          <p:nvPr>
            <p:ph type="body" sz="quarter" idx="17" hasCustomPrompt="1"/>
          </p:nvPr>
        </p:nvSpPr>
        <p:spPr>
          <a:xfrm>
            <a:off x="683568" y="4365105"/>
            <a:ext cx="7920881" cy="720279"/>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3600" b="1" kern="1200" dirty="0" smtClean="0">
                <a:solidFill>
                  <a:schemeClr val="tx1"/>
                </a:solidFill>
                <a:latin typeface="Arial" panose="020B0604020202020204" pitchFamily="34" charset="0"/>
                <a:ea typeface="+mn-ea"/>
                <a:cs typeface="Arial" panose="020B0604020202020204" pitchFamily="34" charset="0"/>
              </a:defRPr>
            </a:lvl1pPr>
          </a:lstStyle>
          <a:p>
            <a:pPr marL="0" lvl="0" indent="0" algn="l" defTabSz="914400" rtl="0" eaLnBrk="1" latinLnBrk="0" hangingPunct="1">
              <a:spcBef>
                <a:spcPct val="20000"/>
              </a:spcBef>
              <a:buClr>
                <a:srgbClr val="F8971D"/>
              </a:buClr>
              <a:buFont typeface="Wingdings" panose="05000000000000000000" pitchFamily="2" charset="2"/>
              <a:buNone/>
            </a:pPr>
            <a:r>
              <a:rPr lang="en-GB" dirty="0" smtClean="0">
                <a:latin typeface="Arial" panose="020B0604020202020204" pitchFamily="34" charset="0"/>
                <a:cs typeface="Arial" panose="020B0604020202020204" pitchFamily="34" charset="0"/>
              </a:rPr>
              <a:t>Presentation Title</a:t>
            </a:r>
            <a:endParaRPr lang="en-GB" dirty="0" smtClean="0"/>
          </a:p>
          <a:p>
            <a:pPr lvl="0"/>
            <a:endParaRPr lang="en-GB" dirty="0"/>
          </a:p>
        </p:txBody>
      </p:sp>
      <p:sp>
        <p:nvSpPr>
          <p:cNvPr id="31" name="Text Placeholder 29"/>
          <p:cNvSpPr>
            <a:spLocks noGrp="1"/>
          </p:cNvSpPr>
          <p:nvPr>
            <p:ph type="body" sz="quarter" idx="18" hasCustomPrompt="1"/>
          </p:nvPr>
        </p:nvSpPr>
        <p:spPr>
          <a:xfrm>
            <a:off x="683568" y="5085184"/>
            <a:ext cx="7920881" cy="720080"/>
          </a:xfrm>
        </p:spPr>
        <p:txBody>
          <a:bodyPr/>
          <a:lstStyle>
            <a:lvl1pPr marL="0" marR="0" indent="0" algn="l" defTabSz="914400" rtl="0" eaLnBrk="1" fontAlgn="auto" latinLnBrk="0" hangingPunct="1">
              <a:lnSpc>
                <a:spcPct val="150000"/>
              </a:lnSpc>
              <a:spcBef>
                <a:spcPct val="20000"/>
              </a:spcBef>
              <a:spcAft>
                <a:spcPts val="0"/>
              </a:spcAft>
              <a:buClr>
                <a:srgbClr val="F8971D"/>
              </a:buClr>
              <a:buSzTx/>
              <a:buFont typeface="Wingdings" panose="05000000000000000000" pitchFamily="2" charset="2"/>
              <a:buNone/>
              <a:tabLst/>
              <a:defRPr lang="en-GB" sz="2000" b="1" kern="1200" dirty="0" smtClean="0">
                <a:solidFill>
                  <a:schemeClr val="tx1"/>
                </a:solidFill>
                <a:latin typeface="Arial" panose="020B0604020202020204" pitchFamily="34" charset="0"/>
                <a:ea typeface="+mn-ea"/>
                <a:cs typeface="Arial" panose="020B0604020202020204" pitchFamily="34" charset="0"/>
              </a:defRPr>
            </a:lvl1pPr>
          </a:lstStyle>
          <a:p>
            <a:pPr lvl="0"/>
            <a:r>
              <a:rPr lang="en-GB" dirty="0" smtClean="0">
                <a:latin typeface="Arial" panose="020B0604020202020204" pitchFamily="34" charset="0"/>
                <a:cs typeface="Arial" panose="020B0604020202020204" pitchFamily="34" charset="0"/>
              </a:rPr>
              <a:t>Author</a:t>
            </a:r>
            <a:endParaRPr lang="en-GB" dirty="0" smtClean="0"/>
          </a:p>
          <a:p>
            <a:pPr lvl="0"/>
            <a:endParaRPr lang="en-GB" dirty="0"/>
          </a:p>
        </p:txBody>
      </p:sp>
      <p:sp>
        <p:nvSpPr>
          <p:cNvPr id="33" name="Text Placeholder 29"/>
          <p:cNvSpPr>
            <a:spLocks noGrp="1"/>
          </p:cNvSpPr>
          <p:nvPr>
            <p:ph type="body" sz="quarter" idx="19" hasCustomPrompt="1"/>
          </p:nvPr>
        </p:nvSpPr>
        <p:spPr>
          <a:xfrm>
            <a:off x="683568" y="6137722"/>
            <a:ext cx="7920881" cy="387623"/>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1600" b="0" i="1" kern="1200" dirty="0" smtClean="0">
                <a:solidFill>
                  <a:schemeClr val="tx1"/>
                </a:solidFill>
                <a:latin typeface="Arial" panose="020B0604020202020204" pitchFamily="34" charset="0"/>
                <a:ea typeface="+mn-ea"/>
                <a:cs typeface="Arial" panose="020B0604020202020204" pitchFamily="34" charset="0"/>
              </a:defRPr>
            </a:lvl1pPr>
          </a:lstStyle>
          <a:p>
            <a:pPr lvl="0"/>
            <a:r>
              <a:rPr lang="en-GB" dirty="0" smtClean="0"/>
              <a:t>Date</a:t>
            </a:r>
          </a:p>
          <a:p>
            <a:pPr lvl="0"/>
            <a:endParaRPr lang="en-GB" dirty="0"/>
          </a:p>
        </p:txBody>
      </p:sp>
      <p:sp>
        <p:nvSpPr>
          <p:cNvPr id="34" name="Text Placeholder 29"/>
          <p:cNvSpPr>
            <a:spLocks noGrp="1"/>
          </p:cNvSpPr>
          <p:nvPr>
            <p:ph type="body" sz="quarter" idx="20" hasCustomPrompt="1"/>
          </p:nvPr>
        </p:nvSpPr>
        <p:spPr>
          <a:xfrm>
            <a:off x="683568" y="5805265"/>
            <a:ext cx="7920881" cy="720279"/>
          </a:xfrm>
        </p:spPr>
        <p:txBody>
          <a:bodyPr/>
          <a:lstStyle>
            <a:lvl1pPr marL="0" marR="0" indent="0" algn="l" defTabSz="914400" rtl="0" eaLnBrk="1" fontAlgn="auto" latinLnBrk="0" hangingPunct="1">
              <a:lnSpc>
                <a:spcPct val="100000"/>
              </a:lnSpc>
              <a:spcBef>
                <a:spcPct val="20000"/>
              </a:spcBef>
              <a:spcAft>
                <a:spcPts val="0"/>
              </a:spcAft>
              <a:buClr>
                <a:srgbClr val="F8971D"/>
              </a:buClr>
              <a:buSzTx/>
              <a:buFont typeface="Wingdings" panose="05000000000000000000" pitchFamily="2" charset="2"/>
              <a:buNone/>
              <a:tabLst/>
              <a:defRPr lang="en-GB" sz="1600" b="0" i="1" kern="1200" dirty="0" smtClean="0">
                <a:solidFill>
                  <a:schemeClr val="tx1"/>
                </a:solidFill>
                <a:latin typeface="Arial" panose="020B0604020202020204" pitchFamily="34" charset="0"/>
                <a:ea typeface="+mn-ea"/>
                <a:cs typeface="Arial" panose="020B0604020202020204" pitchFamily="34" charset="0"/>
              </a:defRPr>
            </a:lvl1pPr>
          </a:lstStyle>
          <a:p>
            <a:pPr lvl="0"/>
            <a:r>
              <a:rPr lang="en-GB" dirty="0" smtClean="0">
                <a:latin typeface="Arial" panose="020B0604020202020204" pitchFamily="34" charset="0"/>
                <a:cs typeface="Arial" panose="020B0604020202020204" pitchFamily="34" charset="0"/>
              </a:rPr>
              <a:t>Position / Faculty or Service</a:t>
            </a:r>
            <a:endParaRPr lang="en-GB" dirty="0" smtClean="0"/>
          </a:p>
          <a:p>
            <a:pPr lvl="0"/>
            <a:endParaRPr lang="en-GB" dirty="0"/>
          </a:p>
        </p:txBody>
      </p:sp>
    </p:spTree>
    <p:extLst>
      <p:ext uri="{BB962C8B-B14F-4D97-AF65-F5344CB8AC3E}">
        <p14:creationId xmlns:p14="http://schemas.microsoft.com/office/powerpoint/2010/main" val="4149039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43702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456426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7750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84512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342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3583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47252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3274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342695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1275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lvl1pPr>
            <a:lvl2pPr>
              <a:defRPr sz="2000">
                <a:latin typeface="Arial" pitchFamily="34" charset="0"/>
                <a:cs typeface="Arial"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7" name="Picture 6" descr="Screen Shot 2013-06-03 at 22.30.11.png"/>
          <p:cNvPicPr/>
          <p:nvPr userDrawn="1"/>
        </p:nvPicPr>
        <p:blipFill>
          <a:blip r:embed="rId2" cstate="print"/>
          <a:srcRect b="22787"/>
          <a:stretch>
            <a:fillRect/>
          </a:stretch>
        </p:blipFill>
        <p:spPr bwMode="auto">
          <a:xfrm>
            <a:off x="7055797" y="6093297"/>
            <a:ext cx="1823085" cy="544831"/>
          </a:xfrm>
          <a:prstGeom prst="rect">
            <a:avLst/>
          </a:prstGeom>
          <a:noFill/>
          <a:ln w="9525">
            <a:noFill/>
            <a:miter lim="800000"/>
            <a:headEnd/>
            <a:tailEnd/>
          </a:ln>
        </p:spPr>
      </p:pic>
    </p:spTree>
    <p:extLst>
      <p:ext uri="{BB962C8B-B14F-4D97-AF65-F5344CB8AC3E}">
        <p14:creationId xmlns:p14="http://schemas.microsoft.com/office/powerpoint/2010/main" val="177104234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28726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14704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1528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7" name="Picture 6" descr="Screen Shot 2013-06-03 at 22.30.11.png"/>
          <p:cNvPicPr/>
          <p:nvPr userDrawn="1"/>
        </p:nvPicPr>
        <p:blipFill>
          <a:blip r:embed="rId2" cstate="print"/>
          <a:srcRect b="22787"/>
          <a:stretch>
            <a:fillRect/>
          </a:stretch>
        </p:blipFill>
        <p:spPr bwMode="auto">
          <a:xfrm>
            <a:off x="7055797" y="6093297"/>
            <a:ext cx="1823085" cy="544831"/>
          </a:xfrm>
          <a:prstGeom prst="rect">
            <a:avLst/>
          </a:prstGeom>
          <a:noFill/>
          <a:ln w="9525">
            <a:noFill/>
            <a:miter lim="800000"/>
            <a:headEnd/>
            <a:tailEnd/>
          </a:ln>
        </p:spPr>
      </p:pic>
    </p:spTree>
    <p:extLst>
      <p:ext uri="{BB962C8B-B14F-4D97-AF65-F5344CB8AC3E}">
        <p14:creationId xmlns:p14="http://schemas.microsoft.com/office/powerpoint/2010/main" val="32988081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850107"/>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1"/>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1"/>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8" name="Picture 7" descr="Screen Shot 2013-06-03 at 22.30.11.png"/>
          <p:cNvPicPr/>
          <p:nvPr userDrawn="1"/>
        </p:nvPicPr>
        <p:blipFill>
          <a:blip r:embed="rId2" cstate="print"/>
          <a:srcRect b="22787"/>
          <a:stretch>
            <a:fillRect/>
          </a:stretch>
        </p:blipFill>
        <p:spPr bwMode="auto">
          <a:xfrm>
            <a:off x="7055797" y="6093297"/>
            <a:ext cx="1823085" cy="544831"/>
          </a:xfrm>
          <a:prstGeom prst="rect">
            <a:avLst/>
          </a:prstGeom>
          <a:noFill/>
          <a:ln w="9525">
            <a:noFill/>
            <a:miter lim="800000"/>
            <a:headEnd/>
            <a:tailEnd/>
          </a:ln>
        </p:spPr>
      </p:pic>
    </p:spTree>
    <p:extLst>
      <p:ext uri="{BB962C8B-B14F-4D97-AF65-F5344CB8AC3E}">
        <p14:creationId xmlns:p14="http://schemas.microsoft.com/office/powerpoint/2010/main" val="1758727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10" name="Picture 9" descr="Screen Shot 2013-06-03 at 22.30.11.png"/>
          <p:cNvPicPr/>
          <p:nvPr userDrawn="1"/>
        </p:nvPicPr>
        <p:blipFill>
          <a:blip r:embed="rId2" cstate="print"/>
          <a:srcRect b="22787"/>
          <a:stretch>
            <a:fillRect/>
          </a:stretch>
        </p:blipFill>
        <p:spPr bwMode="auto">
          <a:xfrm>
            <a:off x="7055797" y="6093297"/>
            <a:ext cx="1823085" cy="544831"/>
          </a:xfrm>
          <a:prstGeom prst="rect">
            <a:avLst/>
          </a:prstGeom>
          <a:noFill/>
          <a:ln w="9525">
            <a:noFill/>
            <a:miter lim="800000"/>
            <a:headEnd/>
            <a:tailEnd/>
          </a:ln>
        </p:spPr>
      </p:pic>
    </p:spTree>
    <p:extLst>
      <p:ext uri="{BB962C8B-B14F-4D97-AF65-F5344CB8AC3E}">
        <p14:creationId xmlns:p14="http://schemas.microsoft.com/office/powerpoint/2010/main" val="15205921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6" name="Picture 5" descr="Screen Shot 2013-06-03 at 22.30.11.png"/>
          <p:cNvPicPr/>
          <p:nvPr userDrawn="1"/>
        </p:nvPicPr>
        <p:blipFill>
          <a:blip r:embed="rId2" cstate="print"/>
          <a:srcRect b="22787"/>
          <a:stretch>
            <a:fillRect/>
          </a:stretch>
        </p:blipFill>
        <p:spPr bwMode="auto">
          <a:xfrm>
            <a:off x="7055797" y="6093297"/>
            <a:ext cx="1823085" cy="544831"/>
          </a:xfrm>
          <a:prstGeom prst="rect">
            <a:avLst/>
          </a:prstGeom>
          <a:noFill/>
          <a:ln w="9525">
            <a:noFill/>
            <a:miter lim="800000"/>
            <a:headEnd/>
            <a:tailEnd/>
          </a:ln>
        </p:spPr>
      </p:pic>
    </p:spTree>
    <p:extLst>
      <p:ext uri="{BB962C8B-B14F-4D97-AF65-F5344CB8AC3E}">
        <p14:creationId xmlns:p14="http://schemas.microsoft.com/office/powerpoint/2010/main" val="8804369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5" name="Picture 4" descr="Screen Shot 2013-06-03 at 22.30.11.png"/>
          <p:cNvPicPr/>
          <p:nvPr userDrawn="1"/>
        </p:nvPicPr>
        <p:blipFill>
          <a:blip r:embed="rId2" cstate="print"/>
          <a:srcRect b="22787"/>
          <a:stretch>
            <a:fillRect/>
          </a:stretch>
        </p:blipFill>
        <p:spPr bwMode="auto">
          <a:xfrm>
            <a:off x="7055797" y="6093297"/>
            <a:ext cx="1823085" cy="544831"/>
          </a:xfrm>
          <a:prstGeom prst="rect">
            <a:avLst/>
          </a:prstGeom>
          <a:noFill/>
          <a:ln w="9525">
            <a:noFill/>
            <a:miter lim="800000"/>
            <a:headEnd/>
            <a:tailEnd/>
          </a:ln>
        </p:spPr>
      </p:pic>
    </p:spTree>
    <p:extLst>
      <p:ext uri="{BB962C8B-B14F-4D97-AF65-F5344CB8AC3E}">
        <p14:creationId xmlns:p14="http://schemas.microsoft.com/office/powerpoint/2010/main" val="12445291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8" name="Picture 7" descr="Screen Shot 2013-06-03 at 22.30.11.png"/>
          <p:cNvPicPr/>
          <p:nvPr userDrawn="1"/>
        </p:nvPicPr>
        <p:blipFill>
          <a:blip r:embed="rId2" cstate="print"/>
          <a:srcRect b="22787"/>
          <a:stretch>
            <a:fillRect/>
          </a:stretch>
        </p:blipFill>
        <p:spPr bwMode="auto">
          <a:xfrm>
            <a:off x="7055797" y="6093297"/>
            <a:ext cx="1823085" cy="544831"/>
          </a:xfrm>
          <a:prstGeom prst="rect">
            <a:avLst/>
          </a:prstGeom>
          <a:noFill/>
          <a:ln w="9525">
            <a:noFill/>
            <a:miter lim="800000"/>
            <a:headEnd/>
            <a:tailEnd/>
          </a:ln>
        </p:spPr>
      </p:pic>
    </p:spTree>
    <p:extLst>
      <p:ext uri="{BB962C8B-B14F-4D97-AF65-F5344CB8AC3E}">
        <p14:creationId xmlns:p14="http://schemas.microsoft.com/office/powerpoint/2010/main" val="16758371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6CC84F4-BFEA-493E-A498-40CDD94496A7}" type="datetimeFigureOut">
              <a:rPr lang="en-GB">
                <a:solidFill>
                  <a:prstClr val="black">
                    <a:tint val="75000"/>
                  </a:prstClr>
                </a:solidFill>
              </a:rPr>
              <a:pPr/>
              <a:t>11/05/2016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8F9D143-39BE-41EF-8621-44205C134E72}" type="slidenum">
              <a:rPr lang="en-GB">
                <a:solidFill>
                  <a:prstClr val="black">
                    <a:tint val="75000"/>
                  </a:prstClr>
                </a:solidFill>
              </a:rPr>
              <a:pPr/>
              <a:t>‹#›</a:t>
            </a:fld>
            <a:endParaRPr lang="en-GB">
              <a:solidFill>
                <a:prstClr val="black">
                  <a:tint val="75000"/>
                </a:prstClr>
              </a:solidFill>
            </a:endParaRPr>
          </a:p>
        </p:txBody>
      </p:sp>
      <p:pic>
        <p:nvPicPr>
          <p:cNvPr id="8" name="Picture 7" descr="Screen Shot 2013-06-03 at 22.30.11.png"/>
          <p:cNvPicPr/>
          <p:nvPr userDrawn="1"/>
        </p:nvPicPr>
        <p:blipFill>
          <a:blip r:embed="rId2" cstate="print"/>
          <a:srcRect b="22787"/>
          <a:stretch>
            <a:fillRect/>
          </a:stretch>
        </p:blipFill>
        <p:spPr bwMode="auto">
          <a:xfrm>
            <a:off x="7055797" y="6093297"/>
            <a:ext cx="1823085" cy="544831"/>
          </a:xfrm>
          <a:prstGeom prst="rect">
            <a:avLst/>
          </a:prstGeom>
          <a:noFill/>
          <a:ln w="9525">
            <a:noFill/>
            <a:miter lim="800000"/>
            <a:headEnd/>
            <a:tailEnd/>
          </a:ln>
        </p:spPr>
      </p:pic>
    </p:spTree>
    <p:extLst>
      <p:ext uri="{BB962C8B-B14F-4D97-AF65-F5344CB8AC3E}">
        <p14:creationId xmlns:p14="http://schemas.microsoft.com/office/powerpoint/2010/main" val="3889132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850107"/>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C84F4-BFEA-493E-A498-40CDD94496A7}" type="datetimeFigureOut">
              <a:rPr lang="en-GB" smtClean="0">
                <a:solidFill>
                  <a:prstClr val="black">
                    <a:tint val="75000"/>
                  </a:prstClr>
                </a:solidFill>
              </a:rPr>
              <a:pPr/>
              <a:t>11/05/2016</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9D143-39BE-41EF-8621-44205C134E72}"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762888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F8971D"/>
        </a:buClr>
        <a:buFont typeface="Wingdings" panose="05000000000000000000" pitchFamily="2" charset="2"/>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F8971D"/>
        </a:buClr>
        <a:buFont typeface="Arial" panose="020B0604020202020204"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Clr>
          <a:srgbClr val="F8971D"/>
        </a:buClr>
        <a:buFont typeface="Arial" panose="020B0604020202020204"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Clr>
          <a:srgbClr val="F8971D"/>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8971D"/>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CBFE4-015F-4877-ABA9-EB63EA285C31}" type="datetimeFigureOut">
              <a:rPr lang="en-GB" smtClean="0">
                <a:solidFill>
                  <a:prstClr val="black">
                    <a:tint val="75000"/>
                  </a:prstClr>
                </a:solidFill>
              </a:rPr>
              <a:pPr/>
              <a:t>11/05/2016</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88A65B-FCF6-468B-8FE3-BA907656907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475331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nrl.northumbria.ac.uk/2571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journals.northumbria.ac.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ibrary.northumbria.ac.uk/content.php?pid=665040&amp;sid=550736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83568" y="2060848"/>
            <a:ext cx="7920881" cy="3024537"/>
          </a:xfrm>
        </p:spPr>
        <p:txBody>
          <a:bodyPr>
            <a:normAutofit/>
          </a:bodyPr>
          <a:lstStyle/>
          <a:p>
            <a:r>
              <a:rPr lang="en-GB" sz="2600" dirty="0" smtClean="0"/>
              <a:t>Optimising </a:t>
            </a:r>
            <a:r>
              <a:rPr lang="en-GB" sz="2600" dirty="0"/>
              <a:t>resources to develop a strategic approach to Open </a:t>
            </a:r>
            <a:r>
              <a:rPr lang="en-GB" sz="2600" dirty="0" smtClean="0"/>
              <a:t>Access</a:t>
            </a:r>
          </a:p>
          <a:p>
            <a:endParaRPr lang="en-GB" sz="2400" dirty="0" smtClean="0"/>
          </a:p>
          <a:p>
            <a:r>
              <a:rPr lang="en-GB" sz="2200" b="0" dirty="0" smtClean="0"/>
              <a:t>Embedding Open Access; Northern Collaboration Learning Exchange 12</a:t>
            </a:r>
            <a:r>
              <a:rPr lang="en-GB" sz="2200" b="0" baseline="30000" dirty="0" smtClean="0"/>
              <a:t>th</a:t>
            </a:r>
            <a:r>
              <a:rPr lang="en-GB" sz="2200" b="0" dirty="0" smtClean="0"/>
              <a:t> May 2016</a:t>
            </a:r>
          </a:p>
          <a:p>
            <a:endParaRPr lang="en-GB" dirty="0"/>
          </a:p>
        </p:txBody>
      </p:sp>
      <p:sp>
        <p:nvSpPr>
          <p:cNvPr id="5" name="Text Placeholder 4"/>
          <p:cNvSpPr>
            <a:spLocks noGrp="1"/>
          </p:cNvSpPr>
          <p:nvPr>
            <p:ph type="body" sz="quarter" idx="18"/>
          </p:nvPr>
        </p:nvSpPr>
        <p:spPr/>
        <p:txBody>
          <a:bodyPr/>
          <a:lstStyle/>
          <a:p>
            <a:r>
              <a:rPr lang="en-GB" dirty="0" smtClean="0"/>
              <a:t>Nick Woolley	</a:t>
            </a:r>
            <a:r>
              <a:rPr lang="en-GB" dirty="0"/>
              <a:t>	</a:t>
            </a:r>
            <a:r>
              <a:rPr lang="en-GB" dirty="0" smtClean="0"/>
              <a:t>Ellen Cole</a:t>
            </a:r>
            <a:endParaRPr lang="en-GB" dirty="0"/>
          </a:p>
        </p:txBody>
      </p:sp>
      <p:sp>
        <p:nvSpPr>
          <p:cNvPr id="7" name="Text Placeholder 6"/>
          <p:cNvSpPr>
            <a:spLocks noGrp="1"/>
          </p:cNvSpPr>
          <p:nvPr>
            <p:ph type="body" sz="quarter" idx="20"/>
          </p:nvPr>
        </p:nvSpPr>
        <p:spPr/>
        <p:txBody>
          <a:bodyPr/>
          <a:lstStyle/>
          <a:p>
            <a:r>
              <a:rPr lang="en-GB" dirty="0" smtClean="0"/>
              <a:t>Head of Library Services	Scholarly Publications Librarian</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03948038"/>
              </p:ext>
            </p:extLst>
          </p:nvPr>
        </p:nvGraphicFramePr>
        <p:xfrm>
          <a:off x="899592" y="620688"/>
          <a:ext cx="7344815" cy="1584175"/>
        </p:xfrm>
        <a:graphic>
          <a:graphicData uri="http://schemas.openxmlformats.org/drawingml/2006/table">
            <a:tbl>
              <a:tblPr firstRow="1" firstCol="1" bandRow="1">
                <a:tableStyleId>{5C22544A-7EE6-4342-B048-85BDC9FD1C3A}</a:tableStyleId>
              </a:tblPr>
              <a:tblGrid>
                <a:gridCol w="1936081"/>
                <a:gridCol w="1936081"/>
                <a:gridCol w="1157551"/>
                <a:gridCol w="1157551"/>
                <a:gridCol w="1157551"/>
              </a:tblGrid>
              <a:tr h="316835">
                <a:tc>
                  <a:txBody>
                    <a:bodyPr/>
                    <a:lstStyle/>
                    <a:p>
                      <a:pPr marL="457200" algn="ctr">
                        <a:lnSpc>
                          <a:spcPct val="115000"/>
                        </a:lnSpc>
                        <a:spcAft>
                          <a:spcPts val="0"/>
                        </a:spcAft>
                      </a:pPr>
                      <a:r>
                        <a:rPr lang="en-GB" sz="900" dirty="0">
                          <a:effectLst/>
                        </a:rPr>
                        <a:t> </a:t>
                      </a:r>
                      <a:endParaRPr lang="en-GB" sz="1100" dirty="0">
                        <a:effectLst/>
                        <a:latin typeface="Calibri"/>
                        <a:ea typeface="Calibri"/>
                        <a:cs typeface="Times New Roman"/>
                      </a:endParaRPr>
                    </a:p>
                  </a:txBody>
                  <a:tcPr marL="0" marR="0" marT="0" marB="0"/>
                </a:tc>
                <a:tc>
                  <a:txBody>
                    <a:bodyPr/>
                    <a:lstStyle/>
                    <a:p>
                      <a:endParaRPr lang="en-GB" sz="1000" dirty="0">
                        <a:effectLst/>
                        <a:latin typeface="Calibri"/>
                      </a:endParaRPr>
                    </a:p>
                  </a:txBody>
                  <a:tcPr marL="68580" marR="68580" marT="0" marB="0" anchor="ctr"/>
                </a:tc>
                <a:tc>
                  <a:txBody>
                    <a:bodyPr/>
                    <a:lstStyle/>
                    <a:p>
                      <a:pPr algn="ctr">
                        <a:lnSpc>
                          <a:spcPct val="115000"/>
                        </a:lnSpc>
                        <a:spcAft>
                          <a:spcPts val="0"/>
                        </a:spcAft>
                      </a:pPr>
                      <a:r>
                        <a:rPr lang="en-GB" sz="900">
                          <a:effectLst/>
                        </a:rPr>
                        <a:t>FTE</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dirty="0">
                          <a:effectLst/>
                        </a:rPr>
                        <a:t>Total articles</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Articles per annum</a:t>
                      </a:r>
                      <a:endParaRPr lang="en-GB" sz="1100">
                        <a:effectLst/>
                        <a:latin typeface="Calibri"/>
                        <a:ea typeface="Calibri"/>
                        <a:cs typeface="Times New Roman"/>
                      </a:endParaRPr>
                    </a:p>
                  </a:txBody>
                  <a:tcPr marL="68580" marR="68580" marT="0" marB="0" anchor="ctr"/>
                </a:tc>
              </a:tr>
              <a:tr h="316835">
                <a:tc rowSpan="2">
                  <a:txBody>
                    <a:bodyPr/>
                    <a:lstStyle/>
                    <a:p>
                      <a:pPr algn="ctr">
                        <a:lnSpc>
                          <a:spcPct val="115000"/>
                        </a:lnSpc>
                        <a:spcAft>
                          <a:spcPts val="0"/>
                        </a:spcAft>
                      </a:pPr>
                      <a:r>
                        <a:rPr lang="en-GB" sz="900" dirty="0">
                          <a:effectLst/>
                        </a:rPr>
                        <a:t>REF2014</a:t>
                      </a:r>
                      <a:endParaRPr lang="en-GB" sz="1100" dirty="0">
                        <a:effectLst/>
                        <a:latin typeface="Calibri"/>
                        <a:ea typeface="Calibri"/>
                        <a:cs typeface="Times New Roman"/>
                      </a:endParaRPr>
                    </a:p>
                  </a:txBody>
                  <a:tcPr marL="0" marR="0" marT="0" marB="0" anchor="ctr"/>
                </a:tc>
                <a:tc>
                  <a:txBody>
                    <a:bodyPr/>
                    <a:lstStyle/>
                    <a:p>
                      <a:pPr algn="ctr">
                        <a:lnSpc>
                          <a:spcPct val="115000"/>
                        </a:lnSpc>
                        <a:spcAft>
                          <a:spcPts val="0"/>
                        </a:spcAft>
                      </a:pPr>
                      <a:r>
                        <a:rPr lang="en-GB" sz="900">
                          <a:effectLst/>
                        </a:rPr>
                        <a:t>Submitted </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342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891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149</a:t>
                      </a:r>
                      <a:endParaRPr lang="en-GB" sz="1100">
                        <a:effectLst/>
                        <a:latin typeface="Calibri"/>
                        <a:ea typeface="Calibri"/>
                        <a:cs typeface="Times New Roman"/>
                      </a:endParaRPr>
                    </a:p>
                  </a:txBody>
                  <a:tcPr marL="68580" marR="68580" marT="0" marB="0" anchor="ctr"/>
                </a:tc>
              </a:tr>
              <a:tr h="316835">
                <a:tc vMerge="1">
                  <a:txBody>
                    <a:bodyPr/>
                    <a:lstStyle/>
                    <a:p>
                      <a:endParaRPr lang="en-GB"/>
                    </a:p>
                  </a:txBody>
                  <a:tcPr/>
                </a:tc>
                <a:tc>
                  <a:txBody>
                    <a:bodyPr/>
                    <a:lstStyle/>
                    <a:p>
                      <a:pPr algn="ctr">
                        <a:lnSpc>
                          <a:spcPct val="115000"/>
                        </a:lnSpc>
                        <a:spcAft>
                          <a:spcPts val="0"/>
                        </a:spcAft>
                      </a:pPr>
                      <a:r>
                        <a:rPr lang="en-GB" sz="900">
                          <a:effectLst/>
                        </a:rPr>
                        <a:t>REF-able</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469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1219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203</a:t>
                      </a:r>
                      <a:endParaRPr lang="en-GB" sz="1100">
                        <a:effectLst/>
                        <a:latin typeface="Calibri"/>
                        <a:ea typeface="Calibri"/>
                        <a:cs typeface="Times New Roman"/>
                      </a:endParaRPr>
                    </a:p>
                  </a:txBody>
                  <a:tcPr marL="68580" marR="68580" marT="0" marB="0" anchor="ctr"/>
                </a:tc>
              </a:tr>
              <a:tr h="316835">
                <a:tc rowSpan="2">
                  <a:txBody>
                    <a:bodyPr/>
                    <a:lstStyle/>
                    <a:p>
                      <a:pPr algn="ctr">
                        <a:lnSpc>
                          <a:spcPct val="115000"/>
                        </a:lnSpc>
                        <a:spcAft>
                          <a:spcPts val="0"/>
                        </a:spcAft>
                      </a:pPr>
                      <a:r>
                        <a:rPr lang="en-GB" sz="900" dirty="0">
                          <a:effectLst/>
                        </a:rPr>
                        <a:t>REF2020</a:t>
                      </a:r>
                      <a:endParaRPr lang="en-GB" sz="1100" dirty="0">
                        <a:effectLst/>
                        <a:latin typeface="Calibri"/>
                        <a:ea typeface="Calibri"/>
                        <a:cs typeface="Times New Roman"/>
                      </a:endParaRPr>
                    </a:p>
                  </a:txBody>
                  <a:tcPr marL="0" marR="0" marT="0" marB="0" anchor="ctr"/>
                </a:tc>
                <a:tc>
                  <a:txBody>
                    <a:bodyPr/>
                    <a:lstStyle/>
                    <a:p>
                      <a:pPr algn="ctr">
                        <a:lnSpc>
                          <a:spcPct val="115000"/>
                        </a:lnSpc>
                        <a:spcAft>
                          <a:spcPts val="0"/>
                        </a:spcAft>
                      </a:pPr>
                      <a:r>
                        <a:rPr lang="en-GB" sz="900" dirty="0">
                          <a:effectLst/>
                        </a:rPr>
                        <a:t>Target submission</a:t>
                      </a:r>
                      <a:endParaRPr lang="en-GB"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523</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1360</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227</a:t>
                      </a:r>
                      <a:endParaRPr lang="en-GB" sz="1100">
                        <a:effectLst/>
                        <a:latin typeface="Calibri"/>
                        <a:ea typeface="Calibri"/>
                        <a:cs typeface="Times New Roman"/>
                      </a:endParaRPr>
                    </a:p>
                  </a:txBody>
                  <a:tcPr marL="68580" marR="68580" marT="0" marB="0" anchor="ctr"/>
                </a:tc>
              </a:tr>
              <a:tr h="316835">
                <a:tc vMerge="1">
                  <a:txBody>
                    <a:bodyPr/>
                    <a:lstStyle/>
                    <a:p>
                      <a:endParaRPr lang="en-GB"/>
                    </a:p>
                  </a:txBody>
                  <a:tcPr/>
                </a:tc>
                <a:tc>
                  <a:txBody>
                    <a:bodyPr/>
                    <a:lstStyle/>
                    <a:p>
                      <a:pPr algn="ctr">
                        <a:lnSpc>
                          <a:spcPct val="115000"/>
                        </a:lnSpc>
                        <a:spcAft>
                          <a:spcPts val="0"/>
                        </a:spcAft>
                      </a:pPr>
                      <a:r>
                        <a:rPr lang="en-GB" sz="900">
                          <a:effectLst/>
                        </a:rPr>
                        <a:t>Target REF-able</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715</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a:effectLst/>
                        </a:rPr>
                        <a:t>1859</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900" dirty="0">
                          <a:effectLst/>
                        </a:rPr>
                        <a:t>310</a:t>
                      </a:r>
                      <a:endParaRPr lang="en-GB" sz="1100" dirty="0">
                        <a:effectLst/>
                        <a:latin typeface="Calibri"/>
                        <a:ea typeface="Calibri"/>
                        <a:cs typeface="Times New Roman"/>
                      </a:endParaRPr>
                    </a:p>
                  </a:txBody>
                  <a:tcPr marL="68580" marR="68580"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10588421"/>
              </p:ext>
            </p:extLst>
          </p:nvPr>
        </p:nvGraphicFramePr>
        <p:xfrm>
          <a:off x="251520" y="2420888"/>
          <a:ext cx="8640960" cy="2304256"/>
        </p:xfrm>
        <a:graphic>
          <a:graphicData uri="http://schemas.openxmlformats.org/drawingml/2006/table">
            <a:tbl>
              <a:tblPr firstRow="1" firstCol="1" bandRow="1">
                <a:tableStyleId>{5C22544A-7EE6-4342-B048-85BDC9FD1C3A}</a:tableStyleId>
              </a:tblPr>
              <a:tblGrid>
                <a:gridCol w="1674422"/>
                <a:gridCol w="1674422"/>
                <a:gridCol w="1674422"/>
                <a:gridCol w="401966"/>
                <a:gridCol w="401966"/>
                <a:gridCol w="401966"/>
                <a:gridCol w="401966"/>
                <a:gridCol w="401966"/>
                <a:gridCol w="401966"/>
                <a:gridCol w="401966"/>
                <a:gridCol w="401966"/>
                <a:gridCol w="401966"/>
              </a:tblGrid>
              <a:tr h="400451">
                <a:tc gridSpan="3">
                  <a:txBody>
                    <a:bodyPr/>
                    <a:lstStyle/>
                    <a:p>
                      <a:pPr>
                        <a:lnSpc>
                          <a:spcPct val="115000"/>
                        </a:lnSpc>
                        <a:spcAft>
                          <a:spcPts val="1000"/>
                        </a:spcAft>
                      </a:pPr>
                      <a:r>
                        <a:rPr lang="en-GB" sz="800" dirty="0">
                          <a:effectLst/>
                        </a:rPr>
                        <a:t>Annual institutional publication fund (£1,000’s)</a:t>
                      </a:r>
                      <a:endParaRPr lang="en-GB" sz="1000" dirty="0">
                        <a:effectLst/>
                        <a:latin typeface="Calibri"/>
                        <a:ea typeface="Calibri"/>
                        <a:cs typeface="Times New Roman"/>
                      </a:endParaRPr>
                    </a:p>
                  </a:txBody>
                  <a:tcPr marL="63988" marR="63988" marT="0" marB="0" anchor="ctr"/>
                </a:tc>
                <a:tc hMerge="1">
                  <a:txBody>
                    <a:bodyPr/>
                    <a:lstStyle/>
                    <a:p>
                      <a:endParaRPr lang="en-GB"/>
                    </a:p>
                  </a:txBody>
                  <a:tcPr/>
                </a:tc>
                <a:tc hMerge="1">
                  <a:txBody>
                    <a:bodyPr/>
                    <a:lstStyle/>
                    <a:p>
                      <a:endParaRPr lang="en-GB"/>
                    </a:p>
                  </a:txBody>
                  <a:tcPr/>
                </a:tc>
                <a:tc>
                  <a:txBody>
                    <a:bodyPr/>
                    <a:lstStyle/>
                    <a:p>
                      <a:pPr algn="ctr">
                        <a:lnSpc>
                          <a:spcPct val="115000"/>
                        </a:lnSpc>
                        <a:spcAft>
                          <a:spcPts val="1000"/>
                        </a:spcAft>
                      </a:pPr>
                      <a:r>
                        <a:rPr lang="en-GB" sz="800">
                          <a:effectLst/>
                        </a:rPr>
                        <a:t>£0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£50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£100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£150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£200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£250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£300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£350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£400</a:t>
                      </a:r>
                      <a:endParaRPr lang="en-GB" sz="1000">
                        <a:effectLst/>
                        <a:latin typeface="Calibri"/>
                        <a:ea typeface="Calibri"/>
                        <a:cs typeface="Times New Roman"/>
                      </a:endParaRPr>
                    </a:p>
                  </a:txBody>
                  <a:tcPr marL="63988" marR="63988" marT="0" marB="0" anchor="ctr"/>
                </a:tc>
              </a:tr>
              <a:tr h="400451">
                <a:tc gridSpan="3">
                  <a:txBody>
                    <a:bodyPr/>
                    <a:lstStyle/>
                    <a:p>
                      <a:pPr>
                        <a:lnSpc>
                          <a:spcPct val="115000"/>
                        </a:lnSpc>
                        <a:spcAft>
                          <a:spcPts val="1000"/>
                        </a:spcAft>
                      </a:pPr>
                      <a:r>
                        <a:rPr lang="en-GB" sz="800" dirty="0">
                          <a:effectLst/>
                        </a:rPr>
                        <a:t>No. of articles made Gold OA (based on average APC of £1896)</a:t>
                      </a:r>
                      <a:endParaRPr lang="en-GB" sz="1000" dirty="0">
                        <a:effectLst/>
                        <a:latin typeface="Calibri"/>
                        <a:ea typeface="Calibri"/>
                        <a:cs typeface="Times New Roman"/>
                      </a:endParaRPr>
                    </a:p>
                  </a:txBody>
                  <a:tcPr marL="63988" marR="63988" marT="0" marB="0" anchor="ctr"/>
                </a:tc>
                <a:tc hMerge="1">
                  <a:txBody>
                    <a:bodyPr/>
                    <a:lstStyle/>
                    <a:p>
                      <a:endParaRPr lang="en-GB"/>
                    </a:p>
                  </a:txBody>
                  <a:tcPr/>
                </a:tc>
                <a:tc hMerge="1">
                  <a:txBody>
                    <a:bodyPr/>
                    <a:lstStyle/>
                    <a:p>
                      <a:endParaRPr lang="en-GB"/>
                    </a:p>
                  </a:txBody>
                  <a:tcPr/>
                </a:tc>
                <a:tc>
                  <a:txBody>
                    <a:bodyPr/>
                    <a:lstStyle/>
                    <a:p>
                      <a:pPr algn="ctr">
                        <a:lnSpc>
                          <a:spcPct val="115000"/>
                        </a:lnSpc>
                        <a:spcAft>
                          <a:spcPts val="1000"/>
                        </a:spcAft>
                      </a:pPr>
                      <a:r>
                        <a:rPr lang="en-GB" sz="800">
                          <a:effectLst/>
                        </a:rPr>
                        <a:t>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26</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53</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79</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105</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132</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158</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185</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211</a:t>
                      </a:r>
                      <a:endParaRPr lang="en-GB" sz="1000">
                        <a:effectLst/>
                        <a:latin typeface="Calibri"/>
                        <a:ea typeface="Calibri"/>
                        <a:cs typeface="Times New Roman"/>
                      </a:endParaRPr>
                    </a:p>
                  </a:txBody>
                  <a:tcPr marL="63988" marR="63988" marT="0" marB="0" anchor="ctr"/>
                </a:tc>
              </a:tr>
              <a:tr h="501118">
                <a:tc rowSpan="4">
                  <a:txBody>
                    <a:bodyPr/>
                    <a:lstStyle/>
                    <a:p>
                      <a:pPr algn="ctr">
                        <a:lnSpc>
                          <a:spcPct val="115000"/>
                        </a:lnSpc>
                        <a:spcAft>
                          <a:spcPts val="1000"/>
                        </a:spcAft>
                      </a:pPr>
                      <a:r>
                        <a:rPr lang="en-GB" sz="800">
                          <a:effectLst/>
                        </a:rPr>
                        <a:t>Gold OA</a:t>
                      </a:r>
                      <a:endParaRPr lang="en-GB" sz="1000">
                        <a:effectLst/>
                      </a:endParaRPr>
                    </a:p>
                    <a:p>
                      <a:pPr algn="ctr">
                        <a:lnSpc>
                          <a:spcPct val="115000"/>
                        </a:lnSpc>
                        <a:spcAft>
                          <a:spcPts val="1000"/>
                        </a:spcAft>
                      </a:pPr>
                      <a:r>
                        <a:rPr lang="en-GB" sz="800">
                          <a:effectLst/>
                        </a:rPr>
                        <a:t>(%)</a:t>
                      </a:r>
                      <a:endParaRPr lang="en-GB" sz="1000">
                        <a:effectLst/>
                        <a:latin typeface="Calibri"/>
                        <a:ea typeface="Calibri"/>
                        <a:cs typeface="Times New Roman"/>
                      </a:endParaRPr>
                    </a:p>
                  </a:txBody>
                  <a:tcPr marL="63988" marR="63988" marT="0" marB="0" anchor="ctr"/>
                </a:tc>
                <a:tc rowSpan="2">
                  <a:txBody>
                    <a:bodyPr/>
                    <a:lstStyle/>
                    <a:p>
                      <a:pPr algn="ctr">
                        <a:lnSpc>
                          <a:spcPct val="115000"/>
                        </a:lnSpc>
                        <a:spcAft>
                          <a:spcPts val="1000"/>
                        </a:spcAft>
                      </a:pPr>
                      <a:r>
                        <a:rPr lang="en-GB" sz="800" dirty="0">
                          <a:effectLst/>
                        </a:rPr>
                        <a:t>REF 2014</a:t>
                      </a:r>
                      <a:endParaRPr lang="en-GB" sz="1000" dirty="0">
                        <a:effectLst/>
                        <a:latin typeface="Calibri"/>
                        <a:ea typeface="Calibri"/>
                        <a:cs typeface="Times New Roman"/>
                      </a:endParaRPr>
                    </a:p>
                  </a:txBody>
                  <a:tcPr marL="63988" marR="63988" marT="0" marB="0" anchor="ctr"/>
                </a:tc>
                <a:tc>
                  <a:txBody>
                    <a:bodyPr/>
                    <a:lstStyle/>
                    <a:p>
                      <a:pPr>
                        <a:lnSpc>
                          <a:spcPct val="115000"/>
                        </a:lnSpc>
                        <a:spcAft>
                          <a:spcPts val="1000"/>
                        </a:spcAft>
                      </a:pPr>
                      <a:r>
                        <a:rPr lang="en-GB" sz="800">
                          <a:effectLst/>
                        </a:rPr>
                        <a:t>149 articles submitted</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18%</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35%</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53%</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71%</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88%</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106%</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124%</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142%</a:t>
                      </a:r>
                      <a:endParaRPr lang="en-GB" sz="1000">
                        <a:effectLst/>
                        <a:latin typeface="Calibri"/>
                        <a:ea typeface="Calibri"/>
                        <a:cs typeface="Times New Roman"/>
                      </a:endParaRPr>
                    </a:p>
                  </a:txBody>
                  <a:tcPr marL="63988" marR="63988" marT="0" marB="0" anchor="ctr"/>
                </a:tc>
              </a:tr>
              <a:tr h="501118">
                <a:tc vMerge="1">
                  <a:txBody>
                    <a:bodyPr/>
                    <a:lstStyle/>
                    <a:p>
                      <a:endParaRPr lang="en-GB"/>
                    </a:p>
                  </a:txBody>
                  <a:tcPr/>
                </a:tc>
                <a:tc vMerge="1">
                  <a:txBody>
                    <a:bodyPr/>
                    <a:lstStyle/>
                    <a:p>
                      <a:endParaRPr lang="en-GB"/>
                    </a:p>
                  </a:txBody>
                  <a:tcPr/>
                </a:tc>
                <a:tc>
                  <a:txBody>
                    <a:bodyPr/>
                    <a:lstStyle/>
                    <a:p>
                      <a:pPr>
                        <a:lnSpc>
                          <a:spcPct val="115000"/>
                        </a:lnSpc>
                        <a:spcAft>
                          <a:spcPts val="1000"/>
                        </a:spcAft>
                      </a:pPr>
                      <a:r>
                        <a:rPr lang="en-GB" sz="800">
                          <a:effectLst/>
                        </a:rPr>
                        <a:t>203 articles REF-able</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13%</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31%</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39%</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52%</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65%</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78%</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91%</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104%</a:t>
                      </a:r>
                      <a:endParaRPr lang="en-GB" sz="1000">
                        <a:effectLst/>
                        <a:latin typeface="Calibri"/>
                        <a:ea typeface="Calibri"/>
                        <a:cs typeface="Times New Roman"/>
                      </a:endParaRPr>
                    </a:p>
                  </a:txBody>
                  <a:tcPr marL="63988" marR="63988" marT="0" marB="0" anchor="ctr"/>
                </a:tc>
              </a:tr>
              <a:tr h="250559">
                <a:tc vMerge="1">
                  <a:txBody>
                    <a:bodyPr/>
                    <a:lstStyle/>
                    <a:p>
                      <a:endParaRPr lang="en-GB"/>
                    </a:p>
                  </a:txBody>
                  <a:tcPr/>
                </a:tc>
                <a:tc rowSpan="2">
                  <a:txBody>
                    <a:bodyPr/>
                    <a:lstStyle/>
                    <a:p>
                      <a:pPr algn="ctr">
                        <a:lnSpc>
                          <a:spcPct val="115000"/>
                        </a:lnSpc>
                        <a:spcAft>
                          <a:spcPts val="1000"/>
                        </a:spcAft>
                      </a:pPr>
                      <a:r>
                        <a:rPr lang="en-GB" sz="800">
                          <a:effectLst/>
                        </a:rPr>
                        <a:t>REF 2020</a:t>
                      </a:r>
                      <a:endParaRPr lang="en-GB" sz="1000">
                        <a:effectLst/>
                        <a:latin typeface="Calibri"/>
                        <a:ea typeface="Calibri"/>
                        <a:cs typeface="Times New Roman"/>
                      </a:endParaRPr>
                    </a:p>
                  </a:txBody>
                  <a:tcPr marL="63988" marR="63988" marT="0" marB="0" anchor="ctr"/>
                </a:tc>
                <a:tc>
                  <a:txBody>
                    <a:bodyPr/>
                    <a:lstStyle/>
                    <a:p>
                      <a:pPr>
                        <a:lnSpc>
                          <a:spcPct val="115000"/>
                        </a:lnSpc>
                        <a:spcAft>
                          <a:spcPts val="1000"/>
                        </a:spcAft>
                      </a:pPr>
                      <a:r>
                        <a:rPr lang="en-GB" sz="800">
                          <a:effectLst/>
                        </a:rPr>
                        <a:t>227 articles submitted</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12%</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23%</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35%</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46%</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58%</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70%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81%</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93%</a:t>
                      </a:r>
                      <a:endParaRPr lang="en-GB" sz="1000">
                        <a:effectLst/>
                        <a:latin typeface="Calibri"/>
                        <a:ea typeface="Calibri"/>
                        <a:cs typeface="Times New Roman"/>
                      </a:endParaRPr>
                    </a:p>
                  </a:txBody>
                  <a:tcPr marL="63988" marR="63988" marT="0" marB="0" anchor="ctr"/>
                </a:tc>
              </a:tr>
              <a:tr h="250559">
                <a:tc vMerge="1">
                  <a:txBody>
                    <a:bodyPr/>
                    <a:lstStyle/>
                    <a:p>
                      <a:endParaRPr lang="en-GB"/>
                    </a:p>
                  </a:txBody>
                  <a:tcPr/>
                </a:tc>
                <a:tc vMerge="1">
                  <a:txBody>
                    <a:bodyPr/>
                    <a:lstStyle/>
                    <a:p>
                      <a:endParaRPr lang="en-GB"/>
                    </a:p>
                  </a:txBody>
                  <a:tcPr/>
                </a:tc>
                <a:tc>
                  <a:txBody>
                    <a:bodyPr/>
                    <a:lstStyle/>
                    <a:p>
                      <a:pPr>
                        <a:lnSpc>
                          <a:spcPct val="115000"/>
                        </a:lnSpc>
                        <a:spcAft>
                          <a:spcPts val="1000"/>
                        </a:spcAft>
                      </a:pPr>
                      <a:r>
                        <a:rPr lang="en-GB" sz="800">
                          <a:effectLst/>
                        </a:rPr>
                        <a:t>310 articles REF-able</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9%</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17%</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26%</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34%</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43%</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51%</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a:effectLst/>
                        </a:rPr>
                        <a:t>60%</a:t>
                      </a:r>
                      <a:endParaRPr lang="en-GB" sz="1000">
                        <a:effectLst/>
                        <a:latin typeface="Calibri"/>
                        <a:ea typeface="Calibri"/>
                        <a:cs typeface="Times New Roman"/>
                      </a:endParaRPr>
                    </a:p>
                  </a:txBody>
                  <a:tcPr marL="63988" marR="63988" marT="0" marB="0" anchor="ctr"/>
                </a:tc>
                <a:tc>
                  <a:txBody>
                    <a:bodyPr/>
                    <a:lstStyle/>
                    <a:p>
                      <a:pPr algn="ctr">
                        <a:lnSpc>
                          <a:spcPct val="115000"/>
                        </a:lnSpc>
                        <a:spcAft>
                          <a:spcPts val="1000"/>
                        </a:spcAft>
                      </a:pPr>
                      <a:r>
                        <a:rPr lang="en-GB" sz="800" dirty="0">
                          <a:effectLst/>
                        </a:rPr>
                        <a:t>68%</a:t>
                      </a:r>
                      <a:endParaRPr lang="en-GB" sz="1000" dirty="0">
                        <a:effectLst/>
                        <a:latin typeface="Calibri"/>
                        <a:ea typeface="Calibri"/>
                        <a:cs typeface="Times New Roman"/>
                      </a:endParaRPr>
                    </a:p>
                  </a:txBody>
                  <a:tcPr marL="63988" marR="63988" marT="0"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55760628"/>
              </p:ext>
            </p:extLst>
          </p:nvPr>
        </p:nvGraphicFramePr>
        <p:xfrm>
          <a:off x="318356" y="4941168"/>
          <a:ext cx="8507287" cy="1317126"/>
        </p:xfrm>
        <a:graphic>
          <a:graphicData uri="http://schemas.openxmlformats.org/drawingml/2006/table">
            <a:tbl>
              <a:tblPr firstRow="1" firstCol="1" bandRow="1">
                <a:tableStyleId>{5C22544A-7EE6-4342-B048-85BDC9FD1C3A}</a:tableStyleId>
              </a:tblPr>
              <a:tblGrid>
                <a:gridCol w="472589"/>
                <a:gridCol w="4017349"/>
                <a:gridCol w="4017349"/>
              </a:tblGrid>
              <a:tr h="439042">
                <a:tc rowSpan="3">
                  <a:txBody>
                    <a:bodyPr/>
                    <a:lstStyle/>
                    <a:p>
                      <a:pPr algn="ctr">
                        <a:lnSpc>
                          <a:spcPct val="115000"/>
                        </a:lnSpc>
                        <a:spcAft>
                          <a:spcPts val="1000"/>
                        </a:spcAft>
                      </a:pPr>
                      <a:r>
                        <a:rPr lang="en-GB" sz="800" kern="1800" dirty="0">
                          <a:effectLst/>
                        </a:rPr>
                        <a:t>Challenges and opportunities</a:t>
                      </a:r>
                      <a:endParaRPr lang="en-GB" sz="1000" dirty="0">
                        <a:effectLst/>
                        <a:latin typeface="Calibri"/>
                        <a:ea typeface="Calibri"/>
                        <a:cs typeface="Times New Roman"/>
                      </a:endParaRPr>
                    </a:p>
                  </a:txBody>
                  <a:tcPr marL="64136" marR="64136" marT="0" marB="0" anchor="ctr"/>
                </a:tc>
                <a:tc>
                  <a:txBody>
                    <a:bodyPr/>
                    <a:lstStyle/>
                    <a:p>
                      <a:pPr>
                        <a:lnSpc>
                          <a:spcPct val="115000"/>
                        </a:lnSpc>
                        <a:spcAft>
                          <a:spcPts val="1000"/>
                        </a:spcAft>
                      </a:pPr>
                      <a:r>
                        <a:rPr lang="en-GB" sz="800" kern="1800" dirty="0">
                          <a:effectLst/>
                        </a:rPr>
                        <a:t>£0</a:t>
                      </a:r>
                      <a:endParaRPr lang="en-GB" sz="1000" dirty="0">
                        <a:effectLst/>
                        <a:latin typeface="Calibri"/>
                        <a:ea typeface="Calibri"/>
                        <a:cs typeface="Times New Roman"/>
                      </a:endParaRPr>
                    </a:p>
                  </a:txBody>
                  <a:tcPr marL="64136" marR="64136" marT="0" marB="0" anchor="ctr"/>
                </a:tc>
                <a:tc>
                  <a:txBody>
                    <a:bodyPr/>
                    <a:lstStyle/>
                    <a:p>
                      <a:pPr>
                        <a:lnSpc>
                          <a:spcPct val="115000"/>
                        </a:lnSpc>
                        <a:spcAft>
                          <a:spcPts val="1000"/>
                        </a:spcAft>
                      </a:pPr>
                      <a:r>
                        <a:rPr lang="en-GB" sz="800" kern="1800">
                          <a:effectLst/>
                        </a:rPr>
                        <a:t>RCUK non-compliance. Failure to use OA to maximise impact of Northumbria’s research globally. Risk to reputation in research community.</a:t>
                      </a:r>
                      <a:endParaRPr lang="en-GB" sz="1000">
                        <a:effectLst/>
                        <a:latin typeface="Calibri"/>
                        <a:ea typeface="Calibri"/>
                        <a:cs typeface="Times New Roman"/>
                      </a:endParaRPr>
                    </a:p>
                  </a:txBody>
                  <a:tcPr marL="64136" marR="64136" marT="0" marB="0" anchor="ctr"/>
                </a:tc>
              </a:tr>
              <a:tr h="439042">
                <a:tc vMerge="1">
                  <a:txBody>
                    <a:bodyPr/>
                    <a:lstStyle/>
                    <a:p>
                      <a:endParaRPr lang="en-GB"/>
                    </a:p>
                  </a:txBody>
                  <a:tcPr/>
                </a:tc>
                <a:tc>
                  <a:txBody>
                    <a:bodyPr/>
                    <a:lstStyle/>
                    <a:p>
                      <a:pPr>
                        <a:lnSpc>
                          <a:spcPct val="115000"/>
                        </a:lnSpc>
                        <a:spcAft>
                          <a:spcPts val="1000"/>
                        </a:spcAft>
                      </a:pPr>
                      <a:r>
                        <a:rPr lang="en-GB" sz="800" kern="1800" dirty="0">
                          <a:effectLst/>
                        </a:rPr>
                        <a:t>£</a:t>
                      </a:r>
                      <a:r>
                        <a:rPr lang="en-GB" sz="800" kern="1800" dirty="0" smtClean="0">
                          <a:effectLst/>
                        </a:rPr>
                        <a:t>50,000</a:t>
                      </a:r>
                      <a:endParaRPr lang="en-GB" sz="1000" dirty="0">
                        <a:effectLst/>
                        <a:latin typeface="Calibri"/>
                        <a:ea typeface="Calibri"/>
                        <a:cs typeface="Times New Roman"/>
                      </a:endParaRPr>
                    </a:p>
                  </a:txBody>
                  <a:tcPr marL="64136" marR="64136" marT="0" marB="0" anchor="ctr"/>
                </a:tc>
                <a:tc>
                  <a:txBody>
                    <a:bodyPr/>
                    <a:lstStyle/>
                    <a:p>
                      <a:pPr>
                        <a:lnSpc>
                          <a:spcPct val="115000"/>
                        </a:lnSpc>
                        <a:spcAft>
                          <a:spcPts val="1000"/>
                        </a:spcAft>
                      </a:pPr>
                      <a:r>
                        <a:rPr lang="en-GB" sz="800" kern="1800">
                          <a:effectLst/>
                        </a:rPr>
                        <a:t>Gold OA for RCUK funded outputs but minimal publication impact for the majority of REF outputs.</a:t>
                      </a:r>
                      <a:endParaRPr lang="en-GB" sz="1000">
                        <a:effectLst/>
                        <a:latin typeface="Calibri"/>
                        <a:ea typeface="Calibri"/>
                        <a:cs typeface="Times New Roman"/>
                      </a:endParaRPr>
                    </a:p>
                  </a:txBody>
                  <a:tcPr marL="64136" marR="64136" marT="0" marB="0" anchor="ctr"/>
                </a:tc>
              </a:tr>
              <a:tr h="439042">
                <a:tc vMerge="1">
                  <a:txBody>
                    <a:bodyPr/>
                    <a:lstStyle/>
                    <a:p>
                      <a:endParaRPr lang="en-GB"/>
                    </a:p>
                  </a:txBody>
                  <a:tcPr/>
                </a:tc>
                <a:tc>
                  <a:txBody>
                    <a:bodyPr/>
                    <a:lstStyle/>
                    <a:p>
                      <a:pPr>
                        <a:lnSpc>
                          <a:spcPct val="115000"/>
                        </a:lnSpc>
                        <a:spcAft>
                          <a:spcPts val="1000"/>
                        </a:spcAft>
                      </a:pPr>
                      <a:r>
                        <a:rPr lang="en-GB" sz="800" kern="1800" dirty="0">
                          <a:effectLst/>
                        </a:rPr>
                        <a:t>£</a:t>
                      </a:r>
                      <a:r>
                        <a:rPr lang="en-GB" sz="800" kern="1800" dirty="0" smtClean="0">
                          <a:effectLst/>
                        </a:rPr>
                        <a:t>200,000</a:t>
                      </a:r>
                      <a:endParaRPr lang="en-GB" sz="1000" dirty="0">
                        <a:effectLst/>
                        <a:latin typeface="Calibri"/>
                        <a:ea typeface="Calibri"/>
                        <a:cs typeface="Times New Roman"/>
                      </a:endParaRPr>
                    </a:p>
                  </a:txBody>
                  <a:tcPr marL="64136" marR="64136" marT="0" marB="0" anchor="ctr"/>
                </a:tc>
                <a:tc>
                  <a:txBody>
                    <a:bodyPr/>
                    <a:lstStyle/>
                    <a:p>
                      <a:pPr>
                        <a:lnSpc>
                          <a:spcPct val="115000"/>
                        </a:lnSpc>
                        <a:spcAft>
                          <a:spcPts val="1000"/>
                        </a:spcAft>
                      </a:pPr>
                      <a:r>
                        <a:rPr lang="en-GB" sz="800" kern="1800" dirty="0">
                          <a:effectLst/>
                        </a:rPr>
                        <a:t>RCUK compliance. Maximised impact for selected REF outputs. Contributing to a reputable research environment at Northumbria.</a:t>
                      </a:r>
                      <a:endParaRPr lang="en-GB" sz="1000" dirty="0">
                        <a:effectLst/>
                        <a:latin typeface="Calibri"/>
                        <a:ea typeface="Calibri"/>
                        <a:cs typeface="Times New Roman"/>
                      </a:endParaRPr>
                    </a:p>
                  </a:txBody>
                  <a:tcPr marL="64136" marR="64136" marT="0" marB="0" anchor="ctr"/>
                </a:tc>
              </a:tr>
            </a:tbl>
          </a:graphicData>
        </a:graphic>
      </p:graphicFrame>
    </p:spTree>
    <p:extLst>
      <p:ext uri="{BB962C8B-B14F-4D97-AF65-F5344CB8AC3E}">
        <p14:creationId xmlns:p14="http://schemas.microsoft.com/office/powerpoint/2010/main" val="4154353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APCs at Northumbria</a:t>
            </a:r>
          </a:p>
        </p:txBody>
      </p:sp>
      <p:sp>
        <p:nvSpPr>
          <p:cNvPr id="3" name="Content Placeholder 2"/>
          <p:cNvSpPr>
            <a:spLocks noGrp="1"/>
          </p:cNvSpPr>
          <p:nvPr>
            <p:ph idx="1"/>
          </p:nvPr>
        </p:nvSpPr>
        <p:spPr>
          <a:xfrm>
            <a:off x="457200" y="1052737"/>
            <a:ext cx="8229600" cy="5073427"/>
          </a:xfrm>
        </p:spPr>
        <p:txBody>
          <a:bodyPr>
            <a:normAutofit/>
          </a:bodyPr>
          <a:lstStyle/>
          <a:p>
            <a:pPr>
              <a:spcBef>
                <a:spcPts val="0"/>
              </a:spcBef>
            </a:pPr>
            <a:r>
              <a:rPr lang="en-GB" sz="2000" dirty="0" smtClean="0"/>
              <a:t>APCs managed by the University Library:</a:t>
            </a:r>
          </a:p>
          <a:p>
            <a:pPr lvl="1">
              <a:spcBef>
                <a:spcPts val="0"/>
              </a:spcBef>
            </a:pPr>
            <a:r>
              <a:rPr lang="en-GB" sz="1600" dirty="0" smtClean="0"/>
              <a:t>2013/14 – 1</a:t>
            </a:r>
          </a:p>
          <a:p>
            <a:pPr lvl="1">
              <a:spcBef>
                <a:spcPts val="0"/>
              </a:spcBef>
            </a:pPr>
            <a:r>
              <a:rPr lang="en-GB" sz="1600" dirty="0" smtClean="0"/>
              <a:t>2014/15 – 38</a:t>
            </a:r>
          </a:p>
          <a:p>
            <a:pPr lvl="1">
              <a:spcBef>
                <a:spcPts val="0"/>
              </a:spcBef>
            </a:pPr>
            <a:r>
              <a:rPr lang="en-GB" sz="1600" dirty="0" smtClean="0"/>
              <a:t>2015/16 – 115 so far</a:t>
            </a:r>
          </a:p>
          <a:p>
            <a:pPr>
              <a:spcBef>
                <a:spcPts val="0"/>
              </a:spcBef>
            </a:pPr>
            <a:endParaRPr lang="en-GB" sz="2000" dirty="0" smtClean="0"/>
          </a:p>
          <a:p>
            <a:pPr marL="0" indent="0">
              <a:spcBef>
                <a:spcPts val="0"/>
              </a:spcBef>
              <a:buNone/>
            </a:pPr>
            <a:r>
              <a:rPr lang="en-GB" sz="2000" b="1" dirty="0" smtClean="0"/>
              <a:t>2015/16</a:t>
            </a:r>
            <a:endParaRPr lang="en-GB" sz="2000" b="1" dirty="0"/>
          </a:p>
          <a:p>
            <a:pPr>
              <a:spcBef>
                <a:spcPts val="0"/>
              </a:spcBef>
            </a:pPr>
            <a:r>
              <a:rPr lang="en-GB" sz="2000" dirty="0" smtClean="0"/>
              <a:t>APCs </a:t>
            </a:r>
            <a:r>
              <a:rPr lang="en-GB" sz="2000" dirty="0" smtClean="0"/>
              <a:t>for 81 authors from 22 </a:t>
            </a:r>
            <a:r>
              <a:rPr lang="en-GB" sz="2000" dirty="0" smtClean="0"/>
              <a:t>departments</a:t>
            </a:r>
          </a:p>
          <a:p>
            <a:pPr>
              <a:spcBef>
                <a:spcPts val="0"/>
              </a:spcBef>
            </a:pPr>
            <a:r>
              <a:rPr lang="en-GB" sz="2000" dirty="0" smtClean="0"/>
              <a:t>RCUK </a:t>
            </a:r>
            <a:r>
              <a:rPr lang="en-GB" sz="2000" dirty="0" smtClean="0"/>
              <a:t>block grant spend at approx. </a:t>
            </a:r>
            <a:r>
              <a:rPr lang="en-GB" sz="2000" dirty="0" smtClean="0"/>
              <a:t>300% for 15/16</a:t>
            </a:r>
          </a:p>
          <a:p>
            <a:pPr>
              <a:spcBef>
                <a:spcPts val="0"/>
              </a:spcBef>
            </a:pPr>
            <a:r>
              <a:rPr lang="en-GB" sz="2000" dirty="0" smtClean="0"/>
              <a:t>Outstanding negative </a:t>
            </a:r>
            <a:r>
              <a:rPr lang="en-GB" sz="2000" dirty="0" smtClean="0"/>
              <a:t>balance for </a:t>
            </a:r>
            <a:r>
              <a:rPr lang="en-GB" sz="2000" dirty="0" smtClean="0"/>
              <a:t>14/15</a:t>
            </a:r>
          </a:p>
          <a:p>
            <a:pPr>
              <a:spcBef>
                <a:spcPts val="0"/>
              </a:spcBef>
            </a:pPr>
            <a:r>
              <a:rPr lang="en-GB" sz="2000" dirty="0" smtClean="0"/>
              <a:t>Over </a:t>
            </a:r>
            <a:r>
              <a:rPr lang="en-GB" sz="2000" dirty="0" smtClean="0"/>
              <a:t>40% of APCs made using vouchers, credits, discounts etc</a:t>
            </a:r>
            <a:r>
              <a:rPr lang="en-GB" sz="2000" dirty="0" smtClean="0"/>
              <a:t>..</a:t>
            </a:r>
          </a:p>
          <a:p>
            <a:pPr>
              <a:spcBef>
                <a:spcPts val="0"/>
              </a:spcBef>
            </a:pPr>
            <a:r>
              <a:rPr lang="en-GB" sz="2000" dirty="0" smtClean="0"/>
              <a:t>Use </a:t>
            </a:r>
            <a:r>
              <a:rPr lang="en-GB" sz="2000" dirty="0" smtClean="0"/>
              <a:t>JISC template to record all </a:t>
            </a:r>
            <a:r>
              <a:rPr lang="en-GB" sz="2000" dirty="0" smtClean="0"/>
              <a:t>activity – publish data on </a:t>
            </a:r>
            <a:r>
              <a:rPr lang="en-GB" sz="2000" dirty="0" err="1" smtClean="0"/>
              <a:t>f</a:t>
            </a:r>
            <a:r>
              <a:rPr lang="en-GB" sz="2000" dirty="0" err="1" smtClean="0"/>
              <a:t>igshare</a:t>
            </a:r>
            <a:endParaRPr lang="en-GB" sz="2000" dirty="0"/>
          </a:p>
          <a:p>
            <a:pPr>
              <a:spcBef>
                <a:spcPts val="0"/>
              </a:spcBef>
            </a:pPr>
            <a:r>
              <a:rPr lang="en-GB" sz="2000" dirty="0" smtClean="0"/>
              <a:t>Complete </a:t>
            </a:r>
            <a:r>
              <a:rPr lang="en-GB" sz="2000" dirty="0" smtClean="0"/>
              <a:t>RIOXX fields in Northumbria Research Link (NRL) </a:t>
            </a:r>
            <a:r>
              <a:rPr lang="en-GB" sz="2000" dirty="0" smtClean="0"/>
              <a:t>repository</a:t>
            </a:r>
          </a:p>
          <a:p>
            <a:pPr>
              <a:spcBef>
                <a:spcPts val="0"/>
              </a:spcBef>
            </a:pPr>
            <a:r>
              <a:rPr lang="en-GB" sz="2000" dirty="0" smtClean="0"/>
              <a:t>PO’s </a:t>
            </a:r>
            <a:r>
              <a:rPr lang="en-GB" sz="2000" dirty="0" smtClean="0"/>
              <a:t>and </a:t>
            </a:r>
            <a:r>
              <a:rPr lang="en-GB" sz="2000" dirty="0" smtClean="0"/>
              <a:t>invoices with senior sign-off</a:t>
            </a:r>
            <a:endParaRPr lang="en-GB" sz="2000" dirty="0"/>
          </a:p>
          <a:p>
            <a:endParaRPr lang="en-GB" sz="2000" dirty="0"/>
          </a:p>
        </p:txBody>
      </p:sp>
    </p:spTree>
    <p:extLst>
      <p:ext uri="{BB962C8B-B14F-4D97-AF65-F5344CB8AC3E}">
        <p14:creationId xmlns:p14="http://schemas.microsoft.com/office/powerpoint/2010/main" val="1078052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Key </a:t>
            </a:r>
            <a:r>
              <a:rPr lang="en-GB" sz="2800" b="1" dirty="0" smtClean="0"/>
              <a:t>enablers at Northumbria?</a:t>
            </a:r>
            <a:endParaRPr lang="en-GB" sz="2800" b="1" dirty="0" smtClean="0"/>
          </a:p>
        </p:txBody>
      </p:sp>
      <p:sp>
        <p:nvSpPr>
          <p:cNvPr id="3" name="Content Placeholder 2"/>
          <p:cNvSpPr>
            <a:spLocks noGrp="1"/>
          </p:cNvSpPr>
          <p:nvPr>
            <p:ph idx="1"/>
          </p:nvPr>
        </p:nvSpPr>
        <p:spPr>
          <a:xfrm>
            <a:off x="457200" y="1052737"/>
            <a:ext cx="8229600" cy="5073427"/>
          </a:xfrm>
        </p:spPr>
        <p:txBody>
          <a:bodyPr>
            <a:normAutofit lnSpcReduction="10000"/>
          </a:bodyPr>
          <a:lstStyle/>
          <a:p>
            <a:pPr>
              <a:spcBef>
                <a:spcPts val="0"/>
              </a:spcBef>
            </a:pPr>
            <a:r>
              <a:rPr lang="en-GB" sz="2000" dirty="0"/>
              <a:t>D</a:t>
            </a:r>
            <a:r>
              <a:rPr lang="en-GB" sz="2000" dirty="0" smtClean="0"/>
              <a:t>epartmental planning and alignment with Corporate Strategy</a:t>
            </a:r>
          </a:p>
          <a:p>
            <a:pPr marL="0" indent="0">
              <a:spcBef>
                <a:spcPts val="0"/>
              </a:spcBef>
              <a:buNone/>
            </a:pPr>
            <a:endParaRPr lang="en-GB" sz="2000" dirty="0" smtClean="0"/>
          </a:p>
          <a:p>
            <a:pPr>
              <a:spcBef>
                <a:spcPts val="0"/>
              </a:spcBef>
            </a:pPr>
            <a:r>
              <a:rPr lang="en-GB" sz="2000" dirty="0" smtClean="0"/>
              <a:t>Organisational design and focus – Scholarly Publications Team</a:t>
            </a:r>
          </a:p>
          <a:p>
            <a:pPr marL="0" indent="0">
              <a:spcBef>
                <a:spcPts val="0"/>
              </a:spcBef>
              <a:buNone/>
            </a:pPr>
            <a:endParaRPr lang="en-GB" sz="2000" dirty="0" smtClean="0"/>
          </a:p>
          <a:p>
            <a:pPr>
              <a:spcBef>
                <a:spcPts val="0"/>
              </a:spcBef>
            </a:pPr>
            <a:r>
              <a:rPr lang="en-GB" sz="2000" dirty="0"/>
              <a:t>Comprehensive institutional OA </a:t>
            </a:r>
            <a:r>
              <a:rPr lang="en-GB" sz="2000" dirty="0" smtClean="0"/>
              <a:t>policy, senior buy-in, and responsive IAG</a:t>
            </a:r>
          </a:p>
          <a:p>
            <a:pPr>
              <a:spcBef>
                <a:spcPts val="0"/>
              </a:spcBef>
            </a:pPr>
            <a:endParaRPr lang="en-GB" sz="2000" dirty="0"/>
          </a:p>
          <a:p>
            <a:pPr lvl="0">
              <a:spcBef>
                <a:spcPts val="0"/>
              </a:spcBef>
            </a:pPr>
            <a:r>
              <a:rPr lang="en-GB" sz="1900" dirty="0">
                <a:solidFill>
                  <a:prstClr val="black"/>
                </a:solidFill>
              </a:rPr>
              <a:t>Evidence-base and data driven approach to making business </a:t>
            </a:r>
            <a:r>
              <a:rPr lang="en-GB" sz="1900" dirty="0" smtClean="0">
                <a:solidFill>
                  <a:prstClr val="black"/>
                </a:solidFill>
              </a:rPr>
              <a:t>case for publication fund</a:t>
            </a:r>
            <a:endParaRPr lang="en-GB" sz="1900" dirty="0">
              <a:solidFill>
                <a:prstClr val="black"/>
              </a:solidFill>
            </a:endParaRPr>
          </a:p>
          <a:p>
            <a:pPr marL="0" indent="0">
              <a:spcBef>
                <a:spcPts val="0"/>
              </a:spcBef>
              <a:buNone/>
            </a:pPr>
            <a:endParaRPr lang="en-GB" sz="2000" dirty="0" smtClean="0"/>
          </a:p>
          <a:p>
            <a:pPr>
              <a:spcBef>
                <a:spcPts val="0"/>
              </a:spcBef>
            </a:pPr>
            <a:r>
              <a:rPr lang="en-GB" sz="2000" dirty="0" smtClean="0"/>
              <a:t>Effective professional relationships </a:t>
            </a:r>
            <a:r>
              <a:rPr lang="en-GB" sz="2000" dirty="0" smtClean="0"/>
              <a:t>within the institution – particularly </a:t>
            </a:r>
            <a:r>
              <a:rPr lang="en-GB" sz="2000" dirty="0" smtClean="0"/>
              <a:t>co-ordination between Library </a:t>
            </a:r>
            <a:r>
              <a:rPr lang="en-GB" sz="2000" dirty="0" smtClean="0"/>
              <a:t>and Research </a:t>
            </a:r>
            <a:r>
              <a:rPr lang="en-GB" sz="2000" dirty="0" smtClean="0"/>
              <a:t>Office</a:t>
            </a:r>
          </a:p>
          <a:p>
            <a:pPr marL="0" indent="0">
              <a:spcBef>
                <a:spcPts val="0"/>
              </a:spcBef>
              <a:buNone/>
            </a:pPr>
            <a:endParaRPr lang="en-GB" sz="2000" dirty="0" smtClean="0"/>
          </a:p>
          <a:p>
            <a:pPr>
              <a:spcBef>
                <a:spcPts val="0"/>
              </a:spcBef>
            </a:pPr>
            <a:r>
              <a:rPr lang="en-GB" sz="2000" dirty="0" smtClean="0"/>
              <a:t>Delivering demonstrable impact and value</a:t>
            </a:r>
            <a:endParaRPr lang="en-GB" sz="2000" dirty="0" smtClean="0"/>
          </a:p>
          <a:p>
            <a:pPr lvl="1">
              <a:spcBef>
                <a:spcPts val="0"/>
              </a:spcBef>
            </a:pPr>
            <a:r>
              <a:rPr lang="en-GB" sz="1600" dirty="0" smtClean="0"/>
              <a:t>RCUK compliance 0% for Year One - 83% for Year Two</a:t>
            </a:r>
          </a:p>
          <a:p>
            <a:pPr lvl="1">
              <a:spcBef>
                <a:spcPts val="0"/>
              </a:spcBef>
            </a:pPr>
            <a:r>
              <a:rPr lang="en-GB" sz="1600" dirty="0">
                <a:hlinkClick r:id="rId3"/>
              </a:rPr>
              <a:t>http://nrl.northumbria.ac.uk/25712</a:t>
            </a:r>
            <a:r>
              <a:rPr lang="en-GB" sz="1600" dirty="0" smtClean="0">
                <a:hlinkClick r:id="rId3"/>
              </a:rPr>
              <a:t>/</a:t>
            </a:r>
            <a:endParaRPr lang="en-GB" sz="1600" dirty="0" smtClean="0"/>
          </a:p>
          <a:p>
            <a:pPr lvl="1">
              <a:spcBef>
                <a:spcPts val="0"/>
              </a:spcBef>
            </a:pPr>
            <a:r>
              <a:rPr lang="en-GB" sz="1600" dirty="0" smtClean="0"/>
              <a:t>..and wider research </a:t>
            </a:r>
            <a:r>
              <a:rPr lang="en-GB" sz="1600" dirty="0" smtClean="0"/>
              <a:t>environment</a:t>
            </a:r>
            <a:endParaRPr lang="en-GB" sz="1600" dirty="0"/>
          </a:p>
          <a:p>
            <a:pPr lvl="1">
              <a:spcBef>
                <a:spcPts val="0"/>
              </a:spcBef>
            </a:pPr>
            <a:endParaRPr lang="en-GB" sz="1600" dirty="0" smtClean="0"/>
          </a:p>
          <a:p>
            <a:pPr>
              <a:spcBef>
                <a:spcPts val="0"/>
              </a:spcBef>
            </a:pPr>
            <a:r>
              <a:rPr lang="en-GB" sz="2000" dirty="0" smtClean="0"/>
              <a:t>Central management in Library </a:t>
            </a:r>
            <a:r>
              <a:rPr lang="en-GB" sz="2000" dirty="0" smtClean="0"/>
              <a:t>with</a:t>
            </a:r>
            <a:r>
              <a:rPr lang="en-GB" sz="2000" dirty="0" smtClean="0"/>
              <a:t> </a:t>
            </a:r>
            <a:r>
              <a:rPr lang="en-GB" sz="2000" dirty="0" smtClean="0"/>
              <a:t>academic</a:t>
            </a:r>
            <a:r>
              <a:rPr lang="en-GB" sz="2000" dirty="0" smtClean="0"/>
              <a:t> </a:t>
            </a:r>
            <a:r>
              <a:rPr lang="en-GB" sz="2000" dirty="0" smtClean="0"/>
              <a:t>selection in </a:t>
            </a:r>
            <a:r>
              <a:rPr lang="en-GB" sz="2000" dirty="0" smtClean="0"/>
              <a:t>Faculty</a:t>
            </a:r>
            <a:endParaRPr lang="en-GB" sz="2000" dirty="0"/>
          </a:p>
          <a:p>
            <a:endParaRPr lang="en-GB" sz="2000" dirty="0"/>
          </a:p>
        </p:txBody>
      </p:sp>
    </p:spTree>
    <p:extLst>
      <p:ext uri="{BB962C8B-B14F-4D97-AF65-F5344CB8AC3E}">
        <p14:creationId xmlns:p14="http://schemas.microsoft.com/office/powerpoint/2010/main" val="1078052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Problems and i</a:t>
            </a:r>
            <a:r>
              <a:rPr lang="en-GB" sz="2800" b="1" dirty="0" smtClean="0"/>
              <a:t>ssues</a:t>
            </a:r>
            <a:endParaRPr lang="en-GB" sz="2800" b="1" dirty="0" smtClean="0"/>
          </a:p>
        </p:txBody>
      </p:sp>
      <p:sp>
        <p:nvSpPr>
          <p:cNvPr id="3" name="Content Placeholder 2"/>
          <p:cNvSpPr>
            <a:spLocks noGrp="1"/>
          </p:cNvSpPr>
          <p:nvPr>
            <p:ph idx="1"/>
          </p:nvPr>
        </p:nvSpPr>
        <p:spPr>
          <a:xfrm>
            <a:off x="457200" y="1052737"/>
            <a:ext cx="8229600" cy="5073427"/>
          </a:xfrm>
        </p:spPr>
        <p:txBody>
          <a:bodyPr>
            <a:normAutofit fontScale="92500" lnSpcReduction="20000"/>
          </a:bodyPr>
          <a:lstStyle/>
          <a:p>
            <a:pPr>
              <a:spcBef>
                <a:spcPts val="0"/>
              </a:spcBef>
            </a:pPr>
            <a:r>
              <a:rPr lang="en-GB" sz="1800" dirty="0"/>
              <a:t>What happens when RCUK funds are exhausted locally? Academic selection on publication title and requirements for Green</a:t>
            </a:r>
            <a:r>
              <a:rPr lang="en-GB" sz="1800" dirty="0" smtClean="0"/>
              <a:t>?</a:t>
            </a:r>
            <a:endParaRPr lang="en-GB" sz="1800" dirty="0" smtClean="0"/>
          </a:p>
          <a:p>
            <a:pPr>
              <a:spcBef>
                <a:spcPts val="0"/>
              </a:spcBef>
            </a:pPr>
            <a:endParaRPr lang="en-GB" sz="1800" dirty="0"/>
          </a:p>
          <a:p>
            <a:pPr>
              <a:spcBef>
                <a:spcPts val="0"/>
              </a:spcBef>
            </a:pPr>
            <a:r>
              <a:rPr lang="en-GB" sz="1800" dirty="0" smtClean="0"/>
              <a:t>Connecting </a:t>
            </a:r>
            <a:r>
              <a:rPr lang="en-GB" sz="1800" dirty="0" smtClean="0"/>
              <a:t>funding with </a:t>
            </a:r>
            <a:r>
              <a:rPr lang="en-GB" sz="1800" dirty="0" smtClean="0"/>
              <a:t>publication – role of the CRIS?</a:t>
            </a:r>
          </a:p>
          <a:p>
            <a:pPr>
              <a:spcBef>
                <a:spcPts val="0"/>
              </a:spcBef>
            </a:pPr>
            <a:endParaRPr lang="en-GB" sz="1800" dirty="0" smtClean="0"/>
          </a:p>
          <a:p>
            <a:pPr>
              <a:spcBef>
                <a:spcPts val="0"/>
              </a:spcBef>
            </a:pPr>
            <a:r>
              <a:rPr lang="en-GB" sz="1800" dirty="0" smtClean="0"/>
              <a:t>Understanding potential for more strategic publication title selection – but aversion to lists.</a:t>
            </a:r>
          </a:p>
          <a:p>
            <a:pPr>
              <a:spcBef>
                <a:spcPts val="0"/>
              </a:spcBef>
            </a:pPr>
            <a:endParaRPr lang="en-GB" sz="1800" dirty="0" smtClean="0"/>
          </a:p>
          <a:p>
            <a:pPr>
              <a:spcBef>
                <a:spcPts val="0"/>
              </a:spcBef>
            </a:pPr>
            <a:r>
              <a:rPr lang="en-GB" sz="1800" dirty="0" smtClean="0"/>
              <a:t>Understanding author contribution. Who pays?</a:t>
            </a:r>
          </a:p>
          <a:p>
            <a:pPr>
              <a:spcBef>
                <a:spcPts val="0"/>
              </a:spcBef>
            </a:pPr>
            <a:endParaRPr lang="en-GB" sz="1800" dirty="0" smtClean="0"/>
          </a:p>
          <a:p>
            <a:pPr>
              <a:spcBef>
                <a:spcPts val="0"/>
              </a:spcBef>
            </a:pPr>
            <a:r>
              <a:rPr lang="en-GB" sz="1800" dirty="0" smtClean="0"/>
              <a:t>Working around the author-publisher </a:t>
            </a:r>
            <a:r>
              <a:rPr lang="en-GB" sz="1800" dirty="0" err="1" smtClean="0"/>
              <a:t>blackbox</a:t>
            </a:r>
            <a:r>
              <a:rPr lang="en-GB" sz="1800" dirty="0" smtClean="0"/>
              <a:t>. Benefit if a Harvard-style licence?</a:t>
            </a:r>
          </a:p>
          <a:p>
            <a:pPr>
              <a:spcBef>
                <a:spcPts val="0"/>
              </a:spcBef>
            </a:pPr>
            <a:endParaRPr lang="en-GB" sz="1800" dirty="0" smtClean="0"/>
          </a:p>
          <a:p>
            <a:pPr>
              <a:spcBef>
                <a:spcPts val="0"/>
              </a:spcBef>
            </a:pPr>
            <a:r>
              <a:rPr lang="en-GB" sz="1800" dirty="0" smtClean="0"/>
              <a:t>Shifting policy landscape and funding </a:t>
            </a:r>
            <a:r>
              <a:rPr lang="en-GB" sz="1800" dirty="0" smtClean="0"/>
              <a:t>for OA in the </a:t>
            </a:r>
            <a:r>
              <a:rPr lang="en-GB" sz="1800" dirty="0"/>
              <a:t>UK. </a:t>
            </a:r>
            <a:r>
              <a:rPr lang="en-GB" sz="1800" dirty="0" smtClean="0"/>
              <a:t>Gold </a:t>
            </a:r>
            <a:r>
              <a:rPr lang="en-GB" sz="1800" dirty="0"/>
              <a:t>v. Green – influence of HEFCE policy and next REF. Green Paper and Nurse </a:t>
            </a:r>
            <a:r>
              <a:rPr lang="en-GB" sz="1800" dirty="0" smtClean="0"/>
              <a:t>Review</a:t>
            </a:r>
            <a:endParaRPr lang="en-GB" sz="1800" dirty="0"/>
          </a:p>
          <a:p>
            <a:pPr marL="0" indent="0">
              <a:spcBef>
                <a:spcPts val="0"/>
              </a:spcBef>
              <a:buNone/>
            </a:pPr>
            <a:endParaRPr lang="en-GB" sz="1800" dirty="0" smtClean="0"/>
          </a:p>
          <a:p>
            <a:pPr>
              <a:spcBef>
                <a:spcPts val="0"/>
              </a:spcBef>
            </a:pPr>
            <a:r>
              <a:rPr lang="en-GB" sz="1800" dirty="0" smtClean="0"/>
              <a:t>Impact upon the Library Collection and total costs – </a:t>
            </a:r>
            <a:r>
              <a:rPr lang="en-GB" sz="1800" dirty="0" smtClean="0"/>
              <a:t>prospect of rebalancing payment as part of</a:t>
            </a:r>
            <a:r>
              <a:rPr lang="en-GB" sz="1800" dirty="0" smtClean="0"/>
              <a:t> transition </a:t>
            </a:r>
            <a:r>
              <a:rPr lang="en-GB" sz="1800" dirty="0" smtClean="0"/>
              <a:t>from big </a:t>
            </a:r>
            <a:r>
              <a:rPr lang="en-GB" sz="1800" dirty="0" smtClean="0"/>
              <a:t>deals? Could double dipping provide cheaper route for some HEI’s?</a:t>
            </a:r>
          </a:p>
          <a:p>
            <a:pPr>
              <a:spcBef>
                <a:spcPts val="0"/>
              </a:spcBef>
            </a:pPr>
            <a:endParaRPr lang="en-GB" sz="1800" dirty="0" smtClean="0"/>
          </a:p>
          <a:p>
            <a:pPr>
              <a:spcBef>
                <a:spcPts val="0"/>
              </a:spcBef>
            </a:pPr>
            <a:r>
              <a:rPr lang="en-GB" sz="1800" dirty="0" smtClean="0"/>
              <a:t>Assessing ROI from publication funds and APCs – bibliometrics? Timescales?</a:t>
            </a:r>
          </a:p>
          <a:p>
            <a:pPr>
              <a:spcBef>
                <a:spcPts val="0"/>
              </a:spcBef>
            </a:pPr>
            <a:endParaRPr lang="en-GB" sz="1800" dirty="0" smtClean="0"/>
          </a:p>
          <a:p>
            <a:pPr>
              <a:spcBef>
                <a:spcPts val="0"/>
              </a:spcBef>
            </a:pPr>
            <a:r>
              <a:rPr lang="en-GB" sz="1800" dirty="0" smtClean="0"/>
              <a:t>Losing sight of OA greater good?</a:t>
            </a:r>
            <a:endParaRPr lang="en-GB" sz="1800" dirty="0"/>
          </a:p>
          <a:p>
            <a:endParaRPr lang="en-GB" sz="2000" dirty="0"/>
          </a:p>
        </p:txBody>
      </p:sp>
    </p:spTree>
    <p:extLst>
      <p:ext uri="{BB962C8B-B14F-4D97-AF65-F5344CB8AC3E}">
        <p14:creationId xmlns:p14="http://schemas.microsoft.com/office/powerpoint/2010/main" val="1919108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Thanks for listening…</a:t>
            </a:r>
          </a:p>
        </p:txBody>
      </p:sp>
      <p:sp>
        <p:nvSpPr>
          <p:cNvPr id="3" name="Content Placeholder 2"/>
          <p:cNvSpPr>
            <a:spLocks noGrp="1"/>
          </p:cNvSpPr>
          <p:nvPr>
            <p:ph idx="1"/>
          </p:nvPr>
        </p:nvSpPr>
        <p:spPr>
          <a:xfrm>
            <a:off x="457200" y="1052737"/>
            <a:ext cx="8229600" cy="5073427"/>
          </a:xfrm>
        </p:spPr>
        <p:txBody>
          <a:bodyPr>
            <a:normAutofit/>
          </a:bodyPr>
          <a:lstStyle/>
          <a:p>
            <a:pPr lvl="1">
              <a:buNone/>
            </a:pPr>
            <a:endParaRPr lang="en-GB" sz="1900" dirty="0" smtClean="0"/>
          </a:p>
          <a:p>
            <a:pPr lvl="1"/>
            <a:endParaRPr lang="en-GB" sz="1900" dirty="0" smtClean="0"/>
          </a:p>
        </p:txBody>
      </p:sp>
      <p:pic>
        <p:nvPicPr>
          <p:cNvPr id="3074" name="Picture 2"/>
          <p:cNvPicPr>
            <a:picLocks noChangeAspect="1" noChangeArrowheads="1"/>
          </p:cNvPicPr>
          <p:nvPr/>
        </p:nvPicPr>
        <p:blipFill>
          <a:blip r:embed="rId2" cstate="print"/>
          <a:srcRect/>
          <a:stretch>
            <a:fillRect/>
          </a:stretch>
        </p:blipFill>
        <p:spPr bwMode="auto">
          <a:xfrm>
            <a:off x="2520000" y="1260000"/>
            <a:ext cx="3337084" cy="4751546"/>
          </a:xfrm>
          <a:prstGeom prst="rect">
            <a:avLst/>
          </a:prstGeom>
          <a:noFill/>
          <a:ln w="9525">
            <a:noFill/>
            <a:miter lim="800000"/>
            <a:headEnd/>
            <a:tailEnd/>
          </a:ln>
        </p:spPr>
      </p:pic>
    </p:spTree>
    <p:extLst>
      <p:ext uri="{BB962C8B-B14F-4D97-AF65-F5344CB8AC3E}">
        <p14:creationId xmlns:p14="http://schemas.microsoft.com/office/powerpoint/2010/main" val="877606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Outline</a:t>
            </a:r>
          </a:p>
        </p:txBody>
      </p:sp>
      <p:sp>
        <p:nvSpPr>
          <p:cNvPr id="3" name="Content Placeholder 2"/>
          <p:cNvSpPr>
            <a:spLocks noGrp="1"/>
          </p:cNvSpPr>
          <p:nvPr>
            <p:ph idx="1"/>
          </p:nvPr>
        </p:nvSpPr>
        <p:spPr>
          <a:xfrm>
            <a:off x="457200" y="1052737"/>
            <a:ext cx="8229600" cy="5073427"/>
          </a:xfrm>
        </p:spPr>
        <p:txBody>
          <a:bodyPr>
            <a:normAutofit/>
          </a:bodyPr>
          <a:lstStyle/>
          <a:p>
            <a:pPr marL="0" indent="0">
              <a:buNone/>
            </a:pPr>
            <a:endParaRPr lang="en-GB" sz="2000" dirty="0" smtClean="0"/>
          </a:p>
          <a:p>
            <a:r>
              <a:rPr lang="en-GB" sz="2000" dirty="0" smtClean="0"/>
              <a:t>Background to project and </a:t>
            </a:r>
            <a:r>
              <a:rPr lang="en-GB" sz="2000" dirty="0" smtClean="0"/>
              <a:t>Northumbria</a:t>
            </a:r>
            <a:endParaRPr lang="en-GB" sz="2000" dirty="0"/>
          </a:p>
          <a:p>
            <a:r>
              <a:rPr lang="en-GB" sz="2000" dirty="0" smtClean="0"/>
              <a:t>Project </a:t>
            </a:r>
            <a:r>
              <a:rPr lang="en-GB" sz="2000" dirty="0" smtClean="0"/>
              <a:t>work packages, activity </a:t>
            </a:r>
            <a:r>
              <a:rPr lang="en-GB" sz="2000" dirty="0" smtClean="0"/>
              <a:t>and </a:t>
            </a:r>
            <a:r>
              <a:rPr lang="en-GB" sz="2000" dirty="0" smtClean="0"/>
              <a:t>outputs</a:t>
            </a:r>
            <a:endParaRPr lang="en-GB" sz="2000" dirty="0" smtClean="0"/>
          </a:p>
          <a:p>
            <a:r>
              <a:rPr lang="en-GB" sz="2000" dirty="0" smtClean="0"/>
              <a:t>Case study findings on common practice</a:t>
            </a:r>
          </a:p>
          <a:p>
            <a:r>
              <a:rPr lang="en-GB" sz="2000" dirty="0" smtClean="0"/>
              <a:t>Wider </a:t>
            </a:r>
            <a:r>
              <a:rPr lang="en-GB" sz="2000" dirty="0" smtClean="0"/>
              <a:t>Northumbria </a:t>
            </a:r>
            <a:r>
              <a:rPr lang="en-GB" sz="2000" dirty="0" smtClean="0"/>
              <a:t>experience on OA</a:t>
            </a:r>
            <a:endParaRPr lang="en-GB" sz="2000" dirty="0"/>
          </a:p>
          <a:p>
            <a:r>
              <a:rPr lang="en-GB" sz="2000" dirty="0" smtClean="0"/>
              <a:t>APCs</a:t>
            </a:r>
            <a:endParaRPr lang="en-GB" sz="2000" dirty="0"/>
          </a:p>
          <a:p>
            <a:r>
              <a:rPr lang="en-GB" sz="2000" dirty="0" smtClean="0"/>
              <a:t>Key enablers</a:t>
            </a:r>
            <a:endParaRPr lang="en-GB" sz="2000" dirty="0"/>
          </a:p>
          <a:p>
            <a:r>
              <a:rPr lang="en-GB" sz="2000" dirty="0" smtClean="0"/>
              <a:t>Problems and issues?</a:t>
            </a:r>
            <a:endParaRPr lang="en-GB" sz="2000" dirty="0" smtClean="0"/>
          </a:p>
          <a:p>
            <a:pPr>
              <a:buNone/>
            </a:pPr>
            <a:endParaRPr lang="en-GB" sz="2000" dirty="0" smtClean="0"/>
          </a:p>
        </p:txBody>
      </p:sp>
    </p:spTree>
    <p:extLst>
      <p:ext uri="{BB962C8B-B14F-4D97-AF65-F5344CB8AC3E}">
        <p14:creationId xmlns:p14="http://schemas.microsoft.com/office/powerpoint/2010/main" val="549502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Northumbria OA Pathfinder</a:t>
            </a:r>
          </a:p>
        </p:txBody>
      </p:sp>
      <p:sp>
        <p:nvSpPr>
          <p:cNvPr id="3" name="Content Placeholder 2"/>
          <p:cNvSpPr>
            <a:spLocks noGrp="1"/>
          </p:cNvSpPr>
          <p:nvPr>
            <p:ph idx="1"/>
          </p:nvPr>
        </p:nvSpPr>
        <p:spPr>
          <a:xfrm>
            <a:off x="457200" y="1052737"/>
            <a:ext cx="8229600" cy="5073427"/>
          </a:xfrm>
        </p:spPr>
        <p:txBody>
          <a:bodyPr>
            <a:normAutofit/>
          </a:bodyPr>
          <a:lstStyle/>
          <a:p>
            <a:r>
              <a:rPr lang="en-GB" sz="2000" dirty="0" smtClean="0"/>
              <a:t>In partnership with the University of Sunderland</a:t>
            </a:r>
          </a:p>
          <a:p>
            <a:endParaRPr lang="en-GB" sz="2000" dirty="0" smtClean="0"/>
          </a:p>
          <a:p>
            <a:r>
              <a:rPr lang="en-GB" sz="2000" dirty="0" smtClean="0"/>
              <a:t>‘Optimising </a:t>
            </a:r>
            <a:r>
              <a:rPr lang="en-GB" sz="2000" dirty="0"/>
              <a:t>resources to develop a strategic approach to Open </a:t>
            </a:r>
            <a:r>
              <a:rPr lang="en-GB" sz="2000" dirty="0" smtClean="0"/>
              <a:t>Access’</a:t>
            </a:r>
            <a:endParaRPr lang="en-GB" sz="2000" dirty="0" smtClean="0"/>
          </a:p>
          <a:p>
            <a:pPr lvl="1"/>
            <a:r>
              <a:rPr lang="en-GB" sz="1400" dirty="0" smtClean="0"/>
              <a:t>“This </a:t>
            </a:r>
            <a:r>
              <a:rPr lang="en-GB" sz="1400" dirty="0"/>
              <a:t>project will develop shared tools and best practice policies and procedures to enable HEIs with limited external funding to effectively and creatively respond to the challenges and opportunities presented by recent Open Access policies</a:t>
            </a:r>
            <a:r>
              <a:rPr lang="en-GB" sz="1400" dirty="0" smtClean="0"/>
              <a:t>.”</a:t>
            </a:r>
          </a:p>
          <a:p>
            <a:pPr marL="0" indent="0">
              <a:buNone/>
            </a:pPr>
            <a:endParaRPr lang="en-GB" sz="2000" dirty="0" smtClean="0"/>
          </a:p>
          <a:p>
            <a:r>
              <a:rPr lang="en-GB" sz="2000" dirty="0" smtClean="0"/>
              <a:t>Project team:</a:t>
            </a:r>
          </a:p>
          <a:p>
            <a:pPr lvl="1"/>
            <a:r>
              <a:rPr lang="en-GB" sz="1400" dirty="0"/>
              <a:t>Nick </a:t>
            </a:r>
            <a:r>
              <a:rPr lang="en-GB" sz="1400" dirty="0" smtClean="0"/>
              <a:t>Woolley (Project Director) Head of Library </a:t>
            </a:r>
            <a:r>
              <a:rPr lang="en-GB" sz="1400" dirty="0"/>
              <a:t>Services, </a:t>
            </a:r>
            <a:r>
              <a:rPr lang="en-GB" sz="1400" dirty="0" smtClean="0"/>
              <a:t>Northumbria</a:t>
            </a:r>
          </a:p>
          <a:p>
            <a:pPr lvl="1"/>
            <a:r>
              <a:rPr lang="en-GB" sz="1400" dirty="0" smtClean="0"/>
              <a:t>David </a:t>
            </a:r>
            <a:r>
              <a:rPr lang="en-GB" sz="1400" dirty="0"/>
              <a:t>Young (Project </a:t>
            </a:r>
            <a:r>
              <a:rPr lang="en-GB" sz="1400" dirty="0" smtClean="0"/>
              <a:t>Manager) Research </a:t>
            </a:r>
            <a:r>
              <a:rPr lang="en-GB" sz="1400" dirty="0"/>
              <a:t>Funding and Policy Manager, </a:t>
            </a:r>
            <a:r>
              <a:rPr lang="en-GB" sz="1400" dirty="0" smtClean="0"/>
              <a:t>Northumbria</a:t>
            </a:r>
          </a:p>
          <a:p>
            <a:pPr lvl="1"/>
            <a:r>
              <a:rPr lang="en-GB" sz="1400" dirty="0" smtClean="0"/>
              <a:t>Ellen </a:t>
            </a:r>
            <a:r>
              <a:rPr lang="en-GB" sz="1400" dirty="0"/>
              <a:t>Cole (Project </a:t>
            </a:r>
            <a:r>
              <a:rPr lang="en-GB" sz="1400" dirty="0" smtClean="0"/>
              <a:t>Officer) Scholarly </a:t>
            </a:r>
            <a:r>
              <a:rPr lang="en-GB" sz="1400" dirty="0"/>
              <a:t>Publications Librarian, </a:t>
            </a:r>
            <a:r>
              <a:rPr lang="en-GB" sz="1400" dirty="0" smtClean="0"/>
              <a:t>Northumbria</a:t>
            </a:r>
          </a:p>
          <a:p>
            <a:pPr lvl="1"/>
            <a:r>
              <a:rPr lang="en-GB" sz="1400" dirty="0" smtClean="0"/>
              <a:t>Barry </a:t>
            </a:r>
            <a:r>
              <a:rPr lang="en-GB" sz="1400" dirty="0"/>
              <a:t>Hall (Project </a:t>
            </a:r>
            <a:r>
              <a:rPr lang="en-GB" sz="1400" dirty="0" smtClean="0"/>
              <a:t>Officer) Repository </a:t>
            </a:r>
            <a:r>
              <a:rPr lang="en-GB" sz="1400" dirty="0"/>
              <a:t>Manager, </a:t>
            </a:r>
            <a:r>
              <a:rPr lang="en-GB" sz="1400" dirty="0" smtClean="0"/>
              <a:t>Sunderland</a:t>
            </a:r>
          </a:p>
          <a:p>
            <a:pPr lvl="1"/>
            <a:r>
              <a:rPr lang="en-GB" sz="1400" dirty="0" smtClean="0"/>
              <a:t>Mark Harland (Planning Analyst) Senior Planning Analyst, Northumbria</a:t>
            </a:r>
          </a:p>
          <a:p>
            <a:pPr lvl="1"/>
            <a:endParaRPr lang="en-GB" sz="1400" dirty="0"/>
          </a:p>
          <a:p>
            <a:pPr lvl="0"/>
            <a:r>
              <a:rPr lang="en-GB" sz="2000" dirty="0" smtClean="0">
                <a:solidFill>
                  <a:prstClr val="black"/>
                </a:solidFill>
              </a:rPr>
              <a:t>www.oapathfinder.wordpress.com</a:t>
            </a:r>
            <a:endParaRPr lang="en-GB" sz="1400" dirty="0"/>
          </a:p>
        </p:txBody>
      </p:sp>
    </p:spTree>
    <p:extLst>
      <p:ext uri="{BB962C8B-B14F-4D97-AF65-F5344CB8AC3E}">
        <p14:creationId xmlns:p14="http://schemas.microsoft.com/office/powerpoint/2010/main" val="549502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9"/>
            <a:ext cx="8229600" cy="5865516"/>
          </a:xfrm>
        </p:spPr>
        <p:txBody>
          <a:bodyPr>
            <a:normAutofit/>
          </a:bodyPr>
          <a:lstStyle/>
          <a:p>
            <a:pPr marL="0" indent="0">
              <a:spcBef>
                <a:spcPts val="0"/>
              </a:spcBef>
              <a:buNone/>
            </a:pPr>
            <a:r>
              <a:rPr lang="en-GB" sz="2400" b="1" dirty="0" smtClean="0">
                <a:ea typeface="Arial Unicode MS" pitchFamily="34" charset="-128"/>
              </a:rPr>
              <a:t>Northumbria University</a:t>
            </a:r>
          </a:p>
          <a:p>
            <a:pPr>
              <a:spcBef>
                <a:spcPts val="0"/>
              </a:spcBef>
            </a:pPr>
            <a:endParaRPr lang="en-GB" sz="1600" dirty="0" smtClean="0">
              <a:ea typeface="Arial Unicode MS" pitchFamily="34" charset="-128"/>
            </a:endParaRPr>
          </a:p>
          <a:p>
            <a:pPr>
              <a:spcBef>
                <a:spcPts val="0"/>
              </a:spcBef>
            </a:pPr>
            <a:r>
              <a:rPr lang="en-GB" sz="1600" dirty="0" smtClean="0">
                <a:ea typeface="Arial Unicode MS" pitchFamily="34" charset="-128"/>
              </a:rPr>
              <a:t>Since </a:t>
            </a:r>
            <a:r>
              <a:rPr lang="en-GB" sz="1600" dirty="0">
                <a:ea typeface="Arial Unicode MS" pitchFamily="34" charset="-128"/>
              </a:rPr>
              <a:t>1894 (Rutherford College of Technology)</a:t>
            </a:r>
          </a:p>
          <a:p>
            <a:pPr>
              <a:spcBef>
                <a:spcPts val="0"/>
              </a:spcBef>
            </a:pPr>
            <a:r>
              <a:rPr lang="en-GB" sz="1600" dirty="0">
                <a:ea typeface="Arial Unicode MS" pitchFamily="34" charset="-128"/>
              </a:rPr>
              <a:t>Over 30,000 students from over 130 countries</a:t>
            </a:r>
          </a:p>
          <a:p>
            <a:pPr>
              <a:spcBef>
                <a:spcPts val="0"/>
              </a:spcBef>
            </a:pPr>
            <a:r>
              <a:rPr lang="en-GB" sz="1600" dirty="0">
                <a:ea typeface="Arial Unicode MS" pitchFamily="34" charset="-128"/>
              </a:rPr>
              <a:t>Four faculties across two campuses</a:t>
            </a:r>
          </a:p>
          <a:p>
            <a:pPr>
              <a:spcBef>
                <a:spcPts val="0"/>
              </a:spcBef>
            </a:pPr>
            <a:r>
              <a:rPr lang="en-GB" sz="1600" dirty="0">
                <a:ea typeface="Arial Unicode MS" pitchFamily="34" charset="-128"/>
              </a:rPr>
              <a:t>Tripled research power in REF2014</a:t>
            </a:r>
          </a:p>
          <a:p>
            <a:pPr>
              <a:spcBef>
                <a:spcPts val="0"/>
              </a:spcBef>
            </a:pPr>
            <a:r>
              <a:rPr lang="en-GB" sz="1600" dirty="0">
                <a:ea typeface="Arial Unicode MS" pitchFamily="34" charset="-128"/>
              </a:rPr>
              <a:t>In Britain’s best university city – Newcastle upon </a:t>
            </a:r>
            <a:r>
              <a:rPr lang="en-GB" sz="1600" dirty="0" smtClean="0">
                <a:ea typeface="Arial Unicode MS" pitchFamily="34" charset="-128"/>
              </a:rPr>
              <a:t>Tyne</a:t>
            </a:r>
          </a:p>
          <a:p>
            <a:endParaRPr lang="en-GB" sz="1600" dirty="0">
              <a:ea typeface="Arial Unicode MS" pitchFamily="34" charset="-128"/>
            </a:endParaRPr>
          </a:p>
          <a:p>
            <a:endParaRPr lang="en-GB" sz="1600" dirty="0" smtClean="0">
              <a:ea typeface="Arial Unicode MS" pitchFamily="34" charset="-128"/>
            </a:endParaRPr>
          </a:p>
          <a:p>
            <a:pPr marL="0" indent="0">
              <a:buNone/>
            </a:pPr>
            <a:r>
              <a:rPr lang="en-GB" sz="2400" b="1" dirty="0" smtClean="0">
                <a:ea typeface="Arial Unicode MS" pitchFamily="34" charset="-128"/>
              </a:rPr>
              <a:t>University Library</a:t>
            </a:r>
            <a:endParaRPr lang="en-GB" sz="2400" b="1" dirty="0">
              <a:ea typeface="Arial Unicode MS" pitchFamily="34" charset="-128"/>
            </a:endParaRPr>
          </a:p>
          <a:p>
            <a:pPr lvl="0">
              <a:spcBef>
                <a:spcPts val="0"/>
              </a:spcBef>
            </a:pPr>
            <a:endParaRPr lang="en-GB" sz="1600" dirty="0" smtClean="0">
              <a:ea typeface="Arial Unicode MS" pitchFamily="34" charset="-128"/>
            </a:endParaRPr>
          </a:p>
          <a:p>
            <a:pPr lvl="0">
              <a:spcBef>
                <a:spcPts val="0"/>
              </a:spcBef>
            </a:pPr>
            <a:r>
              <a:rPr lang="en-GB" sz="1600" dirty="0" smtClean="0">
                <a:ea typeface="Arial Unicode MS" pitchFamily="34" charset="-128"/>
              </a:rPr>
              <a:t>Part </a:t>
            </a:r>
            <a:r>
              <a:rPr lang="en-GB" sz="1600" dirty="0">
                <a:ea typeface="Arial Unicode MS" pitchFamily="34" charset="-128"/>
              </a:rPr>
              <a:t>of a super-converged directorate of student-facing </a:t>
            </a:r>
            <a:r>
              <a:rPr lang="en-GB" sz="1600" dirty="0" smtClean="0">
                <a:ea typeface="Arial Unicode MS" pitchFamily="34" charset="-128"/>
              </a:rPr>
              <a:t>services</a:t>
            </a:r>
          </a:p>
          <a:p>
            <a:pPr lvl="0">
              <a:spcBef>
                <a:spcPts val="0"/>
              </a:spcBef>
            </a:pPr>
            <a:r>
              <a:rPr lang="en-GB" sz="1600" dirty="0" smtClean="0">
                <a:ea typeface="Arial Unicode MS" pitchFamily="34" charset="-128"/>
              </a:rPr>
              <a:t>24/7 </a:t>
            </a:r>
            <a:r>
              <a:rPr lang="en-GB" sz="1600" dirty="0">
                <a:ea typeface="Arial Unicode MS" pitchFamily="34" charset="-128"/>
              </a:rPr>
              <a:t>and Customer Service Excellence (</a:t>
            </a:r>
            <a:r>
              <a:rPr lang="en-GB" sz="1600" dirty="0" smtClean="0">
                <a:ea typeface="Arial Unicode MS" pitchFamily="34" charset="-128"/>
              </a:rPr>
              <a:t>CSE)</a:t>
            </a:r>
          </a:p>
          <a:p>
            <a:pPr lvl="0">
              <a:spcBef>
                <a:spcPts val="0"/>
              </a:spcBef>
            </a:pPr>
            <a:r>
              <a:rPr lang="en-GB" sz="1600" dirty="0" smtClean="0">
                <a:ea typeface="Arial Unicode MS" pitchFamily="34" charset="-128"/>
              </a:rPr>
              <a:t>Two </a:t>
            </a:r>
            <a:r>
              <a:rPr lang="en-GB" sz="1600" dirty="0">
                <a:ea typeface="Arial Unicode MS" pitchFamily="34" charset="-128"/>
              </a:rPr>
              <a:t>library divisions; Learning &amp; Research Services; Collection &amp; Digital </a:t>
            </a:r>
            <a:r>
              <a:rPr lang="en-GB" sz="1600" dirty="0" smtClean="0">
                <a:ea typeface="Arial Unicode MS" pitchFamily="34" charset="-128"/>
              </a:rPr>
              <a:t>Services</a:t>
            </a:r>
          </a:p>
          <a:p>
            <a:pPr lvl="0">
              <a:spcBef>
                <a:spcPts val="0"/>
              </a:spcBef>
            </a:pPr>
            <a:r>
              <a:rPr lang="en-GB" sz="1600" dirty="0" smtClean="0">
                <a:ea typeface="Arial Unicode MS" pitchFamily="34" charset="-128"/>
              </a:rPr>
              <a:t>Single </a:t>
            </a:r>
            <a:r>
              <a:rPr lang="en-GB" sz="1600" dirty="0">
                <a:ea typeface="Arial Unicode MS" pitchFamily="34" charset="-128"/>
              </a:rPr>
              <a:t>frontline for all directorate – ‘</a:t>
            </a:r>
            <a:r>
              <a:rPr lang="en-GB" sz="1600" dirty="0" smtClean="0">
                <a:ea typeface="Arial Unicode MS" pitchFamily="34" charset="-128"/>
              </a:rPr>
              <a:t>Ask4Help’</a:t>
            </a:r>
          </a:p>
          <a:p>
            <a:pPr lvl="0">
              <a:spcBef>
                <a:spcPts val="0"/>
              </a:spcBef>
            </a:pPr>
            <a:r>
              <a:rPr lang="en-GB" sz="1600" dirty="0" smtClean="0"/>
              <a:t>2013 refocus to </a:t>
            </a:r>
            <a:r>
              <a:rPr lang="en-GB" sz="1600" dirty="0"/>
              <a:t>a ‘next generation functional’ </a:t>
            </a:r>
            <a:r>
              <a:rPr lang="en-GB" sz="1600" dirty="0" smtClean="0"/>
              <a:t>organisational design</a:t>
            </a:r>
          </a:p>
          <a:p>
            <a:pPr lvl="0">
              <a:spcBef>
                <a:spcPts val="0"/>
              </a:spcBef>
            </a:pPr>
            <a:r>
              <a:rPr lang="en-GB" sz="1600" dirty="0" smtClean="0"/>
              <a:t>Transitioned </a:t>
            </a:r>
            <a:r>
              <a:rPr lang="en-GB" sz="1600" dirty="0"/>
              <a:t>from Subject Librarians with broad portfolios to functional </a:t>
            </a:r>
            <a:r>
              <a:rPr lang="en-GB" sz="1600" dirty="0" smtClean="0"/>
              <a:t>leads</a:t>
            </a:r>
          </a:p>
        </p:txBody>
      </p:sp>
    </p:spTree>
    <p:extLst>
      <p:ext uri="{BB962C8B-B14F-4D97-AF65-F5344CB8AC3E}">
        <p14:creationId xmlns:p14="http://schemas.microsoft.com/office/powerpoint/2010/main" val="3131950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Scholarly </a:t>
            </a:r>
            <a:r>
              <a:rPr lang="en-GB" sz="2800" b="1" dirty="0" smtClean="0"/>
              <a:t>Publications Team</a:t>
            </a:r>
            <a:endParaRPr lang="en-GB" sz="2800" b="1" dirty="0" smtClean="0"/>
          </a:p>
        </p:txBody>
      </p:sp>
      <p:sp>
        <p:nvSpPr>
          <p:cNvPr id="3" name="Content Placeholder 2"/>
          <p:cNvSpPr>
            <a:spLocks noGrp="1"/>
          </p:cNvSpPr>
          <p:nvPr>
            <p:ph idx="1"/>
          </p:nvPr>
        </p:nvSpPr>
        <p:spPr>
          <a:xfrm>
            <a:off x="457200" y="1052737"/>
            <a:ext cx="8229600" cy="5073427"/>
          </a:xfrm>
        </p:spPr>
        <p:txBody>
          <a:bodyPr>
            <a:normAutofit/>
          </a:bodyPr>
          <a:lstStyle/>
          <a:p>
            <a:pPr>
              <a:spcBef>
                <a:spcPts val="0"/>
              </a:spcBef>
            </a:pPr>
            <a:r>
              <a:rPr lang="en-GB" sz="2000" dirty="0" smtClean="0"/>
              <a:t>Specialist team in University Library’s Learning &amp; Research </a:t>
            </a:r>
            <a:r>
              <a:rPr lang="en-GB" sz="2000" dirty="0" smtClean="0"/>
              <a:t>Services</a:t>
            </a:r>
          </a:p>
          <a:p>
            <a:pPr marL="0" indent="0">
              <a:spcBef>
                <a:spcPts val="0"/>
              </a:spcBef>
              <a:buNone/>
            </a:pPr>
            <a:endParaRPr lang="en-GB" sz="2000" dirty="0" smtClean="0"/>
          </a:p>
          <a:p>
            <a:pPr>
              <a:spcBef>
                <a:spcPts val="0"/>
              </a:spcBef>
            </a:pPr>
            <a:r>
              <a:rPr lang="en-GB" sz="2000" dirty="0" smtClean="0"/>
              <a:t>Scholarly Publications Librarian and team of assistants</a:t>
            </a:r>
            <a:endParaRPr lang="en-GB" sz="2000" dirty="0" smtClean="0"/>
          </a:p>
          <a:p>
            <a:pPr>
              <a:spcBef>
                <a:spcPts val="0"/>
              </a:spcBef>
            </a:pPr>
            <a:endParaRPr lang="en-GB" sz="2000" dirty="0" smtClean="0"/>
          </a:p>
          <a:p>
            <a:pPr>
              <a:spcBef>
                <a:spcPts val="0"/>
              </a:spcBef>
            </a:pPr>
            <a:r>
              <a:rPr lang="en-GB" sz="2000" dirty="0" smtClean="0"/>
              <a:t>Focused to deliver:</a:t>
            </a:r>
            <a:endParaRPr lang="en-GB" sz="2000" dirty="0" smtClean="0"/>
          </a:p>
          <a:p>
            <a:pPr lvl="1">
              <a:spcBef>
                <a:spcPts val="0"/>
              </a:spcBef>
            </a:pPr>
            <a:r>
              <a:rPr lang="en-GB" sz="1600" dirty="0" smtClean="0"/>
              <a:t>Advocacy and expertise for OA</a:t>
            </a:r>
          </a:p>
          <a:p>
            <a:pPr lvl="1">
              <a:spcBef>
                <a:spcPts val="0"/>
              </a:spcBef>
            </a:pPr>
            <a:r>
              <a:rPr lang="en-GB" sz="1600" dirty="0"/>
              <a:t>I</a:t>
            </a:r>
            <a:r>
              <a:rPr lang="en-GB" sz="1600" dirty="0" smtClean="0"/>
              <a:t>nstitutional repository ‘Northumbria Research Link’ (</a:t>
            </a:r>
            <a:r>
              <a:rPr lang="en-GB" sz="1600" dirty="0" err="1" smtClean="0"/>
              <a:t>EPrints</a:t>
            </a:r>
            <a:r>
              <a:rPr lang="en-GB" sz="1600" dirty="0" smtClean="0"/>
              <a:t>)</a:t>
            </a:r>
            <a:endParaRPr lang="en-GB" sz="1600" dirty="0" smtClean="0"/>
          </a:p>
          <a:p>
            <a:pPr lvl="1">
              <a:spcBef>
                <a:spcPts val="0"/>
              </a:spcBef>
            </a:pPr>
            <a:r>
              <a:rPr lang="en-GB" sz="1600" dirty="0" smtClean="0"/>
              <a:t>Management of </a:t>
            </a:r>
            <a:r>
              <a:rPr lang="en-GB" sz="1600" dirty="0" smtClean="0"/>
              <a:t>publication fund and APC payment</a:t>
            </a:r>
          </a:p>
          <a:p>
            <a:pPr lvl="1">
              <a:spcBef>
                <a:spcPts val="0"/>
              </a:spcBef>
            </a:pPr>
            <a:r>
              <a:rPr lang="en-GB" sz="1600" dirty="0" smtClean="0"/>
              <a:t>Reporting on </a:t>
            </a:r>
            <a:r>
              <a:rPr lang="en-GB" sz="1600" dirty="0" smtClean="0"/>
              <a:t>OA compliance (RCUK)</a:t>
            </a:r>
            <a:endParaRPr lang="en-GB" sz="1600" dirty="0" smtClean="0"/>
          </a:p>
          <a:p>
            <a:pPr lvl="1">
              <a:spcBef>
                <a:spcPts val="0"/>
              </a:spcBef>
            </a:pPr>
            <a:r>
              <a:rPr lang="en-GB" sz="1600" dirty="0" smtClean="0"/>
              <a:t>Supporting REF</a:t>
            </a:r>
          </a:p>
          <a:p>
            <a:pPr lvl="1">
              <a:spcBef>
                <a:spcPts val="0"/>
              </a:spcBef>
            </a:pPr>
            <a:r>
              <a:rPr lang="en-GB" sz="1600" dirty="0" smtClean="0"/>
              <a:t>Providing ‘</a:t>
            </a:r>
            <a:r>
              <a:rPr lang="en-GB" sz="1600" dirty="0" smtClean="0">
                <a:hlinkClick r:id="rId3"/>
              </a:rPr>
              <a:t>Northumbria Journals</a:t>
            </a:r>
            <a:r>
              <a:rPr lang="en-GB" sz="1600" dirty="0" smtClean="0"/>
              <a:t>’ </a:t>
            </a:r>
            <a:r>
              <a:rPr lang="en-GB" sz="1600" dirty="0" smtClean="0"/>
              <a:t>service using </a:t>
            </a:r>
            <a:r>
              <a:rPr lang="en-GB" sz="1600" dirty="0" smtClean="0"/>
              <a:t>OJS</a:t>
            </a:r>
          </a:p>
          <a:p>
            <a:pPr lvl="1">
              <a:spcBef>
                <a:spcPts val="0"/>
              </a:spcBef>
            </a:pPr>
            <a:r>
              <a:rPr lang="en-GB" sz="1600" dirty="0" smtClean="0"/>
              <a:t>P</a:t>
            </a:r>
            <a:r>
              <a:rPr lang="en-GB" sz="1600" dirty="0" smtClean="0"/>
              <a:t>rojects </a:t>
            </a:r>
            <a:r>
              <a:rPr lang="en-GB" sz="1600" dirty="0" smtClean="0"/>
              <a:t>– </a:t>
            </a:r>
            <a:r>
              <a:rPr lang="en-GB" sz="1600" dirty="0" smtClean="0"/>
              <a:t>e.g. JISC OA pathfinder</a:t>
            </a:r>
            <a:r>
              <a:rPr lang="en-GB" sz="1600" dirty="0" smtClean="0"/>
              <a:t>, </a:t>
            </a:r>
            <a:r>
              <a:rPr lang="en-GB" sz="1600" dirty="0" smtClean="0"/>
              <a:t>JISD ARMA ORCID pilot etc</a:t>
            </a:r>
            <a:r>
              <a:rPr lang="en-GB" sz="1600" dirty="0" smtClean="0"/>
              <a:t>..</a:t>
            </a:r>
          </a:p>
          <a:p>
            <a:pPr lvl="1">
              <a:spcBef>
                <a:spcPts val="0"/>
              </a:spcBef>
            </a:pPr>
            <a:r>
              <a:rPr lang="en-GB" sz="1600" dirty="0" smtClean="0"/>
              <a:t>Bibliometrics – </a:t>
            </a:r>
            <a:r>
              <a:rPr lang="en-GB" sz="1600" dirty="0" smtClean="0"/>
              <a:t>training, analysis, reporting </a:t>
            </a:r>
            <a:r>
              <a:rPr lang="en-GB" sz="1600" dirty="0" smtClean="0"/>
              <a:t>and </a:t>
            </a:r>
            <a:r>
              <a:rPr lang="en-GB" sz="1600" dirty="0" smtClean="0"/>
              <a:t>consultancy</a:t>
            </a:r>
          </a:p>
          <a:p>
            <a:pPr lvl="1">
              <a:spcBef>
                <a:spcPts val="0"/>
              </a:spcBef>
            </a:pPr>
            <a:r>
              <a:rPr lang="en-GB" sz="1600" dirty="0" smtClean="0"/>
              <a:t>Support for University CRIS project</a:t>
            </a:r>
          </a:p>
          <a:p>
            <a:pPr lvl="1">
              <a:spcBef>
                <a:spcPts val="0"/>
              </a:spcBef>
            </a:pPr>
            <a:r>
              <a:rPr lang="en-GB" sz="1600" dirty="0" smtClean="0"/>
              <a:t>Relevant face to face sessions in research skills programme</a:t>
            </a:r>
          </a:p>
          <a:p>
            <a:pPr lvl="1">
              <a:spcBef>
                <a:spcPts val="0"/>
              </a:spcBef>
            </a:pPr>
            <a:endParaRPr lang="en-GB" sz="1600" dirty="0" smtClean="0"/>
          </a:p>
          <a:p>
            <a:pPr>
              <a:spcBef>
                <a:spcPts val="0"/>
              </a:spcBef>
            </a:pPr>
            <a:r>
              <a:rPr lang="en-GB" sz="2000" dirty="0" smtClean="0"/>
              <a:t>NRL -  over 17,000 records – approx. 25% full text.</a:t>
            </a:r>
            <a:endParaRPr lang="en-GB" sz="2000" dirty="0"/>
          </a:p>
          <a:p>
            <a:pPr>
              <a:spcBef>
                <a:spcPts val="0"/>
              </a:spcBef>
            </a:pPr>
            <a:endParaRPr lang="en-GB" sz="2000" dirty="0" smtClean="0"/>
          </a:p>
          <a:p>
            <a:pPr marL="0" indent="0">
              <a:spcBef>
                <a:spcPts val="0"/>
              </a:spcBef>
              <a:buNone/>
            </a:pPr>
            <a:endParaRPr lang="en-GB" sz="2000" dirty="0"/>
          </a:p>
          <a:p>
            <a:endParaRPr lang="en-GB" sz="2000" dirty="0"/>
          </a:p>
        </p:txBody>
      </p:sp>
    </p:spTree>
    <p:extLst>
      <p:ext uri="{BB962C8B-B14F-4D97-AF65-F5344CB8AC3E}">
        <p14:creationId xmlns:p14="http://schemas.microsoft.com/office/powerpoint/2010/main" val="2939589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Project work packages, activity </a:t>
            </a:r>
            <a:r>
              <a:rPr lang="en-GB" sz="2800" b="1" dirty="0" smtClean="0"/>
              <a:t>and outputs</a:t>
            </a:r>
          </a:p>
        </p:txBody>
      </p:sp>
      <p:sp>
        <p:nvSpPr>
          <p:cNvPr id="3" name="Content Placeholder 2"/>
          <p:cNvSpPr>
            <a:spLocks noGrp="1"/>
          </p:cNvSpPr>
          <p:nvPr>
            <p:ph idx="1"/>
          </p:nvPr>
        </p:nvSpPr>
        <p:spPr>
          <a:xfrm>
            <a:off x="457200" y="1052737"/>
            <a:ext cx="8229600" cy="5073427"/>
          </a:xfrm>
        </p:spPr>
        <p:txBody>
          <a:bodyPr>
            <a:normAutofit lnSpcReduction="10000"/>
          </a:bodyPr>
          <a:lstStyle/>
          <a:p>
            <a:pPr>
              <a:spcBef>
                <a:spcPts val="0"/>
              </a:spcBef>
            </a:pPr>
            <a:r>
              <a:rPr lang="en-GB" sz="2000" dirty="0" smtClean="0"/>
              <a:t>Initial OA workshops</a:t>
            </a:r>
          </a:p>
          <a:p>
            <a:pPr lvl="1">
              <a:spcBef>
                <a:spcPts val="0"/>
              </a:spcBef>
            </a:pPr>
            <a:r>
              <a:rPr lang="en-GB" sz="1600" dirty="0" smtClean="0"/>
              <a:t>At Repository Fringe (July 2014)</a:t>
            </a:r>
          </a:p>
          <a:p>
            <a:pPr lvl="1">
              <a:spcBef>
                <a:spcPts val="0"/>
              </a:spcBef>
            </a:pPr>
            <a:r>
              <a:rPr lang="en-GB" sz="1600" dirty="0" smtClean="0"/>
              <a:t>At Northumbria</a:t>
            </a:r>
            <a:r>
              <a:rPr lang="en-GB" sz="1600" dirty="0" smtClean="0"/>
              <a:t> (October 2014): </a:t>
            </a:r>
            <a:r>
              <a:rPr lang="en-GB" sz="1600" dirty="0"/>
              <a:t>University of </a:t>
            </a:r>
            <a:r>
              <a:rPr lang="en-GB" sz="1600" dirty="0" smtClean="0"/>
              <a:t>Coventry; University of Hull; University </a:t>
            </a:r>
            <a:r>
              <a:rPr lang="en-GB" sz="1600" dirty="0"/>
              <a:t>of Lincoln</a:t>
            </a:r>
            <a:endParaRPr lang="en-GB" sz="1600" dirty="0" smtClean="0"/>
          </a:p>
          <a:p>
            <a:pPr marL="0" indent="0">
              <a:spcBef>
                <a:spcPts val="0"/>
              </a:spcBef>
              <a:buNone/>
            </a:pPr>
            <a:endParaRPr lang="en-GB" sz="2000" dirty="0" smtClean="0"/>
          </a:p>
          <a:p>
            <a:pPr>
              <a:spcBef>
                <a:spcPts val="0"/>
              </a:spcBef>
            </a:pPr>
            <a:r>
              <a:rPr lang="en-GB" sz="2000" dirty="0" smtClean="0"/>
              <a:t>In depth case </a:t>
            </a:r>
            <a:r>
              <a:rPr lang="en-GB" sz="2000" dirty="0"/>
              <a:t>s</a:t>
            </a:r>
            <a:r>
              <a:rPr lang="en-GB" sz="2000" dirty="0" smtClean="0"/>
              <a:t>tudies</a:t>
            </a:r>
          </a:p>
          <a:p>
            <a:pPr marL="0" indent="0">
              <a:spcBef>
                <a:spcPts val="0"/>
              </a:spcBef>
              <a:buNone/>
            </a:pPr>
            <a:endParaRPr lang="en-GB" sz="2000" dirty="0" smtClean="0"/>
          </a:p>
          <a:p>
            <a:pPr>
              <a:spcBef>
                <a:spcPts val="0"/>
              </a:spcBef>
            </a:pPr>
            <a:r>
              <a:rPr lang="en-GB" sz="2000" dirty="0" smtClean="0"/>
              <a:t>Cost modelling </a:t>
            </a:r>
            <a:r>
              <a:rPr lang="en-GB" sz="2000" dirty="0" smtClean="0"/>
              <a:t>tool</a:t>
            </a:r>
          </a:p>
          <a:p>
            <a:pPr lvl="1">
              <a:spcBef>
                <a:spcPts val="0"/>
              </a:spcBef>
            </a:pPr>
            <a:r>
              <a:rPr lang="en-GB" sz="1600" dirty="0" smtClean="0"/>
              <a:t>Excel-based tool providing multiple key variables including: </a:t>
            </a:r>
            <a:r>
              <a:rPr lang="en-GB" sz="1600" dirty="0"/>
              <a:t>FTE, number of articles, REF submission targets, and % Green vs Gold </a:t>
            </a:r>
            <a:r>
              <a:rPr lang="en-GB" sz="1600" dirty="0" smtClean="0"/>
              <a:t>OA</a:t>
            </a:r>
            <a:endParaRPr lang="en-GB" sz="1600" dirty="0" smtClean="0"/>
          </a:p>
          <a:p>
            <a:pPr>
              <a:spcBef>
                <a:spcPts val="0"/>
              </a:spcBef>
            </a:pPr>
            <a:endParaRPr lang="en-GB" sz="2000" dirty="0" smtClean="0"/>
          </a:p>
          <a:p>
            <a:pPr>
              <a:spcBef>
                <a:spcPts val="0"/>
              </a:spcBef>
            </a:pPr>
            <a:r>
              <a:rPr lang="en-GB" sz="2000" dirty="0" smtClean="0"/>
              <a:t>Online </a:t>
            </a:r>
            <a:r>
              <a:rPr lang="en-GB" sz="2000" dirty="0" smtClean="0"/>
              <a:t>decision </a:t>
            </a:r>
            <a:r>
              <a:rPr lang="en-GB" sz="2000" dirty="0" smtClean="0"/>
              <a:t>tool for Faculty</a:t>
            </a:r>
          </a:p>
          <a:p>
            <a:pPr>
              <a:spcBef>
                <a:spcPts val="0"/>
              </a:spcBef>
            </a:pPr>
            <a:endParaRPr lang="en-GB" sz="2000" dirty="0" smtClean="0"/>
          </a:p>
          <a:p>
            <a:pPr>
              <a:spcBef>
                <a:spcPts val="0"/>
              </a:spcBef>
            </a:pPr>
            <a:r>
              <a:rPr lang="en-GB" sz="2000" dirty="0" smtClean="0"/>
              <a:t>Participation in Pathfinder workshops and events</a:t>
            </a:r>
            <a:endParaRPr lang="en-GB" sz="2000" dirty="0" smtClean="0"/>
          </a:p>
          <a:p>
            <a:pPr>
              <a:spcBef>
                <a:spcPts val="0"/>
              </a:spcBef>
            </a:pPr>
            <a:endParaRPr lang="en-GB" sz="2000" dirty="0" smtClean="0"/>
          </a:p>
          <a:p>
            <a:pPr>
              <a:spcBef>
                <a:spcPts val="0"/>
              </a:spcBef>
            </a:pPr>
            <a:r>
              <a:rPr lang="en-GB" sz="2000" dirty="0" smtClean="0"/>
              <a:t>Wider </a:t>
            </a:r>
            <a:r>
              <a:rPr lang="en-GB" sz="2000" dirty="0" smtClean="0"/>
              <a:t>engagement with colleagues outside pathfinder</a:t>
            </a:r>
          </a:p>
          <a:p>
            <a:pPr lvl="1">
              <a:spcBef>
                <a:spcPts val="0"/>
              </a:spcBef>
            </a:pPr>
            <a:r>
              <a:rPr lang="en-GB" sz="1600" dirty="0" smtClean="0"/>
              <a:t>March 2016 </a:t>
            </a:r>
            <a:r>
              <a:rPr lang="en-GB" sz="1600" dirty="0" smtClean="0"/>
              <a:t>Sheffield workshop </a:t>
            </a:r>
            <a:r>
              <a:rPr lang="en-GB" sz="1600" dirty="0" smtClean="0"/>
              <a:t>with </a:t>
            </a:r>
            <a:r>
              <a:rPr lang="en-GB" sz="1600" dirty="0" smtClean="0"/>
              <a:t>Sheffield Hallam University and </a:t>
            </a:r>
            <a:r>
              <a:rPr lang="en-GB" sz="1600" dirty="0" smtClean="0"/>
              <a:t>Manchester Metropolitan University</a:t>
            </a:r>
            <a:endParaRPr lang="en-GB" sz="1600" dirty="0" smtClean="0"/>
          </a:p>
          <a:p>
            <a:pPr marL="0" indent="0">
              <a:buNone/>
            </a:pPr>
            <a:endParaRPr lang="en-GB" sz="2000" dirty="0"/>
          </a:p>
          <a:p>
            <a:endParaRPr lang="en-GB" sz="2000" dirty="0"/>
          </a:p>
        </p:txBody>
      </p:sp>
    </p:spTree>
    <p:extLst>
      <p:ext uri="{BB962C8B-B14F-4D97-AF65-F5344CB8AC3E}">
        <p14:creationId xmlns:p14="http://schemas.microsoft.com/office/powerpoint/2010/main" val="3975606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Case studies</a:t>
            </a:r>
            <a:endParaRPr lang="en-GB" sz="2800" b="1" dirty="0" smtClean="0"/>
          </a:p>
        </p:txBody>
      </p:sp>
      <p:sp>
        <p:nvSpPr>
          <p:cNvPr id="3" name="Content Placeholder 2"/>
          <p:cNvSpPr>
            <a:spLocks noGrp="1"/>
          </p:cNvSpPr>
          <p:nvPr>
            <p:ph idx="1"/>
          </p:nvPr>
        </p:nvSpPr>
        <p:spPr>
          <a:xfrm>
            <a:off x="457200" y="1052737"/>
            <a:ext cx="8229600" cy="5073427"/>
          </a:xfrm>
        </p:spPr>
        <p:txBody>
          <a:bodyPr>
            <a:normAutofit lnSpcReduction="10000"/>
          </a:bodyPr>
          <a:lstStyle/>
          <a:p>
            <a:pPr lvl="0">
              <a:spcBef>
                <a:spcPts val="0"/>
              </a:spcBef>
            </a:pPr>
            <a:r>
              <a:rPr lang="en-GB" sz="2000" dirty="0" smtClean="0"/>
              <a:t>Stakeholders from four universities participated</a:t>
            </a:r>
          </a:p>
          <a:p>
            <a:pPr lvl="1">
              <a:spcBef>
                <a:spcPts val="0"/>
              </a:spcBef>
            </a:pPr>
            <a:r>
              <a:rPr lang="en-GB" sz="1600" dirty="0" smtClean="0">
                <a:latin typeface="Arial" panose="020B0604020202020204" pitchFamily="34" charset="0"/>
                <a:cs typeface="Arial" panose="020B0604020202020204" pitchFamily="34" charset="0"/>
              </a:rPr>
              <a:t>Durham University; University </a:t>
            </a:r>
            <a:r>
              <a:rPr lang="en-GB" sz="1600" dirty="0">
                <a:latin typeface="Arial" panose="020B0604020202020204" pitchFamily="34" charset="0"/>
                <a:cs typeface="Arial" panose="020B0604020202020204" pitchFamily="34" charset="0"/>
              </a:rPr>
              <a:t>of </a:t>
            </a:r>
            <a:r>
              <a:rPr lang="en-GB" sz="1600" dirty="0" smtClean="0">
                <a:latin typeface="Arial" panose="020B0604020202020204" pitchFamily="34" charset="0"/>
                <a:cs typeface="Arial" panose="020B0604020202020204" pitchFamily="34" charset="0"/>
              </a:rPr>
              <a:t>Hull; University </a:t>
            </a:r>
            <a:r>
              <a:rPr lang="en-GB" sz="1600" dirty="0">
                <a:latin typeface="Arial" panose="020B0604020202020204" pitchFamily="34" charset="0"/>
                <a:cs typeface="Arial" panose="020B0604020202020204" pitchFamily="34" charset="0"/>
              </a:rPr>
              <a:t>of </a:t>
            </a:r>
            <a:r>
              <a:rPr lang="en-GB" sz="1600" dirty="0" smtClean="0">
                <a:latin typeface="Arial" panose="020B0604020202020204" pitchFamily="34" charset="0"/>
                <a:cs typeface="Arial" panose="020B0604020202020204" pitchFamily="34" charset="0"/>
              </a:rPr>
              <a:t>Lincoln; Teesside </a:t>
            </a:r>
            <a:r>
              <a:rPr lang="en-GB" sz="1600" dirty="0">
                <a:latin typeface="Arial" panose="020B0604020202020204" pitchFamily="34" charset="0"/>
                <a:cs typeface="Arial" panose="020B0604020202020204" pitchFamily="34" charset="0"/>
              </a:rPr>
              <a:t>University</a:t>
            </a:r>
          </a:p>
          <a:p>
            <a:pPr>
              <a:spcBef>
                <a:spcPts val="0"/>
              </a:spcBef>
            </a:pPr>
            <a:endParaRPr lang="en-GB" sz="2000" dirty="0" smtClean="0"/>
          </a:p>
          <a:p>
            <a:pPr>
              <a:spcBef>
                <a:spcPts val="0"/>
              </a:spcBef>
            </a:pPr>
            <a:r>
              <a:rPr lang="en-GB" sz="2000" dirty="0" smtClean="0"/>
              <a:t>Each case study explored</a:t>
            </a:r>
            <a:endParaRPr lang="en-GB" sz="2000" dirty="0" smtClean="0"/>
          </a:p>
          <a:p>
            <a:pPr lvl="1">
              <a:spcBef>
                <a:spcPts val="0"/>
              </a:spcBef>
            </a:pPr>
            <a:r>
              <a:rPr lang="en-GB" sz="1600" dirty="0" smtClean="0"/>
              <a:t>1) Costs</a:t>
            </a:r>
          </a:p>
          <a:p>
            <a:pPr lvl="1">
              <a:spcBef>
                <a:spcPts val="0"/>
              </a:spcBef>
            </a:pPr>
            <a:r>
              <a:rPr lang="en-GB" sz="1600" dirty="0" smtClean="0"/>
              <a:t>2</a:t>
            </a:r>
            <a:r>
              <a:rPr lang="en-GB" sz="1600" dirty="0"/>
              <a:t>) Structure and </a:t>
            </a:r>
            <a:r>
              <a:rPr lang="en-GB" sz="1600" dirty="0" smtClean="0"/>
              <a:t>Workflows</a:t>
            </a:r>
          </a:p>
          <a:p>
            <a:pPr lvl="1">
              <a:spcBef>
                <a:spcPts val="0"/>
              </a:spcBef>
            </a:pPr>
            <a:r>
              <a:rPr lang="en-GB" sz="1600" dirty="0" smtClean="0"/>
              <a:t>3</a:t>
            </a:r>
            <a:r>
              <a:rPr lang="en-GB" sz="1600" dirty="0"/>
              <a:t>) Institutional Policy and </a:t>
            </a:r>
            <a:r>
              <a:rPr lang="en-GB" sz="1600" dirty="0" smtClean="0"/>
              <a:t>Strategy</a:t>
            </a:r>
          </a:p>
          <a:p>
            <a:pPr lvl="1">
              <a:spcBef>
                <a:spcPts val="0"/>
              </a:spcBef>
            </a:pPr>
            <a:r>
              <a:rPr lang="en-GB" sz="1600" dirty="0" smtClean="0"/>
              <a:t>4</a:t>
            </a:r>
            <a:r>
              <a:rPr lang="en-GB" sz="1600" dirty="0"/>
              <a:t>) Advocacy, training and </a:t>
            </a:r>
            <a:r>
              <a:rPr lang="en-GB" sz="1600" dirty="0" smtClean="0"/>
              <a:t>awareness</a:t>
            </a:r>
          </a:p>
          <a:p>
            <a:pPr lvl="1">
              <a:spcBef>
                <a:spcPts val="0"/>
              </a:spcBef>
            </a:pPr>
            <a:r>
              <a:rPr lang="en-GB" sz="1600" dirty="0" smtClean="0"/>
              <a:t>5</a:t>
            </a:r>
            <a:r>
              <a:rPr lang="en-GB" sz="1600" dirty="0"/>
              <a:t>) </a:t>
            </a:r>
            <a:r>
              <a:rPr lang="en-GB" sz="1600" dirty="0" smtClean="0"/>
              <a:t>Metadata, systems, and compliance</a:t>
            </a:r>
          </a:p>
          <a:p>
            <a:pPr marL="0" indent="0">
              <a:spcBef>
                <a:spcPts val="0"/>
              </a:spcBef>
              <a:buNone/>
            </a:pPr>
            <a:endParaRPr lang="en-GB" sz="2000" dirty="0" smtClean="0"/>
          </a:p>
          <a:p>
            <a:pPr>
              <a:spcBef>
                <a:spcPts val="0"/>
              </a:spcBef>
            </a:pPr>
            <a:r>
              <a:rPr lang="en-GB" sz="2000" dirty="0"/>
              <a:t>C</a:t>
            </a:r>
            <a:r>
              <a:rPr lang="en-GB" sz="2000" dirty="0" smtClean="0"/>
              <a:t>ommon</a:t>
            </a:r>
            <a:r>
              <a:rPr lang="en-GB" sz="2000" dirty="0" smtClean="0"/>
              <a:t> practice</a:t>
            </a:r>
          </a:p>
          <a:p>
            <a:pPr lvl="1">
              <a:spcBef>
                <a:spcPts val="0"/>
              </a:spcBef>
            </a:pPr>
            <a:r>
              <a:rPr lang="en-GB" sz="1600" dirty="0" smtClean="0"/>
              <a:t>Validation – few surprises</a:t>
            </a:r>
          </a:p>
          <a:p>
            <a:pPr lvl="1">
              <a:spcBef>
                <a:spcPts val="0"/>
              </a:spcBef>
            </a:pPr>
            <a:r>
              <a:rPr lang="en-GB" sz="1600" dirty="0" smtClean="0"/>
              <a:t>Approaches to cost management reflect funding situation</a:t>
            </a:r>
          </a:p>
          <a:p>
            <a:pPr lvl="1">
              <a:spcBef>
                <a:spcPts val="0"/>
              </a:spcBef>
            </a:pPr>
            <a:r>
              <a:rPr lang="en-GB" sz="1600" dirty="0" smtClean="0"/>
              <a:t>‘First come, first served’</a:t>
            </a:r>
          </a:p>
          <a:p>
            <a:pPr lvl="1">
              <a:spcBef>
                <a:spcPts val="0"/>
              </a:spcBef>
            </a:pPr>
            <a:r>
              <a:rPr lang="en-GB" sz="1600" dirty="0" smtClean="0"/>
              <a:t>Collaboration between research office and library key</a:t>
            </a:r>
          </a:p>
          <a:p>
            <a:pPr lvl="1">
              <a:spcBef>
                <a:spcPts val="0"/>
              </a:spcBef>
            </a:pPr>
            <a:r>
              <a:rPr lang="en-GB" sz="1600" dirty="0" smtClean="0"/>
              <a:t>Single point of contact for Faculty – usually library who also manage fund alongside repository etc..</a:t>
            </a:r>
          </a:p>
          <a:p>
            <a:pPr lvl="1">
              <a:spcBef>
                <a:spcPts val="0"/>
              </a:spcBef>
            </a:pPr>
            <a:r>
              <a:rPr lang="en-GB" sz="1600" dirty="0" smtClean="0"/>
              <a:t>Finding resource to scale support is challenging</a:t>
            </a:r>
          </a:p>
          <a:p>
            <a:pPr lvl="1">
              <a:spcBef>
                <a:spcPts val="0"/>
              </a:spcBef>
            </a:pPr>
            <a:r>
              <a:rPr lang="en-GB" sz="1600" dirty="0" smtClean="0"/>
              <a:t>Mixed approaches to advocacy – policy compliance v. wider benefits of OA</a:t>
            </a:r>
          </a:p>
          <a:p>
            <a:pPr lvl="1">
              <a:spcBef>
                <a:spcPts val="0"/>
              </a:spcBef>
            </a:pPr>
            <a:r>
              <a:rPr lang="en-GB" sz="1600" dirty="0" smtClean="0"/>
              <a:t>Local strategic context influences key decision making</a:t>
            </a:r>
            <a:endParaRPr lang="en-GB" sz="1600" dirty="0" smtClean="0"/>
          </a:p>
          <a:p>
            <a:pPr marL="0" indent="0">
              <a:buNone/>
            </a:pPr>
            <a:endParaRPr lang="en-GB" sz="2000" dirty="0"/>
          </a:p>
          <a:p>
            <a:endParaRPr lang="en-GB" sz="2000" dirty="0"/>
          </a:p>
        </p:txBody>
      </p:sp>
    </p:spTree>
    <p:extLst>
      <p:ext uri="{BB962C8B-B14F-4D97-AF65-F5344CB8AC3E}">
        <p14:creationId xmlns:p14="http://schemas.microsoft.com/office/powerpoint/2010/main" val="3594998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Northumbria’s OA policy</a:t>
            </a:r>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160000" y="1440000"/>
            <a:ext cx="4677428" cy="4186822"/>
          </a:xfrm>
        </p:spPr>
      </p:pic>
    </p:spTree>
    <p:extLst>
      <p:ext uri="{BB962C8B-B14F-4D97-AF65-F5344CB8AC3E}">
        <p14:creationId xmlns:p14="http://schemas.microsoft.com/office/powerpoint/2010/main" val="3125331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06091"/>
          </a:xfrm>
        </p:spPr>
        <p:txBody>
          <a:bodyPr>
            <a:normAutofit/>
          </a:bodyPr>
          <a:lstStyle/>
          <a:p>
            <a:pPr algn="l"/>
            <a:r>
              <a:rPr lang="en-GB" sz="2800" b="1" dirty="0" smtClean="0"/>
              <a:t>Our OA </a:t>
            </a:r>
            <a:r>
              <a:rPr lang="en-GB" sz="2800" b="1" dirty="0" smtClean="0"/>
              <a:t>policy and funding journey</a:t>
            </a:r>
          </a:p>
        </p:txBody>
      </p:sp>
      <p:sp>
        <p:nvSpPr>
          <p:cNvPr id="3" name="Content Placeholder 2"/>
          <p:cNvSpPr>
            <a:spLocks noGrp="1"/>
          </p:cNvSpPr>
          <p:nvPr>
            <p:ph idx="1"/>
          </p:nvPr>
        </p:nvSpPr>
        <p:spPr>
          <a:xfrm>
            <a:off x="457200" y="1052737"/>
            <a:ext cx="8229600" cy="5073427"/>
          </a:xfrm>
        </p:spPr>
        <p:txBody>
          <a:bodyPr>
            <a:normAutofit fontScale="92500" lnSpcReduction="20000"/>
          </a:bodyPr>
          <a:lstStyle/>
          <a:p>
            <a:r>
              <a:rPr lang="en-GB" sz="1800" i="1" dirty="0" smtClean="0">
                <a:solidFill>
                  <a:prstClr val="black"/>
                </a:solidFill>
              </a:rPr>
              <a:t>February 2013</a:t>
            </a:r>
            <a:r>
              <a:rPr lang="en-GB" sz="1800" dirty="0" smtClean="0">
                <a:solidFill>
                  <a:prstClr val="black"/>
                </a:solidFill>
              </a:rPr>
              <a:t> </a:t>
            </a:r>
            <a:r>
              <a:rPr lang="en-GB" sz="1800" dirty="0">
                <a:solidFill>
                  <a:prstClr val="black"/>
                </a:solidFill>
              </a:rPr>
              <a:t>Research and Innovation Committee discussion of </a:t>
            </a:r>
            <a:r>
              <a:rPr lang="en-GB" sz="1800" dirty="0" smtClean="0">
                <a:solidFill>
                  <a:prstClr val="black"/>
                </a:solidFill>
              </a:rPr>
              <a:t>library paper </a:t>
            </a:r>
            <a:r>
              <a:rPr lang="en-GB" sz="1800" dirty="0">
                <a:solidFill>
                  <a:prstClr val="black"/>
                </a:solidFill>
              </a:rPr>
              <a:t>on implications of Finch </a:t>
            </a:r>
            <a:r>
              <a:rPr lang="en-GB" sz="1800" dirty="0" smtClean="0">
                <a:solidFill>
                  <a:prstClr val="black"/>
                </a:solidFill>
              </a:rPr>
              <a:t>report to Northumbria</a:t>
            </a:r>
          </a:p>
          <a:p>
            <a:endParaRPr lang="en-GB" sz="1800" dirty="0" smtClean="0">
              <a:solidFill>
                <a:prstClr val="black"/>
              </a:solidFill>
            </a:endParaRPr>
          </a:p>
          <a:p>
            <a:r>
              <a:rPr lang="en-GB" sz="1800" i="1" dirty="0" smtClean="0">
                <a:solidFill>
                  <a:prstClr val="black"/>
                </a:solidFill>
              </a:rPr>
              <a:t>March 2013 </a:t>
            </a:r>
            <a:r>
              <a:rPr lang="en-GB" sz="1800" dirty="0" smtClean="0">
                <a:solidFill>
                  <a:prstClr val="black"/>
                </a:solidFill>
              </a:rPr>
              <a:t>Cross-University working group on OA established. </a:t>
            </a:r>
            <a:r>
              <a:rPr lang="en-GB" sz="1800" dirty="0" smtClean="0">
                <a:solidFill>
                  <a:prstClr val="black"/>
                </a:solidFill>
              </a:rPr>
              <a:t>Chaired by Faculty Associate Dean, with Faculty, library, and research office membership</a:t>
            </a:r>
          </a:p>
          <a:p>
            <a:endParaRPr lang="en-GB" sz="1800" dirty="0" smtClean="0">
              <a:solidFill>
                <a:prstClr val="black"/>
              </a:solidFill>
            </a:endParaRPr>
          </a:p>
          <a:p>
            <a:r>
              <a:rPr lang="en-GB" sz="1800" i="1" dirty="0" smtClean="0">
                <a:solidFill>
                  <a:prstClr val="black"/>
                </a:solidFill>
              </a:rPr>
              <a:t>May </a:t>
            </a:r>
            <a:r>
              <a:rPr lang="en-GB" sz="1800" i="1" dirty="0" smtClean="0">
                <a:solidFill>
                  <a:prstClr val="black"/>
                </a:solidFill>
              </a:rPr>
              <a:t>2013 </a:t>
            </a:r>
            <a:r>
              <a:rPr lang="en-GB" sz="1800" dirty="0">
                <a:solidFill>
                  <a:prstClr val="black"/>
                </a:solidFill>
              </a:rPr>
              <a:t>Research and Innovation Committee discussion of </a:t>
            </a:r>
            <a:r>
              <a:rPr lang="en-GB" sz="1800" dirty="0" smtClean="0">
                <a:solidFill>
                  <a:prstClr val="black"/>
                </a:solidFill>
              </a:rPr>
              <a:t>library paper </a:t>
            </a:r>
            <a:r>
              <a:rPr lang="en-GB" sz="1800" dirty="0">
                <a:solidFill>
                  <a:prstClr val="black"/>
                </a:solidFill>
              </a:rPr>
              <a:t>on </a:t>
            </a:r>
            <a:r>
              <a:rPr lang="en-GB" sz="1800" dirty="0" smtClean="0">
                <a:solidFill>
                  <a:prstClr val="black"/>
                </a:solidFill>
              </a:rPr>
              <a:t>straw man</a:t>
            </a:r>
            <a:r>
              <a:rPr lang="en-GB" sz="1800" dirty="0" smtClean="0">
                <a:solidFill>
                  <a:prstClr val="black"/>
                </a:solidFill>
              </a:rPr>
              <a:t> </a:t>
            </a:r>
            <a:r>
              <a:rPr lang="en-GB" sz="1800" dirty="0">
                <a:solidFill>
                  <a:prstClr val="black"/>
                </a:solidFill>
              </a:rPr>
              <a:t>OA policy and the costs of OA at </a:t>
            </a:r>
            <a:r>
              <a:rPr lang="en-GB" sz="1800" dirty="0" smtClean="0">
                <a:solidFill>
                  <a:prstClr val="black"/>
                </a:solidFill>
              </a:rPr>
              <a:t>Northumbria</a:t>
            </a:r>
          </a:p>
          <a:p>
            <a:endParaRPr lang="en-GB" sz="1800" dirty="0" smtClean="0">
              <a:solidFill>
                <a:prstClr val="black"/>
              </a:solidFill>
            </a:endParaRPr>
          </a:p>
          <a:p>
            <a:r>
              <a:rPr lang="en-GB" sz="1800" i="1" dirty="0" smtClean="0">
                <a:solidFill>
                  <a:prstClr val="black"/>
                </a:solidFill>
              </a:rPr>
              <a:t>June </a:t>
            </a:r>
            <a:r>
              <a:rPr lang="en-GB" sz="1800" i="1" dirty="0" smtClean="0">
                <a:solidFill>
                  <a:prstClr val="black"/>
                </a:solidFill>
              </a:rPr>
              <a:t>2013 </a:t>
            </a:r>
            <a:r>
              <a:rPr lang="en-GB" sz="1800" dirty="0">
                <a:solidFill>
                  <a:prstClr val="black"/>
                </a:solidFill>
              </a:rPr>
              <a:t>University Executive discussion of </a:t>
            </a:r>
            <a:r>
              <a:rPr lang="en-GB" sz="1800" dirty="0" smtClean="0">
                <a:solidFill>
                  <a:prstClr val="black"/>
                </a:solidFill>
              </a:rPr>
              <a:t>library paper on proposed </a:t>
            </a:r>
            <a:r>
              <a:rPr lang="en-GB" sz="1800" dirty="0" smtClean="0">
                <a:solidFill>
                  <a:prstClr val="black"/>
                </a:solidFill>
              </a:rPr>
              <a:t>OA policy</a:t>
            </a:r>
            <a:r>
              <a:rPr lang="en-GB" sz="1800" dirty="0">
                <a:solidFill>
                  <a:prstClr val="black"/>
                </a:solidFill>
              </a:rPr>
              <a:t>, request for more detail on governance and </a:t>
            </a:r>
            <a:r>
              <a:rPr lang="en-GB" sz="1800" dirty="0" smtClean="0">
                <a:solidFill>
                  <a:prstClr val="black"/>
                </a:solidFill>
              </a:rPr>
              <a:t>finance</a:t>
            </a:r>
          </a:p>
          <a:p>
            <a:pPr marL="0" indent="0">
              <a:buNone/>
            </a:pPr>
            <a:endParaRPr lang="en-GB" sz="1800" dirty="0" smtClean="0">
              <a:solidFill>
                <a:prstClr val="black"/>
              </a:solidFill>
            </a:endParaRPr>
          </a:p>
          <a:p>
            <a:r>
              <a:rPr lang="en-GB" sz="1800" i="1" dirty="0" smtClean="0">
                <a:solidFill>
                  <a:prstClr val="black"/>
                </a:solidFill>
              </a:rPr>
              <a:t>February </a:t>
            </a:r>
            <a:r>
              <a:rPr lang="en-GB" sz="1800" i="1" dirty="0" smtClean="0">
                <a:solidFill>
                  <a:prstClr val="black"/>
                </a:solidFill>
              </a:rPr>
              <a:t>2014 </a:t>
            </a:r>
            <a:r>
              <a:rPr lang="en-GB" sz="1800" dirty="0">
                <a:solidFill>
                  <a:prstClr val="black"/>
                </a:solidFill>
              </a:rPr>
              <a:t>Research and Innovation Committee recommendation of </a:t>
            </a:r>
            <a:r>
              <a:rPr lang="en-GB" sz="1800" dirty="0" smtClean="0">
                <a:solidFill>
                  <a:prstClr val="black"/>
                </a:solidFill>
              </a:rPr>
              <a:t>library paper </a:t>
            </a:r>
            <a:r>
              <a:rPr lang="en-GB" sz="1800" dirty="0">
                <a:solidFill>
                  <a:prstClr val="black"/>
                </a:solidFill>
              </a:rPr>
              <a:t>establishing Northumbria’s </a:t>
            </a:r>
            <a:r>
              <a:rPr lang="en-GB" sz="1800" dirty="0" smtClean="0">
                <a:solidFill>
                  <a:prstClr val="black"/>
                </a:solidFill>
              </a:rPr>
              <a:t>approach </a:t>
            </a:r>
            <a:r>
              <a:rPr lang="en-GB" sz="1800" dirty="0">
                <a:solidFill>
                  <a:prstClr val="black"/>
                </a:solidFill>
              </a:rPr>
              <a:t>to </a:t>
            </a:r>
            <a:r>
              <a:rPr lang="en-GB" sz="1800" dirty="0" smtClean="0">
                <a:solidFill>
                  <a:prstClr val="black"/>
                </a:solidFill>
              </a:rPr>
              <a:t>OA</a:t>
            </a:r>
          </a:p>
          <a:p>
            <a:pPr marL="0" indent="0">
              <a:buNone/>
            </a:pPr>
            <a:endParaRPr lang="en-GB" sz="1800" dirty="0" smtClean="0">
              <a:solidFill>
                <a:prstClr val="black"/>
              </a:solidFill>
            </a:endParaRPr>
          </a:p>
          <a:p>
            <a:r>
              <a:rPr lang="en-GB" sz="1800" i="1" dirty="0" smtClean="0">
                <a:solidFill>
                  <a:prstClr val="black"/>
                </a:solidFill>
              </a:rPr>
              <a:t>April </a:t>
            </a:r>
            <a:r>
              <a:rPr lang="en-GB" sz="1800" i="1" dirty="0" smtClean="0">
                <a:solidFill>
                  <a:prstClr val="black"/>
                </a:solidFill>
              </a:rPr>
              <a:t>2014 </a:t>
            </a:r>
            <a:r>
              <a:rPr lang="en-GB" sz="1800" dirty="0">
                <a:solidFill>
                  <a:prstClr val="black"/>
                </a:solidFill>
              </a:rPr>
              <a:t>University Executive approve policy and </a:t>
            </a:r>
            <a:r>
              <a:rPr lang="en-GB" sz="1800" dirty="0" smtClean="0">
                <a:solidFill>
                  <a:prstClr val="black"/>
                </a:solidFill>
              </a:rPr>
              <a:t>funding base don library presentation of a new paper on </a:t>
            </a:r>
            <a:r>
              <a:rPr lang="en-GB" sz="1800" dirty="0" smtClean="0">
                <a:solidFill>
                  <a:prstClr val="black"/>
                </a:solidFill>
              </a:rPr>
              <a:t>OA</a:t>
            </a:r>
          </a:p>
          <a:p>
            <a:endParaRPr lang="en-GB" sz="1800" dirty="0">
              <a:solidFill>
                <a:prstClr val="black"/>
              </a:solidFill>
            </a:endParaRPr>
          </a:p>
          <a:p>
            <a:r>
              <a:rPr lang="en-GB" sz="1800" i="1" dirty="0" smtClean="0">
                <a:solidFill>
                  <a:prstClr val="black"/>
                </a:solidFill>
              </a:rPr>
              <a:t>October 2015 </a:t>
            </a:r>
            <a:r>
              <a:rPr lang="en-GB" sz="1800" dirty="0" smtClean="0">
                <a:solidFill>
                  <a:prstClr val="black"/>
                </a:solidFill>
              </a:rPr>
              <a:t>Letter to all academic staff from PVC Research &amp; Innovation</a:t>
            </a:r>
            <a:endParaRPr lang="en-GB" sz="1800" dirty="0"/>
          </a:p>
          <a:p>
            <a:endParaRPr lang="en-GB" sz="2000" dirty="0"/>
          </a:p>
        </p:txBody>
      </p:sp>
    </p:spTree>
    <p:extLst>
      <p:ext uri="{BB962C8B-B14F-4D97-AF65-F5344CB8AC3E}">
        <p14:creationId xmlns:p14="http://schemas.microsoft.com/office/powerpoint/2010/main" val="2857569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1324</Words>
  <Application>Microsoft Office PowerPoint</Application>
  <PresentationFormat>On-screen Show (4:3)</PresentationFormat>
  <Paragraphs>270</Paragraphs>
  <Slides>14</Slides>
  <Notes>11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1_Office Theme</vt:lpstr>
      <vt:lpstr>Office Theme</vt:lpstr>
      <vt:lpstr>PowerPoint Presentation</vt:lpstr>
      <vt:lpstr>Outline</vt:lpstr>
      <vt:lpstr>Northumbria OA Pathfinder</vt:lpstr>
      <vt:lpstr>PowerPoint Presentation</vt:lpstr>
      <vt:lpstr>Scholarly Publications Team</vt:lpstr>
      <vt:lpstr>Project work packages, activity and outputs</vt:lpstr>
      <vt:lpstr>Case studies</vt:lpstr>
      <vt:lpstr>Northumbria’s OA policy</vt:lpstr>
      <vt:lpstr>Our OA policy and funding journey</vt:lpstr>
      <vt:lpstr>PowerPoint Presentation</vt:lpstr>
      <vt:lpstr>APCs at Northumbria</vt:lpstr>
      <vt:lpstr>Key enablers at Northumbria?</vt:lpstr>
      <vt:lpstr>Problems and issues</vt:lpstr>
      <vt:lpstr>Thanks for listening…</vt:lpstr>
    </vt:vector>
  </TitlesOfParts>
  <Company>Northumbria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ORCID at Northumbria</dc:title>
  <dc:creator>Nick Woolley</dc:creator>
  <cp:lastModifiedBy>Reviewer</cp:lastModifiedBy>
  <cp:revision>607</cp:revision>
  <cp:lastPrinted>2014-01-13T16:20:09Z</cp:lastPrinted>
  <dcterms:created xsi:type="dcterms:W3CDTF">2013-10-18T08:31:38Z</dcterms:created>
  <dcterms:modified xsi:type="dcterms:W3CDTF">2016-05-11T22:06:18Z</dcterms:modified>
</cp:coreProperties>
</file>