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70" r:id="rId11"/>
    <p:sldId id="271" r:id="rId12"/>
    <p:sldId id="263" r:id="rId13"/>
    <p:sldId id="265" r:id="rId14"/>
    <p:sldId id="267" r:id="rId15"/>
    <p:sldId id="268" r:id="rId16"/>
    <p:sldId id="269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Haigh" initials="JH" lastIdx="1" clrIdx="0">
    <p:extLst>
      <p:ext uri="{19B8F6BF-5375-455C-9EA6-DF929625EA0E}">
        <p15:presenceInfo xmlns:p15="http://schemas.microsoft.com/office/powerpoint/2012/main" userId="S-1-5-21-1219361320-872739099-178173116-4889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1577" autoAdjust="0"/>
  </p:normalViewPr>
  <p:slideViewPr>
    <p:cSldViewPr snapToGrid="0">
      <p:cViewPr varScale="1">
        <p:scale>
          <a:sx n="83" d="100"/>
          <a:sy n="83" d="100"/>
        </p:scale>
        <p:origin x="16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2B2D1F-06F3-49C5-A962-118E4B4B9F7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877A020-AE45-4A7D-BEE3-52A6FE97B5D1}">
      <dgm:prSet phldrT="[Text]"/>
      <dgm:spPr/>
      <dgm:t>
        <a:bodyPr/>
        <a:lstStyle/>
        <a:p>
          <a:r>
            <a:rPr lang="en-GB" dirty="0" smtClean="0"/>
            <a:t>Librarians</a:t>
          </a:r>
          <a:endParaRPr lang="en-GB" dirty="0"/>
        </a:p>
      </dgm:t>
    </dgm:pt>
    <dgm:pt modelId="{E45673BE-143A-4CFC-82F4-F987A6BB5423}" type="parTrans" cxnId="{D660908E-C443-436C-9591-2B6AE7E9A95F}">
      <dgm:prSet/>
      <dgm:spPr/>
      <dgm:t>
        <a:bodyPr/>
        <a:lstStyle/>
        <a:p>
          <a:endParaRPr lang="en-GB"/>
        </a:p>
      </dgm:t>
    </dgm:pt>
    <dgm:pt modelId="{7F85791E-967E-45B1-BDF3-6600A1DAB127}" type="sibTrans" cxnId="{D660908E-C443-436C-9591-2B6AE7E9A95F}">
      <dgm:prSet/>
      <dgm:spPr/>
      <dgm:t>
        <a:bodyPr/>
        <a:lstStyle/>
        <a:p>
          <a:r>
            <a:rPr lang="en-GB" dirty="0" smtClean="0"/>
            <a:t>University</a:t>
          </a:r>
          <a:endParaRPr lang="en-GB" dirty="0"/>
        </a:p>
      </dgm:t>
    </dgm:pt>
    <dgm:pt modelId="{514DDCC4-7324-4F97-B521-A17A2D0D6DDF}">
      <dgm:prSet phldrT="[Text]"/>
      <dgm:spPr/>
      <dgm:t>
        <a:bodyPr/>
        <a:lstStyle/>
        <a:p>
          <a:r>
            <a:rPr lang="en-GB" dirty="0" smtClean="0"/>
            <a:t>Academic Skills Tutors</a:t>
          </a:r>
          <a:endParaRPr lang="en-GB" dirty="0"/>
        </a:p>
      </dgm:t>
    </dgm:pt>
    <dgm:pt modelId="{A7757CD7-44F9-41A9-A0B4-B89C33CECB31}" type="parTrans" cxnId="{164F8566-C6B2-4DEA-ADB2-399B4F672794}">
      <dgm:prSet/>
      <dgm:spPr/>
      <dgm:t>
        <a:bodyPr/>
        <a:lstStyle/>
        <a:p>
          <a:endParaRPr lang="en-GB"/>
        </a:p>
      </dgm:t>
    </dgm:pt>
    <dgm:pt modelId="{E43D3CAF-BCD8-4534-A2A9-E375534A0506}" type="sibTrans" cxnId="{164F8566-C6B2-4DEA-ADB2-399B4F672794}">
      <dgm:prSet/>
      <dgm:spPr/>
      <dgm:t>
        <a:bodyPr/>
        <a:lstStyle/>
        <a:p>
          <a:r>
            <a:rPr lang="en-GB" dirty="0" smtClean="0"/>
            <a:t>College Partners</a:t>
          </a:r>
          <a:endParaRPr lang="en-GB" dirty="0"/>
        </a:p>
      </dgm:t>
    </dgm:pt>
    <dgm:pt modelId="{E05DC33B-ED5D-45CA-8704-0DE3A224EADD}">
      <dgm:prSet phldrT="[Text]"/>
      <dgm:spPr/>
      <dgm:t>
        <a:bodyPr/>
        <a:lstStyle/>
        <a:p>
          <a:r>
            <a:rPr lang="en-GB" dirty="0" smtClean="0"/>
            <a:t>Students</a:t>
          </a:r>
          <a:endParaRPr lang="en-GB" dirty="0"/>
        </a:p>
      </dgm:t>
    </dgm:pt>
    <dgm:pt modelId="{53F8E700-F45C-442F-B1F9-523216F14CD7}" type="parTrans" cxnId="{CAD27510-8442-403F-AC65-39E8D56F28B2}">
      <dgm:prSet/>
      <dgm:spPr/>
      <dgm:t>
        <a:bodyPr/>
        <a:lstStyle/>
        <a:p>
          <a:endParaRPr lang="en-GB"/>
        </a:p>
      </dgm:t>
    </dgm:pt>
    <dgm:pt modelId="{F8D5C033-43CC-4965-BF38-7243D862C2D7}" type="sibTrans" cxnId="{CAD27510-8442-403F-AC65-39E8D56F28B2}">
      <dgm:prSet/>
      <dgm:spPr/>
      <dgm:t>
        <a:bodyPr/>
        <a:lstStyle/>
        <a:p>
          <a:r>
            <a:rPr lang="en-GB" dirty="0" smtClean="0"/>
            <a:t>Lecturers</a:t>
          </a:r>
          <a:endParaRPr lang="en-GB" dirty="0"/>
        </a:p>
      </dgm:t>
    </dgm:pt>
    <dgm:pt modelId="{93DF3DD1-E682-4F43-AE9E-9DDBEDDB9DEE}" type="pres">
      <dgm:prSet presAssocID="{2E2B2D1F-06F3-49C5-A962-118E4B4B9F7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9348C556-A08F-40AF-BDC9-2E70B3FF62C6}" type="pres">
      <dgm:prSet presAssocID="{2877A020-AE45-4A7D-BEE3-52A6FE97B5D1}" presName="composite" presStyleCnt="0"/>
      <dgm:spPr/>
    </dgm:pt>
    <dgm:pt modelId="{691D767C-9B56-48E5-82DB-113648370B7B}" type="pres">
      <dgm:prSet presAssocID="{2877A020-AE45-4A7D-BEE3-52A6FE97B5D1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2DB628-DEE3-4334-84DD-ADCF1BD2EFA0}" type="pres">
      <dgm:prSet presAssocID="{2877A020-AE45-4A7D-BEE3-52A6FE97B5D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A2DD62-784C-454C-A4E4-A5B3152F0E51}" type="pres">
      <dgm:prSet presAssocID="{2877A020-AE45-4A7D-BEE3-52A6FE97B5D1}" presName="BalanceSpacing" presStyleCnt="0"/>
      <dgm:spPr/>
    </dgm:pt>
    <dgm:pt modelId="{1B060CA6-0648-48D7-A202-4BE6CCAE47ED}" type="pres">
      <dgm:prSet presAssocID="{2877A020-AE45-4A7D-BEE3-52A6FE97B5D1}" presName="BalanceSpacing1" presStyleCnt="0"/>
      <dgm:spPr/>
    </dgm:pt>
    <dgm:pt modelId="{9854D19A-9768-44BF-AC8D-41CD2A5C33B8}" type="pres">
      <dgm:prSet presAssocID="{7F85791E-967E-45B1-BDF3-6600A1DAB127}" presName="Accent1Text" presStyleLbl="node1" presStyleIdx="1" presStyleCnt="6"/>
      <dgm:spPr/>
      <dgm:t>
        <a:bodyPr/>
        <a:lstStyle/>
        <a:p>
          <a:endParaRPr lang="en-GB"/>
        </a:p>
      </dgm:t>
    </dgm:pt>
    <dgm:pt modelId="{949B6E27-4AE0-4067-A4D6-FE2A1C25C3D3}" type="pres">
      <dgm:prSet presAssocID="{7F85791E-967E-45B1-BDF3-6600A1DAB127}" presName="spaceBetweenRectangles" presStyleCnt="0"/>
      <dgm:spPr/>
    </dgm:pt>
    <dgm:pt modelId="{B8713570-86F9-4A1B-8DA5-E5AED5B2E209}" type="pres">
      <dgm:prSet presAssocID="{514DDCC4-7324-4F97-B521-A17A2D0D6DDF}" presName="composite" presStyleCnt="0"/>
      <dgm:spPr/>
    </dgm:pt>
    <dgm:pt modelId="{BEA38BEE-4675-4706-AAB6-EF5F913B9E67}" type="pres">
      <dgm:prSet presAssocID="{514DDCC4-7324-4F97-B521-A17A2D0D6DDF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94286E-5B6E-4586-AE87-8843911C5AB2}" type="pres">
      <dgm:prSet presAssocID="{514DDCC4-7324-4F97-B521-A17A2D0D6DDF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D142482-2B27-49A5-A6B9-72FC0D86D81E}" type="pres">
      <dgm:prSet presAssocID="{514DDCC4-7324-4F97-B521-A17A2D0D6DDF}" presName="BalanceSpacing" presStyleCnt="0"/>
      <dgm:spPr/>
    </dgm:pt>
    <dgm:pt modelId="{61482A97-0CBE-4AC9-96CE-6C111556F6E7}" type="pres">
      <dgm:prSet presAssocID="{514DDCC4-7324-4F97-B521-A17A2D0D6DDF}" presName="BalanceSpacing1" presStyleCnt="0"/>
      <dgm:spPr/>
    </dgm:pt>
    <dgm:pt modelId="{E37FEF4C-DF7F-468E-BB9D-9AC020D5ADBF}" type="pres">
      <dgm:prSet presAssocID="{E43D3CAF-BCD8-4534-A2A9-E375534A0506}" presName="Accent1Text" presStyleLbl="node1" presStyleIdx="3" presStyleCnt="6"/>
      <dgm:spPr/>
      <dgm:t>
        <a:bodyPr/>
        <a:lstStyle/>
        <a:p>
          <a:endParaRPr lang="en-GB"/>
        </a:p>
      </dgm:t>
    </dgm:pt>
    <dgm:pt modelId="{390986A2-DAAC-4C22-8AFF-7D97AF58D522}" type="pres">
      <dgm:prSet presAssocID="{E43D3CAF-BCD8-4534-A2A9-E375534A0506}" presName="spaceBetweenRectangles" presStyleCnt="0"/>
      <dgm:spPr/>
    </dgm:pt>
    <dgm:pt modelId="{6BB51B56-A161-4FE6-A92A-D6DF4743A4A7}" type="pres">
      <dgm:prSet presAssocID="{E05DC33B-ED5D-45CA-8704-0DE3A224EADD}" presName="composite" presStyleCnt="0"/>
      <dgm:spPr/>
    </dgm:pt>
    <dgm:pt modelId="{76AF0DEC-A56D-435C-AABD-272A522F487C}" type="pres">
      <dgm:prSet presAssocID="{E05DC33B-ED5D-45CA-8704-0DE3A224EAD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D0373EB-32AA-48E4-82E5-442C47747C93}" type="pres">
      <dgm:prSet presAssocID="{E05DC33B-ED5D-45CA-8704-0DE3A224EAD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5EB1D7-FF7F-4212-A49B-2A8C6F0BBEC6}" type="pres">
      <dgm:prSet presAssocID="{E05DC33B-ED5D-45CA-8704-0DE3A224EADD}" presName="BalanceSpacing" presStyleCnt="0"/>
      <dgm:spPr/>
    </dgm:pt>
    <dgm:pt modelId="{D3963F7D-07C5-4CCE-8967-5EE48E3CE0A9}" type="pres">
      <dgm:prSet presAssocID="{E05DC33B-ED5D-45CA-8704-0DE3A224EADD}" presName="BalanceSpacing1" presStyleCnt="0"/>
      <dgm:spPr/>
    </dgm:pt>
    <dgm:pt modelId="{EEFDF76E-C8FC-488B-A8BE-DC88AF88337F}" type="pres">
      <dgm:prSet presAssocID="{F8D5C033-43CC-4965-BF38-7243D862C2D7}" presName="Accent1Text" presStyleLbl="node1" presStyleIdx="5" presStyleCnt="6"/>
      <dgm:spPr/>
      <dgm:t>
        <a:bodyPr/>
        <a:lstStyle/>
        <a:p>
          <a:endParaRPr lang="en-GB"/>
        </a:p>
      </dgm:t>
    </dgm:pt>
  </dgm:ptLst>
  <dgm:cxnLst>
    <dgm:cxn modelId="{BA3A3578-89EA-462C-A447-7A7D88BD7D9A}" type="presOf" srcId="{E43D3CAF-BCD8-4534-A2A9-E375534A0506}" destId="{E37FEF4C-DF7F-468E-BB9D-9AC020D5ADBF}" srcOrd="0" destOrd="0" presId="urn:microsoft.com/office/officeart/2008/layout/AlternatingHexagons"/>
    <dgm:cxn modelId="{A843B216-475D-4276-8149-6AE8115F8D14}" type="presOf" srcId="{F8D5C033-43CC-4965-BF38-7243D862C2D7}" destId="{EEFDF76E-C8FC-488B-A8BE-DC88AF88337F}" srcOrd="0" destOrd="0" presId="urn:microsoft.com/office/officeart/2008/layout/AlternatingHexagons"/>
    <dgm:cxn modelId="{164F8566-C6B2-4DEA-ADB2-399B4F672794}" srcId="{2E2B2D1F-06F3-49C5-A962-118E4B4B9F74}" destId="{514DDCC4-7324-4F97-B521-A17A2D0D6DDF}" srcOrd="1" destOrd="0" parTransId="{A7757CD7-44F9-41A9-A0B4-B89C33CECB31}" sibTransId="{E43D3CAF-BCD8-4534-A2A9-E375534A0506}"/>
    <dgm:cxn modelId="{B74FA1A3-1229-4111-BCFA-EA53B3D901F4}" type="presOf" srcId="{2E2B2D1F-06F3-49C5-A962-118E4B4B9F74}" destId="{93DF3DD1-E682-4F43-AE9E-9DDBEDDB9DEE}" srcOrd="0" destOrd="0" presId="urn:microsoft.com/office/officeart/2008/layout/AlternatingHexagons"/>
    <dgm:cxn modelId="{D660908E-C443-436C-9591-2B6AE7E9A95F}" srcId="{2E2B2D1F-06F3-49C5-A962-118E4B4B9F74}" destId="{2877A020-AE45-4A7D-BEE3-52A6FE97B5D1}" srcOrd="0" destOrd="0" parTransId="{E45673BE-143A-4CFC-82F4-F987A6BB5423}" sibTransId="{7F85791E-967E-45B1-BDF3-6600A1DAB127}"/>
    <dgm:cxn modelId="{1F840FD3-8068-41BD-9478-390427C0242D}" type="presOf" srcId="{E05DC33B-ED5D-45CA-8704-0DE3A224EADD}" destId="{76AF0DEC-A56D-435C-AABD-272A522F487C}" srcOrd="0" destOrd="0" presId="urn:microsoft.com/office/officeart/2008/layout/AlternatingHexagons"/>
    <dgm:cxn modelId="{7BB114DB-7B6D-422B-96D6-D2016603A7A6}" type="presOf" srcId="{2877A020-AE45-4A7D-BEE3-52A6FE97B5D1}" destId="{691D767C-9B56-48E5-82DB-113648370B7B}" srcOrd="0" destOrd="0" presId="urn:microsoft.com/office/officeart/2008/layout/AlternatingHexagons"/>
    <dgm:cxn modelId="{CC4BCAB1-E56A-43D5-BB23-482A303A24F6}" type="presOf" srcId="{7F85791E-967E-45B1-BDF3-6600A1DAB127}" destId="{9854D19A-9768-44BF-AC8D-41CD2A5C33B8}" srcOrd="0" destOrd="0" presId="urn:microsoft.com/office/officeart/2008/layout/AlternatingHexagons"/>
    <dgm:cxn modelId="{50ECD1C0-A219-4A97-9AD2-3AA98D4580ED}" type="presOf" srcId="{514DDCC4-7324-4F97-B521-A17A2D0D6DDF}" destId="{BEA38BEE-4675-4706-AAB6-EF5F913B9E67}" srcOrd="0" destOrd="0" presId="urn:microsoft.com/office/officeart/2008/layout/AlternatingHexagons"/>
    <dgm:cxn modelId="{CAD27510-8442-403F-AC65-39E8D56F28B2}" srcId="{2E2B2D1F-06F3-49C5-A962-118E4B4B9F74}" destId="{E05DC33B-ED5D-45CA-8704-0DE3A224EADD}" srcOrd="2" destOrd="0" parTransId="{53F8E700-F45C-442F-B1F9-523216F14CD7}" sibTransId="{F8D5C033-43CC-4965-BF38-7243D862C2D7}"/>
    <dgm:cxn modelId="{7AA01D86-3463-4782-8053-20DAE2CB3D63}" type="presParOf" srcId="{93DF3DD1-E682-4F43-AE9E-9DDBEDDB9DEE}" destId="{9348C556-A08F-40AF-BDC9-2E70B3FF62C6}" srcOrd="0" destOrd="0" presId="urn:microsoft.com/office/officeart/2008/layout/AlternatingHexagons"/>
    <dgm:cxn modelId="{CA7F9923-F6EB-4225-B771-CD7CB72D8151}" type="presParOf" srcId="{9348C556-A08F-40AF-BDC9-2E70B3FF62C6}" destId="{691D767C-9B56-48E5-82DB-113648370B7B}" srcOrd="0" destOrd="0" presId="urn:microsoft.com/office/officeart/2008/layout/AlternatingHexagons"/>
    <dgm:cxn modelId="{9BBAD23F-480B-449A-8808-54D4FAD099C1}" type="presParOf" srcId="{9348C556-A08F-40AF-BDC9-2E70B3FF62C6}" destId="{A32DB628-DEE3-4334-84DD-ADCF1BD2EFA0}" srcOrd="1" destOrd="0" presId="urn:microsoft.com/office/officeart/2008/layout/AlternatingHexagons"/>
    <dgm:cxn modelId="{6E1C7D4E-F4E9-42A1-8BAE-3A7CB25B9FE2}" type="presParOf" srcId="{9348C556-A08F-40AF-BDC9-2E70B3FF62C6}" destId="{7AA2DD62-784C-454C-A4E4-A5B3152F0E51}" srcOrd="2" destOrd="0" presId="urn:microsoft.com/office/officeart/2008/layout/AlternatingHexagons"/>
    <dgm:cxn modelId="{700C6470-61E6-4086-9FAD-D05FD9402038}" type="presParOf" srcId="{9348C556-A08F-40AF-BDC9-2E70B3FF62C6}" destId="{1B060CA6-0648-48D7-A202-4BE6CCAE47ED}" srcOrd="3" destOrd="0" presId="urn:microsoft.com/office/officeart/2008/layout/AlternatingHexagons"/>
    <dgm:cxn modelId="{12BB332D-C954-4EF0-9127-FC32B743C103}" type="presParOf" srcId="{9348C556-A08F-40AF-BDC9-2E70B3FF62C6}" destId="{9854D19A-9768-44BF-AC8D-41CD2A5C33B8}" srcOrd="4" destOrd="0" presId="urn:microsoft.com/office/officeart/2008/layout/AlternatingHexagons"/>
    <dgm:cxn modelId="{47EEBE68-416D-4893-B53E-3899798FB666}" type="presParOf" srcId="{93DF3DD1-E682-4F43-AE9E-9DDBEDDB9DEE}" destId="{949B6E27-4AE0-4067-A4D6-FE2A1C25C3D3}" srcOrd="1" destOrd="0" presId="urn:microsoft.com/office/officeart/2008/layout/AlternatingHexagons"/>
    <dgm:cxn modelId="{9F5001A2-D0F3-4BDF-BFC3-B516EAC0D141}" type="presParOf" srcId="{93DF3DD1-E682-4F43-AE9E-9DDBEDDB9DEE}" destId="{B8713570-86F9-4A1B-8DA5-E5AED5B2E209}" srcOrd="2" destOrd="0" presId="urn:microsoft.com/office/officeart/2008/layout/AlternatingHexagons"/>
    <dgm:cxn modelId="{7A269E75-9255-4D23-AD9C-500978A44953}" type="presParOf" srcId="{B8713570-86F9-4A1B-8DA5-E5AED5B2E209}" destId="{BEA38BEE-4675-4706-AAB6-EF5F913B9E67}" srcOrd="0" destOrd="0" presId="urn:microsoft.com/office/officeart/2008/layout/AlternatingHexagons"/>
    <dgm:cxn modelId="{F873375A-0226-4D1E-8F64-DF2BB2F634C1}" type="presParOf" srcId="{B8713570-86F9-4A1B-8DA5-E5AED5B2E209}" destId="{6694286E-5B6E-4586-AE87-8843911C5AB2}" srcOrd="1" destOrd="0" presId="urn:microsoft.com/office/officeart/2008/layout/AlternatingHexagons"/>
    <dgm:cxn modelId="{44F795E1-2258-42F8-9DA2-E2A6828E4B8D}" type="presParOf" srcId="{B8713570-86F9-4A1B-8DA5-E5AED5B2E209}" destId="{0D142482-2B27-49A5-A6B9-72FC0D86D81E}" srcOrd="2" destOrd="0" presId="urn:microsoft.com/office/officeart/2008/layout/AlternatingHexagons"/>
    <dgm:cxn modelId="{496B942B-1365-47C3-A672-2E592FE9DA87}" type="presParOf" srcId="{B8713570-86F9-4A1B-8DA5-E5AED5B2E209}" destId="{61482A97-0CBE-4AC9-96CE-6C111556F6E7}" srcOrd="3" destOrd="0" presId="urn:microsoft.com/office/officeart/2008/layout/AlternatingHexagons"/>
    <dgm:cxn modelId="{3F4F4F39-3670-42CA-92AA-F2B20D6CC41E}" type="presParOf" srcId="{B8713570-86F9-4A1B-8DA5-E5AED5B2E209}" destId="{E37FEF4C-DF7F-468E-BB9D-9AC020D5ADBF}" srcOrd="4" destOrd="0" presId="urn:microsoft.com/office/officeart/2008/layout/AlternatingHexagons"/>
    <dgm:cxn modelId="{F5DD2481-63A8-4E99-B124-9DD91F8A6C5E}" type="presParOf" srcId="{93DF3DD1-E682-4F43-AE9E-9DDBEDDB9DEE}" destId="{390986A2-DAAC-4C22-8AFF-7D97AF58D522}" srcOrd="3" destOrd="0" presId="urn:microsoft.com/office/officeart/2008/layout/AlternatingHexagons"/>
    <dgm:cxn modelId="{9A284473-2821-48F6-8792-FCE124CD0785}" type="presParOf" srcId="{93DF3DD1-E682-4F43-AE9E-9DDBEDDB9DEE}" destId="{6BB51B56-A161-4FE6-A92A-D6DF4743A4A7}" srcOrd="4" destOrd="0" presId="urn:microsoft.com/office/officeart/2008/layout/AlternatingHexagons"/>
    <dgm:cxn modelId="{A3C7E31F-4A7C-4DF8-AE87-D7741CF5AF46}" type="presParOf" srcId="{6BB51B56-A161-4FE6-A92A-D6DF4743A4A7}" destId="{76AF0DEC-A56D-435C-AABD-272A522F487C}" srcOrd="0" destOrd="0" presId="urn:microsoft.com/office/officeart/2008/layout/AlternatingHexagons"/>
    <dgm:cxn modelId="{D175E9EA-5C38-4736-99B7-093ADAF7B582}" type="presParOf" srcId="{6BB51B56-A161-4FE6-A92A-D6DF4743A4A7}" destId="{9D0373EB-32AA-48E4-82E5-442C47747C93}" srcOrd="1" destOrd="0" presId="urn:microsoft.com/office/officeart/2008/layout/AlternatingHexagons"/>
    <dgm:cxn modelId="{B9B5EA50-91BB-4B28-B29B-C7C39ECC5145}" type="presParOf" srcId="{6BB51B56-A161-4FE6-A92A-D6DF4743A4A7}" destId="{2C5EB1D7-FF7F-4212-A49B-2A8C6F0BBEC6}" srcOrd="2" destOrd="0" presId="urn:microsoft.com/office/officeart/2008/layout/AlternatingHexagons"/>
    <dgm:cxn modelId="{FC94BCDC-3A62-43F3-B0FA-0EF5C8099F36}" type="presParOf" srcId="{6BB51B56-A161-4FE6-A92A-D6DF4743A4A7}" destId="{D3963F7D-07C5-4CCE-8967-5EE48E3CE0A9}" srcOrd="3" destOrd="0" presId="urn:microsoft.com/office/officeart/2008/layout/AlternatingHexagons"/>
    <dgm:cxn modelId="{71A5214D-59ED-4053-8CD6-C3B7F299E99B}" type="presParOf" srcId="{6BB51B56-A161-4FE6-A92A-D6DF4743A4A7}" destId="{EEFDF76E-C8FC-488B-A8BE-DC88AF88337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D767C-9B56-48E5-82DB-113648370B7B}">
      <dsp:nvSpPr>
        <dsp:cNvPr id="0" name=""/>
        <dsp:cNvSpPr/>
      </dsp:nvSpPr>
      <dsp:spPr>
        <a:xfrm rot="5400000">
          <a:off x="2500148" y="92820"/>
          <a:ext cx="1415665" cy="12316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Librarians</a:t>
          </a:r>
          <a:endParaRPr lang="en-GB" sz="1400" kern="1200" dirty="0"/>
        </a:p>
      </dsp:txBody>
      <dsp:txXfrm rot="-5400000">
        <a:off x="2784095" y="221410"/>
        <a:ext cx="847771" cy="974449"/>
      </dsp:txXfrm>
    </dsp:sp>
    <dsp:sp modelId="{A32DB628-DEE3-4334-84DD-ADCF1BD2EFA0}">
      <dsp:nvSpPr>
        <dsp:cNvPr id="0" name=""/>
        <dsp:cNvSpPr/>
      </dsp:nvSpPr>
      <dsp:spPr>
        <a:xfrm>
          <a:off x="3861169" y="283934"/>
          <a:ext cx="1579882" cy="849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54D19A-9768-44BF-AC8D-41CD2A5C33B8}">
      <dsp:nvSpPr>
        <dsp:cNvPr id="0" name=""/>
        <dsp:cNvSpPr/>
      </dsp:nvSpPr>
      <dsp:spPr>
        <a:xfrm rot="5400000">
          <a:off x="1169989" y="92820"/>
          <a:ext cx="1415665" cy="12316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University</a:t>
          </a:r>
          <a:endParaRPr lang="en-GB" sz="1600" kern="1200" dirty="0"/>
        </a:p>
      </dsp:txBody>
      <dsp:txXfrm rot="-5400000">
        <a:off x="1453936" y="221410"/>
        <a:ext cx="847771" cy="974449"/>
      </dsp:txXfrm>
    </dsp:sp>
    <dsp:sp modelId="{BEA38BEE-4675-4706-AAB6-EF5F913B9E67}">
      <dsp:nvSpPr>
        <dsp:cNvPr id="0" name=""/>
        <dsp:cNvSpPr/>
      </dsp:nvSpPr>
      <dsp:spPr>
        <a:xfrm rot="5400000">
          <a:off x="1832520" y="1294436"/>
          <a:ext cx="1415665" cy="12316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Academic Skills Tutors</a:t>
          </a:r>
          <a:endParaRPr lang="en-GB" sz="1400" kern="1200" dirty="0"/>
        </a:p>
      </dsp:txBody>
      <dsp:txXfrm rot="-5400000">
        <a:off x="2116467" y="1423026"/>
        <a:ext cx="847771" cy="974449"/>
      </dsp:txXfrm>
    </dsp:sp>
    <dsp:sp modelId="{6694286E-5B6E-4586-AE87-8843911C5AB2}">
      <dsp:nvSpPr>
        <dsp:cNvPr id="0" name=""/>
        <dsp:cNvSpPr/>
      </dsp:nvSpPr>
      <dsp:spPr>
        <a:xfrm>
          <a:off x="344656" y="1485551"/>
          <a:ext cx="1528918" cy="849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7FEF4C-DF7F-468E-BB9D-9AC020D5ADBF}">
      <dsp:nvSpPr>
        <dsp:cNvPr id="0" name=""/>
        <dsp:cNvSpPr/>
      </dsp:nvSpPr>
      <dsp:spPr>
        <a:xfrm rot="5400000">
          <a:off x="3162680" y="1294436"/>
          <a:ext cx="1415665" cy="12316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College Partners</a:t>
          </a:r>
          <a:endParaRPr lang="en-GB" sz="1900" kern="1200" dirty="0"/>
        </a:p>
      </dsp:txBody>
      <dsp:txXfrm rot="-5400000">
        <a:off x="3446627" y="1423026"/>
        <a:ext cx="847771" cy="974449"/>
      </dsp:txXfrm>
    </dsp:sp>
    <dsp:sp modelId="{76AF0DEC-A56D-435C-AABD-272A522F487C}">
      <dsp:nvSpPr>
        <dsp:cNvPr id="0" name=""/>
        <dsp:cNvSpPr/>
      </dsp:nvSpPr>
      <dsp:spPr>
        <a:xfrm rot="5400000">
          <a:off x="2500148" y="2496053"/>
          <a:ext cx="1415665" cy="12316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Students</a:t>
          </a:r>
          <a:endParaRPr lang="en-GB" sz="1400" kern="1200" dirty="0"/>
        </a:p>
      </dsp:txBody>
      <dsp:txXfrm rot="-5400000">
        <a:off x="2784095" y="2624643"/>
        <a:ext cx="847771" cy="974449"/>
      </dsp:txXfrm>
    </dsp:sp>
    <dsp:sp modelId="{9D0373EB-32AA-48E4-82E5-442C47747C93}">
      <dsp:nvSpPr>
        <dsp:cNvPr id="0" name=""/>
        <dsp:cNvSpPr/>
      </dsp:nvSpPr>
      <dsp:spPr>
        <a:xfrm>
          <a:off x="3861169" y="2687168"/>
          <a:ext cx="1579882" cy="849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FDF76E-C8FC-488B-A8BE-DC88AF88337F}">
      <dsp:nvSpPr>
        <dsp:cNvPr id="0" name=""/>
        <dsp:cNvSpPr/>
      </dsp:nvSpPr>
      <dsp:spPr>
        <a:xfrm rot="5400000">
          <a:off x="1169989" y="2496053"/>
          <a:ext cx="1415665" cy="12316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Lecturers</a:t>
          </a:r>
          <a:endParaRPr lang="en-GB" sz="1700" kern="1200" dirty="0"/>
        </a:p>
      </dsp:txBody>
      <dsp:txXfrm rot="-5400000">
        <a:off x="1453936" y="2624643"/>
        <a:ext cx="847771" cy="974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998DC-E690-4FD6-8704-84624D00E320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32218-D12C-40C7-9DC8-BFBDAF4BCB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1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121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302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796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7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58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45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4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558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2218-D12C-40C7-9DC8-BFBDAF4BCBA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657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9DC23-0AFB-42EF-BB0C-064A8D9D51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48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9DC23-0AFB-42EF-BB0C-064A8D9D51F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95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9DC23-0AFB-42EF-BB0C-064A8D9D51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71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65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7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62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8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25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29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95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51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25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83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84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D1D74-316D-400E-850A-AEF24AC5A527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3260D-A3B3-4CB1-B5C0-2537FBA00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10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coastermat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magisto.com/album/video/MXd_WlADGlsjLCwEDmEwCXh3?l=vsm&amp;o=i&amp;c=e?utm_source=magisto&amp;utm_medium=email&amp;utm_campaign=producer_shared_movi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c.gov/pictures/item/200269526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85128884@N0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390" y="68575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Transform-IT: On the magic roundabout of skills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3870" y="2245477"/>
            <a:ext cx="9144000" cy="1655762"/>
          </a:xfrm>
        </p:spPr>
        <p:txBody>
          <a:bodyPr/>
          <a:lstStyle/>
          <a:p>
            <a:r>
              <a:rPr lang="en-GB" dirty="0" smtClean="0"/>
              <a:t>A playful academic skills collaboration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459881" y="5460958"/>
            <a:ext cx="4745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Andrew Walsh, Teaching Fellow @andywalsh999</a:t>
            </a:r>
          </a:p>
          <a:p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Jess Haigh, Subject Librarian @</a:t>
            </a:r>
            <a:r>
              <a:rPr lang="en-GB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BookElfLeeds</a:t>
            </a:r>
            <a:endParaRPr lang="en-GB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University of Huddersfield</a:t>
            </a: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77795" y="6522994"/>
            <a:ext cx="34531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smtClean="0"/>
              <a:t>Photo from: https://www.flickr.com/photos/vsanderson/7651717898</a:t>
            </a:r>
            <a:endParaRPr lang="en-GB" sz="900" dirty="0"/>
          </a:p>
        </p:txBody>
      </p:sp>
      <p:pic>
        <p:nvPicPr>
          <p:cNvPr id="4" name="LILAC slide au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LILAC slide au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LILAC slide au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34"/>
    </mc:Choice>
    <mc:Fallback xmlns="">
      <p:transition spd="slow" advTm="3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302468"/>
            <a:ext cx="10515600" cy="1325563"/>
          </a:xfrm>
        </p:spPr>
        <p:txBody>
          <a:bodyPr/>
          <a:lstStyle/>
          <a:p>
            <a:r>
              <a:rPr lang="en-GB" dirty="0" smtClean="0"/>
              <a:t>When you have to frog it…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32" y="2298412"/>
            <a:ext cx="5063938" cy="2851103"/>
          </a:xfrm>
        </p:spPr>
      </p:pic>
      <p:sp>
        <p:nvSpPr>
          <p:cNvPr id="6" name="AutoShape 2" descr="Knitting, Wood, Knitting Needles, Stripes, Purple, Pink"/>
          <p:cNvSpPr>
            <a:spLocks noChangeAspect="1" noChangeArrowheads="1"/>
          </p:cNvSpPr>
          <p:nvPr/>
        </p:nvSpPr>
        <p:spPr bwMode="auto">
          <a:xfrm>
            <a:off x="160020" y="-1222699"/>
            <a:ext cx="2057400" cy="205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15290" y="1628031"/>
            <a:ext cx="69119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This working depends on commitment to the theme-without a ‘story arc’ the sessions do not knit together</a:t>
            </a:r>
          </a:p>
          <a:p>
            <a:endParaRPr lang="en-GB" sz="2800" dirty="0"/>
          </a:p>
          <a:p>
            <a:r>
              <a:rPr lang="en-GB" sz="2800" dirty="0" smtClean="0"/>
              <a:t>Some of the sessions did not ‘match’ the others in terms of flexibility and style-and some just confused the students!</a:t>
            </a:r>
          </a:p>
          <a:p>
            <a:endParaRPr lang="en-GB" sz="2800" dirty="0"/>
          </a:p>
          <a:p>
            <a:r>
              <a:rPr lang="en-GB" sz="2800" dirty="0" smtClean="0"/>
              <a:t>Being a project we have worked on over time, and being a flexible safe space allows us to rip up sections and start again without fear.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3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88"/>
    </mc:Choice>
    <mc:Fallback xmlns="">
      <p:transition spd="slow" advTm="7968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Confused? You will be…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921240" y="631190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Attribution 2.0 Generic (CC BY 2.0)</a:t>
            </a:r>
          </a:p>
          <a:p>
            <a:r>
              <a:rPr lang="en-GB" sz="900" b="1" u="sng" dirty="0">
                <a:solidFill>
                  <a:schemeClr val="bg1"/>
                </a:solidFill>
                <a:hlinkClick r:id="rId4" tooltip="Go to Matthew Nelson's photostream"/>
              </a:rPr>
              <a:t>Matthew Nelson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9"/>
    </mc:Choice>
    <mc:Fallback xmlns="">
      <p:transition spd="slow" advTm="5502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30" y="0"/>
            <a:ext cx="5224581" cy="6966109"/>
          </a:xfrm>
        </p:spPr>
      </p:pic>
      <p:sp>
        <p:nvSpPr>
          <p:cNvPr id="4" name="AutoShape 2" descr="Stairs, Overgrown, Rise, Leaves, Bush, Stone Stairs"/>
          <p:cNvSpPr>
            <a:spLocks noChangeAspect="1" noChangeArrowheads="1"/>
          </p:cNvSpPr>
          <p:nvPr/>
        </p:nvSpPr>
        <p:spPr bwMode="auto">
          <a:xfrm>
            <a:off x="1492884" y="1310317"/>
            <a:ext cx="2221865" cy="22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94360" y="1310317"/>
            <a:ext cx="5467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Our plan is to evaluate the whole project during Summer 2016</a:t>
            </a:r>
          </a:p>
          <a:p>
            <a:endParaRPr lang="en-GB" sz="2800" dirty="0"/>
          </a:p>
          <a:p>
            <a:r>
              <a:rPr lang="en-GB" sz="2800" dirty="0" smtClean="0"/>
              <a:t>To continue to think about more interactive and playful sessions for a greater range of information/academic skills</a:t>
            </a:r>
          </a:p>
          <a:p>
            <a:endParaRPr lang="en-GB" sz="2800" dirty="0"/>
          </a:p>
          <a:p>
            <a:r>
              <a:rPr lang="en-GB" sz="2800" dirty="0" smtClean="0"/>
              <a:t>Use the materials for other sessions</a:t>
            </a:r>
          </a:p>
        </p:txBody>
      </p:sp>
    </p:spTree>
    <p:extLst>
      <p:ext uri="{BB962C8B-B14F-4D97-AF65-F5344CB8AC3E}">
        <p14:creationId xmlns:p14="http://schemas.microsoft.com/office/powerpoint/2010/main" val="95726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36"/>
    </mc:Choice>
    <mc:Fallback xmlns="">
      <p:transition spd="slow" advTm="15363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27572"/>
          <a:stretch/>
        </p:blipFill>
        <p:spPr>
          <a:xfrm>
            <a:off x="17253" y="0"/>
            <a:ext cx="121747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5101" y="5773864"/>
            <a:ext cx="4745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Andrew Walsh, Teaching Fellow @andywalsh999</a:t>
            </a:r>
          </a:p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Jess Haigh, Subject Librarian @</a:t>
            </a:r>
            <a:r>
              <a:rPr lang="en-GB" dirty="0" err="1" smtClean="0">
                <a:solidFill>
                  <a:schemeClr val="accent5">
                    <a:lumMod val="50000"/>
                  </a:schemeClr>
                </a:solidFill>
              </a:rPr>
              <a:t>BookElfLeeds</a:t>
            </a:r>
            <a:endParaRPr lang="en-GB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University of Huddersfield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5101" y="5274305"/>
            <a:ext cx="13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Slides are at: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476" y="3044279"/>
            <a:ext cx="4385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chemeClr val="accent5">
                    <a:lumMod val="50000"/>
                  </a:schemeClr>
                </a:solidFill>
              </a:rPr>
              <a:t>Questions?</a:t>
            </a:r>
            <a:endParaRPr lang="en-GB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986" y="448313"/>
            <a:ext cx="511274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</a:rPr>
              <a:t>Other stuff from Andrew</a:t>
            </a:r>
          </a:p>
          <a:p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</a:rPr>
              <a:t>http://innovativelibraries.org.uk/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</a:rPr>
              <a:t>Some of my books on the right…</a:t>
            </a:r>
          </a:p>
          <a:p>
            <a:endParaRPr lang="en-GB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</a:rPr>
              <a:t>Other stuff from Jess</a:t>
            </a: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https://jesshaigh.wordpress.com/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49" y="4196727"/>
            <a:ext cx="937821" cy="1406731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149" y="2791248"/>
            <a:ext cx="937821" cy="140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815" y="61011"/>
            <a:ext cx="937265" cy="140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814" y="1466491"/>
            <a:ext cx="937265" cy="13247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83" y="5603458"/>
            <a:ext cx="1768517" cy="125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9"/>
    </mc:Choice>
    <mc:Fallback xmlns="">
      <p:transition spd="slow" advTm="2395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10" y="384745"/>
            <a:ext cx="10515600" cy="1325563"/>
          </a:xfrm>
        </p:spPr>
        <p:txBody>
          <a:bodyPr/>
          <a:lstStyle/>
          <a:p>
            <a:r>
              <a:rPr lang="en-GB" dirty="0" smtClean="0"/>
              <a:t>About the project…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7010" y="1871722"/>
            <a:ext cx="757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/>
              <a:t>Aim:</a:t>
            </a:r>
            <a:r>
              <a:rPr lang="en-GB" sz="2800" dirty="0"/>
              <a:t> To work </a:t>
            </a:r>
            <a:r>
              <a:rPr lang="en-GB" sz="2800" b="1" dirty="0"/>
              <a:t>collaboratively</a:t>
            </a:r>
            <a:r>
              <a:rPr lang="en-GB" sz="2800" dirty="0"/>
              <a:t> with Consortium colleagues and their students, to identify strategies that support students in the lower grade bands and on borderlines, in order to raise achievement</a:t>
            </a:r>
            <a:r>
              <a:rPr lang="en-GB" sz="2800" dirty="0" smtClean="0"/>
              <a:t>.</a:t>
            </a:r>
          </a:p>
          <a:p>
            <a:endParaRPr lang="en-GB" sz="2800" dirty="0" smtClean="0"/>
          </a:p>
          <a:p>
            <a:r>
              <a:rPr lang="en-GB" sz="2800" dirty="0" smtClean="0"/>
              <a:t>Mainly BA Education and Development students.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125" r="29834"/>
          <a:stretch/>
        </p:blipFill>
        <p:spPr>
          <a:xfrm>
            <a:off x="7546618" y="4549378"/>
            <a:ext cx="4464908" cy="2085975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350917284"/>
              </p:ext>
            </p:extLst>
          </p:nvPr>
        </p:nvGraphicFramePr>
        <p:xfrm>
          <a:off x="7546618" y="168659"/>
          <a:ext cx="5785709" cy="382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2838598" y="5330755"/>
            <a:ext cx="4708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With a little bit of money from:</a:t>
            </a:r>
          </a:p>
        </p:txBody>
      </p:sp>
    </p:spTree>
    <p:extLst>
      <p:ext uri="{BB962C8B-B14F-4D97-AF65-F5344CB8AC3E}">
        <p14:creationId xmlns:p14="http://schemas.microsoft.com/office/powerpoint/2010/main" val="25251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25"/>
    </mc:Choice>
    <mc:Fallback xmlns="">
      <p:transition spd="slow" advTm="24162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10" y="340411"/>
            <a:ext cx="10515600" cy="1325563"/>
          </a:xfrm>
        </p:spPr>
        <p:txBody>
          <a:bodyPr/>
          <a:lstStyle/>
          <a:p>
            <a:r>
              <a:rPr lang="en-GB" dirty="0" smtClean="0"/>
              <a:t>What we did… the planning.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63" y="1431560"/>
            <a:ext cx="7688638" cy="5125759"/>
          </a:xfrm>
        </p:spPr>
      </p:pic>
      <p:sp>
        <p:nvSpPr>
          <p:cNvPr id="6" name="TextBox 5"/>
          <p:cNvSpPr txBox="1"/>
          <p:nvPr/>
        </p:nvSpPr>
        <p:spPr>
          <a:xfrm>
            <a:off x="722985" y="1565189"/>
            <a:ext cx="718748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All about the collaboration….</a:t>
            </a:r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So lots of us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2 group meetings in Huddersfield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2 days (and an overnight) at Northern College 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961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7"/>
    </mc:Choice>
    <mc:Fallback xmlns="">
      <p:transition spd="slow" advTm="6214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24" r="23" b="7530"/>
          <a:stretch/>
        </p:blipFill>
        <p:spPr>
          <a:xfrm>
            <a:off x="0" y="-8625"/>
            <a:ext cx="12189125" cy="68321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2" y="4031351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Terrible hardship was endured…</a:t>
            </a: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95479" y="6449923"/>
            <a:ext cx="25971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smtClean="0"/>
              <a:t>https://www.flickr.com/photos/dinksi/8360448625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8679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55"/>
    </mc:Choice>
    <mc:Fallback xmlns="">
      <p:transition spd="slow" advTm="9945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6021" y="439945"/>
            <a:ext cx="5063707" cy="129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Ended up with a playful, creative, constructivist / constructionist approach.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996020" y="2135037"/>
            <a:ext cx="5063707" cy="1293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Pedagogical approach matched the desire to deal with lack in “</a:t>
            </a:r>
            <a:r>
              <a:rPr lang="en-GB" baseline="0" dirty="0" smtClean="0"/>
              <a:t>problem solving and critical understandings” identified.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dirty="0" smtClean="0"/>
              <a:t>As well as being what the students on the group thought would work!</a:t>
            </a:r>
            <a:r>
              <a:rPr lang="en-GB" baseline="0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1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21"/>
    </mc:Choice>
    <mc:Fallback xmlns="">
      <p:transition spd="slow" advTm="11642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content…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Writing Boot Camp</a:t>
            </a:r>
          </a:p>
          <a:p>
            <a:pPr marL="0" indent="0">
              <a:buNone/>
            </a:pPr>
            <a:r>
              <a:rPr lang="en-GB" dirty="0" smtClean="0"/>
              <a:t>SEEK!</a:t>
            </a:r>
          </a:p>
          <a:p>
            <a:pPr marL="0" indent="0">
              <a:buNone/>
            </a:pPr>
            <a:r>
              <a:rPr lang="en-GB" dirty="0" smtClean="0"/>
              <a:t>Building essays with Lego</a:t>
            </a:r>
          </a:p>
          <a:p>
            <a:pPr marL="0" indent="0">
              <a:buNone/>
            </a:pPr>
            <a:r>
              <a:rPr lang="en-GB" dirty="0" smtClean="0"/>
              <a:t>Referencing games</a:t>
            </a:r>
          </a:p>
          <a:p>
            <a:pPr marL="0" indent="0">
              <a:buNone/>
            </a:pPr>
            <a:r>
              <a:rPr lang="en-GB" dirty="0" smtClean="0"/>
              <a:t>A leap of confidence</a:t>
            </a:r>
          </a:p>
          <a:p>
            <a:pPr marL="0" indent="0">
              <a:buNone/>
            </a:pPr>
            <a:r>
              <a:rPr lang="en-GB" dirty="0"/>
              <a:t>Time management</a:t>
            </a:r>
          </a:p>
          <a:p>
            <a:pPr marL="0" indent="0">
              <a:buNone/>
            </a:pPr>
            <a:r>
              <a:rPr lang="en-GB" dirty="0" smtClean="0"/>
              <a:t>Analysing a journal article…</a:t>
            </a:r>
          </a:p>
          <a:p>
            <a:pPr marL="0" indent="0">
              <a:buNone/>
            </a:pPr>
            <a:r>
              <a:rPr lang="en-GB" dirty="0" smtClean="0"/>
              <a:t>… through collage.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594360"/>
            <a:ext cx="725424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98"/>
    </mc:Choice>
    <mc:Fallback xmlns="">
      <p:transition spd="slow" advTm="25169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For the video please visit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www.magisto.com/album/video/MXd_WlADGlsjLCwEDmEwCXh3?l=vsm&amp;o=i&amp;c=e?utm_source=magisto&amp;utm_medium=email&amp;utm_campaign=producer_shared_movie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70" y="3046733"/>
            <a:ext cx="5963842" cy="38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1"/>
    </mc:Choice>
    <mc:Fallback xmlns="">
      <p:transition spd="slow" advTm="1401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48" y="47037"/>
            <a:ext cx="4632385" cy="6810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What we found…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297948" y="6491065"/>
            <a:ext cx="648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hlinkClick r:id="rId4"/>
              </a:rPr>
              <a:t>http://www.loc.gov/pictures/item/2002695269/</a:t>
            </a:r>
            <a:r>
              <a:rPr lang="en-GB" sz="1000" dirty="0" smtClean="0"/>
              <a:t> </a:t>
            </a:r>
            <a:r>
              <a:rPr lang="en-GB" sz="1000" b="1" dirty="0"/>
              <a:t>Attribution 2.0 Generic (CC BY 2.0</a:t>
            </a:r>
            <a:r>
              <a:rPr lang="en-GB" sz="1000" b="1" dirty="0" smtClean="0"/>
              <a:t>)</a:t>
            </a:r>
            <a:endParaRPr lang="en-GB" sz="1000" b="1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262443"/>
            <a:ext cx="58055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r>
              <a:rPr lang="en-GB" sz="2800" dirty="0" smtClean="0"/>
              <a:t>Easily identifiable theme encourages “playful” atmosphere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Increases engagement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More “open” to joining in, even if they initially do not understand the tasks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“safe space” “liminal space”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951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09"/>
    </mc:Choice>
    <mc:Fallback xmlns="">
      <p:transition spd="slow" advTm="11620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553847"/>
            <a:ext cx="10515600" cy="1325563"/>
          </a:xfrm>
        </p:spPr>
        <p:txBody>
          <a:bodyPr/>
          <a:lstStyle/>
          <a:p>
            <a:r>
              <a:rPr lang="en-GB" dirty="0" smtClean="0"/>
              <a:t>What worked?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1" y="85216"/>
            <a:ext cx="5673949" cy="6890445"/>
          </a:xfrm>
        </p:spPr>
      </p:pic>
      <p:sp>
        <p:nvSpPr>
          <p:cNvPr id="5" name="TextBox 4"/>
          <p:cNvSpPr txBox="1"/>
          <p:nvPr/>
        </p:nvSpPr>
        <p:spPr>
          <a:xfrm>
            <a:off x="780288" y="6052331"/>
            <a:ext cx="3681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Attribution 2.0 Generic (CC BY 2.0)</a:t>
            </a:r>
          </a:p>
          <a:p>
            <a:r>
              <a:rPr lang="en-GB" b="1" u="sng" dirty="0" err="1">
                <a:hlinkClick r:id="rId4" tooltip="Go to hbp_pix's photostream"/>
              </a:rPr>
              <a:t>hbp_pix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966460" y="1600200"/>
            <a:ext cx="58064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Students were involved in requested/designing sessions </a:t>
            </a:r>
          </a:p>
          <a:p>
            <a:endParaRPr lang="en-GB" sz="2800" dirty="0"/>
          </a:p>
          <a:p>
            <a:r>
              <a:rPr lang="en-GB" sz="2800" dirty="0" smtClean="0"/>
              <a:t>Academic skills tutors/lecturers and librarians working cooperatively</a:t>
            </a:r>
          </a:p>
          <a:p>
            <a:endParaRPr lang="en-GB" sz="2800" dirty="0"/>
          </a:p>
          <a:p>
            <a:r>
              <a:rPr lang="en-GB" sz="2800" dirty="0" smtClean="0"/>
              <a:t>Flexible lesson planning/design!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0977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31"/>
    </mc:Choice>
    <mc:Fallback xmlns="">
      <p:transition spd="slow" advTm="10963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ed18269-c593-462a-b485-298f055381a3">KS3NPSXFRHRR-754-245</_dlc_DocId>
    <_dlc_DocIdUrl xmlns="2ed18269-c593-462a-b485-298f055381a3">
      <Url>https://unishare.hud.ac.uk/cls/teams/as/_layouts/15/DocIdRedir.aspx?ID=KS3NPSXFRHRR-754-245</Url>
      <Description>KS3NPSXFRHRR-754-245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86E907EEF09742B332E1E171474D44" ma:contentTypeVersion="0" ma:contentTypeDescription="Create a new document." ma:contentTypeScope="" ma:versionID="7228db69c7d25c0d8826a91ca47755be">
  <xsd:schema xmlns:xsd="http://www.w3.org/2001/XMLSchema" xmlns:xs="http://www.w3.org/2001/XMLSchema" xmlns:p="http://schemas.microsoft.com/office/2006/metadata/properties" xmlns:ns2="2ed18269-c593-462a-b485-298f055381a3" targetNamespace="http://schemas.microsoft.com/office/2006/metadata/properties" ma:root="true" ma:fieldsID="0549ddf86559f16c30c3e2ef72170cb1" ns2:_="">
    <xsd:import namespace="2ed18269-c593-462a-b485-298f055381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18269-c593-462a-b485-298f055381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22D702-70A5-4823-BF0E-617BCDAA48F2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2ed18269-c593-462a-b485-298f055381a3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B6E7A847-3357-4420-AA13-18B0B54553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d18269-c593-462a-b485-298f055381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F09759-5ADE-43C6-9FBA-FE91584541F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256D453-ED87-43CB-9962-F62FF87A8F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470</Words>
  <Application>Microsoft Office PowerPoint</Application>
  <PresentationFormat>Widescreen</PresentationFormat>
  <Paragraphs>95</Paragraphs>
  <Slides>13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Transform-IT: On the magic roundabout of skills </vt:lpstr>
      <vt:lpstr>About the project…</vt:lpstr>
      <vt:lpstr>What we did… the planning.</vt:lpstr>
      <vt:lpstr>Terrible hardship was endured…</vt:lpstr>
      <vt:lpstr>PowerPoint Presentation</vt:lpstr>
      <vt:lpstr>The content…</vt:lpstr>
      <vt:lpstr>For the video please visit </vt:lpstr>
      <vt:lpstr> What we found…</vt:lpstr>
      <vt:lpstr>What worked? </vt:lpstr>
      <vt:lpstr>When you have to frog it…</vt:lpstr>
      <vt:lpstr>Confused? You will be…</vt:lpstr>
      <vt:lpstr>PowerPoint Presentation</vt:lpstr>
      <vt:lpstr>PowerPoint Presentation</vt:lpstr>
    </vt:vector>
  </TitlesOfParts>
  <Company>University of Huddersfield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Academic Intervention Project</dc:title>
  <dc:creator>Andrew Walsh</dc:creator>
  <cp:lastModifiedBy>Jessica Haigh</cp:lastModifiedBy>
  <cp:revision>37</cp:revision>
  <dcterms:created xsi:type="dcterms:W3CDTF">2016-01-07T15:16:30Z</dcterms:created>
  <dcterms:modified xsi:type="dcterms:W3CDTF">2016-03-31T10:07:31Z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0x0101003386E907EEF09742B332E1E171474D44</vt:lpwstr>
  </property>
  <property fmtid="{D5CDD505-2E9C-101B-9397-08002B2CF9AE}" pid="3" name="_dlc_DocIdItemGuid">
    <vt:lpwstr>6b864aef-02bf-497b-ab80-c6f4cedf4024</vt:lpwstr>
  </property>
</Properties>
</file>