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charts/chart5.xml" ContentType="application/vnd.openxmlformats-officedocument.drawingml.chart+xml"/>
  <Override PartName="/ppt/notesSlides/notesSlide21.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65" r:id="rId3"/>
    <p:sldMasterId id="2147483654" r:id="rId4"/>
    <p:sldMasterId id="2147483656" r:id="rId5"/>
    <p:sldMasterId id="2147483657" r:id="rId6"/>
    <p:sldMasterId id="2147483658" r:id="rId7"/>
    <p:sldMasterId id="2147483659" r:id="rId8"/>
    <p:sldMasterId id="2147483660" r:id="rId9"/>
    <p:sldMasterId id="2147483661" r:id="rId10"/>
    <p:sldMasterId id="2147483662" r:id="rId11"/>
    <p:sldMasterId id="2147483663" r:id="rId12"/>
    <p:sldMasterId id="2147483664" r:id="rId13"/>
  </p:sldMasterIdLst>
  <p:notesMasterIdLst>
    <p:notesMasterId r:id="rId50"/>
  </p:notesMasterIdLst>
  <p:handoutMasterIdLst>
    <p:handoutMasterId r:id="rId51"/>
  </p:handoutMasterIdLst>
  <p:sldIdLst>
    <p:sldId id="256" r:id="rId14"/>
    <p:sldId id="258" r:id="rId15"/>
    <p:sldId id="267" r:id="rId16"/>
    <p:sldId id="269" r:id="rId17"/>
    <p:sldId id="271" r:id="rId18"/>
    <p:sldId id="270" r:id="rId19"/>
    <p:sldId id="259" r:id="rId20"/>
    <p:sldId id="260" r:id="rId21"/>
    <p:sldId id="262" r:id="rId22"/>
    <p:sldId id="264" r:id="rId23"/>
    <p:sldId id="261" r:id="rId24"/>
    <p:sldId id="272" r:id="rId25"/>
    <p:sldId id="274" r:id="rId26"/>
    <p:sldId id="263" r:id="rId27"/>
    <p:sldId id="265" r:id="rId28"/>
    <p:sldId id="276" r:id="rId29"/>
    <p:sldId id="266" r:id="rId30"/>
    <p:sldId id="279" r:id="rId31"/>
    <p:sldId id="280" r:id="rId32"/>
    <p:sldId id="281" r:id="rId33"/>
    <p:sldId id="282" r:id="rId34"/>
    <p:sldId id="283" r:id="rId35"/>
    <p:sldId id="284" r:id="rId36"/>
    <p:sldId id="285" r:id="rId37"/>
    <p:sldId id="286" r:id="rId38"/>
    <p:sldId id="296" r:id="rId39"/>
    <p:sldId id="287" r:id="rId40"/>
    <p:sldId id="288" r:id="rId41"/>
    <p:sldId id="289" r:id="rId42"/>
    <p:sldId id="290" r:id="rId43"/>
    <p:sldId id="291" r:id="rId44"/>
    <p:sldId id="292" r:id="rId45"/>
    <p:sldId id="293" r:id="rId46"/>
    <p:sldId id="294" r:id="rId47"/>
    <p:sldId id="277" r:id="rId48"/>
    <p:sldId id="295" r:id="rId49"/>
  </p:sldIdLst>
  <p:sldSz cx="9144000" cy="6858000" type="screen4x3"/>
  <p:notesSz cx="6797675" cy="9926638"/>
  <p:defaultTextStyle>
    <a:defPPr>
      <a:defRPr lang="en-GB"/>
    </a:defPPr>
    <a:lvl1pPr algn="l" rtl="0" fontAlgn="base">
      <a:spcBef>
        <a:spcPct val="20000"/>
      </a:spcBef>
      <a:spcAft>
        <a:spcPct val="0"/>
      </a:spcAft>
      <a:defRPr sz="1600" kern="1200">
        <a:solidFill>
          <a:schemeClr val="tx1"/>
        </a:solidFill>
        <a:latin typeface="Arial" charset="0"/>
        <a:ea typeface="+mn-ea"/>
        <a:cs typeface="+mn-cs"/>
      </a:defRPr>
    </a:lvl1pPr>
    <a:lvl2pPr marL="457200" algn="l" rtl="0" fontAlgn="base">
      <a:spcBef>
        <a:spcPct val="20000"/>
      </a:spcBef>
      <a:spcAft>
        <a:spcPct val="0"/>
      </a:spcAft>
      <a:defRPr sz="1600" kern="1200">
        <a:solidFill>
          <a:schemeClr val="tx1"/>
        </a:solidFill>
        <a:latin typeface="Arial" charset="0"/>
        <a:ea typeface="+mn-ea"/>
        <a:cs typeface="+mn-cs"/>
      </a:defRPr>
    </a:lvl2pPr>
    <a:lvl3pPr marL="914400" algn="l" rtl="0" fontAlgn="base">
      <a:spcBef>
        <a:spcPct val="20000"/>
      </a:spcBef>
      <a:spcAft>
        <a:spcPct val="0"/>
      </a:spcAft>
      <a:defRPr sz="1600" kern="1200">
        <a:solidFill>
          <a:schemeClr val="tx1"/>
        </a:solidFill>
        <a:latin typeface="Arial" charset="0"/>
        <a:ea typeface="+mn-ea"/>
        <a:cs typeface="+mn-cs"/>
      </a:defRPr>
    </a:lvl3pPr>
    <a:lvl4pPr marL="1371600" algn="l" rtl="0" fontAlgn="base">
      <a:spcBef>
        <a:spcPct val="20000"/>
      </a:spcBef>
      <a:spcAft>
        <a:spcPct val="0"/>
      </a:spcAft>
      <a:defRPr sz="1600" kern="1200">
        <a:solidFill>
          <a:schemeClr val="tx1"/>
        </a:solidFill>
        <a:latin typeface="Arial" charset="0"/>
        <a:ea typeface="+mn-ea"/>
        <a:cs typeface="+mn-cs"/>
      </a:defRPr>
    </a:lvl4pPr>
    <a:lvl5pPr marL="1828800" algn="l" rtl="0" fontAlgn="base">
      <a:spcBef>
        <a:spcPct val="2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72"/>
    <a:srgbClr val="005A84"/>
    <a:srgbClr val="625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40" autoAdjust="0"/>
    <p:restoredTop sz="94650" autoAdjust="0"/>
  </p:normalViewPr>
  <p:slideViewPr>
    <p:cSldViewPr>
      <p:cViewPr varScale="1">
        <p:scale>
          <a:sx n="110" d="100"/>
          <a:sy n="110" d="100"/>
        </p:scale>
        <p:origin x="193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2988" y="-96"/>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file:///\\nas01\librhome\librkm\MyReading\MyReading%20student%20usage%202011%20-%202014%20test%20version.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oleObject" Target="file:///C:\Users\librajs2\AppData\Local\Microsoft\Windows\Temporary%20Internet%20Files\Content.Outlook\QJBWKI27\MyReading%20by%20month.xlsx" TargetMode="Externa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GB"/>
              <a:t>Use of MyReading - Students &amp;</a:t>
            </a:r>
            <a:r>
              <a:rPr lang="en-GB" baseline="0"/>
              <a:t> Staff</a:t>
            </a:r>
            <a:endParaRPr lang="en-GB"/>
          </a:p>
        </c:rich>
      </c:tx>
      <c:layout/>
      <c:overlay val="0"/>
    </c:title>
    <c:autoTitleDeleted val="0"/>
    <c:plotArea>
      <c:layout/>
      <c:lineChart>
        <c:grouping val="standard"/>
        <c:varyColors val="0"/>
        <c:ser>
          <c:idx val="0"/>
          <c:order val="0"/>
          <c:tx>
            <c:strRef>
              <c:f>Sheet2!$A$2</c:f>
              <c:strCache>
                <c:ptCount val="1"/>
                <c:pt idx="0">
                  <c:v>Students</c:v>
                </c:pt>
              </c:strCache>
            </c:strRef>
          </c:tx>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Sheet2!$B$1:$D$1</c:f>
              <c:strCache>
                <c:ptCount val="3"/>
                <c:pt idx="0">
                  <c:v>2010-11</c:v>
                </c:pt>
                <c:pt idx="1">
                  <c:v>2011-12</c:v>
                </c:pt>
                <c:pt idx="2">
                  <c:v>2012-13</c:v>
                </c:pt>
              </c:strCache>
            </c:strRef>
          </c:cat>
          <c:val>
            <c:numRef>
              <c:f>Sheet2!$B$2:$D$2</c:f>
              <c:numCache>
                <c:formatCode>General</c:formatCode>
                <c:ptCount val="3"/>
                <c:pt idx="0">
                  <c:v>0</c:v>
                </c:pt>
                <c:pt idx="1">
                  <c:v>30.96</c:v>
                </c:pt>
                <c:pt idx="2">
                  <c:v>46.53</c:v>
                </c:pt>
              </c:numCache>
            </c:numRef>
          </c:val>
          <c:smooth val="0"/>
        </c:ser>
        <c:ser>
          <c:idx val="1"/>
          <c:order val="1"/>
          <c:tx>
            <c:strRef>
              <c:f>Sheet2!$A$3</c:f>
              <c:strCache>
                <c:ptCount val="1"/>
                <c:pt idx="0">
                  <c:v>Staff</c:v>
                </c:pt>
              </c:strCache>
            </c:strRef>
          </c:tx>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Sheet2!$B$1:$D$1</c:f>
              <c:strCache>
                <c:ptCount val="3"/>
                <c:pt idx="0">
                  <c:v>2010-11</c:v>
                </c:pt>
                <c:pt idx="1">
                  <c:v>2011-12</c:v>
                </c:pt>
                <c:pt idx="2">
                  <c:v>2012-13</c:v>
                </c:pt>
              </c:strCache>
            </c:strRef>
          </c:cat>
          <c:val>
            <c:numRef>
              <c:f>Sheet2!$B$3:$D$3</c:f>
              <c:numCache>
                <c:formatCode>General</c:formatCode>
                <c:ptCount val="3"/>
                <c:pt idx="0">
                  <c:v>0</c:v>
                </c:pt>
                <c:pt idx="1">
                  <c:v>55.5</c:v>
                </c:pt>
                <c:pt idx="2">
                  <c:v>80</c:v>
                </c:pt>
              </c:numCache>
            </c:numRef>
          </c:val>
          <c:smooth val="0"/>
        </c:ser>
        <c:dLbls>
          <c:dLblPos val="t"/>
          <c:showLegendKey val="0"/>
          <c:showVal val="1"/>
          <c:showCatName val="0"/>
          <c:showSerName val="0"/>
          <c:showPercent val="0"/>
          <c:showBubbleSize val="0"/>
        </c:dLbls>
        <c:smooth val="0"/>
        <c:axId val="467988496"/>
        <c:axId val="467991632"/>
      </c:lineChart>
      <c:catAx>
        <c:axId val="467988496"/>
        <c:scaling>
          <c:orientation val="minMax"/>
        </c:scaling>
        <c:delete val="0"/>
        <c:axPos val="b"/>
        <c:title>
          <c:tx>
            <c:rich>
              <a:bodyPr/>
              <a:lstStyle/>
              <a:p>
                <a:pPr>
                  <a:defRPr/>
                </a:pPr>
                <a:r>
                  <a:rPr lang="en-GB"/>
                  <a:t>Academic Year</a:t>
                </a:r>
              </a:p>
            </c:rich>
          </c:tx>
          <c:layout/>
          <c:overlay val="0"/>
        </c:title>
        <c:numFmt formatCode="General" sourceLinked="0"/>
        <c:majorTickMark val="out"/>
        <c:minorTickMark val="none"/>
        <c:tickLblPos val="nextTo"/>
        <c:crossAx val="467991632"/>
        <c:crosses val="autoZero"/>
        <c:auto val="1"/>
        <c:lblAlgn val="ctr"/>
        <c:lblOffset val="100"/>
        <c:noMultiLvlLbl val="0"/>
      </c:catAx>
      <c:valAx>
        <c:axId val="467991632"/>
        <c:scaling>
          <c:orientation val="minMax"/>
        </c:scaling>
        <c:delete val="0"/>
        <c:axPos val="l"/>
        <c:majorGridlines/>
        <c:title>
          <c:tx>
            <c:rich>
              <a:bodyPr rot="-5400000" vert="horz"/>
              <a:lstStyle/>
              <a:p>
                <a:pPr>
                  <a:defRPr/>
                </a:pPr>
                <a:r>
                  <a:rPr lang="en-GB"/>
                  <a:t>Percent using MyReading</a:t>
                </a:r>
              </a:p>
            </c:rich>
          </c:tx>
          <c:layout/>
          <c:overlay val="0"/>
        </c:title>
        <c:numFmt formatCode="General" sourceLinked="1"/>
        <c:majorTickMark val="out"/>
        <c:minorTickMark val="none"/>
        <c:tickLblPos val="nextTo"/>
        <c:crossAx val="46798849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Questionnaire respondents </a:t>
            </a: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cat>
            <c:strRef>
              <c:f>Sheet2!$A$1:$C$1</c:f>
              <c:strCache>
                <c:ptCount val="3"/>
                <c:pt idx="0">
                  <c:v>1st yr</c:v>
                </c:pt>
                <c:pt idx="1">
                  <c:v>2nd yr</c:v>
                </c:pt>
                <c:pt idx="2">
                  <c:v>3rd yr</c:v>
                </c:pt>
              </c:strCache>
            </c:strRef>
          </c:cat>
          <c:val>
            <c:numRef>
              <c:f>Sheet2!$A$2:$C$2</c:f>
              <c:numCache>
                <c:formatCode>0.00%</c:formatCode>
                <c:ptCount val="3"/>
                <c:pt idx="0">
                  <c:v>0.378</c:v>
                </c:pt>
                <c:pt idx="1">
                  <c:v>0.29899999999999999</c:v>
                </c:pt>
                <c:pt idx="2">
                  <c:v>0.32300000000000001</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en-US" sz="2800" b="1"/>
              <a:t>Never consulted a reading list</a:t>
            </a:r>
          </a:p>
        </c:rich>
      </c:tx>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3257681025165967E-2"/>
          <c:y val="0.10825247504387733"/>
          <c:w val="0.91429133858267719"/>
          <c:h val="0.8240400594116245"/>
        </c:manualLayout>
      </c:layout>
      <c:barChart>
        <c:barDir val="col"/>
        <c:grouping val="clustered"/>
        <c:varyColors val="0"/>
        <c:ser>
          <c:idx val="0"/>
          <c:order val="0"/>
          <c:spPr>
            <a:solidFill>
              <a:srgbClr val="7030A0"/>
            </a:solidFill>
            <a:ln>
              <a:noFill/>
            </a:ln>
            <a:effectLst/>
          </c:spPr>
          <c:invertIfNegative val="0"/>
          <c:cat>
            <c:numRef>
              <c:f>Sheet1!$A$1:$B$1</c:f>
              <c:numCache>
                <c:formatCode>General</c:formatCode>
                <c:ptCount val="2"/>
                <c:pt idx="0">
                  <c:v>2012</c:v>
                </c:pt>
                <c:pt idx="1">
                  <c:v>2015</c:v>
                </c:pt>
              </c:numCache>
            </c:numRef>
          </c:cat>
          <c:val>
            <c:numRef>
              <c:f>Sheet1!$A$2:$B$2</c:f>
              <c:numCache>
                <c:formatCode>General</c:formatCode>
                <c:ptCount val="2"/>
                <c:pt idx="0">
                  <c:v>19.2</c:v>
                </c:pt>
                <c:pt idx="1">
                  <c:v>4.2</c:v>
                </c:pt>
              </c:numCache>
            </c:numRef>
          </c:val>
        </c:ser>
        <c:dLbls>
          <c:showLegendKey val="0"/>
          <c:showVal val="0"/>
          <c:showCatName val="0"/>
          <c:showSerName val="0"/>
          <c:showPercent val="0"/>
          <c:showBubbleSize val="0"/>
        </c:dLbls>
        <c:gapWidth val="219"/>
        <c:overlap val="-27"/>
        <c:axId val="469184328"/>
        <c:axId val="469184720"/>
      </c:barChart>
      <c:catAx>
        <c:axId val="469184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9184720"/>
        <c:crosses val="autoZero"/>
        <c:auto val="1"/>
        <c:lblAlgn val="ctr"/>
        <c:lblOffset val="100"/>
        <c:noMultiLvlLbl val="0"/>
      </c:catAx>
      <c:valAx>
        <c:axId val="469184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9184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6.9712737147800061E-2"/>
          <c:y val="9.7451469032848279E-2"/>
          <c:w val="0.90475781258343091"/>
          <c:h val="0.85392237603964238"/>
        </c:manualLayout>
      </c:layout>
      <c:lineChart>
        <c:grouping val="standard"/>
        <c:varyColors val="0"/>
        <c:ser>
          <c:idx val="0"/>
          <c:order val="0"/>
          <c:tx>
            <c:v>2012</c:v>
          </c:tx>
          <c:spPr>
            <a:ln>
              <a:solidFill>
                <a:schemeClr val="tx2">
                  <a:lumMod val="40000"/>
                  <a:lumOff val="60000"/>
                </a:schemeClr>
              </a:solidFill>
            </a:ln>
          </c:spPr>
          <c:marker>
            <c:symbol val="none"/>
          </c:marker>
          <c:cat>
            <c:strRef>
              <c:f>Sheet1!$F$2:$F$13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Sheet1!$G$2:$G$13</c:f>
              <c:numCache>
                <c:formatCode>General</c:formatCode>
                <c:ptCount val="12"/>
                <c:pt idx="0">
                  <c:v>12406</c:v>
                </c:pt>
                <c:pt idx="1">
                  <c:v>10514</c:v>
                </c:pt>
                <c:pt idx="2">
                  <c:v>10441</c:v>
                </c:pt>
                <c:pt idx="3">
                  <c:v>11011</c:v>
                </c:pt>
                <c:pt idx="4">
                  <c:v>7679</c:v>
                </c:pt>
                <c:pt idx="5">
                  <c:v>4357</c:v>
                </c:pt>
                <c:pt idx="6">
                  <c:v>6097</c:v>
                </c:pt>
                <c:pt idx="7">
                  <c:v>8910</c:v>
                </c:pt>
                <c:pt idx="8">
                  <c:v>29993</c:v>
                </c:pt>
                <c:pt idx="9">
                  <c:v>40814</c:v>
                </c:pt>
                <c:pt idx="10">
                  <c:v>34287</c:v>
                </c:pt>
                <c:pt idx="11">
                  <c:v>19993</c:v>
                </c:pt>
              </c:numCache>
            </c:numRef>
          </c:val>
          <c:smooth val="0"/>
        </c:ser>
        <c:ser>
          <c:idx val="1"/>
          <c:order val="1"/>
          <c:tx>
            <c:v>2013</c:v>
          </c:tx>
          <c:spPr>
            <a:ln>
              <a:solidFill>
                <a:schemeClr val="tx2">
                  <a:lumMod val="75000"/>
                </a:schemeClr>
              </a:solidFill>
            </a:ln>
          </c:spPr>
          <c:marker>
            <c:symbol val="none"/>
          </c:marker>
          <c:cat>
            <c:strRef>
              <c:f>Sheet1!$F$2:$F$13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Sheet1!$H$2:$H$13</c:f>
              <c:numCache>
                <c:formatCode>General</c:formatCode>
                <c:ptCount val="12"/>
                <c:pt idx="0">
                  <c:v>29192</c:v>
                </c:pt>
                <c:pt idx="1">
                  <c:v>30885</c:v>
                </c:pt>
                <c:pt idx="2">
                  <c:v>20063</c:v>
                </c:pt>
                <c:pt idx="3">
                  <c:v>21479</c:v>
                </c:pt>
                <c:pt idx="4">
                  <c:v>21928</c:v>
                </c:pt>
                <c:pt idx="5">
                  <c:v>8845</c:v>
                </c:pt>
                <c:pt idx="6">
                  <c:v>8596</c:v>
                </c:pt>
                <c:pt idx="7">
                  <c:v>9544</c:v>
                </c:pt>
                <c:pt idx="8">
                  <c:v>83480</c:v>
                </c:pt>
                <c:pt idx="9">
                  <c:v>120732</c:v>
                </c:pt>
                <c:pt idx="10">
                  <c:v>69813</c:v>
                </c:pt>
                <c:pt idx="11">
                  <c:v>44568</c:v>
                </c:pt>
              </c:numCache>
            </c:numRef>
          </c:val>
          <c:smooth val="0"/>
        </c:ser>
        <c:ser>
          <c:idx val="2"/>
          <c:order val="2"/>
          <c:tx>
            <c:v>2014</c:v>
          </c:tx>
          <c:spPr>
            <a:ln>
              <a:solidFill>
                <a:schemeClr val="accent2">
                  <a:lumMod val="60000"/>
                  <a:lumOff val="40000"/>
                </a:schemeClr>
              </a:solidFill>
            </a:ln>
          </c:spPr>
          <c:marker>
            <c:symbol val="none"/>
          </c:marker>
          <c:cat>
            <c:strRef>
              <c:f>Sheet1!$F$2:$F$13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Sheet1!$I$2:$I$13</c:f>
              <c:numCache>
                <c:formatCode>General</c:formatCode>
                <c:ptCount val="12"/>
                <c:pt idx="0">
                  <c:v>41598</c:v>
                </c:pt>
                <c:pt idx="1">
                  <c:v>41399</c:v>
                </c:pt>
                <c:pt idx="2">
                  <c:v>30504</c:v>
                </c:pt>
                <c:pt idx="3">
                  <c:v>32490</c:v>
                </c:pt>
                <c:pt idx="4">
                  <c:v>29607</c:v>
                </c:pt>
                <c:pt idx="5">
                  <c:v>13202</c:v>
                </c:pt>
                <c:pt idx="6">
                  <c:v>14693</c:v>
                </c:pt>
                <c:pt idx="7">
                  <c:v>18454</c:v>
                </c:pt>
                <c:pt idx="8">
                  <c:v>113473</c:v>
                </c:pt>
                <c:pt idx="9">
                  <c:v>161546</c:v>
                </c:pt>
                <c:pt idx="10">
                  <c:v>104100</c:v>
                </c:pt>
                <c:pt idx="11">
                  <c:v>64561</c:v>
                </c:pt>
              </c:numCache>
            </c:numRef>
          </c:val>
          <c:smooth val="0"/>
        </c:ser>
        <c:ser>
          <c:idx val="3"/>
          <c:order val="3"/>
          <c:tx>
            <c:v>2015</c:v>
          </c:tx>
          <c:spPr>
            <a:ln>
              <a:solidFill>
                <a:schemeClr val="accent2">
                  <a:lumMod val="50000"/>
                </a:schemeClr>
              </a:solidFill>
            </a:ln>
          </c:spPr>
          <c:marker>
            <c:symbol val="none"/>
          </c:marker>
          <c:cat>
            <c:strRef>
              <c:f>Sheet1!$F$2:$F$13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Sheet1!$J$2:$J$13</c:f>
              <c:numCache>
                <c:formatCode>General</c:formatCode>
                <c:ptCount val="12"/>
                <c:pt idx="0">
                  <c:v>70790</c:v>
                </c:pt>
                <c:pt idx="1">
                  <c:v>72284</c:v>
                </c:pt>
                <c:pt idx="2">
                  <c:v>50567</c:v>
                </c:pt>
                <c:pt idx="3">
                  <c:v>53969</c:v>
                </c:pt>
              </c:numCache>
            </c:numRef>
          </c:val>
          <c:smooth val="0"/>
        </c:ser>
        <c:dLbls>
          <c:showLegendKey val="0"/>
          <c:showVal val="0"/>
          <c:showCatName val="0"/>
          <c:showSerName val="0"/>
          <c:showPercent val="0"/>
          <c:showBubbleSize val="0"/>
        </c:dLbls>
        <c:smooth val="0"/>
        <c:axId val="469185504"/>
        <c:axId val="469185896"/>
      </c:lineChart>
      <c:catAx>
        <c:axId val="469185504"/>
        <c:scaling>
          <c:orientation val="minMax"/>
        </c:scaling>
        <c:delete val="0"/>
        <c:axPos val="b"/>
        <c:numFmt formatCode="General" sourceLinked="0"/>
        <c:majorTickMark val="out"/>
        <c:minorTickMark val="none"/>
        <c:tickLblPos val="nextTo"/>
        <c:crossAx val="469185896"/>
        <c:crosses val="autoZero"/>
        <c:auto val="1"/>
        <c:lblAlgn val="ctr"/>
        <c:lblOffset val="100"/>
        <c:noMultiLvlLbl val="0"/>
      </c:catAx>
      <c:valAx>
        <c:axId val="469185896"/>
        <c:scaling>
          <c:orientation val="minMax"/>
        </c:scaling>
        <c:delete val="0"/>
        <c:axPos val="l"/>
        <c:majorGridlines/>
        <c:numFmt formatCode="#,##0" sourceLinked="0"/>
        <c:majorTickMark val="out"/>
        <c:minorTickMark val="none"/>
        <c:tickLblPos val="nextTo"/>
        <c:crossAx val="469185504"/>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MyReading usage </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6">
                <a:lumMod val="60000"/>
                <a:lumOff val="40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Sheet3!$A$1:$B$1</c:f>
              <c:strCache>
                <c:ptCount val="2"/>
                <c:pt idx="0">
                  <c:v>Sept 2013 - April 2014</c:v>
                </c:pt>
                <c:pt idx="1">
                  <c:v>Sept 2014 - April 2015</c:v>
                </c:pt>
              </c:strCache>
            </c:strRef>
          </c:cat>
          <c:val>
            <c:numRef>
              <c:f>Sheet3!$A$2:$B$2</c:f>
              <c:numCache>
                <c:formatCode>#,##0</c:formatCode>
                <c:ptCount val="2"/>
                <c:pt idx="0">
                  <c:v>464584</c:v>
                </c:pt>
                <c:pt idx="1">
                  <c:v>691290</c:v>
                </c:pt>
              </c:numCache>
            </c:numRef>
          </c:val>
        </c:ser>
        <c:dLbls>
          <c:dLblPos val="inEnd"/>
          <c:showLegendKey val="0"/>
          <c:showVal val="1"/>
          <c:showCatName val="0"/>
          <c:showSerName val="0"/>
          <c:showPercent val="0"/>
          <c:showBubbleSize val="0"/>
        </c:dLbls>
        <c:gapWidth val="65"/>
        <c:axId val="469186680"/>
        <c:axId val="469187072"/>
      </c:barChart>
      <c:catAx>
        <c:axId val="46918668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469187072"/>
        <c:crosses val="autoZero"/>
        <c:auto val="1"/>
        <c:lblAlgn val="ctr"/>
        <c:lblOffset val="100"/>
        <c:noMultiLvlLbl val="0"/>
      </c:catAx>
      <c:valAx>
        <c:axId val="46918707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46918668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098" y="0"/>
            <a:ext cx="2944958" cy="496888"/>
          </a:xfrm>
          <a:prstGeom prst="rect">
            <a:avLst/>
          </a:prstGeom>
        </p:spPr>
        <p:txBody>
          <a:bodyPr vert="horz" lIns="91440" tIns="45720" rIns="91440" bIns="45720" rtlCol="0"/>
          <a:lstStyle>
            <a:lvl1pPr algn="r">
              <a:defRPr sz="1200"/>
            </a:lvl1pPr>
          </a:lstStyle>
          <a:p>
            <a:fld id="{B3341F0D-A85E-4298-816F-5AB6EAC735BA}" type="datetimeFigureOut">
              <a:rPr lang="en-GB" smtClean="0"/>
              <a:t>12/11/2015</a:t>
            </a:fld>
            <a:endParaRPr lang="en-GB"/>
          </a:p>
        </p:txBody>
      </p:sp>
      <p:sp>
        <p:nvSpPr>
          <p:cNvPr id="4" name="Footer Placeholder 3"/>
          <p:cNvSpPr>
            <a:spLocks noGrp="1"/>
          </p:cNvSpPr>
          <p:nvPr>
            <p:ph type="ftr" sz="quarter" idx="2"/>
          </p:nvPr>
        </p:nvSpPr>
        <p:spPr>
          <a:xfrm>
            <a:off x="0" y="9428164"/>
            <a:ext cx="2944958"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098" y="9428164"/>
            <a:ext cx="2944958" cy="496887"/>
          </a:xfrm>
          <a:prstGeom prst="rect">
            <a:avLst/>
          </a:prstGeom>
        </p:spPr>
        <p:txBody>
          <a:bodyPr vert="horz" lIns="91440" tIns="45720" rIns="91440" bIns="45720" rtlCol="0" anchor="b"/>
          <a:lstStyle>
            <a:lvl1pPr algn="r">
              <a:defRPr sz="1200"/>
            </a:lvl1pPr>
          </a:lstStyle>
          <a:p>
            <a:fld id="{619DDA89-17D9-44A0-B2F0-D0F90BF6B5E8}" type="slidenum">
              <a:rPr lang="en-GB" smtClean="0"/>
              <a:t>‹#›</a:t>
            </a:fld>
            <a:endParaRPr lang="en-GB"/>
          </a:p>
        </p:txBody>
      </p:sp>
    </p:spTree>
    <p:extLst>
      <p:ext uri="{BB962C8B-B14F-4D97-AF65-F5344CB8AC3E}">
        <p14:creationId xmlns:p14="http://schemas.microsoft.com/office/powerpoint/2010/main" val="3221465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44958"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lvl1pPr>
          </a:lstStyle>
          <a:p>
            <a:endParaRPr lang="en-GB"/>
          </a:p>
        </p:txBody>
      </p:sp>
      <p:sp>
        <p:nvSpPr>
          <p:cNvPr id="49155" name="Rectangle 3"/>
          <p:cNvSpPr>
            <a:spLocks noGrp="1" noChangeArrowheads="1"/>
          </p:cNvSpPr>
          <p:nvPr>
            <p:ph type="dt" idx="1"/>
          </p:nvPr>
        </p:nvSpPr>
        <p:spPr bwMode="auto">
          <a:xfrm>
            <a:off x="3851098" y="0"/>
            <a:ext cx="2944958"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vl1pPr>
          </a:lstStyle>
          <a:p>
            <a:endParaRPr lang="en-GB"/>
          </a:p>
        </p:txBody>
      </p:sp>
      <p:sp>
        <p:nvSpPr>
          <p:cNvPr id="4915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49157" name="Rectangle 5"/>
          <p:cNvSpPr>
            <a:spLocks noGrp="1" noChangeArrowheads="1"/>
          </p:cNvSpPr>
          <p:nvPr>
            <p:ph type="body" sz="quarter" idx="3"/>
          </p:nvPr>
        </p:nvSpPr>
        <p:spPr bwMode="auto">
          <a:xfrm>
            <a:off x="679606" y="4714876"/>
            <a:ext cx="5438464" cy="4467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9158" name="Rectangle 6"/>
          <p:cNvSpPr>
            <a:spLocks noGrp="1" noChangeArrowheads="1"/>
          </p:cNvSpPr>
          <p:nvPr>
            <p:ph type="ftr" sz="quarter" idx="4"/>
          </p:nvPr>
        </p:nvSpPr>
        <p:spPr bwMode="auto">
          <a:xfrm>
            <a:off x="0" y="9428164"/>
            <a:ext cx="2944958"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a:lvl1pPr>
          </a:lstStyle>
          <a:p>
            <a:endParaRPr lang="en-GB"/>
          </a:p>
        </p:txBody>
      </p:sp>
      <p:sp>
        <p:nvSpPr>
          <p:cNvPr id="49159" name="Rectangle 7"/>
          <p:cNvSpPr>
            <a:spLocks noGrp="1" noChangeArrowheads="1"/>
          </p:cNvSpPr>
          <p:nvPr>
            <p:ph type="sldNum" sz="quarter" idx="5"/>
          </p:nvPr>
        </p:nvSpPr>
        <p:spPr bwMode="auto">
          <a:xfrm>
            <a:off x="3851098" y="9428164"/>
            <a:ext cx="2944958"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9B08F58B-8110-471A-8C39-32526D9BBCBE}" type="slidenum">
              <a:rPr lang="en-GB"/>
              <a:pPr/>
              <a:t>‹#›</a:t>
            </a:fld>
            <a:endParaRPr lang="en-GB"/>
          </a:p>
        </p:txBody>
      </p:sp>
    </p:spTree>
    <p:extLst>
      <p:ext uri="{BB962C8B-B14F-4D97-AF65-F5344CB8AC3E}">
        <p14:creationId xmlns:p14="http://schemas.microsoft.com/office/powerpoint/2010/main" val="319379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a:t>
            </a:fld>
            <a:endParaRPr lang="en-GB"/>
          </a:p>
        </p:txBody>
      </p:sp>
    </p:spTree>
    <p:extLst>
      <p:ext uri="{BB962C8B-B14F-4D97-AF65-F5344CB8AC3E}">
        <p14:creationId xmlns:p14="http://schemas.microsoft.com/office/powerpoint/2010/main" val="653353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Blank faces when we started asking student focus groups about MyReading!</a:t>
            </a:r>
          </a:p>
          <a:p>
            <a:endParaRPr lang="en-GB" dirty="0" smtClean="0"/>
          </a:p>
          <a:p>
            <a:r>
              <a:rPr lang="en-GB" dirty="0" smtClean="0"/>
              <a:t>An added</a:t>
            </a:r>
            <a:r>
              <a:rPr lang="en-GB" baseline="0" dirty="0" smtClean="0"/>
              <a:t> complication is that the Learning Technology Advisors in Schools, who are very protective of </a:t>
            </a:r>
            <a:r>
              <a:rPr lang="en-GB" baseline="0" dirty="0" err="1" smtClean="0"/>
              <a:t>UniLearn</a:t>
            </a:r>
            <a:r>
              <a:rPr lang="en-GB" baseline="0" dirty="0" smtClean="0"/>
              <a:t> as a brand, have always been reluctant for us to promote MyReading as a separate brand to students!  Thus the less than ideal situation has arisen where the “back end” of the product is promoted to lecturers as MyReading but the front end which students see, is promoted as “Reading lists”</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10</a:t>
            </a:fld>
            <a:endParaRPr lang="en-GB"/>
          </a:p>
        </p:txBody>
      </p:sp>
    </p:spTree>
    <p:extLst>
      <p:ext uri="{BB962C8B-B14F-4D97-AF65-F5344CB8AC3E}">
        <p14:creationId xmlns:p14="http://schemas.microsoft.com/office/powerpoint/2010/main" val="2302958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“Are you present” campaign – raising the profile of attendance monitoring.  Not a particularly popular</a:t>
            </a:r>
            <a:r>
              <a:rPr lang="en-GB" baseline="0" dirty="0" smtClean="0"/>
              <a:t> subject and a hard sell to students but using a narrative approach they were able to get the advantages across in an appealing way.</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One of our principal aims was to create a campaign with an authentic student voice using language that students would understand, relate to and find motivating.  To this end, we commissioned Fifth Planet, a company set up by two recent graduates of the university to create the animation which underpinned the campaign.  We came to them with a storyline in mind, but the script was developed by them so that we were able to leverage their student experience in the creation of the animation’s language and images.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11</a:t>
            </a:fld>
            <a:endParaRPr lang="en-GB"/>
          </a:p>
        </p:txBody>
      </p:sp>
    </p:spTree>
    <p:extLst>
      <p:ext uri="{BB962C8B-B14F-4D97-AF65-F5344CB8AC3E}">
        <p14:creationId xmlns:p14="http://schemas.microsoft.com/office/powerpoint/2010/main" val="317233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library professionals with a bit of marketing theory picked up “on the job” we felt that we needed to do a bit of reading around the subject of narrative marketing in order to understand it better.  Two key articles which</a:t>
            </a:r>
            <a:r>
              <a:rPr lang="en-GB" baseline="0" dirty="0" smtClean="0"/>
              <a:t> inspired us were by Padgett and Allen and </a:t>
            </a:r>
            <a:r>
              <a:rPr lang="en-GB" baseline="0" dirty="0" err="1" smtClean="0"/>
              <a:t>Germano</a:t>
            </a:r>
            <a:r>
              <a:rPr lang="en-GB" baseline="0" dirty="0" smtClean="0"/>
              <a:t> – full references will be given at the end of the presentation.</a:t>
            </a:r>
          </a:p>
          <a:p>
            <a:endParaRPr lang="en-GB" dirty="0" smtClean="0"/>
          </a:p>
          <a:p>
            <a:r>
              <a:rPr lang="en-GB" dirty="0" smtClean="0"/>
              <a:t>Padgett and Allen also said that as narrative thought is a cognitive process which people use to understand their experiences, narrative, story-based advertising should therefore be a highly effective means of marketing services to consumers. </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12</a:t>
            </a:fld>
            <a:endParaRPr lang="en-GB"/>
          </a:p>
        </p:txBody>
      </p:sp>
    </p:spTree>
    <p:extLst>
      <p:ext uri="{BB962C8B-B14F-4D97-AF65-F5344CB8AC3E}">
        <p14:creationId xmlns:p14="http://schemas.microsoft.com/office/powerpoint/2010/main" val="3741179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err="1" smtClean="0">
                <a:solidFill>
                  <a:schemeClr val="tx1"/>
                </a:solidFill>
                <a:effectLst/>
                <a:latin typeface="Arial" charset="0"/>
                <a:ea typeface="+mn-ea"/>
                <a:cs typeface="+mn-cs"/>
              </a:rPr>
              <a:t>Germano</a:t>
            </a:r>
            <a:r>
              <a:rPr lang="en-GB" sz="1200" kern="1200" dirty="0" smtClean="0">
                <a:solidFill>
                  <a:schemeClr val="tx1"/>
                </a:solidFill>
                <a:effectLst/>
                <a:latin typeface="Arial" charset="0"/>
                <a:ea typeface="+mn-ea"/>
                <a:cs typeface="+mn-cs"/>
              </a:rPr>
              <a:t> further advised that a “targeted service story that includes a well-honed value proposition” is an essential component of any service marketing strategy.  Again when we considered our value proposition, it was important to choose one which reflected students’ own priorities, not ours.  For this campaign, our value proposition is “Take your degree to the next level.”</a:t>
            </a:r>
          </a:p>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13</a:t>
            </a:fld>
            <a:endParaRPr lang="en-GB"/>
          </a:p>
        </p:txBody>
      </p:sp>
    </p:spTree>
    <p:extLst>
      <p:ext uri="{BB962C8B-B14F-4D97-AF65-F5344CB8AC3E}">
        <p14:creationId xmlns:p14="http://schemas.microsoft.com/office/powerpoint/2010/main" val="856114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decided early on that</a:t>
            </a:r>
            <a:r>
              <a:rPr lang="en-GB" baseline="0" dirty="0" smtClean="0"/>
              <a:t> the animation would be a cornerstone of the campaign to promote and inform students.   We chose an animation because we felt it would be useful in so many ways, at induction, on plasma screens in the library, on </a:t>
            </a:r>
            <a:r>
              <a:rPr lang="en-GB" baseline="0" dirty="0" err="1" smtClean="0"/>
              <a:t>youtube</a:t>
            </a:r>
            <a:r>
              <a:rPr lang="en-GB" baseline="0" dirty="0" smtClean="0"/>
              <a:t> and also that it would be immediately appealing to students.</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14</a:t>
            </a:fld>
            <a:endParaRPr lang="en-GB"/>
          </a:p>
        </p:txBody>
      </p:sp>
    </p:spTree>
    <p:extLst>
      <p:ext uri="{BB962C8B-B14F-4D97-AF65-F5344CB8AC3E}">
        <p14:creationId xmlns:p14="http://schemas.microsoft.com/office/powerpoint/2010/main" val="2679142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aseline="0" dirty="0" smtClean="0"/>
              <a:t>Because Fifth Planet were happy to provide us with all the images they had developed during their work on the animation, it was really easy for us to produce high impact print items as well, at little extra cost.  </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aseline="0" dirty="0" smtClean="0"/>
              <a:t>We placed these posters on the backs of toilet doors in the library at the beginning of the 2014 and 2015 academic years.</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15</a:t>
            </a:fld>
            <a:endParaRPr lang="en-GB"/>
          </a:p>
        </p:txBody>
      </p:sp>
    </p:spTree>
    <p:extLst>
      <p:ext uri="{BB962C8B-B14F-4D97-AF65-F5344CB8AC3E}">
        <p14:creationId xmlns:p14="http://schemas.microsoft.com/office/powerpoint/2010/main" val="2738133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08F58B-8110-471A-8C39-32526D9BBCBE}" type="slidenum">
              <a:rPr lang="en-GB" smtClean="0"/>
              <a:pPr/>
              <a:t>16</a:t>
            </a:fld>
            <a:endParaRPr lang="en-GB"/>
          </a:p>
        </p:txBody>
      </p:sp>
    </p:spTree>
    <p:extLst>
      <p:ext uri="{BB962C8B-B14F-4D97-AF65-F5344CB8AC3E}">
        <p14:creationId xmlns:p14="http://schemas.microsoft.com/office/powerpoint/2010/main" val="2352820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08F58B-8110-471A-8C39-32526D9BBCBE}" type="slidenum">
              <a:rPr lang="en-GB" smtClean="0"/>
              <a:pPr/>
              <a:t>17</a:t>
            </a:fld>
            <a:endParaRPr lang="en-GB"/>
          </a:p>
        </p:txBody>
      </p:sp>
    </p:spTree>
    <p:extLst>
      <p:ext uri="{BB962C8B-B14F-4D97-AF65-F5344CB8AC3E}">
        <p14:creationId xmlns:p14="http://schemas.microsoft.com/office/powerpoint/2010/main" val="3942911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5A8CAD-A377-4FA1-9606-3FBD2AED902C}" type="slidenum">
              <a:rPr lang="en-GB" smtClean="0"/>
              <a:t>18</a:t>
            </a:fld>
            <a:endParaRPr lang="en-GB"/>
          </a:p>
        </p:txBody>
      </p:sp>
    </p:spTree>
    <p:extLst>
      <p:ext uri="{BB962C8B-B14F-4D97-AF65-F5344CB8AC3E}">
        <p14:creationId xmlns:p14="http://schemas.microsoft.com/office/powerpoint/2010/main" val="593845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 through each item in turn:</a:t>
            </a:r>
          </a:p>
          <a:p>
            <a:endParaRPr lang="en-GB" dirty="0"/>
          </a:p>
          <a:p>
            <a:r>
              <a:rPr lang="en-GB" dirty="0" smtClean="0"/>
              <a:t>Posters were </a:t>
            </a:r>
            <a:r>
              <a:rPr lang="en-GB" dirty="0"/>
              <a:t>the most widely distributed resource, displayed both in the library and in academic schools so it is no surprise that the posters were the “most seen” of our promotional materials. </a:t>
            </a:r>
            <a:r>
              <a:rPr lang="en-GB" dirty="0" smtClean="0"/>
              <a:t>[Mention the back of toilet doors]</a:t>
            </a:r>
          </a:p>
          <a:p>
            <a:endParaRPr lang="en-GB" dirty="0"/>
          </a:p>
          <a:p>
            <a:r>
              <a:rPr lang="en-GB" dirty="0"/>
              <a:t>The animation/video was not seen as much as we would have thought, as it </a:t>
            </a:r>
            <a:r>
              <a:rPr lang="en-GB" dirty="0" smtClean="0"/>
              <a:t>was </a:t>
            </a:r>
            <a:r>
              <a:rPr lang="en-GB" dirty="0"/>
              <a:t>displayed on plasma screens in the library and a link to it was on Summon, our library search engine. However, despite the fact that a lot of the respondents of this survey had not seen it, it is the most popular video on the university library’s YouTube account (</a:t>
            </a:r>
            <a:r>
              <a:rPr lang="en-GB" dirty="0" err="1"/>
              <a:t>hudlibrary</a:t>
            </a:r>
            <a:r>
              <a:rPr lang="en-GB" dirty="0"/>
              <a:t>) with 4,461 views in the 10 months it has been online. </a:t>
            </a:r>
            <a:endParaRPr lang="en-GB" dirty="0" smtClean="0"/>
          </a:p>
          <a:p>
            <a:endParaRPr lang="en-GB" dirty="0"/>
          </a:p>
          <a:p>
            <a:r>
              <a:rPr lang="en-GB" dirty="0" smtClean="0"/>
              <a:t>Leaflets: distributed in info skills sessions and displayed next to the library catalogues</a:t>
            </a:r>
            <a:endParaRPr lang="en-GB" dirty="0"/>
          </a:p>
        </p:txBody>
      </p:sp>
      <p:sp>
        <p:nvSpPr>
          <p:cNvPr id="4" name="Slide Number Placeholder 3"/>
          <p:cNvSpPr>
            <a:spLocks noGrp="1"/>
          </p:cNvSpPr>
          <p:nvPr>
            <p:ph type="sldNum" sz="quarter" idx="10"/>
          </p:nvPr>
        </p:nvSpPr>
        <p:spPr/>
        <p:txBody>
          <a:bodyPr/>
          <a:lstStyle/>
          <a:p>
            <a:fld id="{845A8CAD-A377-4FA1-9606-3FBD2AED902C}" type="slidenum">
              <a:rPr lang="en-GB" smtClean="0"/>
              <a:t>22</a:t>
            </a:fld>
            <a:endParaRPr lang="en-GB"/>
          </a:p>
        </p:txBody>
      </p:sp>
    </p:spTree>
    <p:extLst>
      <p:ext uri="{BB962C8B-B14F-4D97-AF65-F5344CB8AC3E}">
        <p14:creationId xmlns:p14="http://schemas.microsoft.com/office/powerpoint/2010/main" val="3438701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Processes – lists arrived in paper form and were</a:t>
            </a:r>
            <a:r>
              <a:rPr lang="en-GB" baseline="0" dirty="0" smtClean="0"/>
              <a:t> scanned by librarians to see what needed to be ordered, orders were then placed manually.  There was no good system in place for checking whether individual titles were included in more than one list.</a:t>
            </a:r>
            <a:endParaRPr lang="en-GB" dirty="0" smtClean="0"/>
          </a:p>
          <a:p>
            <a:pPr marL="171450" indent="-171450">
              <a:buFont typeface="Arial" panose="020B0604020202020204" pitchFamily="34" charset="0"/>
              <a:buChar char="•"/>
            </a:pPr>
            <a:r>
              <a:rPr lang="en-GB" dirty="0" smtClean="0"/>
              <a:t>Project</a:t>
            </a:r>
            <a:r>
              <a:rPr lang="en-GB" baseline="0" dirty="0" smtClean="0"/>
              <a:t> groups comprise Steering group, made up of senior stakeholders including the Pro-Vice Chancellor for Teaching and Learning and Technical Group, made up of library &amp; computing staff.</a:t>
            </a:r>
            <a:endParaRPr lang="en-GB" dirty="0" smtClean="0"/>
          </a:p>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2</a:t>
            </a:fld>
            <a:endParaRPr lang="en-GB"/>
          </a:p>
        </p:txBody>
      </p:sp>
    </p:spTree>
    <p:extLst>
      <p:ext uri="{BB962C8B-B14F-4D97-AF65-F5344CB8AC3E}">
        <p14:creationId xmlns:p14="http://schemas.microsoft.com/office/powerpoint/2010/main" val="1479421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were able to gather statistics on MyReading usage; we define usage as the number of times a list is accessed and how many times items in the lists are clicked on. The statistics show that there has been a marked increase in usage since the launch of our new marketing materials. </a:t>
            </a:r>
          </a:p>
          <a:p>
            <a:endParaRPr lang="en-GB" dirty="0" smtClean="0"/>
          </a:p>
          <a:p>
            <a:r>
              <a:rPr lang="en-GB" dirty="0"/>
              <a:t>The usage does follow a similar pattern to the previous year but there was considerable growth in October 2014 where uses increased by over 40,000 on October 2013. </a:t>
            </a:r>
          </a:p>
          <a:p>
            <a:endParaRPr lang="en-GB" dirty="0"/>
          </a:p>
        </p:txBody>
      </p:sp>
      <p:sp>
        <p:nvSpPr>
          <p:cNvPr id="4" name="Slide Number Placeholder 3"/>
          <p:cNvSpPr>
            <a:spLocks noGrp="1"/>
          </p:cNvSpPr>
          <p:nvPr>
            <p:ph type="sldNum" sz="quarter" idx="10"/>
          </p:nvPr>
        </p:nvSpPr>
        <p:spPr/>
        <p:txBody>
          <a:bodyPr/>
          <a:lstStyle/>
          <a:p>
            <a:fld id="{845A8CAD-A377-4FA1-9606-3FBD2AED902C}" type="slidenum">
              <a:rPr lang="en-GB" smtClean="0"/>
              <a:t>24</a:t>
            </a:fld>
            <a:endParaRPr lang="en-GB"/>
          </a:p>
        </p:txBody>
      </p:sp>
    </p:spTree>
    <p:extLst>
      <p:ext uri="{BB962C8B-B14F-4D97-AF65-F5344CB8AC3E}">
        <p14:creationId xmlns:p14="http://schemas.microsoft.com/office/powerpoint/2010/main" val="1020035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 are looking at the impact of our marketing project which is new in this academic year we only have data up to April 2015, therefore we’ve have compared the usage for September to April period over the past two academic years: </a:t>
            </a:r>
          </a:p>
          <a:p>
            <a:endParaRPr lang="en-GB" dirty="0" smtClean="0"/>
          </a:p>
          <a:p>
            <a:r>
              <a:rPr lang="en-GB" dirty="0"/>
              <a:t>We would expect an increase in usage year on year however, this leap in usage figures - an increase of 49% in one year, is really positive. We can speculate that our new promotional materials may well have been a factor in this growth. </a:t>
            </a:r>
          </a:p>
          <a:p>
            <a:r>
              <a:rPr lang="en-GB" dirty="0"/>
              <a:t>What is also encouraging is that usage for January - April 2015 has almost doubled from the same period in 2014, indicating that the marketing campaign is having a lasting impact on usage figures. </a:t>
            </a:r>
          </a:p>
          <a:p>
            <a:endParaRPr lang="en-GB" dirty="0" smtClean="0"/>
          </a:p>
          <a:p>
            <a:endParaRPr lang="en-GB" dirty="0"/>
          </a:p>
          <a:p>
            <a:endParaRPr lang="en-GB" dirty="0"/>
          </a:p>
        </p:txBody>
      </p:sp>
      <p:sp>
        <p:nvSpPr>
          <p:cNvPr id="4" name="Slide Number Placeholder 3"/>
          <p:cNvSpPr>
            <a:spLocks noGrp="1"/>
          </p:cNvSpPr>
          <p:nvPr>
            <p:ph type="sldNum" sz="quarter" idx="10"/>
          </p:nvPr>
        </p:nvSpPr>
        <p:spPr/>
        <p:txBody>
          <a:bodyPr/>
          <a:lstStyle/>
          <a:p>
            <a:fld id="{845A8CAD-A377-4FA1-9606-3FBD2AED902C}" type="slidenum">
              <a:rPr lang="en-GB" smtClean="0"/>
              <a:t>25</a:t>
            </a:fld>
            <a:endParaRPr lang="en-GB"/>
          </a:p>
        </p:txBody>
      </p:sp>
    </p:spTree>
    <p:extLst>
      <p:ext uri="{BB962C8B-B14F-4D97-AF65-F5344CB8AC3E}">
        <p14:creationId xmlns:p14="http://schemas.microsoft.com/office/powerpoint/2010/main" val="2370683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Offered a prize to the academic with the “best” reading list</a:t>
            </a:r>
          </a:p>
          <a:p>
            <a:pPr lvl="0"/>
            <a:r>
              <a:rPr lang="en-GB" dirty="0" smtClean="0"/>
              <a:t>Metrics used include: </a:t>
            </a:r>
          </a:p>
          <a:p>
            <a:pPr lvl="1"/>
            <a:r>
              <a:rPr lang="en-GB" dirty="0" smtClean="0"/>
              <a:t>book loans: a measure of how likely students enrolled on the module are to borrow books</a:t>
            </a:r>
          </a:p>
          <a:p>
            <a:pPr lvl="1"/>
            <a:r>
              <a:rPr lang="en-GB" dirty="0" smtClean="0"/>
              <a:t>item views: the average number of items on the reading list that students enrolled on the module have looked at</a:t>
            </a:r>
          </a:p>
          <a:p>
            <a:pPr lvl="1"/>
            <a:r>
              <a:rPr lang="en-GB" dirty="0" smtClean="0"/>
              <a:t>Variety of item types</a:t>
            </a:r>
          </a:p>
          <a:p>
            <a:pPr lvl="1"/>
            <a:r>
              <a:rPr lang="en-GB" dirty="0" smtClean="0"/>
              <a:t>Last update</a:t>
            </a:r>
          </a:p>
          <a:p>
            <a:pPr lvl="1"/>
            <a:r>
              <a:rPr lang="en-GB" dirty="0" smtClean="0"/>
              <a:t>Percentage of items with annotations</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28</a:t>
            </a:fld>
            <a:endParaRPr lang="en-GB"/>
          </a:p>
        </p:txBody>
      </p:sp>
    </p:spTree>
    <p:extLst>
      <p:ext uri="{BB962C8B-B14F-4D97-AF65-F5344CB8AC3E}">
        <p14:creationId xmlns:p14="http://schemas.microsoft.com/office/powerpoint/2010/main" val="15185776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Produced a leaflet for staff.  Highlighted the winning reading lists for each School complete with a URL for staff to get inspiration for the design of their lists./</a:t>
            </a:r>
          </a:p>
          <a:p>
            <a:endParaRPr lang="en-GB" dirty="0"/>
          </a:p>
          <a:p>
            <a:r>
              <a:rPr lang="en-GB" dirty="0" smtClean="0"/>
              <a:t>You’ll notice too that we have used the same graphics.  </a:t>
            </a:r>
            <a:endParaRPr lang="en-GB" dirty="0"/>
          </a:p>
        </p:txBody>
      </p:sp>
      <p:sp>
        <p:nvSpPr>
          <p:cNvPr id="4" name="Slide Number Placeholder 3"/>
          <p:cNvSpPr>
            <a:spLocks noGrp="1"/>
          </p:cNvSpPr>
          <p:nvPr>
            <p:ph type="sldNum" sz="quarter" idx="10"/>
          </p:nvPr>
        </p:nvSpPr>
        <p:spPr/>
        <p:txBody>
          <a:bodyPr/>
          <a:lstStyle/>
          <a:p>
            <a:fld id="{845A8CAD-A377-4FA1-9606-3FBD2AED902C}" type="slidenum">
              <a:rPr lang="en-GB" smtClean="0"/>
              <a:t>29</a:t>
            </a:fld>
            <a:endParaRPr lang="en-GB"/>
          </a:p>
        </p:txBody>
      </p:sp>
    </p:spTree>
    <p:extLst>
      <p:ext uri="{BB962C8B-B14F-4D97-AF65-F5344CB8AC3E}">
        <p14:creationId xmlns:p14="http://schemas.microsoft.com/office/powerpoint/2010/main" val="1703268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mn-cs"/>
              </a:rPr>
              <a:t>Technology Enhanced eLearning Education </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32</a:t>
            </a:fld>
            <a:endParaRPr lang="en-GB"/>
          </a:p>
        </p:txBody>
      </p:sp>
    </p:spTree>
    <p:extLst>
      <p:ext uri="{BB962C8B-B14F-4D97-AF65-F5344CB8AC3E}">
        <p14:creationId xmlns:p14="http://schemas.microsoft.com/office/powerpoint/2010/main" val="2806661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In this session the winners’ of the 2015 prize for best use of a MyReading list on a </a:t>
            </a:r>
            <a:r>
              <a:rPr lang="en-GB" sz="1200" b="0" i="0" kern="1200" dirty="0" err="1" smtClean="0">
                <a:solidFill>
                  <a:schemeClr val="tx1"/>
                </a:solidFill>
                <a:effectLst/>
                <a:latin typeface="+mn-lt"/>
                <a:ea typeface="+mn-ea"/>
                <a:cs typeface="+mn-cs"/>
              </a:rPr>
              <a:t>Unilearn</a:t>
            </a:r>
            <a:r>
              <a:rPr lang="en-GB" sz="1200" b="0" i="0" kern="1200" dirty="0" smtClean="0">
                <a:solidFill>
                  <a:schemeClr val="tx1"/>
                </a:solidFill>
                <a:effectLst/>
                <a:latin typeface="+mn-lt"/>
                <a:ea typeface="+mn-ea"/>
                <a:cs typeface="+mn-cs"/>
              </a:rPr>
              <a:t> module will explore the principles of reading list construction and organisation and will discuss ways in which barriers to student usage can be minimised.</a:t>
            </a:r>
            <a:endParaRPr lang="en-GB" dirty="0"/>
          </a:p>
        </p:txBody>
      </p:sp>
      <p:sp>
        <p:nvSpPr>
          <p:cNvPr id="4" name="Slide Number Placeholder 3"/>
          <p:cNvSpPr>
            <a:spLocks noGrp="1"/>
          </p:cNvSpPr>
          <p:nvPr>
            <p:ph type="sldNum" sz="quarter" idx="10"/>
          </p:nvPr>
        </p:nvSpPr>
        <p:spPr/>
        <p:txBody>
          <a:bodyPr/>
          <a:lstStyle/>
          <a:p>
            <a:fld id="{845A8CAD-A377-4FA1-9606-3FBD2AED902C}" type="slidenum">
              <a:rPr lang="en-GB" smtClean="0"/>
              <a:t>33</a:t>
            </a:fld>
            <a:endParaRPr lang="en-GB"/>
          </a:p>
        </p:txBody>
      </p:sp>
    </p:spTree>
    <p:extLst>
      <p:ext uri="{BB962C8B-B14F-4D97-AF65-F5344CB8AC3E}">
        <p14:creationId xmlns:p14="http://schemas.microsoft.com/office/powerpoint/2010/main" val="41235918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08F58B-8110-471A-8C39-32526D9BBCBE}" type="slidenum">
              <a:rPr lang="en-GB" smtClean="0"/>
              <a:pPr/>
              <a:t>35</a:t>
            </a:fld>
            <a:endParaRPr lang="en-GB"/>
          </a:p>
        </p:txBody>
      </p:sp>
    </p:spTree>
    <p:extLst>
      <p:ext uri="{BB962C8B-B14F-4D97-AF65-F5344CB8AC3E}">
        <p14:creationId xmlns:p14="http://schemas.microsoft.com/office/powerpoint/2010/main" val="1621974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Collection development – too much of our stock</a:t>
            </a:r>
            <a:r>
              <a:rPr lang="en-GB" baseline="0" dirty="0" smtClean="0"/>
              <a:t> was sitting on the shelves and not being borrowed because in many cases we didn’t know what academics were recommending.</a:t>
            </a:r>
            <a:endParaRPr lang="en-GB" dirty="0" smtClean="0"/>
          </a:p>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3</a:t>
            </a:fld>
            <a:endParaRPr lang="en-GB"/>
          </a:p>
        </p:txBody>
      </p:sp>
    </p:spTree>
    <p:extLst>
      <p:ext uri="{BB962C8B-B14F-4D97-AF65-F5344CB8AC3E}">
        <p14:creationId xmlns:p14="http://schemas.microsoft.com/office/powerpoint/2010/main" val="2737599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08F58B-8110-471A-8C39-32526D9BBCBE}" type="slidenum">
              <a:rPr lang="en-GB" smtClean="0"/>
              <a:pPr/>
              <a:t>4</a:t>
            </a:fld>
            <a:endParaRPr lang="en-GB"/>
          </a:p>
        </p:txBody>
      </p:sp>
    </p:spTree>
    <p:extLst>
      <p:ext uri="{BB962C8B-B14F-4D97-AF65-F5344CB8AC3E}">
        <p14:creationId xmlns:p14="http://schemas.microsoft.com/office/powerpoint/2010/main" val="3702601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The figures show a sharp</a:t>
            </a:r>
            <a:r>
              <a:rPr lang="en-GB" baseline="0" dirty="0" smtClean="0"/>
              <a:t> early rise as you would expect during the launch period but this then levels out somewhat between 2011-12 and 2012-13 as we slackened off our marketing effort.</a:t>
            </a:r>
          </a:p>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5</a:t>
            </a:fld>
            <a:endParaRPr lang="en-GB"/>
          </a:p>
        </p:txBody>
      </p:sp>
    </p:spTree>
    <p:extLst>
      <p:ext uri="{BB962C8B-B14F-4D97-AF65-F5344CB8AC3E}">
        <p14:creationId xmlns:p14="http://schemas.microsoft.com/office/powerpoint/2010/main" val="2161532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08F58B-8110-471A-8C39-32526D9BBCBE}" type="slidenum">
              <a:rPr lang="en-GB" smtClean="0"/>
              <a:pPr/>
              <a:t>6</a:t>
            </a:fld>
            <a:endParaRPr lang="en-GB"/>
          </a:p>
        </p:txBody>
      </p:sp>
    </p:spTree>
    <p:extLst>
      <p:ext uri="{BB962C8B-B14F-4D97-AF65-F5344CB8AC3E}">
        <p14:creationId xmlns:p14="http://schemas.microsoft.com/office/powerpoint/2010/main" val="2809446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dirty="0" smtClean="0"/>
              <a:t>To increase student usage of MyReading, especially as research carried out at the university,</a:t>
            </a:r>
            <a:r>
              <a:rPr lang="en-GB" sz="1200" baseline="0" dirty="0" smtClean="0"/>
              <a:t> the Library Impact Data Project, showed</a:t>
            </a:r>
            <a:r>
              <a:rPr lang="en-GB" sz="1200" dirty="0" smtClean="0"/>
              <a:t> that students who use more books and articles may also get better degrees (Stone and Ramsden, 2013)</a:t>
            </a:r>
          </a:p>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7</a:t>
            </a:fld>
            <a:endParaRPr lang="en-GB"/>
          </a:p>
        </p:txBody>
      </p:sp>
    </p:spTree>
    <p:extLst>
      <p:ext uri="{BB962C8B-B14F-4D97-AF65-F5344CB8AC3E}">
        <p14:creationId xmlns:p14="http://schemas.microsoft.com/office/powerpoint/2010/main" val="1689526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08F58B-8110-471A-8C39-32526D9BBCBE}" type="slidenum">
              <a:rPr lang="en-GB" smtClean="0"/>
              <a:pPr/>
              <a:t>8</a:t>
            </a:fld>
            <a:endParaRPr lang="en-GB"/>
          </a:p>
        </p:txBody>
      </p:sp>
    </p:spTree>
    <p:extLst>
      <p:ext uri="{BB962C8B-B14F-4D97-AF65-F5344CB8AC3E}">
        <p14:creationId xmlns:p14="http://schemas.microsoft.com/office/powerpoint/2010/main" val="3508749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Face to face interactions which could be leveraged</a:t>
            </a:r>
            <a:r>
              <a:rPr lang="en-GB" baseline="0" dirty="0" smtClean="0"/>
              <a:t> included the School Teaching and Learning Committee meetings, student panels and course committees where the video could be shown to raise staff awareness so that they could use it themselves to promote their reading lists to students.  A key part of our student promotional strategy is actually to get lecturers to do most of the work!  After all, they are their reading lists and they have put work into them, so they have a great reason to promote them too!</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9</a:t>
            </a:fld>
            <a:endParaRPr lang="en-GB"/>
          </a:p>
        </p:txBody>
      </p:sp>
    </p:spTree>
    <p:extLst>
      <p:ext uri="{BB962C8B-B14F-4D97-AF65-F5344CB8AC3E}">
        <p14:creationId xmlns:p14="http://schemas.microsoft.com/office/powerpoint/2010/main" val="20829332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US" noProof="0" smtClean="0"/>
              <a:t>Click to edit Master title style</a:t>
            </a:r>
            <a:endParaRPr lang="en-GB" noProof="0" smtClean="0"/>
          </a:p>
        </p:txBody>
      </p:sp>
      <p:sp>
        <p:nvSpPr>
          <p:cNvPr id="7183" name="Rectangle 15"/>
          <p:cNvSpPr>
            <a:spLocks noGrp="1" noChangeArrowheads="1"/>
          </p:cNvSpPr>
          <p:nvPr>
            <p:ph type="subTitle" sz="quarter" idx="1"/>
          </p:nvPr>
        </p:nvSpPr>
        <p:spPr>
          <a:xfrm>
            <a:off x="1371600" y="3886200"/>
            <a:ext cx="6400800" cy="1752600"/>
          </a:xfrm>
        </p:spPr>
        <p:txBody>
          <a:bodyPr/>
          <a:lstStyle>
            <a:lvl1pPr marL="0" indent="0">
              <a:buFontTx/>
              <a:buNone/>
              <a:defRPr sz="1600"/>
            </a:lvl1pPr>
          </a:lstStyle>
          <a:p>
            <a:pPr lvl="0"/>
            <a:r>
              <a:rPr lang="en-US" noProof="0" smtClean="0"/>
              <a:t>Click to edit Master subtitle style</a:t>
            </a:r>
            <a:endParaRPr lang="en-GB" noProof="0" smtClean="0"/>
          </a:p>
        </p:txBody>
      </p:sp>
      <p:pic>
        <p:nvPicPr>
          <p:cNvPr id="5"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2440DFC-67B0-422D-9C59-1FEC81CD4A81}" type="slidenum">
              <a:rPr lang="en-GB"/>
              <a:pPr/>
              <a:t>‹#›</a:t>
            </a:fld>
            <a:endParaRPr lang="en-GB"/>
          </a:p>
        </p:txBody>
      </p:sp>
    </p:spTree>
    <p:extLst>
      <p:ext uri="{BB962C8B-B14F-4D97-AF65-F5344CB8AC3E}">
        <p14:creationId xmlns:p14="http://schemas.microsoft.com/office/powerpoint/2010/main" val="3956584591"/>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0126658-B049-4E8F-BCE9-E85FBDC13914}" type="slidenum">
              <a:rPr lang="en-GB"/>
              <a:pPr/>
              <a:t>‹#›</a:t>
            </a:fld>
            <a:endParaRPr lang="en-GB"/>
          </a:p>
        </p:txBody>
      </p:sp>
    </p:spTree>
    <p:extLst>
      <p:ext uri="{BB962C8B-B14F-4D97-AF65-F5344CB8AC3E}">
        <p14:creationId xmlns:p14="http://schemas.microsoft.com/office/powerpoint/2010/main" val="750418045"/>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F9715E7-7F15-4385-B3E9-E958AC14EFA4}" type="slidenum">
              <a:rPr lang="en-GB"/>
              <a:pPr/>
              <a:t>‹#›</a:t>
            </a:fld>
            <a:endParaRPr lang="en-GB"/>
          </a:p>
        </p:txBody>
      </p:sp>
    </p:spTree>
    <p:extLst>
      <p:ext uri="{BB962C8B-B14F-4D97-AF65-F5344CB8AC3E}">
        <p14:creationId xmlns:p14="http://schemas.microsoft.com/office/powerpoint/2010/main" val="3167092915"/>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A28D524-77AF-49E3-B43A-F99B38578CC6}" type="slidenum">
              <a:rPr lang="en-GB"/>
              <a:pPr/>
              <a:t>‹#›</a:t>
            </a:fld>
            <a:endParaRPr lang="en-GB"/>
          </a:p>
        </p:txBody>
      </p:sp>
    </p:spTree>
    <p:extLst>
      <p:ext uri="{BB962C8B-B14F-4D97-AF65-F5344CB8AC3E}">
        <p14:creationId xmlns:p14="http://schemas.microsoft.com/office/powerpoint/2010/main" val="2903379383"/>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A8B3407-D756-4AE5-9A54-B1E725457CFC}" type="slidenum">
              <a:rPr lang="en-GB"/>
              <a:pPr/>
              <a:t>‹#›</a:t>
            </a:fld>
            <a:endParaRPr lang="en-GB"/>
          </a:p>
        </p:txBody>
      </p:sp>
    </p:spTree>
    <p:extLst>
      <p:ext uri="{BB962C8B-B14F-4D97-AF65-F5344CB8AC3E}">
        <p14:creationId xmlns:p14="http://schemas.microsoft.com/office/powerpoint/2010/main" val="3560281164"/>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E1180231-0F4D-4B62-AE04-230C2DCD2F47}" type="slidenum">
              <a:rPr lang="en-GB"/>
              <a:pPr/>
              <a:t>‹#›</a:t>
            </a:fld>
            <a:endParaRPr lang="en-GB"/>
          </a:p>
        </p:txBody>
      </p:sp>
    </p:spTree>
    <p:extLst>
      <p:ext uri="{BB962C8B-B14F-4D97-AF65-F5344CB8AC3E}">
        <p14:creationId xmlns:p14="http://schemas.microsoft.com/office/powerpoint/2010/main" val="899488462"/>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5954A853-2958-4E99-AB4D-D417C77C8EF3}" type="slidenum">
              <a:rPr lang="en-GB"/>
              <a:pPr/>
              <a:t>‹#›</a:t>
            </a:fld>
            <a:endParaRPr lang="en-GB"/>
          </a:p>
        </p:txBody>
      </p:sp>
    </p:spTree>
    <p:extLst>
      <p:ext uri="{BB962C8B-B14F-4D97-AF65-F5344CB8AC3E}">
        <p14:creationId xmlns:p14="http://schemas.microsoft.com/office/powerpoint/2010/main" val="395274385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457715A-3EA8-4203-8D9C-970E04A360B2}" type="slidenum">
              <a:rPr lang="en-GB"/>
              <a:pPr/>
              <a:t>‹#›</a:t>
            </a:fld>
            <a:endParaRPr lang="en-GB"/>
          </a:p>
        </p:txBody>
      </p:sp>
    </p:spTree>
    <p:extLst>
      <p:ext uri="{BB962C8B-B14F-4D97-AF65-F5344CB8AC3E}">
        <p14:creationId xmlns:p14="http://schemas.microsoft.com/office/powerpoint/2010/main" val="1996830114"/>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0718941-4C3F-4FA0-8FE7-393E2A3A9CC4}" type="slidenum">
              <a:rPr lang="en-GB"/>
              <a:pPr/>
              <a:t>‹#›</a:t>
            </a:fld>
            <a:endParaRPr lang="en-GB"/>
          </a:p>
        </p:txBody>
      </p:sp>
    </p:spTree>
    <p:extLst>
      <p:ext uri="{BB962C8B-B14F-4D97-AF65-F5344CB8AC3E}">
        <p14:creationId xmlns:p14="http://schemas.microsoft.com/office/powerpoint/2010/main" val="463668736"/>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7F5F8F3-1292-4E74-8EA9-5A3FEBE3A9D9}" type="slidenum">
              <a:rPr lang="en-GB"/>
              <a:pPr/>
              <a:t>‹#›</a:t>
            </a:fld>
            <a:endParaRPr lang="en-GB"/>
          </a:p>
        </p:txBody>
      </p:sp>
    </p:spTree>
    <p:extLst>
      <p:ext uri="{BB962C8B-B14F-4D97-AF65-F5344CB8AC3E}">
        <p14:creationId xmlns:p14="http://schemas.microsoft.com/office/powerpoint/2010/main" val="1125371211"/>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BCB7187-D852-4D42-AE24-14DF74CC5410}" type="slidenum">
              <a:rPr lang="en-GB"/>
              <a:pPr/>
              <a:t>‹#›</a:t>
            </a:fld>
            <a:endParaRPr lang="en-GB"/>
          </a:p>
        </p:txBody>
      </p:sp>
    </p:spTree>
    <p:extLst>
      <p:ext uri="{BB962C8B-B14F-4D97-AF65-F5344CB8AC3E}">
        <p14:creationId xmlns:p14="http://schemas.microsoft.com/office/powerpoint/2010/main" val="20738783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2C825C6-4DB0-4BDF-B1FA-5E0A2CA15371}" type="slidenum">
              <a:rPr lang="en-GB"/>
              <a:pPr/>
              <a:t>‹#›</a:t>
            </a:fld>
            <a:endParaRPr lang="en-GB"/>
          </a:p>
        </p:txBody>
      </p:sp>
    </p:spTree>
    <p:extLst>
      <p:ext uri="{BB962C8B-B14F-4D97-AF65-F5344CB8AC3E}">
        <p14:creationId xmlns:p14="http://schemas.microsoft.com/office/powerpoint/2010/main" val="3705884173"/>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06BF886-EC82-4C01-9CD7-DD3FEE4C654A}" type="slidenum">
              <a:rPr lang="en-GB"/>
              <a:pPr/>
              <a:t>‹#›</a:t>
            </a:fld>
            <a:endParaRPr lang="en-GB"/>
          </a:p>
        </p:txBody>
      </p:sp>
    </p:spTree>
    <p:extLst>
      <p:ext uri="{BB962C8B-B14F-4D97-AF65-F5344CB8AC3E}">
        <p14:creationId xmlns:p14="http://schemas.microsoft.com/office/powerpoint/2010/main" val="1112162734"/>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564059B-FA33-494A-92CF-4650BFFEDDF5}" type="slidenum">
              <a:rPr lang="en-GB"/>
              <a:pPr/>
              <a:t>‹#›</a:t>
            </a:fld>
            <a:endParaRPr lang="en-GB"/>
          </a:p>
        </p:txBody>
      </p:sp>
    </p:spTree>
    <p:extLst>
      <p:ext uri="{BB962C8B-B14F-4D97-AF65-F5344CB8AC3E}">
        <p14:creationId xmlns:p14="http://schemas.microsoft.com/office/powerpoint/2010/main" val="858860807"/>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28A6B4-AC02-4FC4-ACE8-68AE18E34C28}" type="slidenum">
              <a:rPr lang="en-GB"/>
              <a:pPr/>
              <a:t>‹#›</a:t>
            </a:fld>
            <a:endParaRPr lang="en-GB"/>
          </a:p>
        </p:txBody>
      </p:sp>
    </p:spTree>
    <p:extLst>
      <p:ext uri="{BB962C8B-B14F-4D97-AF65-F5344CB8AC3E}">
        <p14:creationId xmlns:p14="http://schemas.microsoft.com/office/powerpoint/2010/main" val="46349559"/>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DDF2A9-4545-4F68-AA52-D067D7E5AB61}" type="slidenum">
              <a:rPr lang="en-GB"/>
              <a:pPr/>
              <a:t>‹#›</a:t>
            </a:fld>
            <a:endParaRPr lang="en-GB"/>
          </a:p>
        </p:txBody>
      </p:sp>
    </p:spTree>
    <p:extLst>
      <p:ext uri="{BB962C8B-B14F-4D97-AF65-F5344CB8AC3E}">
        <p14:creationId xmlns:p14="http://schemas.microsoft.com/office/powerpoint/2010/main" val="2554408805"/>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281B28-AECA-4F24-8167-12A6AB2E857B}" type="slidenum">
              <a:rPr lang="en-GB"/>
              <a:pPr/>
              <a:t>‹#›</a:t>
            </a:fld>
            <a:endParaRPr lang="en-GB"/>
          </a:p>
        </p:txBody>
      </p:sp>
    </p:spTree>
    <p:extLst>
      <p:ext uri="{BB962C8B-B14F-4D97-AF65-F5344CB8AC3E}">
        <p14:creationId xmlns:p14="http://schemas.microsoft.com/office/powerpoint/2010/main" val="179285093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6334CE75-A166-459D-BD64-0F3F0F5CBC68}" type="slidenum">
              <a:rPr lang="en-GB"/>
              <a:pPr/>
              <a:t>‹#›</a:t>
            </a:fld>
            <a:endParaRPr lang="en-GB"/>
          </a:p>
        </p:txBody>
      </p:sp>
    </p:spTree>
    <p:extLst>
      <p:ext uri="{BB962C8B-B14F-4D97-AF65-F5344CB8AC3E}">
        <p14:creationId xmlns:p14="http://schemas.microsoft.com/office/powerpoint/2010/main" val="1527113913"/>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1533B51C-CC9B-4C08-B3E2-3385872B6C26}" type="slidenum">
              <a:rPr lang="en-GB"/>
              <a:pPr/>
              <a:t>‹#›</a:t>
            </a:fld>
            <a:endParaRPr lang="en-GB"/>
          </a:p>
        </p:txBody>
      </p:sp>
    </p:spTree>
    <p:extLst>
      <p:ext uri="{BB962C8B-B14F-4D97-AF65-F5344CB8AC3E}">
        <p14:creationId xmlns:p14="http://schemas.microsoft.com/office/powerpoint/2010/main" val="2098721392"/>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1D3301E7-540B-4392-BB4B-C303F55EBB67}" type="slidenum">
              <a:rPr lang="en-GB"/>
              <a:pPr/>
              <a:t>‹#›</a:t>
            </a:fld>
            <a:endParaRPr lang="en-GB"/>
          </a:p>
        </p:txBody>
      </p:sp>
    </p:spTree>
    <p:extLst>
      <p:ext uri="{BB962C8B-B14F-4D97-AF65-F5344CB8AC3E}">
        <p14:creationId xmlns:p14="http://schemas.microsoft.com/office/powerpoint/2010/main" val="4261333326"/>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FD5F1C4-4D67-4681-8EB1-0B29CA3CFD5C}" type="slidenum">
              <a:rPr lang="en-GB"/>
              <a:pPr/>
              <a:t>‹#›</a:t>
            </a:fld>
            <a:endParaRPr lang="en-GB"/>
          </a:p>
        </p:txBody>
      </p:sp>
    </p:spTree>
    <p:extLst>
      <p:ext uri="{BB962C8B-B14F-4D97-AF65-F5344CB8AC3E}">
        <p14:creationId xmlns:p14="http://schemas.microsoft.com/office/powerpoint/2010/main" val="1766005208"/>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BF7EEF5-1D13-4B8C-AA77-B4E3003EDB3B}" type="slidenum">
              <a:rPr lang="en-GB"/>
              <a:pPr/>
              <a:t>‹#›</a:t>
            </a:fld>
            <a:endParaRPr lang="en-GB"/>
          </a:p>
        </p:txBody>
      </p:sp>
    </p:spTree>
    <p:extLst>
      <p:ext uri="{BB962C8B-B14F-4D97-AF65-F5344CB8AC3E}">
        <p14:creationId xmlns:p14="http://schemas.microsoft.com/office/powerpoint/2010/main" val="11706686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7" name="Rectangle 7"/>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10248" name="Rectangle 8"/>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10250" name="Picture 10" descr="UofH w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065E4A2-CCFF-4FCB-AAC8-E035A3C8875E}" type="slidenum">
              <a:rPr lang="en-GB"/>
              <a:pPr/>
              <a:t>‹#›</a:t>
            </a:fld>
            <a:endParaRPr lang="en-GB"/>
          </a:p>
        </p:txBody>
      </p:sp>
    </p:spTree>
    <p:extLst>
      <p:ext uri="{BB962C8B-B14F-4D97-AF65-F5344CB8AC3E}">
        <p14:creationId xmlns:p14="http://schemas.microsoft.com/office/powerpoint/2010/main" val="2415934032"/>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FA23D32-56B8-44E9-8AC4-A35E2D91055B}" type="slidenum">
              <a:rPr lang="en-GB"/>
              <a:pPr/>
              <a:t>‹#›</a:t>
            </a:fld>
            <a:endParaRPr lang="en-GB"/>
          </a:p>
        </p:txBody>
      </p:sp>
    </p:spTree>
    <p:extLst>
      <p:ext uri="{BB962C8B-B14F-4D97-AF65-F5344CB8AC3E}">
        <p14:creationId xmlns:p14="http://schemas.microsoft.com/office/powerpoint/2010/main" val="862528187"/>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8E3EA27-8120-4D60-8851-0D25D37B2FD3}" type="slidenum">
              <a:rPr lang="en-GB"/>
              <a:pPr/>
              <a:t>‹#›</a:t>
            </a:fld>
            <a:endParaRPr lang="en-GB"/>
          </a:p>
        </p:txBody>
      </p:sp>
    </p:spTree>
    <p:extLst>
      <p:ext uri="{BB962C8B-B14F-4D97-AF65-F5344CB8AC3E}">
        <p14:creationId xmlns:p14="http://schemas.microsoft.com/office/powerpoint/2010/main" val="1862590987"/>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93CFECB-46E5-41E1-A256-427737B2F8A2}" type="slidenum">
              <a:rPr lang="en-GB"/>
              <a:pPr/>
              <a:t>‹#›</a:t>
            </a:fld>
            <a:endParaRPr lang="en-GB"/>
          </a:p>
        </p:txBody>
      </p:sp>
    </p:spTree>
    <p:extLst>
      <p:ext uri="{BB962C8B-B14F-4D97-AF65-F5344CB8AC3E}">
        <p14:creationId xmlns:p14="http://schemas.microsoft.com/office/powerpoint/2010/main" val="1474994378"/>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293F74-7021-4CF9-9FC2-7162493469D1}" type="slidenum">
              <a:rPr lang="en-GB"/>
              <a:pPr/>
              <a:t>‹#›</a:t>
            </a:fld>
            <a:endParaRPr lang="en-GB"/>
          </a:p>
        </p:txBody>
      </p:sp>
    </p:spTree>
    <p:extLst>
      <p:ext uri="{BB962C8B-B14F-4D97-AF65-F5344CB8AC3E}">
        <p14:creationId xmlns:p14="http://schemas.microsoft.com/office/powerpoint/2010/main" val="3240424432"/>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3348F2F-C8BE-4DDA-B5DD-384D938676E7}" type="slidenum">
              <a:rPr lang="en-GB"/>
              <a:pPr/>
              <a:t>‹#›</a:t>
            </a:fld>
            <a:endParaRPr lang="en-GB"/>
          </a:p>
        </p:txBody>
      </p:sp>
    </p:spTree>
    <p:extLst>
      <p:ext uri="{BB962C8B-B14F-4D97-AF65-F5344CB8AC3E}">
        <p14:creationId xmlns:p14="http://schemas.microsoft.com/office/powerpoint/2010/main" val="415696328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A0C03ADC-9B3F-4A68-84F1-19795BD23BA2}" type="slidenum">
              <a:rPr lang="en-GB"/>
              <a:pPr/>
              <a:t>‹#›</a:t>
            </a:fld>
            <a:endParaRPr lang="en-GB"/>
          </a:p>
        </p:txBody>
      </p:sp>
    </p:spTree>
    <p:extLst>
      <p:ext uri="{BB962C8B-B14F-4D97-AF65-F5344CB8AC3E}">
        <p14:creationId xmlns:p14="http://schemas.microsoft.com/office/powerpoint/2010/main" val="2063886118"/>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BB232BB-B57E-44EE-B4C4-0C5B2298D3A9}" type="slidenum">
              <a:rPr lang="en-GB"/>
              <a:pPr/>
              <a:t>‹#›</a:t>
            </a:fld>
            <a:endParaRPr lang="en-GB"/>
          </a:p>
        </p:txBody>
      </p:sp>
    </p:spTree>
    <p:extLst>
      <p:ext uri="{BB962C8B-B14F-4D97-AF65-F5344CB8AC3E}">
        <p14:creationId xmlns:p14="http://schemas.microsoft.com/office/powerpoint/2010/main" val="1515180986"/>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C0C38A18-85D8-4177-9BDC-54314E392F61}" type="slidenum">
              <a:rPr lang="en-GB"/>
              <a:pPr/>
              <a:t>‹#›</a:t>
            </a:fld>
            <a:endParaRPr lang="en-GB"/>
          </a:p>
        </p:txBody>
      </p:sp>
    </p:spTree>
    <p:extLst>
      <p:ext uri="{BB962C8B-B14F-4D97-AF65-F5344CB8AC3E}">
        <p14:creationId xmlns:p14="http://schemas.microsoft.com/office/powerpoint/2010/main" val="1944988296"/>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0DAA945-16C2-42DF-9D2C-1D2CF54AD300}" type="slidenum">
              <a:rPr lang="en-GB"/>
              <a:pPr/>
              <a:t>‹#›</a:t>
            </a:fld>
            <a:endParaRPr lang="en-GB"/>
          </a:p>
        </p:txBody>
      </p:sp>
    </p:spTree>
    <p:extLst>
      <p:ext uri="{BB962C8B-B14F-4D97-AF65-F5344CB8AC3E}">
        <p14:creationId xmlns:p14="http://schemas.microsoft.com/office/powerpoint/2010/main" val="3320479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3F803C4-D98C-4E77-8137-FC19D285E8CB}" type="slidenum">
              <a:rPr lang="en-GB"/>
              <a:pPr/>
              <a:t>‹#›</a:t>
            </a:fld>
            <a:endParaRPr lang="en-GB"/>
          </a:p>
        </p:txBody>
      </p:sp>
    </p:spTree>
    <p:extLst>
      <p:ext uri="{BB962C8B-B14F-4D97-AF65-F5344CB8AC3E}">
        <p14:creationId xmlns:p14="http://schemas.microsoft.com/office/powerpoint/2010/main" val="1999247450"/>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8C00B5A-5E76-4ACC-9B62-1F2C2F6495D4}" type="slidenum">
              <a:rPr lang="en-GB"/>
              <a:pPr/>
              <a:t>‹#›</a:t>
            </a:fld>
            <a:endParaRPr lang="en-GB"/>
          </a:p>
        </p:txBody>
      </p:sp>
    </p:spTree>
    <p:extLst>
      <p:ext uri="{BB962C8B-B14F-4D97-AF65-F5344CB8AC3E}">
        <p14:creationId xmlns:p14="http://schemas.microsoft.com/office/powerpoint/2010/main" val="1508870502"/>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0BE50E4-7386-4EF7-BCFA-04293EB0970D}" type="slidenum">
              <a:rPr lang="en-GB"/>
              <a:pPr/>
              <a:t>‹#›</a:t>
            </a:fld>
            <a:endParaRPr lang="en-GB"/>
          </a:p>
        </p:txBody>
      </p:sp>
    </p:spTree>
    <p:extLst>
      <p:ext uri="{BB962C8B-B14F-4D97-AF65-F5344CB8AC3E}">
        <p14:creationId xmlns:p14="http://schemas.microsoft.com/office/powerpoint/2010/main" val="373146862"/>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C8D540-9AE3-4C08-8E6B-5DB1B0573D86}" type="slidenum">
              <a:rPr lang="en-GB"/>
              <a:pPr/>
              <a:t>‹#›</a:t>
            </a:fld>
            <a:endParaRPr lang="en-GB"/>
          </a:p>
        </p:txBody>
      </p:sp>
    </p:spTree>
    <p:extLst>
      <p:ext uri="{BB962C8B-B14F-4D97-AF65-F5344CB8AC3E}">
        <p14:creationId xmlns:p14="http://schemas.microsoft.com/office/powerpoint/2010/main" val="1428921386"/>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BE22D63-2B77-4421-BADE-3CA05F1AA0C8}" type="slidenum">
              <a:rPr lang="en-GB"/>
              <a:pPr/>
              <a:t>‹#›</a:t>
            </a:fld>
            <a:endParaRPr lang="en-GB"/>
          </a:p>
        </p:txBody>
      </p:sp>
    </p:spTree>
    <p:extLst>
      <p:ext uri="{BB962C8B-B14F-4D97-AF65-F5344CB8AC3E}">
        <p14:creationId xmlns:p14="http://schemas.microsoft.com/office/powerpoint/2010/main" val="4247621633"/>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9D6CDA-834E-4F52-A125-B9A39CDDD99F}" type="slidenum">
              <a:rPr lang="en-GB"/>
              <a:pPr/>
              <a:t>‹#›</a:t>
            </a:fld>
            <a:endParaRPr lang="en-GB"/>
          </a:p>
        </p:txBody>
      </p:sp>
    </p:spTree>
    <p:extLst>
      <p:ext uri="{BB962C8B-B14F-4D97-AF65-F5344CB8AC3E}">
        <p14:creationId xmlns:p14="http://schemas.microsoft.com/office/powerpoint/2010/main" val="2249395181"/>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2998750-9666-4370-B7EB-E178DAA21813}" type="slidenum">
              <a:rPr lang="en-GB"/>
              <a:pPr/>
              <a:t>‹#›</a:t>
            </a:fld>
            <a:endParaRPr lang="en-GB"/>
          </a:p>
        </p:txBody>
      </p:sp>
    </p:spTree>
    <p:extLst>
      <p:ext uri="{BB962C8B-B14F-4D97-AF65-F5344CB8AC3E}">
        <p14:creationId xmlns:p14="http://schemas.microsoft.com/office/powerpoint/2010/main" val="1832574424"/>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7692FEE-07D8-4298-84D9-F37DC54E4FA3}" type="slidenum">
              <a:rPr lang="en-GB"/>
              <a:pPr/>
              <a:t>‹#›</a:t>
            </a:fld>
            <a:endParaRPr lang="en-GB"/>
          </a:p>
        </p:txBody>
      </p:sp>
    </p:spTree>
    <p:extLst>
      <p:ext uri="{BB962C8B-B14F-4D97-AF65-F5344CB8AC3E}">
        <p14:creationId xmlns:p14="http://schemas.microsoft.com/office/powerpoint/2010/main" val="2207737647"/>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0164E1C3-C8F9-40DB-98F9-E820DBCFB2C7}" type="slidenum">
              <a:rPr lang="en-GB"/>
              <a:pPr/>
              <a:t>‹#›</a:t>
            </a:fld>
            <a:endParaRPr lang="en-GB"/>
          </a:p>
        </p:txBody>
      </p:sp>
    </p:spTree>
    <p:extLst>
      <p:ext uri="{BB962C8B-B14F-4D97-AF65-F5344CB8AC3E}">
        <p14:creationId xmlns:p14="http://schemas.microsoft.com/office/powerpoint/2010/main" val="4209209074"/>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32EADD06-C201-4CDB-A46F-0EAE80920231}" type="slidenum">
              <a:rPr lang="en-GB"/>
              <a:pPr/>
              <a:t>‹#›</a:t>
            </a:fld>
            <a:endParaRPr lang="en-GB"/>
          </a:p>
        </p:txBody>
      </p:sp>
    </p:spTree>
    <p:extLst>
      <p:ext uri="{BB962C8B-B14F-4D97-AF65-F5344CB8AC3E}">
        <p14:creationId xmlns:p14="http://schemas.microsoft.com/office/powerpoint/2010/main" val="1008073932"/>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B08B8DC8-7506-407C-BBAC-09CF10E8FEE4}" type="slidenum">
              <a:rPr lang="en-GB"/>
              <a:pPr/>
              <a:t>‹#›</a:t>
            </a:fld>
            <a:endParaRPr lang="en-GB"/>
          </a:p>
        </p:txBody>
      </p:sp>
    </p:spTree>
    <p:extLst>
      <p:ext uri="{BB962C8B-B14F-4D97-AF65-F5344CB8AC3E}">
        <p14:creationId xmlns:p14="http://schemas.microsoft.com/office/powerpoint/2010/main" val="135597329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D9D9C57-22A2-4999-A4F2-8684CFAC7EAD}" type="slidenum">
              <a:rPr lang="en-GB"/>
              <a:pPr/>
              <a:t>‹#›</a:t>
            </a:fld>
            <a:endParaRPr lang="en-GB"/>
          </a:p>
        </p:txBody>
      </p:sp>
    </p:spTree>
    <p:extLst>
      <p:ext uri="{BB962C8B-B14F-4D97-AF65-F5344CB8AC3E}">
        <p14:creationId xmlns:p14="http://schemas.microsoft.com/office/powerpoint/2010/main" val="665834745"/>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AEC1E123-27B4-48F1-B88D-E6A645235004}" type="slidenum">
              <a:rPr lang="en-GB"/>
              <a:pPr/>
              <a:t>‹#›</a:t>
            </a:fld>
            <a:endParaRPr lang="en-GB"/>
          </a:p>
        </p:txBody>
      </p:sp>
    </p:spTree>
    <p:extLst>
      <p:ext uri="{BB962C8B-B14F-4D97-AF65-F5344CB8AC3E}">
        <p14:creationId xmlns:p14="http://schemas.microsoft.com/office/powerpoint/2010/main" val="48985854"/>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06E1676D-F49E-42B8-8ADB-0A8CA1F6F758}" type="slidenum">
              <a:rPr lang="en-GB"/>
              <a:pPr/>
              <a:t>‹#›</a:t>
            </a:fld>
            <a:endParaRPr lang="en-GB"/>
          </a:p>
        </p:txBody>
      </p:sp>
    </p:spTree>
    <p:extLst>
      <p:ext uri="{BB962C8B-B14F-4D97-AF65-F5344CB8AC3E}">
        <p14:creationId xmlns:p14="http://schemas.microsoft.com/office/powerpoint/2010/main" val="2891952108"/>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8C6342-F35C-45E3-AAB2-828857B319D2}" type="slidenum">
              <a:rPr lang="en-GB"/>
              <a:pPr/>
              <a:t>‹#›</a:t>
            </a:fld>
            <a:endParaRPr lang="en-GB"/>
          </a:p>
        </p:txBody>
      </p:sp>
    </p:spTree>
    <p:extLst>
      <p:ext uri="{BB962C8B-B14F-4D97-AF65-F5344CB8AC3E}">
        <p14:creationId xmlns:p14="http://schemas.microsoft.com/office/powerpoint/2010/main" val="1509987078"/>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85E58E8-154D-43DA-BC1C-8C20526C6B67}" type="slidenum">
              <a:rPr lang="en-GB"/>
              <a:pPr/>
              <a:t>‹#›</a:t>
            </a:fld>
            <a:endParaRPr lang="en-GB"/>
          </a:p>
        </p:txBody>
      </p:sp>
    </p:spTree>
    <p:extLst>
      <p:ext uri="{BB962C8B-B14F-4D97-AF65-F5344CB8AC3E}">
        <p14:creationId xmlns:p14="http://schemas.microsoft.com/office/powerpoint/2010/main" val="357629701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6D26DE0-C4FA-460A-9762-3B113B41ED0F}" type="slidenum">
              <a:rPr lang="en-GB"/>
              <a:pPr/>
              <a:t>‹#›</a:t>
            </a:fld>
            <a:endParaRPr lang="en-GB"/>
          </a:p>
        </p:txBody>
      </p:sp>
    </p:spTree>
    <p:extLst>
      <p:ext uri="{BB962C8B-B14F-4D97-AF65-F5344CB8AC3E}">
        <p14:creationId xmlns:p14="http://schemas.microsoft.com/office/powerpoint/2010/main" val="18503626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8AE42D25-C358-498B-9EDC-780A31CB7210}" type="slidenum">
              <a:rPr lang="en-GB"/>
              <a:pPr/>
              <a:t>‹#›</a:t>
            </a:fld>
            <a:endParaRPr lang="en-GB"/>
          </a:p>
        </p:txBody>
      </p:sp>
    </p:spTree>
    <p:extLst>
      <p:ext uri="{BB962C8B-B14F-4D97-AF65-F5344CB8AC3E}">
        <p14:creationId xmlns:p14="http://schemas.microsoft.com/office/powerpoint/2010/main" val="16492339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A21FCDC-A223-4810-8C2B-23AD22435CDE}" type="slidenum">
              <a:rPr lang="en-GB"/>
              <a:pPr/>
              <a:t>‹#›</a:t>
            </a:fld>
            <a:endParaRPr lang="en-GB"/>
          </a:p>
        </p:txBody>
      </p:sp>
    </p:spTree>
    <p:extLst>
      <p:ext uri="{BB962C8B-B14F-4D97-AF65-F5344CB8AC3E}">
        <p14:creationId xmlns:p14="http://schemas.microsoft.com/office/powerpoint/2010/main" val="149466206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5C3E72B8-A5C9-4A0C-9B75-B96977DCBF0A}" type="slidenum">
              <a:rPr lang="en-GB"/>
              <a:pPr/>
              <a:t>‹#›</a:t>
            </a:fld>
            <a:endParaRPr lang="en-GB"/>
          </a:p>
        </p:txBody>
      </p:sp>
    </p:spTree>
    <p:extLst>
      <p:ext uri="{BB962C8B-B14F-4D97-AF65-F5344CB8AC3E}">
        <p14:creationId xmlns:p14="http://schemas.microsoft.com/office/powerpoint/2010/main" val="196300786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6FED594-7A98-4533-A581-07880F6D8F6B}" type="slidenum">
              <a:rPr lang="en-GB"/>
              <a:pPr/>
              <a:t>‹#›</a:t>
            </a:fld>
            <a:endParaRPr lang="en-GB"/>
          </a:p>
        </p:txBody>
      </p:sp>
    </p:spTree>
    <p:extLst>
      <p:ext uri="{BB962C8B-B14F-4D97-AF65-F5344CB8AC3E}">
        <p14:creationId xmlns:p14="http://schemas.microsoft.com/office/powerpoint/2010/main" val="7661499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AC57A62-FEB3-4A61-B469-042EBFF81C38}" type="slidenum">
              <a:rPr lang="en-GB"/>
              <a:pPr/>
              <a:t>‹#›</a:t>
            </a:fld>
            <a:endParaRPr lang="en-GB"/>
          </a:p>
        </p:txBody>
      </p:sp>
    </p:spTree>
    <p:extLst>
      <p:ext uri="{BB962C8B-B14F-4D97-AF65-F5344CB8AC3E}">
        <p14:creationId xmlns:p14="http://schemas.microsoft.com/office/powerpoint/2010/main" val="258758476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0630875-5A31-4AE7-8D92-8AE75ED427AE}" type="slidenum">
              <a:rPr lang="en-GB"/>
              <a:pPr/>
              <a:t>‹#›</a:t>
            </a:fld>
            <a:endParaRPr lang="en-GB"/>
          </a:p>
        </p:txBody>
      </p:sp>
    </p:spTree>
    <p:extLst>
      <p:ext uri="{BB962C8B-B14F-4D97-AF65-F5344CB8AC3E}">
        <p14:creationId xmlns:p14="http://schemas.microsoft.com/office/powerpoint/2010/main" val="340424550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AD7281E-D683-4FE0-8BB6-CFF9CFBB450B}" type="slidenum">
              <a:rPr lang="en-GB"/>
              <a:pPr/>
              <a:t>‹#›</a:t>
            </a:fld>
            <a:endParaRPr lang="en-GB"/>
          </a:p>
        </p:txBody>
      </p:sp>
    </p:spTree>
    <p:extLst>
      <p:ext uri="{BB962C8B-B14F-4D97-AF65-F5344CB8AC3E}">
        <p14:creationId xmlns:p14="http://schemas.microsoft.com/office/powerpoint/2010/main" val="415452777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4F6F642-2783-40CA-8D9A-235642AADC17}" type="slidenum">
              <a:rPr lang="en-GB"/>
              <a:pPr/>
              <a:t>‹#›</a:t>
            </a:fld>
            <a:endParaRPr lang="en-GB"/>
          </a:p>
        </p:txBody>
      </p:sp>
    </p:spTree>
    <p:extLst>
      <p:ext uri="{BB962C8B-B14F-4D97-AF65-F5344CB8AC3E}">
        <p14:creationId xmlns:p14="http://schemas.microsoft.com/office/powerpoint/2010/main" val="3646640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47138"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34713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347140" name="Picture 4" descr="UofH w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1F9CF06-AC6F-4087-8325-AD30FF13842E}" type="slidenum">
              <a:rPr lang="en-GB"/>
              <a:pPr/>
              <a:t>‹#›</a:t>
            </a:fld>
            <a:endParaRPr lang="en-GB"/>
          </a:p>
        </p:txBody>
      </p:sp>
    </p:spTree>
    <p:extLst>
      <p:ext uri="{BB962C8B-B14F-4D97-AF65-F5344CB8AC3E}">
        <p14:creationId xmlns:p14="http://schemas.microsoft.com/office/powerpoint/2010/main" val="10781500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F250189-6EA1-42F1-8806-00E8D4F67B80}" type="slidenum">
              <a:rPr lang="en-GB"/>
              <a:pPr/>
              <a:t>‹#›</a:t>
            </a:fld>
            <a:endParaRPr lang="en-GB"/>
          </a:p>
        </p:txBody>
      </p:sp>
    </p:spTree>
    <p:extLst>
      <p:ext uri="{BB962C8B-B14F-4D97-AF65-F5344CB8AC3E}">
        <p14:creationId xmlns:p14="http://schemas.microsoft.com/office/powerpoint/2010/main" val="164644394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54577C6-2F7A-48F7-8349-D81E5B4A8AA8}" type="slidenum">
              <a:rPr lang="en-GB"/>
              <a:pPr/>
              <a:t>‹#›</a:t>
            </a:fld>
            <a:endParaRPr lang="en-GB"/>
          </a:p>
        </p:txBody>
      </p:sp>
    </p:spTree>
    <p:extLst>
      <p:ext uri="{BB962C8B-B14F-4D97-AF65-F5344CB8AC3E}">
        <p14:creationId xmlns:p14="http://schemas.microsoft.com/office/powerpoint/2010/main" val="365078564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A378F39A-A0D9-4F79-9CB3-E768F05B3E2A}" type="slidenum">
              <a:rPr lang="en-GB"/>
              <a:pPr/>
              <a:t>‹#›</a:t>
            </a:fld>
            <a:endParaRPr lang="en-GB"/>
          </a:p>
        </p:txBody>
      </p:sp>
    </p:spTree>
    <p:extLst>
      <p:ext uri="{BB962C8B-B14F-4D97-AF65-F5344CB8AC3E}">
        <p14:creationId xmlns:p14="http://schemas.microsoft.com/office/powerpoint/2010/main" val="289622343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0E1AB09-6A61-4806-9F25-5948A57864C0}" type="slidenum">
              <a:rPr lang="en-GB"/>
              <a:pPr/>
              <a:t>‹#›</a:t>
            </a:fld>
            <a:endParaRPr lang="en-GB"/>
          </a:p>
        </p:txBody>
      </p:sp>
    </p:spTree>
    <p:extLst>
      <p:ext uri="{BB962C8B-B14F-4D97-AF65-F5344CB8AC3E}">
        <p14:creationId xmlns:p14="http://schemas.microsoft.com/office/powerpoint/2010/main" val="183013809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9269E365-7434-4FC4-AD6E-FAE6CEE21B81}" type="slidenum">
              <a:rPr lang="en-GB"/>
              <a:pPr/>
              <a:t>‹#›</a:t>
            </a:fld>
            <a:endParaRPr lang="en-GB"/>
          </a:p>
        </p:txBody>
      </p:sp>
    </p:spTree>
    <p:extLst>
      <p:ext uri="{BB962C8B-B14F-4D97-AF65-F5344CB8AC3E}">
        <p14:creationId xmlns:p14="http://schemas.microsoft.com/office/powerpoint/2010/main" val="15450099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AFB5E9B-9C11-428A-A312-DB51C66F5246}" type="slidenum">
              <a:rPr lang="en-GB"/>
              <a:pPr/>
              <a:t>‹#›</a:t>
            </a:fld>
            <a:endParaRPr lang="en-GB"/>
          </a:p>
        </p:txBody>
      </p:sp>
    </p:spTree>
    <p:extLst>
      <p:ext uri="{BB962C8B-B14F-4D97-AF65-F5344CB8AC3E}">
        <p14:creationId xmlns:p14="http://schemas.microsoft.com/office/powerpoint/2010/main" val="126035852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967F115-C656-4924-8831-D5676D7CCF44}" type="slidenum">
              <a:rPr lang="en-GB"/>
              <a:pPr/>
              <a:t>‹#›</a:t>
            </a:fld>
            <a:endParaRPr lang="en-GB"/>
          </a:p>
        </p:txBody>
      </p:sp>
    </p:spTree>
    <p:extLst>
      <p:ext uri="{BB962C8B-B14F-4D97-AF65-F5344CB8AC3E}">
        <p14:creationId xmlns:p14="http://schemas.microsoft.com/office/powerpoint/2010/main" val="382938696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786CD79-3A5A-4674-B320-894AA2AEEDAD}" type="slidenum">
              <a:rPr lang="en-GB"/>
              <a:pPr/>
              <a:t>‹#›</a:t>
            </a:fld>
            <a:endParaRPr lang="en-GB"/>
          </a:p>
        </p:txBody>
      </p:sp>
    </p:spTree>
    <p:extLst>
      <p:ext uri="{BB962C8B-B14F-4D97-AF65-F5344CB8AC3E}">
        <p14:creationId xmlns:p14="http://schemas.microsoft.com/office/powerpoint/2010/main" val="123796027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3B3FA39-3F24-45F2-8959-97ECAF62AB8D}" type="slidenum">
              <a:rPr lang="en-GB"/>
              <a:pPr/>
              <a:t>‹#›</a:t>
            </a:fld>
            <a:endParaRPr lang="en-GB"/>
          </a:p>
        </p:txBody>
      </p:sp>
    </p:spTree>
    <p:extLst>
      <p:ext uri="{BB962C8B-B14F-4D97-AF65-F5344CB8AC3E}">
        <p14:creationId xmlns:p14="http://schemas.microsoft.com/office/powerpoint/2010/main" val="334933574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143BBF4-E041-41FC-8726-821E0B665D60}" type="slidenum">
              <a:rPr lang="en-GB"/>
              <a:pPr/>
              <a:t>‹#›</a:t>
            </a:fld>
            <a:endParaRPr lang="en-GB"/>
          </a:p>
        </p:txBody>
      </p:sp>
    </p:spTree>
    <p:extLst>
      <p:ext uri="{BB962C8B-B14F-4D97-AF65-F5344CB8AC3E}">
        <p14:creationId xmlns:p14="http://schemas.microsoft.com/office/powerpoint/2010/main" val="255157163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20" name="Rectangle 8"/>
          <p:cNvSpPr>
            <a:spLocks noGrp="1" noChangeArrowheads="1"/>
          </p:cNvSpPr>
          <p:nvPr>
            <p:ph type="ctrTitle" sz="quarter"/>
          </p:nvPr>
        </p:nvSpPr>
        <p:spPr>
          <a:xfrm>
            <a:off x="179388" y="258763"/>
            <a:ext cx="7772400" cy="900112"/>
          </a:xfrm>
        </p:spPr>
        <p:txBody>
          <a:bodyPr/>
          <a:lstStyle>
            <a:lvl1pPr algn="l">
              <a:defRPr sz="3100">
                <a:solidFill>
                  <a:schemeClr val="bg1"/>
                </a:solidFill>
              </a:defRPr>
            </a:lvl1pPr>
          </a:lstStyle>
          <a:p>
            <a:pPr lvl="0"/>
            <a:r>
              <a:rPr lang="en-GB" noProof="0" smtClean="0"/>
              <a:t>Click to edit Master title style</a:t>
            </a:r>
          </a:p>
        </p:txBody>
      </p:sp>
      <p:sp>
        <p:nvSpPr>
          <p:cNvPr id="13321" name="Rectangle 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13323" name="Picture 11" descr="UofH w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B349351D-BBF3-4CAD-91C5-DFFAF2E08EDA}"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48037058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74B868A-8C5A-48E6-B730-B245BC309B87}"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37890228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92E3C766-BD09-43B3-B05E-37B88D8038E8}"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00569171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1E9DF9E8-DFAF-4D1C-9763-F6BE7C5FCA34}" type="slidenum">
              <a:rPr lang="en-GB"/>
              <a:pPr/>
              <a:t>‹#›</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Date Placeholder 8"/>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76827560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5B4FABE9-F8A0-428A-A596-632CDEAD521E}" type="slidenum">
              <a:rPr lang="en-GB"/>
              <a:pPr/>
              <a:t>‹#›</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Date Placeholder 4"/>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736482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8BCFED3-7154-4556-B7B3-9D09D3F87111}" type="slidenum">
              <a:rPr lang="en-GB"/>
              <a:pPr/>
              <a:t>‹#›</a:t>
            </a:fld>
            <a:endParaRPr lang="en-GB"/>
          </a:p>
        </p:txBody>
      </p:sp>
    </p:spTree>
    <p:extLst>
      <p:ext uri="{BB962C8B-B14F-4D97-AF65-F5344CB8AC3E}">
        <p14:creationId xmlns:p14="http://schemas.microsoft.com/office/powerpoint/2010/main" val="189833136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DCB90A8-79CF-471D-B3EE-C9CE9A06FC18}" type="slidenum">
              <a:rPr lang="en-GB"/>
              <a:pPr/>
              <a:t>‹#›</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Date Placeholder 3"/>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115939407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D79B4C7-B467-4CF3-A20A-BB59DD610D09}"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99783944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B29984E-F707-4AE6-9619-B6F2345B36A6}"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96200779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29EB851F-F979-4D62-882A-5DF83C76EF75}"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79722612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38318CE8-F3E5-4EDC-917A-73D2035971C1}"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5639561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endParaRPr lang="en-GB" dirty="0"/>
          </a:p>
        </p:txBody>
      </p:sp>
    </p:spTree>
    <p:extLst>
      <p:ext uri="{BB962C8B-B14F-4D97-AF65-F5344CB8AC3E}">
        <p14:creationId xmlns:p14="http://schemas.microsoft.com/office/powerpoint/2010/main" val="383973742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B7B5AD-2290-4807-8797-3F24B9A989CE}" type="slidenum">
              <a:rPr lang="en-GB"/>
              <a:pPr/>
              <a:t>‹#›</a:t>
            </a:fld>
            <a:endParaRPr lang="en-GB"/>
          </a:p>
        </p:txBody>
      </p:sp>
    </p:spTree>
    <p:extLst>
      <p:ext uri="{BB962C8B-B14F-4D97-AF65-F5344CB8AC3E}">
        <p14:creationId xmlns:p14="http://schemas.microsoft.com/office/powerpoint/2010/main" val="422104281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1F2033D-2515-46F5-8DEC-AECF54FD833F}" type="slidenum">
              <a:rPr lang="en-GB"/>
              <a:pPr/>
              <a:t>‹#›</a:t>
            </a:fld>
            <a:endParaRPr lang="en-GB"/>
          </a:p>
        </p:txBody>
      </p:sp>
    </p:spTree>
    <p:extLst>
      <p:ext uri="{BB962C8B-B14F-4D97-AF65-F5344CB8AC3E}">
        <p14:creationId xmlns:p14="http://schemas.microsoft.com/office/powerpoint/2010/main" val="360129673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84BC300-5E3A-46C1-B732-A299CBD7FFA3}" type="slidenum">
              <a:rPr lang="en-GB"/>
              <a:pPr/>
              <a:t>‹#›</a:t>
            </a:fld>
            <a:endParaRPr lang="en-GB"/>
          </a:p>
        </p:txBody>
      </p:sp>
    </p:spTree>
    <p:extLst>
      <p:ext uri="{BB962C8B-B14F-4D97-AF65-F5344CB8AC3E}">
        <p14:creationId xmlns:p14="http://schemas.microsoft.com/office/powerpoint/2010/main" val="425256801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5DCE7DA0-D262-4D88-A42A-6D8531F246ED}" type="slidenum">
              <a:rPr lang="en-GB"/>
              <a:pPr/>
              <a:t>‹#›</a:t>
            </a:fld>
            <a:endParaRPr lang="en-GB"/>
          </a:p>
        </p:txBody>
      </p:sp>
    </p:spTree>
    <p:extLst>
      <p:ext uri="{BB962C8B-B14F-4D97-AF65-F5344CB8AC3E}">
        <p14:creationId xmlns:p14="http://schemas.microsoft.com/office/powerpoint/2010/main" val="33719283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DA15ECC1-26FC-4BE9-B5F3-88423683B5FC}" type="slidenum">
              <a:rPr lang="en-GB"/>
              <a:pPr/>
              <a:t>‹#›</a:t>
            </a:fld>
            <a:endParaRPr lang="en-GB"/>
          </a:p>
        </p:txBody>
      </p:sp>
    </p:spTree>
    <p:extLst>
      <p:ext uri="{BB962C8B-B14F-4D97-AF65-F5344CB8AC3E}">
        <p14:creationId xmlns:p14="http://schemas.microsoft.com/office/powerpoint/2010/main" val="251749258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FEC4BF5C-429A-4C09-BE93-8CD62B22EB7D}" type="slidenum">
              <a:rPr lang="en-GB"/>
              <a:pPr/>
              <a:t>‹#›</a:t>
            </a:fld>
            <a:endParaRPr lang="en-GB"/>
          </a:p>
        </p:txBody>
      </p:sp>
    </p:spTree>
    <p:extLst>
      <p:ext uri="{BB962C8B-B14F-4D97-AF65-F5344CB8AC3E}">
        <p14:creationId xmlns:p14="http://schemas.microsoft.com/office/powerpoint/2010/main" val="314079219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813F1AE9-589C-4FF0-914E-3001DBDB5574}" type="slidenum">
              <a:rPr lang="en-GB"/>
              <a:pPr/>
              <a:t>‹#›</a:t>
            </a:fld>
            <a:endParaRPr lang="en-GB"/>
          </a:p>
        </p:txBody>
      </p:sp>
    </p:spTree>
    <p:extLst>
      <p:ext uri="{BB962C8B-B14F-4D97-AF65-F5344CB8AC3E}">
        <p14:creationId xmlns:p14="http://schemas.microsoft.com/office/powerpoint/2010/main" val="49488868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99AB64D3-93F2-4EAF-8AF9-98A10A98127B}" type="slidenum">
              <a:rPr lang="en-GB"/>
              <a:pPr/>
              <a:t>‹#›</a:t>
            </a:fld>
            <a:endParaRPr lang="en-GB"/>
          </a:p>
        </p:txBody>
      </p:sp>
    </p:spTree>
    <p:extLst>
      <p:ext uri="{BB962C8B-B14F-4D97-AF65-F5344CB8AC3E}">
        <p14:creationId xmlns:p14="http://schemas.microsoft.com/office/powerpoint/2010/main" val="332929495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B83865A-9D1E-473E-B6B7-86EFEB349616}" type="slidenum">
              <a:rPr lang="en-GB"/>
              <a:pPr/>
              <a:t>‹#›</a:t>
            </a:fld>
            <a:endParaRPr lang="en-GB"/>
          </a:p>
        </p:txBody>
      </p:sp>
    </p:spTree>
    <p:extLst>
      <p:ext uri="{BB962C8B-B14F-4D97-AF65-F5344CB8AC3E}">
        <p14:creationId xmlns:p14="http://schemas.microsoft.com/office/powerpoint/2010/main" val="33587411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C34FEA7-2A08-4A8B-9FB5-A8AFE31E62D9}" type="slidenum">
              <a:rPr lang="en-GB"/>
              <a:pPr/>
              <a:t>‹#›</a:t>
            </a:fld>
            <a:endParaRPr lang="en-GB"/>
          </a:p>
        </p:txBody>
      </p:sp>
    </p:spTree>
    <p:extLst>
      <p:ext uri="{BB962C8B-B14F-4D97-AF65-F5344CB8AC3E}">
        <p14:creationId xmlns:p14="http://schemas.microsoft.com/office/powerpoint/2010/main" val="363221401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F2B6E48-B934-41E8-90C5-9FF747F7D64D}" type="slidenum">
              <a:rPr lang="en-GB"/>
              <a:pPr/>
              <a:t>‹#›</a:t>
            </a:fld>
            <a:endParaRPr lang="en-GB"/>
          </a:p>
        </p:txBody>
      </p:sp>
    </p:spTree>
    <p:extLst>
      <p:ext uri="{BB962C8B-B14F-4D97-AF65-F5344CB8AC3E}">
        <p14:creationId xmlns:p14="http://schemas.microsoft.com/office/powerpoint/2010/main" val="292701386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a:p>
        </p:txBody>
      </p:sp>
    </p:spTree>
    <p:extLst>
      <p:ext uri="{BB962C8B-B14F-4D97-AF65-F5344CB8AC3E}">
        <p14:creationId xmlns:p14="http://schemas.microsoft.com/office/powerpoint/2010/main" val="57127401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a:p>
        </p:txBody>
      </p:sp>
    </p:spTree>
    <p:extLst>
      <p:ext uri="{BB962C8B-B14F-4D97-AF65-F5344CB8AC3E}">
        <p14:creationId xmlns:p14="http://schemas.microsoft.com/office/powerpoint/2010/main" val="56502603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a:p>
        </p:txBody>
      </p:sp>
    </p:spTree>
    <p:extLst>
      <p:ext uri="{BB962C8B-B14F-4D97-AF65-F5344CB8AC3E}">
        <p14:creationId xmlns:p14="http://schemas.microsoft.com/office/powerpoint/2010/main" val="413145496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a:p>
        </p:txBody>
      </p:sp>
    </p:spTree>
    <p:extLst>
      <p:ext uri="{BB962C8B-B14F-4D97-AF65-F5344CB8AC3E}">
        <p14:creationId xmlns:p14="http://schemas.microsoft.com/office/powerpoint/2010/main" val="6738817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A15E04F7-F7AA-46F7-B88F-B3EE2C476C11}" type="slidenum">
              <a:rPr lang="en-GB"/>
              <a:pPr/>
              <a:t>‹#›</a:t>
            </a:fld>
            <a:endParaRPr lang="en-GB"/>
          </a:p>
        </p:txBody>
      </p:sp>
    </p:spTree>
    <p:extLst>
      <p:ext uri="{BB962C8B-B14F-4D97-AF65-F5344CB8AC3E}">
        <p14:creationId xmlns:p14="http://schemas.microsoft.com/office/powerpoint/2010/main" val="100932438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a:p>
        </p:txBody>
      </p:sp>
    </p:spTree>
    <p:extLst>
      <p:ext uri="{BB962C8B-B14F-4D97-AF65-F5344CB8AC3E}">
        <p14:creationId xmlns:p14="http://schemas.microsoft.com/office/powerpoint/2010/main" val="73756636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a:p>
        </p:txBody>
      </p:sp>
    </p:spTree>
    <p:extLst>
      <p:ext uri="{BB962C8B-B14F-4D97-AF65-F5344CB8AC3E}">
        <p14:creationId xmlns:p14="http://schemas.microsoft.com/office/powerpoint/2010/main" val="9654493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a:p>
        </p:txBody>
      </p:sp>
    </p:spTree>
    <p:extLst>
      <p:ext uri="{BB962C8B-B14F-4D97-AF65-F5344CB8AC3E}">
        <p14:creationId xmlns:p14="http://schemas.microsoft.com/office/powerpoint/2010/main" val="344238224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a:p>
        </p:txBody>
      </p:sp>
    </p:spTree>
    <p:extLst>
      <p:ext uri="{BB962C8B-B14F-4D97-AF65-F5344CB8AC3E}">
        <p14:creationId xmlns:p14="http://schemas.microsoft.com/office/powerpoint/2010/main" val="190204740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a:p>
        </p:txBody>
      </p:sp>
    </p:spTree>
    <p:extLst>
      <p:ext uri="{BB962C8B-B14F-4D97-AF65-F5344CB8AC3E}">
        <p14:creationId xmlns:p14="http://schemas.microsoft.com/office/powerpoint/2010/main" val="119823824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a:p>
        </p:txBody>
      </p:sp>
    </p:spTree>
    <p:extLst>
      <p:ext uri="{BB962C8B-B14F-4D97-AF65-F5344CB8AC3E}">
        <p14:creationId xmlns:p14="http://schemas.microsoft.com/office/powerpoint/2010/main" val="179810233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a:p>
        </p:txBody>
      </p:sp>
    </p:spTree>
    <p:extLst>
      <p:ext uri="{BB962C8B-B14F-4D97-AF65-F5344CB8AC3E}">
        <p14:creationId xmlns:p14="http://schemas.microsoft.com/office/powerpoint/2010/main" val="312399948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FA0B684A-B9B3-4D4D-8FF4-23AFCE439379}" type="slidenum">
              <a:rPr lang="en-GB"/>
              <a:pPr/>
              <a:t>‹#›</a:t>
            </a:fld>
            <a:endParaRPr lang="en-GB"/>
          </a:p>
        </p:txBody>
      </p:sp>
    </p:spTree>
    <p:extLst>
      <p:ext uri="{BB962C8B-B14F-4D97-AF65-F5344CB8AC3E}">
        <p14:creationId xmlns:p14="http://schemas.microsoft.com/office/powerpoint/2010/main" val="383409111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DDFFA2F1-57F6-40B9-BB2B-7D3A1A1E3AA5}" type="slidenum">
              <a:rPr lang="en-GB"/>
              <a:pPr/>
              <a:t>‹#›</a:t>
            </a:fld>
            <a:endParaRPr lang="en-GB"/>
          </a:p>
        </p:txBody>
      </p:sp>
    </p:spTree>
    <p:extLst>
      <p:ext uri="{BB962C8B-B14F-4D97-AF65-F5344CB8AC3E}">
        <p14:creationId xmlns:p14="http://schemas.microsoft.com/office/powerpoint/2010/main" val="32512006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3A56198-C2BC-40B2-A251-0DC9BE9EF619}" type="slidenum">
              <a:rPr lang="en-GB"/>
              <a:pPr/>
              <a:t>‹#›</a:t>
            </a:fld>
            <a:endParaRPr lang="en-GB"/>
          </a:p>
        </p:txBody>
      </p:sp>
    </p:spTree>
    <p:extLst>
      <p:ext uri="{BB962C8B-B14F-4D97-AF65-F5344CB8AC3E}">
        <p14:creationId xmlns:p14="http://schemas.microsoft.com/office/powerpoint/2010/main" val="24235338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D89FE2CD-3D9E-4C69-837C-D658E6399DDA}" type="slidenum">
              <a:rPr lang="en-GB"/>
              <a:pPr/>
              <a:t>‹#›</a:t>
            </a:fld>
            <a:endParaRPr lang="en-GB"/>
          </a:p>
        </p:txBody>
      </p:sp>
    </p:spTree>
    <p:extLst>
      <p:ext uri="{BB962C8B-B14F-4D97-AF65-F5344CB8AC3E}">
        <p14:creationId xmlns:p14="http://schemas.microsoft.com/office/powerpoint/2010/main" val="264517909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5183D4B-3A38-4F16-ACA8-B33E79827F3B}" type="slidenum">
              <a:rPr lang="en-GB"/>
              <a:pPr/>
              <a:t>‹#›</a:t>
            </a:fld>
            <a:endParaRPr lang="en-GB"/>
          </a:p>
        </p:txBody>
      </p:sp>
    </p:spTree>
    <p:extLst>
      <p:ext uri="{BB962C8B-B14F-4D97-AF65-F5344CB8AC3E}">
        <p14:creationId xmlns:p14="http://schemas.microsoft.com/office/powerpoint/2010/main" val="428397042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F9E7C064-F45F-4E78-BCFB-ED3573A3CE90}" type="slidenum">
              <a:rPr lang="en-GB"/>
              <a:pPr/>
              <a:t>‹#›</a:t>
            </a:fld>
            <a:endParaRPr lang="en-GB"/>
          </a:p>
        </p:txBody>
      </p:sp>
    </p:spTree>
    <p:extLst>
      <p:ext uri="{BB962C8B-B14F-4D97-AF65-F5344CB8AC3E}">
        <p14:creationId xmlns:p14="http://schemas.microsoft.com/office/powerpoint/2010/main" val="367405150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21D1DEB1-FA2C-45EA-9A85-142048D50CBE}" type="slidenum">
              <a:rPr lang="en-GB"/>
              <a:pPr/>
              <a:t>‹#›</a:t>
            </a:fld>
            <a:endParaRPr lang="en-GB"/>
          </a:p>
        </p:txBody>
      </p:sp>
    </p:spTree>
    <p:extLst>
      <p:ext uri="{BB962C8B-B14F-4D97-AF65-F5344CB8AC3E}">
        <p14:creationId xmlns:p14="http://schemas.microsoft.com/office/powerpoint/2010/main" val="64512196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DA4266B-25B7-47B9-80D8-26C7D9B012B6}" type="slidenum">
              <a:rPr lang="en-GB"/>
              <a:pPr/>
              <a:t>‹#›</a:t>
            </a:fld>
            <a:endParaRPr lang="en-GB"/>
          </a:p>
        </p:txBody>
      </p:sp>
    </p:spTree>
    <p:extLst>
      <p:ext uri="{BB962C8B-B14F-4D97-AF65-F5344CB8AC3E}">
        <p14:creationId xmlns:p14="http://schemas.microsoft.com/office/powerpoint/2010/main" val="313748602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D566AB2-3175-4495-BDF5-BCBFC5B311A9}" type="slidenum">
              <a:rPr lang="en-GB"/>
              <a:pPr/>
              <a:t>‹#›</a:t>
            </a:fld>
            <a:endParaRPr lang="en-GB"/>
          </a:p>
        </p:txBody>
      </p:sp>
    </p:spTree>
    <p:extLst>
      <p:ext uri="{BB962C8B-B14F-4D97-AF65-F5344CB8AC3E}">
        <p14:creationId xmlns:p14="http://schemas.microsoft.com/office/powerpoint/2010/main" val="262967649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4A9EA5A-1CE7-4EC7-A8E1-11E1287FCCD1}" type="slidenum">
              <a:rPr lang="en-GB"/>
              <a:pPr/>
              <a:t>‹#›</a:t>
            </a:fld>
            <a:endParaRPr lang="en-GB"/>
          </a:p>
        </p:txBody>
      </p:sp>
    </p:spTree>
    <p:extLst>
      <p:ext uri="{BB962C8B-B14F-4D97-AF65-F5344CB8AC3E}">
        <p14:creationId xmlns:p14="http://schemas.microsoft.com/office/powerpoint/2010/main" val="263933421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EB02024-4CD1-407F-A7CC-BB3FECE1051C}" type="slidenum">
              <a:rPr lang="en-GB"/>
              <a:pPr/>
              <a:t>‹#›</a:t>
            </a:fld>
            <a:endParaRPr lang="en-GB"/>
          </a:p>
        </p:txBody>
      </p:sp>
    </p:spTree>
    <p:extLst>
      <p:ext uri="{BB962C8B-B14F-4D97-AF65-F5344CB8AC3E}">
        <p14:creationId xmlns:p14="http://schemas.microsoft.com/office/powerpoint/2010/main" val="222979394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A3AC77C-C170-42D2-A34A-27E896F28E28}" type="slidenum">
              <a:rPr lang="en-GB"/>
              <a:pPr/>
              <a:t>‹#›</a:t>
            </a:fld>
            <a:endParaRPr lang="en-GB"/>
          </a:p>
        </p:txBody>
      </p:sp>
    </p:spTree>
    <p:extLst>
      <p:ext uri="{BB962C8B-B14F-4D97-AF65-F5344CB8AC3E}">
        <p14:creationId xmlns:p14="http://schemas.microsoft.com/office/powerpoint/2010/main" val="358013130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9357779-A633-4408-925D-C0343716E6B2}" type="slidenum">
              <a:rPr lang="en-GB"/>
              <a:pPr/>
              <a:t>‹#›</a:t>
            </a:fld>
            <a:endParaRPr lang="en-GB"/>
          </a:p>
        </p:txBody>
      </p:sp>
    </p:spTree>
    <p:extLst>
      <p:ext uri="{BB962C8B-B14F-4D97-AF65-F5344CB8AC3E}">
        <p14:creationId xmlns:p14="http://schemas.microsoft.com/office/powerpoint/2010/main" val="425368910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1B2E853-23C1-4CEE-95AE-2C508F37D3D8}" type="slidenum">
              <a:rPr lang="en-GB"/>
              <a:pPr/>
              <a:t>‹#›</a:t>
            </a:fld>
            <a:endParaRPr lang="en-GB"/>
          </a:p>
        </p:txBody>
      </p:sp>
    </p:spTree>
    <p:extLst>
      <p:ext uri="{BB962C8B-B14F-4D97-AF65-F5344CB8AC3E}">
        <p14:creationId xmlns:p14="http://schemas.microsoft.com/office/powerpoint/2010/main" val="16767510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C6AC2C-0A0E-4AD8-90DB-232E1F1530F5}" type="slidenum">
              <a:rPr lang="en-GB"/>
              <a:pPr/>
              <a:t>‹#›</a:t>
            </a:fld>
            <a:endParaRPr lang="en-GB"/>
          </a:p>
        </p:txBody>
      </p:sp>
    </p:spTree>
    <p:extLst>
      <p:ext uri="{BB962C8B-B14F-4D97-AF65-F5344CB8AC3E}">
        <p14:creationId xmlns:p14="http://schemas.microsoft.com/office/powerpoint/2010/main" val="145244634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82EDBDA-8E78-489A-A1C8-F7E2C4F96DF9}" type="slidenum">
              <a:rPr lang="en-GB"/>
              <a:pPr/>
              <a:t>‹#›</a:t>
            </a:fld>
            <a:endParaRPr lang="en-GB"/>
          </a:p>
        </p:txBody>
      </p:sp>
    </p:spTree>
    <p:extLst>
      <p:ext uri="{BB962C8B-B14F-4D97-AF65-F5344CB8AC3E}">
        <p14:creationId xmlns:p14="http://schemas.microsoft.com/office/powerpoint/2010/main" val="322248493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5E6AD7C-AA3C-4E94-9599-4343FB3C9A8A}" type="slidenum">
              <a:rPr lang="en-GB"/>
              <a:pPr/>
              <a:t>‹#›</a:t>
            </a:fld>
            <a:endParaRPr lang="en-GB"/>
          </a:p>
        </p:txBody>
      </p:sp>
    </p:spTree>
    <p:extLst>
      <p:ext uri="{BB962C8B-B14F-4D97-AF65-F5344CB8AC3E}">
        <p14:creationId xmlns:p14="http://schemas.microsoft.com/office/powerpoint/2010/main" val="961243410"/>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15C22DA3-6828-4D99-8DE6-61CBF3F28E49}" type="slidenum">
              <a:rPr lang="en-GB"/>
              <a:pPr/>
              <a:t>‹#›</a:t>
            </a:fld>
            <a:endParaRPr lang="en-GB"/>
          </a:p>
        </p:txBody>
      </p:sp>
    </p:spTree>
    <p:extLst>
      <p:ext uri="{BB962C8B-B14F-4D97-AF65-F5344CB8AC3E}">
        <p14:creationId xmlns:p14="http://schemas.microsoft.com/office/powerpoint/2010/main" val="164448744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F3E7567-93D0-4E78-B3AF-F94A7D88B433}" type="slidenum">
              <a:rPr lang="en-GB"/>
              <a:pPr/>
              <a:t>‹#›</a:t>
            </a:fld>
            <a:endParaRPr lang="en-GB"/>
          </a:p>
        </p:txBody>
      </p:sp>
    </p:spTree>
    <p:extLst>
      <p:ext uri="{BB962C8B-B14F-4D97-AF65-F5344CB8AC3E}">
        <p14:creationId xmlns:p14="http://schemas.microsoft.com/office/powerpoint/2010/main" val="190994296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D6613A8-F632-4492-BCD7-AB3E87A48A4D}" type="slidenum">
              <a:rPr lang="en-GB"/>
              <a:pPr/>
              <a:t>‹#›</a:t>
            </a:fld>
            <a:endParaRPr lang="en-GB"/>
          </a:p>
        </p:txBody>
      </p:sp>
    </p:spTree>
    <p:extLst>
      <p:ext uri="{BB962C8B-B14F-4D97-AF65-F5344CB8AC3E}">
        <p14:creationId xmlns:p14="http://schemas.microsoft.com/office/powerpoint/2010/main" val="3188588015"/>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BE6961C-2627-43D0-ADDB-4E828ED1B12B}" type="slidenum">
              <a:rPr lang="en-GB"/>
              <a:pPr/>
              <a:t>‹#›</a:t>
            </a:fld>
            <a:endParaRPr lang="en-GB"/>
          </a:p>
        </p:txBody>
      </p:sp>
    </p:spTree>
    <p:extLst>
      <p:ext uri="{BB962C8B-B14F-4D97-AF65-F5344CB8AC3E}">
        <p14:creationId xmlns:p14="http://schemas.microsoft.com/office/powerpoint/2010/main" val="183141836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280E374-BF7E-4F68-AC1D-9AB320A9CDAA}" type="slidenum">
              <a:rPr lang="en-GB"/>
              <a:pPr/>
              <a:t>‹#›</a:t>
            </a:fld>
            <a:endParaRPr lang="en-GB"/>
          </a:p>
        </p:txBody>
      </p:sp>
    </p:spTree>
    <p:extLst>
      <p:ext uri="{BB962C8B-B14F-4D97-AF65-F5344CB8AC3E}">
        <p14:creationId xmlns:p14="http://schemas.microsoft.com/office/powerpoint/2010/main" val="285218306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223C165-887C-40BD-B0CC-B10770109527}" type="slidenum">
              <a:rPr lang="en-GB"/>
              <a:pPr/>
              <a:t>‹#›</a:t>
            </a:fld>
            <a:endParaRPr lang="en-GB"/>
          </a:p>
        </p:txBody>
      </p:sp>
    </p:spTree>
    <p:extLst>
      <p:ext uri="{BB962C8B-B14F-4D97-AF65-F5344CB8AC3E}">
        <p14:creationId xmlns:p14="http://schemas.microsoft.com/office/powerpoint/2010/main" val="908421701"/>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3A44DD1-C66A-4511-A6F4-A9D86632C9A3}" type="slidenum">
              <a:rPr lang="en-GB"/>
              <a:pPr/>
              <a:t>‹#›</a:t>
            </a:fld>
            <a:endParaRPr lang="en-GB"/>
          </a:p>
        </p:txBody>
      </p:sp>
    </p:spTree>
    <p:extLst>
      <p:ext uri="{BB962C8B-B14F-4D97-AF65-F5344CB8AC3E}">
        <p14:creationId xmlns:p14="http://schemas.microsoft.com/office/powerpoint/2010/main" val="3040934251"/>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88A2F21-D003-470B-88D8-99037258D747}" type="slidenum">
              <a:rPr lang="en-GB"/>
              <a:pPr/>
              <a:t>‹#›</a:t>
            </a:fld>
            <a:endParaRPr lang="en-GB"/>
          </a:p>
        </p:txBody>
      </p:sp>
    </p:spTree>
    <p:extLst>
      <p:ext uri="{BB962C8B-B14F-4D97-AF65-F5344CB8AC3E}">
        <p14:creationId xmlns:p14="http://schemas.microsoft.com/office/powerpoint/2010/main" val="37097036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B887D57-AEDC-4AC6-ABCE-280D34A1B5FF}" type="slidenum">
              <a:rPr lang="en-GB"/>
              <a:pPr/>
              <a:t>‹#›</a:t>
            </a:fld>
            <a:endParaRPr lang="en-GB"/>
          </a:p>
        </p:txBody>
      </p:sp>
    </p:spTree>
    <p:extLst>
      <p:ext uri="{BB962C8B-B14F-4D97-AF65-F5344CB8AC3E}">
        <p14:creationId xmlns:p14="http://schemas.microsoft.com/office/powerpoint/2010/main" val="460216947"/>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5F5282E-2102-4BEA-AB42-2FF8C6EEFCCF}" type="slidenum">
              <a:rPr lang="en-GB"/>
              <a:pPr/>
              <a:t>‹#›</a:t>
            </a:fld>
            <a:endParaRPr lang="en-GB"/>
          </a:p>
        </p:txBody>
      </p:sp>
    </p:spTree>
    <p:extLst>
      <p:ext uri="{BB962C8B-B14F-4D97-AF65-F5344CB8AC3E}">
        <p14:creationId xmlns:p14="http://schemas.microsoft.com/office/powerpoint/2010/main" val="215553842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B233AE4-2632-4952-92A8-5BEF7914B9DA}" type="slidenum">
              <a:rPr lang="en-GB"/>
              <a:pPr/>
              <a:t>‹#›</a:t>
            </a:fld>
            <a:endParaRPr lang="en-GB"/>
          </a:p>
        </p:txBody>
      </p:sp>
    </p:spTree>
    <p:extLst>
      <p:ext uri="{BB962C8B-B14F-4D97-AF65-F5344CB8AC3E}">
        <p14:creationId xmlns:p14="http://schemas.microsoft.com/office/powerpoint/2010/main" val="1795966908"/>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6BE6C91-73EB-4E11-A969-3C2DADE5C048}" type="slidenum">
              <a:rPr lang="en-GB"/>
              <a:pPr/>
              <a:t>‹#›</a:t>
            </a:fld>
            <a:endParaRPr lang="en-GB"/>
          </a:p>
        </p:txBody>
      </p:sp>
    </p:spTree>
    <p:extLst>
      <p:ext uri="{BB962C8B-B14F-4D97-AF65-F5344CB8AC3E}">
        <p14:creationId xmlns:p14="http://schemas.microsoft.com/office/powerpoint/2010/main" val="1525568981"/>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AF0FC54-8515-47C3-8F5E-955D1903393A}" type="slidenum">
              <a:rPr lang="en-GB"/>
              <a:pPr/>
              <a:t>‹#›</a:t>
            </a:fld>
            <a:endParaRPr lang="en-GB"/>
          </a:p>
        </p:txBody>
      </p:sp>
    </p:spTree>
    <p:extLst>
      <p:ext uri="{BB962C8B-B14F-4D97-AF65-F5344CB8AC3E}">
        <p14:creationId xmlns:p14="http://schemas.microsoft.com/office/powerpoint/2010/main" val="1352767074"/>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4E3ACB00-B884-457F-A09A-73A436C51427}" type="slidenum">
              <a:rPr lang="en-GB"/>
              <a:pPr/>
              <a:t>‹#›</a:t>
            </a:fld>
            <a:endParaRPr lang="en-GB"/>
          </a:p>
        </p:txBody>
      </p:sp>
    </p:spTree>
    <p:extLst>
      <p:ext uri="{BB962C8B-B14F-4D97-AF65-F5344CB8AC3E}">
        <p14:creationId xmlns:p14="http://schemas.microsoft.com/office/powerpoint/2010/main" val="3073175366"/>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8A5BE7D-2501-463C-BCA5-D77333FFB430}" type="slidenum">
              <a:rPr lang="en-GB"/>
              <a:pPr/>
              <a:t>‹#›</a:t>
            </a:fld>
            <a:endParaRPr lang="en-GB"/>
          </a:p>
        </p:txBody>
      </p:sp>
    </p:spTree>
    <p:extLst>
      <p:ext uri="{BB962C8B-B14F-4D97-AF65-F5344CB8AC3E}">
        <p14:creationId xmlns:p14="http://schemas.microsoft.com/office/powerpoint/2010/main" val="3188826695"/>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6662469-4A49-400E-BEED-091F16991316}" type="slidenum">
              <a:rPr lang="en-GB"/>
              <a:pPr/>
              <a:t>‹#›</a:t>
            </a:fld>
            <a:endParaRPr lang="en-GB"/>
          </a:p>
        </p:txBody>
      </p:sp>
    </p:spTree>
    <p:extLst>
      <p:ext uri="{BB962C8B-B14F-4D97-AF65-F5344CB8AC3E}">
        <p14:creationId xmlns:p14="http://schemas.microsoft.com/office/powerpoint/2010/main" val="2549356673"/>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D43030-713D-4091-A161-DFA1C3F7AD11}" type="slidenum">
              <a:rPr lang="en-GB"/>
              <a:pPr/>
              <a:t>‹#›</a:t>
            </a:fld>
            <a:endParaRPr lang="en-GB"/>
          </a:p>
        </p:txBody>
      </p:sp>
    </p:spTree>
    <p:extLst>
      <p:ext uri="{BB962C8B-B14F-4D97-AF65-F5344CB8AC3E}">
        <p14:creationId xmlns:p14="http://schemas.microsoft.com/office/powerpoint/2010/main" val="2067023251"/>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591747-6150-4DF8-9B69-455D48F5B485}" type="slidenum">
              <a:rPr lang="en-GB"/>
              <a:pPr/>
              <a:t>‹#›</a:t>
            </a:fld>
            <a:endParaRPr lang="en-GB"/>
          </a:p>
        </p:txBody>
      </p:sp>
    </p:spTree>
    <p:extLst>
      <p:ext uri="{BB962C8B-B14F-4D97-AF65-F5344CB8AC3E}">
        <p14:creationId xmlns:p14="http://schemas.microsoft.com/office/powerpoint/2010/main" val="2167268758"/>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6CDFE4-D80F-4EE6-A4FA-2038F8E9CB3C}" type="slidenum">
              <a:rPr lang="en-GB"/>
              <a:pPr/>
              <a:t>‹#›</a:t>
            </a:fld>
            <a:endParaRPr lang="en-GB"/>
          </a:p>
        </p:txBody>
      </p:sp>
    </p:spTree>
    <p:extLst>
      <p:ext uri="{BB962C8B-B14F-4D97-AF65-F5344CB8AC3E}">
        <p14:creationId xmlns:p14="http://schemas.microsoft.com/office/powerpoint/2010/main" val="38278911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7.png"/><Relationship Id="rId18" Type="http://schemas.openxmlformats.org/officeDocument/2006/relationships/image" Target="../media/image1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17" Type="http://schemas.openxmlformats.org/officeDocument/2006/relationships/image" Target="../media/image10.jpeg"/><Relationship Id="rId2" Type="http://schemas.openxmlformats.org/officeDocument/2006/relationships/slideLayout" Target="../slideLayouts/slideLayout101.xml"/><Relationship Id="rId16" Type="http://schemas.openxmlformats.org/officeDocument/2006/relationships/image" Target="../media/image8.jpe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2.png"/><Relationship Id="rId10" Type="http://schemas.openxmlformats.org/officeDocument/2006/relationships/slideLayout" Target="../slideLayouts/slideLayout109.xml"/><Relationship Id="rId19" Type="http://schemas.openxmlformats.org/officeDocument/2006/relationships/image" Target="../media/image12.png"/><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7.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8.png"/><Relationship Id="rId18" Type="http://schemas.openxmlformats.org/officeDocument/2006/relationships/image" Target="../media/image1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17" Type="http://schemas.openxmlformats.org/officeDocument/2006/relationships/image" Target="../media/image10.jpeg"/><Relationship Id="rId2" Type="http://schemas.openxmlformats.org/officeDocument/2006/relationships/slideLayout" Target="../slideLayouts/slideLayout112.xml"/><Relationship Id="rId16" Type="http://schemas.openxmlformats.org/officeDocument/2006/relationships/image" Target="../media/image8.jpe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2.png"/><Relationship Id="rId10" Type="http://schemas.openxmlformats.org/officeDocument/2006/relationships/slideLayout" Target="../slideLayouts/slideLayout120.xml"/><Relationship Id="rId19" Type="http://schemas.openxmlformats.org/officeDocument/2006/relationships/image" Target="../media/image12.png"/><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7.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9.png"/><Relationship Id="rId18" Type="http://schemas.openxmlformats.org/officeDocument/2006/relationships/image" Target="../media/image1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17" Type="http://schemas.openxmlformats.org/officeDocument/2006/relationships/image" Target="../media/image10.jpeg"/><Relationship Id="rId2" Type="http://schemas.openxmlformats.org/officeDocument/2006/relationships/slideLayout" Target="../slideLayouts/slideLayout123.xml"/><Relationship Id="rId16" Type="http://schemas.openxmlformats.org/officeDocument/2006/relationships/image" Target="../media/image8.jpeg"/><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2.png"/><Relationship Id="rId10" Type="http://schemas.openxmlformats.org/officeDocument/2006/relationships/slideLayout" Target="../slideLayouts/slideLayout131.xml"/><Relationship Id="rId19" Type="http://schemas.openxmlformats.org/officeDocument/2006/relationships/image" Target="../media/image12.png"/><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7.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20.png"/><Relationship Id="rId18" Type="http://schemas.openxmlformats.org/officeDocument/2006/relationships/image" Target="../media/image11.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17" Type="http://schemas.openxmlformats.org/officeDocument/2006/relationships/image" Target="../media/image10.jpeg"/><Relationship Id="rId2" Type="http://schemas.openxmlformats.org/officeDocument/2006/relationships/slideLayout" Target="../slideLayouts/slideLayout134.xml"/><Relationship Id="rId16" Type="http://schemas.openxmlformats.org/officeDocument/2006/relationships/image" Target="../media/image8.jpeg"/><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2.png"/><Relationship Id="rId10" Type="http://schemas.openxmlformats.org/officeDocument/2006/relationships/slideLayout" Target="../slideLayouts/slideLayout142.xml"/><Relationship Id="rId19" Type="http://schemas.openxmlformats.org/officeDocument/2006/relationships/image" Target="../media/image12.png"/><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png"/><Relationship Id="rId18" Type="http://schemas.openxmlformats.org/officeDocument/2006/relationships/image" Target="../media/image1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11.png"/><Relationship Id="rId2" Type="http://schemas.openxmlformats.org/officeDocument/2006/relationships/slideLayout" Target="../slideLayouts/slideLayout46.xml"/><Relationship Id="rId16" Type="http://schemas.openxmlformats.org/officeDocument/2006/relationships/image" Target="../media/image10.jpe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9.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8.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3.png"/><Relationship Id="rId18" Type="http://schemas.openxmlformats.org/officeDocument/2006/relationships/image" Target="../media/image1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image" Target="../media/image10.jpeg"/><Relationship Id="rId2" Type="http://schemas.openxmlformats.org/officeDocument/2006/relationships/slideLayout" Target="../slideLayouts/slideLayout57.xml"/><Relationship Id="rId16" Type="http://schemas.openxmlformats.org/officeDocument/2006/relationships/image" Target="../media/image8.jpe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png"/><Relationship Id="rId10" Type="http://schemas.openxmlformats.org/officeDocument/2006/relationships/slideLayout" Target="../slideLayouts/slideLayout65.xml"/><Relationship Id="rId19" Type="http://schemas.openxmlformats.org/officeDocument/2006/relationships/image" Target="../media/image12.png"/><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4.png"/><Relationship Id="rId18" Type="http://schemas.openxmlformats.org/officeDocument/2006/relationships/image" Target="../media/image1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17" Type="http://schemas.openxmlformats.org/officeDocument/2006/relationships/image" Target="../media/image10.jpeg"/><Relationship Id="rId2" Type="http://schemas.openxmlformats.org/officeDocument/2006/relationships/slideLayout" Target="../slideLayouts/slideLayout68.xml"/><Relationship Id="rId16" Type="http://schemas.openxmlformats.org/officeDocument/2006/relationships/image" Target="../media/image8.jpe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2.png"/><Relationship Id="rId10" Type="http://schemas.openxmlformats.org/officeDocument/2006/relationships/slideLayout" Target="../slideLayouts/slideLayout76.xml"/><Relationship Id="rId19" Type="http://schemas.openxmlformats.org/officeDocument/2006/relationships/image" Target="../media/image12.png"/><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5.png"/><Relationship Id="rId18" Type="http://schemas.openxmlformats.org/officeDocument/2006/relationships/image" Target="../media/image1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17" Type="http://schemas.openxmlformats.org/officeDocument/2006/relationships/image" Target="../media/image10.jpeg"/><Relationship Id="rId2" Type="http://schemas.openxmlformats.org/officeDocument/2006/relationships/slideLayout" Target="../slideLayouts/slideLayout79.xml"/><Relationship Id="rId16" Type="http://schemas.openxmlformats.org/officeDocument/2006/relationships/image" Target="../media/image8.jpe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2.png"/><Relationship Id="rId10" Type="http://schemas.openxmlformats.org/officeDocument/2006/relationships/slideLayout" Target="../slideLayouts/slideLayout87.xml"/><Relationship Id="rId19" Type="http://schemas.openxmlformats.org/officeDocument/2006/relationships/image" Target="../media/image12.png"/><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6.png"/><Relationship Id="rId18" Type="http://schemas.openxmlformats.org/officeDocument/2006/relationships/image" Target="../media/image1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17" Type="http://schemas.openxmlformats.org/officeDocument/2006/relationships/image" Target="../media/image10.jpeg"/><Relationship Id="rId2" Type="http://schemas.openxmlformats.org/officeDocument/2006/relationships/slideLayout" Target="../slideLayouts/slideLayout90.xml"/><Relationship Id="rId16" Type="http://schemas.openxmlformats.org/officeDocument/2006/relationships/image" Target="../media/image8.jpe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2.png"/><Relationship Id="rId10" Type="http://schemas.openxmlformats.org/officeDocument/2006/relationships/slideLayout" Target="../slideLayouts/slideLayout98.xml"/><Relationship Id="rId19" Type="http://schemas.openxmlformats.org/officeDocument/2006/relationships/image" Target="../media/image12.png"/><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5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83EDCF22-132B-4C6D-84E4-90267068A737}" type="slidenum">
              <a:rPr lang="en-GB"/>
              <a:pPr/>
              <a:t>‹#›</a:t>
            </a:fld>
            <a:endParaRPr lang="en-GB"/>
          </a:p>
        </p:txBody>
      </p:sp>
      <p:pic>
        <p:nvPicPr>
          <p:cNvPr id="8"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3898" name="Picture 10" descr="pms18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 xmlns:a14="http://schemas.microsoft.com/office/drawing/2010/main">
                <a:solidFill>
                  <a:srgbClr val="FFFFFF"/>
                </a:solidFill>
              </a14:hiddenFill>
            </a:ext>
          </a:extLst>
        </p:spPr>
      </p:pic>
      <p:sp>
        <p:nvSpPr>
          <p:cNvPr id="293891"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3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3895"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3896"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225903" y="5877273"/>
            <a:ext cx="450553" cy="648071"/>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3"/>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7330993" y="5906590"/>
            <a:ext cx="625383" cy="625383"/>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13" descr="QS_Stars_4Star_2014.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788024" y="5877272"/>
            <a:ext cx="1187118" cy="677806"/>
          </a:xfrm>
          <a:prstGeom prst="rect">
            <a:avLst/>
          </a:prstGeom>
        </p:spPr>
      </p:pic>
      <p:pic>
        <p:nvPicPr>
          <p:cNvPr id="15" name="Picture 14" descr="Uni of the year.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084168" y="5877272"/>
            <a:ext cx="1020870" cy="648072"/>
          </a:xfrm>
          <a:prstGeom prst="rect">
            <a:avLst/>
          </a:prstGeom>
        </p:spPr>
      </p:pic>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4922" name="Picture 10" descr="pms15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 xmlns:a14="http://schemas.microsoft.com/office/drawing/2010/main">
                <a:solidFill>
                  <a:srgbClr val="FFFFFF"/>
                </a:solidFill>
              </a14:hiddenFill>
            </a:ext>
          </a:extLst>
        </p:spPr>
      </p:pic>
      <p:sp>
        <p:nvSpPr>
          <p:cNvPr id="294915"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4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491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4920"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225903" y="5877273"/>
            <a:ext cx="450553" cy="648071"/>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3"/>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7330993" y="5906590"/>
            <a:ext cx="625383" cy="625383"/>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13" descr="QS_Stars_4Star_2014.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788024" y="5877272"/>
            <a:ext cx="1187118" cy="677806"/>
          </a:xfrm>
          <a:prstGeom prst="rect">
            <a:avLst/>
          </a:prstGeom>
        </p:spPr>
      </p:pic>
      <p:pic>
        <p:nvPicPr>
          <p:cNvPr id="15" name="Picture 14" descr="Uni of the year.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084168" y="5877272"/>
            <a:ext cx="1020870" cy="648072"/>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5946" name="Picture 10" descr="magent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 xmlns:a14="http://schemas.microsoft.com/office/drawing/2010/main">
                <a:solidFill>
                  <a:srgbClr val="FFFFFF"/>
                </a:solidFill>
              </a14:hiddenFill>
            </a:ext>
          </a:extLst>
        </p:spPr>
      </p:pic>
      <p:sp>
        <p:nvSpPr>
          <p:cNvPr id="29593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594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594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225903" y="5877273"/>
            <a:ext cx="450553" cy="648071"/>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3"/>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7330993" y="5906590"/>
            <a:ext cx="625383" cy="625383"/>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13" descr="QS_Stars_4Star_2014.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788024" y="5877272"/>
            <a:ext cx="1187118" cy="677806"/>
          </a:xfrm>
          <a:prstGeom prst="rect">
            <a:avLst/>
          </a:prstGeom>
        </p:spPr>
      </p:pic>
      <p:pic>
        <p:nvPicPr>
          <p:cNvPr id="15" name="Picture 14" descr="Uni of the year.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084168" y="5877272"/>
            <a:ext cx="1020870" cy="648072"/>
          </a:xfrm>
          <a:prstGeom prst="rect">
            <a:avLst/>
          </a:prstGeom>
        </p:spPr>
      </p:pic>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70" name="Picture 10" descr="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 xmlns:a14="http://schemas.microsoft.com/office/drawing/2010/main">
                <a:solidFill>
                  <a:srgbClr val="FFFFFF"/>
                </a:solidFill>
              </a14:hiddenFill>
            </a:ext>
          </a:extLst>
        </p:spPr>
      </p:pic>
      <p:sp>
        <p:nvSpPr>
          <p:cNvPr id="29696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6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696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696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225903" y="5877273"/>
            <a:ext cx="450553" cy="648071"/>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3"/>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7330993" y="5906590"/>
            <a:ext cx="625383" cy="625383"/>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13" descr="QS_Stars_4Star_2014.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788024" y="5877272"/>
            <a:ext cx="1187118" cy="677806"/>
          </a:xfrm>
          <a:prstGeom prst="rect">
            <a:avLst/>
          </a:prstGeom>
        </p:spPr>
      </p:pic>
      <p:pic>
        <p:nvPicPr>
          <p:cNvPr id="15" name="Picture 14" descr="Uni of the year.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084168" y="5877272"/>
            <a:ext cx="1020870" cy="648072"/>
          </a:xfrm>
          <a:prstGeom prst="rect">
            <a:avLst/>
          </a:prstGeom>
        </p:spPr>
      </p:pic>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5EBEFD0C-43B6-433D-B198-9FBE55300E79}" type="slidenum">
              <a:rPr lang="en-GB"/>
              <a:pPr/>
              <a:t>‹#›</a:t>
            </a:fld>
            <a:endParaRPr lang="en-GB"/>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461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3461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3461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3461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4D435654-AD0A-4AD6-A4C5-D25982ECBC39}" type="slidenum">
              <a:rPr lang="en-GB"/>
              <a:pPr/>
              <a:t>‹#›</a:t>
            </a:fld>
            <a:endParaRPr lang="en-GB"/>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E559690B-1DF8-40A3-8A81-2E28A26AA6DA}" type="slidenum">
              <a:rPr lang="en-GB"/>
              <a:pPr/>
              <a:t>‹#›</a:t>
            </a:fld>
            <a:endParaRPr lang="en-GB"/>
          </a:p>
        </p:txBody>
      </p:sp>
      <p:sp>
        <p:nvSpPr>
          <p:cNvPr id="11273" name="Rectangle 9"/>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1274"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75" name="Rectangle 11"/>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11276" name="Rectangle 1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5"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par>
    </p:tnLst>
  </p:timing>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1843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8441" name="Picture 9" descr="Inspiring tomorrows profs 40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8225903" y="5877273"/>
            <a:ext cx="450553" cy="648071"/>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50295" y="520386"/>
            <a:ext cx="1678769" cy="604357"/>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3"/>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7330993" y="5906590"/>
            <a:ext cx="625383" cy="625383"/>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16" descr="QS_Stars_4Star_2014.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788024" y="5877272"/>
            <a:ext cx="1187118" cy="677806"/>
          </a:xfrm>
          <a:prstGeom prst="rect">
            <a:avLst/>
          </a:prstGeom>
        </p:spPr>
      </p:pic>
      <p:pic>
        <p:nvPicPr>
          <p:cNvPr id="18" name="Picture 17" descr="Uni of the year.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084168" y="5877272"/>
            <a:ext cx="1020870" cy="648072"/>
          </a:xfrm>
          <a:prstGeom prst="rect">
            <a:avLst/>
          </a:prstGeom>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iming>
    <p:tnLst>
      <p:par>
        <p:cTn id="1" dur="indefinite" restart="never" nodeType="tmRoot"/>
      </p:par>
    </p:tnLst>
  </p:timing>
  <p:txStyles>
    <p:titleStyle>
      <a:lvl1pPr algn="l" rtl="0" fontAlgn="base">
        <a:spcBef>
          <a:spcPct val="0"/>
        </a:spcBef>
        <a:spcAft>
          <a:spcPct val="0"/>
        </a:spcAft>
        <a:defRPr sz="3100">
          <a:solidFill>
            <a:srgbClr val="003772"/>
          </a:solidFill>
          <a:latin typeface="+mj-lt"/>
          <a:ea typeface="+mj-ea"/>
          <a:cs typeface="+mj-cs"/>
        </a:defRPr>
      </a:lvl1pPr>
      <a:lvl2pPr algn="l" rtl="0" fontAlgn="base">
        <a:spcBef>
          <a:spcPct val="0"/>
        </a:spcBef>
        <a:spcAft>
          <a:spcPct val="0"/>
        </a:spcAft>
        <a:defRPr sz="3100">
          <a:solidFill>
            <a:srgbClr val="003772"/>
          </a:solidFill>
          <a:latin typeface="Arial" charset="0"/>
        </a:defRPr>
      </a:lvl2pPr>
      <a:lvl3pPr algn="l" rtl="0" fontAlgn="base">
        <a:spcBef>
          <a:spcPct val="0"/>
        </a:spcBef>
        <a:spcAft>
          <a:spcPct val="0"/>
        </a:spcAft>
        <a:defRPr sz="3100">
          <a:solidFill>
            <a:srgbClr val="003772"/>
          </a:solidFill>
          <a:latin typeface="Arial" charset="0"/>
        </a:defRPr>
      </a:lvl3pPr>
      <a:lvl4pPr algn="l" rtl="0" fontAlgn="base">
        <a:spcBef>
          <a:spcPct val="0"/>
        </a:spcBef>
        <a:spcAft>
          <a:spcPct val="0"/>
        </a:spcAft>
        <a:defRPr sz="3100">
          <a:solidFill>
            <a:srgbClr val="003772"/>
          </a:solidFill>
          <a:latin typeface="Arial" charset="0"/>
        </a:defRPr>
      </a:lvl4pPr>
      <a:lvl5pPr algn="l" rtl="0" fontAlgn="base">
        <a:spcBef>
          <a:spcPct val="0"/>
        </a:spcBef>
        <a:spcAft>
          <a:spcPct val="0"/>
        </a:spcAft>
        <a:defRPr sz="3100">
          <a:solidFill>
            <a:srgbClr val="003772"/>
          </a:solidFill>
          <a:latin typeface="Arial" charset="0"/>
        </a:defRPr>
      </a:lvl5pPr>
      <a:lvl6pPr marL="457200" algn="l" rtl="0" fontAlgn="base">
        <a:spcBef>
          <a:spcPct val="0"/>
        </a:spcBef>
        <a:spcAft>
          <a:spcPct val="0"/>
        </a:spcAft>
        <a:defRPr sz="3100">
          <a:solidFill>
            <a:srgbClr val="003772"/>
          </a:solidFill>
          <a:latin typeface="Arial" charset="0"/>
        </a:defRPr>
      </a:lvl6pPr>
      <a:lvl7pPr marL="914400" algn="l" rtl="0" fontAlgn="base">
        <a:spcBef>
          <a:spcPct val="0"/>
        </a:spcBef>
        <a:spcAft>
          <a:spcPct val="0"/>
        </a:spcAft>
        <a:defRPr sz="3100">
          <a:solidFill>
            <a:srgbClr val="003772"/>
          </a:solidFill>
          <a:latin typeface="Arial" charset="0"/>
        </a:defRPr>
      </a:lvl7pPr>
      <a:lvl8pPr marL="1371600" algn="l" rtl="0" fontAlgn="base">
        <a:spcBef>
          <a:spcPct val="0"/>
        </a:spcBef>
        <a:spcAft>
          <a:spcPct val="0"/>
        </a:spcAft>
        <a:defRPr sz="3100">
          <a:solidFill>
            <a:srgbClr val="003772"/>
          </a:solidFill>
          <a:latin typeface="Arial" charset="0"/>
        </a:defRPr>
      </a:lvl8pPr>
      <a:lvl9pPr marL="1828800" algn="l" rtl="0" fontAlgn="base">
        <a:spcBef>
          <a:spcPct val="0"/>
        </a:spcBef>
        <a:spcAft>
          <a:spcPct val="0"/>
        </a:spcAft>
        <a:defRPr sz="3100">
          <a:solidFill>
            <a:srgbClr val="003772"/>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801" name="Picture 9" descr="pms2725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225903" y="5877273"/>
            <a:ext cx="450553" cy="648071"/>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3"/>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7330993" y="5906590"/>
            <a:ext cx="625383" cy="625383"/>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13" descr="QS_Stars_4Star_2014.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788024" y="5877272"/>
            <a:ext cx="1187118" cy="677806"/>
          </a:xfrm>
          <a:prstGeom prst="rect">
            <a:avLst/>
          </a:prstGeom>
        </p:spPr>
      </p:pic>
      <p:pic>
        <p:nvPicPr>
          <p:cNvPr id="15" name="Picture 14" descr="Uni of the year.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084168" y="5877272"/>
            <a:ext cx="1020870" cy="648072"/>
          </a:xfrm>
          <a:prstGeom prst="rect">
            <a:avLst/>
          </a:prstGeom>
        </p:spPr>
      </p:pic>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0826" name="Picture 10" descr="pms410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 xmlns:a14="http://schemas.microsoft.com/office/drawing/2010/main">
                <a:solidFill>
                  <a:srgbClr val="FFFFFF"/>
                </a:solidFill>
              </a14:hiddenFill>
            </a:ext>
          </a:extLst>
        </p:spPr>
      </p:pic>
      <p:sp>
        <p:nvSpPr>
          <p:cNvPr id="29081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08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082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082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225903" y="5877273"/>
            <a:ext cx="450553" cy="648071"/>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3"/>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7330993" y="5906590"/>
            <a:ext cx="625383" cy="625383"/>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13" descr="QS_Stars_4Star_2014.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788024" y="5877272"/>
            <a:ext cx="1187118" cy="677806"/>
          </a:xfrm>
          <a:prstGeom prst="rect">
            <a:avLst/>
          </a:prstGeom>
        </p:spPr>
      </p:pic>
      <p:pic>
        <p:nvPicPr>
          <p:cNvPr id="15" name="Picture 14" descr="Uni of the year.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084168" y="5877272"/>
            <a:ext cx="1020870" cy="648072"/>
          </a:xfrm>
          <a:prstGeom prst="rect">
            <a:avLst/>
          </a:prstGeom>
        </p:spPr>
      </p:pic>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1850" name="Picture 10" descr="pms37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 xmlns:a14="http://schemas.microsoft.com/office/drawing/2010/main">
                <a:solidFill>
                  <a:srgbClr val="FFFFFF"/>
                </a:solidFill>
              </a14:hiddenFill>
            </a:ext>
          </a:extLst>
        </p:spPr>
      </p:pic>
      <p:sp>
        <p:nvSpPr>
          <p:cNvPr id="29184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184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184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225903" y="5877273"/>
            <a:ext cx="450553" cy="648071"/>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3"/>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7330993" y="5906590"/>
            <a:ext cx="625383" cy="625383"/>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13" descr="QS_Stars_4Star_2014.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788024" y="5877272"/>
            <a:ext cx="1187118" cy="677806"/>
          </a:xfrm>
          <a:prstGeom prst="rect">
            <a:avLst/>
          </a:prstGeom>
        </p:spPr>
      </p:pic>
      <p:pic>
        <p:nvPicPr>
          <p:cNvPr id="16" name="Picture 15" descr="Uni of the year.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084168" y="5877272"/>
            <a:ext cx="1020870" cy="648072"/>
          </a:xfrm>
          <a:prstGeom prst="rect">
            <a:avLst/>
          </a:prstGeom>
        </p:spPr>
      </p:pic>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2874" name="Picture 10" descr="pms28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 xmlns:a14="http://schemas.microsoft.com/office/drawing/2010/main">
                <a:solidFill>
                  <a:srgbClr val="FFFFFF"/>
                </a:solidFill>
              </a14:hiddenFill>
            </a:ext>
          </a:extLst>
        </p:spPr>
      </p:pic>
      <p:sp>
        <p:nvSpPr>
          <p:cNvPr id="292867"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2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2871"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2872"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 xmlns:a14="http://schemas.microsoft.com/office/drawing/2010/main">
                <a:solidFill>
                  <a:srgbClr val="FFFFFF"/>
                </a:solidFill>
              </a14:hiddenFill>
            </a:ext>
          </a:extLst>
        </p:spPr>
      </p:pic>
      <p:pic>
        <p:nvPicPr>
          <p:cNvPr id="23"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225903" y="5877273"/>
            <a:ext cx="450553" cy="648071"/>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3"/>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7330993" y="5906590"/>
            <a:ext cx="625383" cy="625383"/>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13" descr="QS_Stars_4Star_2014.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788024" y="5877272"/>
            <a:ext cx="1187118" cy="677806"/>
          </a:xfrm>
          <a:prstGeom prst="rect">
            <a:avLst/>
          </a:prstGeom>
        </p:spPr>
      </p:pic>
      <p:pic>
        <p:nvPicPr>
          <p:cNvPr id="15" name="Picture 14" descr="Uni of the year.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084168" y="5877272"/>
            <a:ext cx="1020870" cy="648072"/>
          </a:xfrm>
          <a:prstGeom prst="rect">
            <a:avLst/>
          </a:prstGeom>
        </p:spPr>
      </p:pic>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2XPaGM6GeLI" TargetMode="External"/><Relationship Id="rId2" Type="http://schemas.openxmlformats.org/officeDocument/2006/relationships/notesSlide" Target="../notesSlides/notesSlide14.xml"/><Relationship Id="rId1" Type="http://schemas.openxmlformats.org/officeDocument/2006/relationships/slideLayout" Target="../slideLayouts/slideLayout79.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81.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81.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83.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83.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4.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9.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79.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9.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9" name="Rectangle 5"/>
          <p:cNvSpPr>
            <a:spLocks noGrp="1" noChangeArrowheads="1"/>
          </p:cNvSpPr>
          <p:nvPr>
            <p:ph type="ctrTitle"/>
          </p:nvPr>
        </p:nvSpPr>
        <p:spPr>
          <a:noFill/>
          <a:ln/>
        </p:spPr>
        <p:txBody>
          <a:bodyPr/>
          <a:lstStyle/>
          <a:p>
            <a:pPr algn="ctr"/>
            <a:r>
              <a:rPr lang="en-GB" dirty="0">
                <a:solidFill>
                  <a:schemeClr val="accent2"/>
                </a:solidFill>
              </a:rPr>
              <a:t>Take your degree to the next level: marketing MyReading at the University of Huddersfield</a:t>
            </a:r>
          </a:p>
        </p:txBody>
      </p:sp>
      <p:sp>
        <p:nvSpPr>
          <p:cNvPr id="4" name="Subtitle 3"/>
          <p:cNvSpPr>
            <a:spLocks noGrp="1"/>
          </p:cNvSpPr>
          <p:nvPr>
            <p:ph type="subTitle" idx="1"/>
          </p:nvPr>
        </p:nvSpPr>
        <p:spPr/>
        <p:txBody>
          <a:bodyPr/>
          <a:lstStyle/>
          <a:p>
            <a:r>
              <a:rPr lang="en-GB" dirty="0" smtClean="0">
                <a:solidFill>
                  <a:schemeClr val="accent2"/>
                </a:solidFill>
              </a:rPr>
              <a:t>Alison Sharman and Kate McGuinn</a:t>
            </a:r>
          </a:p>
          <a:p>
            <a:r>
              <a:rPr lang="en-GB" dirty="0">
                <a:solidFill>
                  <a:schemeClr val="accent2"/>
                </a:solidFill>
              </a:rPr>
              <a:t>CILIP/PPRG Marketing Excellence Awards </a:t>
            </a:r>
            <a:r>
              <a:rPr lang="en-GB" dirty="0" smtClean="0">
                <a:solidFill>
                  <a:schemeClr val="accent2"/>
                </a:solidFill>
              </a:rPr>
              <a:t>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A branding problem: Reading Lists or</a:t>
            </a:r>
            <a:br>
              <a:rPr lang="en-GB" sz="2800" dirty="0" smtClean="0"/>
            </a:br>
            <a:r>
              <a:rPr lang="en-GB" sz="2800" dirty="0" smtClean="0"/>
              <a:t>MyReading?</a:t>
            </a:r>
            <a:endParaRPr lang="en-GB" sz="2800" dirty="0"/>
          </a:p>
        </p:txBody>
      </p:sp>
      <p:sp>
        <p:nvSpPr>
          <p:cNvPr id="3" name="Content Placeholder 2"/>
          <p:cNvSpPr>
            <a:spLocks noGrp="1"/>
          </p:cNvSpPr>
          <p:nvPr>
            <p:ph idx="1"/>
          </p:nvPr>
        </p:nvSpPr>
        <p:spPr/>
        <p:txBody>
          <a:bodyPr/>
          <a:lstStyle/>
          <a:p>
            <a:r>
              <a:rPr lang="en-GB" dirty="0" smtClean="0"/>
              <a:t>Focus groups in 2013 revealed that students didn’t recognise MyReading as a brand</a:t>
            </a:r>
          </a:p>
          <a:p>
            <a:r>
              <a:rPr lang="en-GB" dirty="0" smtClean="0"/>
              <a:t>MyReading seen as an extension of </a:t>
            </a:r>
            <a:r>
              <a:rPr lang="en-GB" dirty="0" err="1" smtClean="0"/>
              <a:t>UniLearn</a:t>
            </a:r>
            <a:r>
              <a:rPr lang="en-GB" dirty="0" smtClean="0"/>
              <a:t> by students</a:t>
            </a:r>
          </a:p>
          <a:p>
            <a:r>
              <a:rPr lang="en-GB" dirty="0" smtClean="0"/>
              <a:t>Lecturers refer to it as MyReading!</a:t>
            </a:r>
          </a:p>
          <a:p>
            <a:r>
              <a:rPr lang="en-GB" dirty="0" smtClean="0"/>
              <a:t>But is this </a:t>
            </a:r>
            <a:r>
              <a:rPr lang="en-GB" i="1" dirty="0" smtClean="0"/>
              <a:t>really </a:t>
            </a:r>
            <a:r>
              <a:rPr lang="en-GB" dirty="0" smtClean="0"/>
              <a:t>a </a:t>
            </a:r>
            <a:r>
              <a:rPr lang="en-GB" i="1" dirty="0" smtClean="0"/>
              <a:t>big</a:t>
            </a:r>
            <a:r>
              <a:rPr lang="en-GB" dirty="0" smtClean="0"/>
              <a:t> problem?</a:t>
            </a:r>
          </a:p>
          <a:p>
            <a:r>
              <a:rPr lang="en-GB" dirty="0" smtClean="0"/>
              <a:t>Project group decided to avoid confusion and refer to MyReading as “Reading lists” for student marketing purposes</a:t>
            </a:r>
          </a:p>
          <a:p>
            <a:endParaRPr lang="en-GB" dirty="0" smtClean="0"/>
          </a:p>
          <a:p>
            <a:endParaRPr lang="en-GB" dirty="0"/>
          </a:p>
        </p:txBody>
      </p:sp>
    </p:spTree>
    <p:extLst>
      <p:ext uri="{BB962C8B-B14F-4D97-AF65-F5344CB8AC3E}">
        <p14:creationId xmlns:p14="http://schemas.microsoft.com/office/powerpoint/2010/main" val="2851142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Narrative marketing approach</a:t>
            </a:r>
            <a:endParaRPr lang="en-GB" dirty="0"/>
          </a:p>
        </p:txBody>
      </p:sp>
      <p:sp>
        <p:nvSpPr>
          <p:cNvPr id="3" name="Content Placeholder 2"/>
          <p:cNvSpPr>
            <a:spLocks noGrp="1"/>
          </p:cNvSpPr>
          <p:nvPr>
            <p:ph idx="1"/>
          </p:nvPr>
        </p:nvSpPr>
        <p:spPr>
          <a:xfrm>
            <a:off x="412750" y="1844824"/>
            <a:ext cx="6103466" cy="3959076"/>
          </a:xfrm>
        </p:spPr>
        <p:txBody>
          <a:bodyPr/>
          <a:lstStyle/>
          <a:p>
            <a:r>
              <a:rPr lang="en-GB" sz="2300" dirty="0" smtClean="0"/>
              <a:t>Adopted as our preferred approach early in the planning stage</a:t>
            </a:r>
          </a:p>
          <a:p>
            <a:r>
              <a:rPr lang="en-GB" sz="2300" dirty="0" smtClean="0"/>
              <a:t>Inspired by the Registry and SU’s successful “Are you present” campaign </a:t>
            </a:r>
          </a:p>
          <a:p>
            <a:r>
              <a:rPr lang="en-GB" sz="2300" dirty="0" smtClean="0"/>
              <a:t>Desire to create a campaign with an authentic student voice</a:t>
            </a:r>
          </a:p>
          <a:p>
            <a:r>
              <a:rPr lang="en-GB" sz="2300" dirty="0" smtClean="0"/>
              <a:t>Our narrative: despite the overwhelming amount of information available, reading lists are there to help students find the material they </a:t>
            </a:r>
            <a:r>
              <a:rPr lang="en-GB" sz="2300" smtClean="0"/>
              <a:t>really need </a:t>
            </a:r>
            <a:r>
              <a:rPr lang="en-GB" sz="2300" dirty="0" smtClean="0"/>
              <a:t>to be successful</a:t>
            </a:r>
          </a:p>
        </p:txBody>
      </p:sp>
      <p:pic>
        <p:nvPicPr>
          <p:cNvPr id="6" name="Picture 5"/>
          <p:cNvPicPr>
            <a:picLocks noChangeAspect="1"/>
          </p:cNvPicPr>
          <p:nvPr/>
        </p:nvPicPr>
        <p:blipFill>
          <a:blip r:embed="rId3"/>
          <a:stretch>
            <a:fillRect/>
          </a:stretch>
        </p:blipFill>
        <p:spPr>
          <a:xfrm>
            <a:off x="6660232" y="1983788"/>
            <a:ext cx="1922909" cy="3820111"/>
          </a:xfrm>
          <a:prstGeom prst="rect">
            <a:avLst/>
          </a:prstGeom>
        </p:spPr>
      </p:pic>
    </p:spTree>
    <p:extLst>
      <p:ext uri="{BB962C8B-B14F-4D97-AF65-F5344CB8AC3E}">
        <p14:creationId xmlns:p14="http://schemas.microsoft.com/office/powerpoint/2010/main" val="1808807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Narrative marketing approach </a:t>
            </a:r>
            <a:endParaRPr lang="en-GB" dirty="0"/>
          </a:p>
        </p:txBody>
      </p:sp>
      <p:sp>
        <p:nvSpPr>
          <p:cNvPr id="3" name="Content Placeholder 2"/>
          <p:cNvSpPr>
            <a:spLocks noGrp="1"/>
          </p:cNvSpPr>
          <p:nvPr>
            <p:ph idx="1"/>
          </p:nvPr>
        </p:nvSpPr>
        <p:spPr/>
        <p:txBody>
          <a:bodyPr/>
          <a:lstStyle/>
          <a:p>
            <a:r>
              <a:rPr lang="en-GB" dirty="0" smtClean="0"/>
              <a:t>Narrative marketing approach was backed </a:t>
            </a:r>
            <a:r>
              <a:rPr lang="en-GB" dirty="0"/>
              <a:t>up by further reading in the marketing </a:t>
            </a:r>
            <a:r>
              <a:rPr lang="en-GB" dirty="0" smtClean="0"/>
              <a:t>literature:</a:t>
            </a:r>
          </a:p>
          <a:p>
            <a:pPr marL="0" indent="0">
              <a:buNone/>
            </a:pPr>
            <a:endParaRPr lang="en-GB" dirty="0" smtClean="0"/>
          </a:p>
          <a:p>
            <a:pPr lvl="1"/>
            <a:r>
              <a:rPr lang="en-GB" dirty="0" smtClean="0"/>
              <a:t>“Service brand image” is best communicated in a way which creates connections with customers’ own experiences of using a service (Padgett </a:t>
            </a:r>
            <a:r>
              <a:rPr lang="en-GB" dirty="0"/>
              <a:t>and Allen, </a:t>
            </a:r>
            <a:r>
              <a:rPr lang="en-GB" dirty="0" smtClean="0"/>
              <a:t>1997)</a:t>
            </a:r>
          </a:p>
          <a:p>
            <a:pPr marL="457200" lvl="1" indent="0">
              <a:buNone/>
            </a:pPr>
            <a:endParaRPr lang="en-GB" dirty="0" smtClean="0"/>
          </a:p>
          <a:p>
            <a:pPr lvl="1"/>
            <a:r>
              <a:rPr lang="en-GB" dirty="0" smtClean="0"/>
              <a:t>Service stories should demonstrate understanding of customer needs and show how the service can meet those needs (</a:t>
            </a:r>
            <a:r>
              <a:rPr lang="en-GB" dirty="0" err="1" smtClean="0"/>
              <a:t>Germano</a:t>
            </a:r>
            <a:r>
              <a:rPr lang="en-GB" dirty="0" smtClean="0"/>
              <a:t>, 2010)</a:t>
            </a:r>
            <a:endParaRPr lang="en-GB" dirty="0"/>
          </a:p>
          <a:p>
            <a:pPr lvl="1"/>
            <a:endParaRPr lang="en-GB" dirty="0" smtClean="0"/>
          </a:p>
          <a:p>
            <a:endParaRPr lang="en-GB" dirty="0" smtClean="0"/>
          </a:p>
          <a:p>
            <a:endParaRPr lang="en-GB" dirty="0"/>
          </a:p>
        </p:txBody>
      </p:sp>
    </p:spTree>
    <p:extLst>
      <p:ext uri="{BB962C8B-B14F-4D97-AF65-F5344CB8AC3E}">
        <p14:creationId xmlns:p14="http://schemas.microsoft.com/office/powerpoint/2010/main" val="2508301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Narrative marketing approach </a:t>
            </a:r>
            <a:endParaRPr lang="en-GB" dirty="0"/>
          </a:p>
        </p:txBody>
      </p:sp>
      <p:sp>
        <p:nvSpPr>
          <p:cNvPr id="3" name="Content Placeholder 2"/>
          <p:cNvSpPr>
            <a:spLocks noGrp="1"/>
          </p:cNvSpPr>
          <p:nvPr>
            <p:ph idx="1"/>
          </p:nvPr>
        </p:nvSpPr>
        <p:spPr>
          <a:xfrm>
            <a:off x="412750" y="2205038"/>
            <a:ext cx="4231258" cy="3598862"/>
          </a:xfrm>
        </p:spPr>
        <p:txBody>
          <a:bodyPr/>
          <a:lstStyle/>
          <a:p>
            <a:r>
              <a:rPr lang="en-GB" dirty="0" smtClean="0"/>
              <a:t>A “well honed </a:t>
            </a:r>
            <a:r>
              <a:rPr lang="en-GB" dirty="0"/>
              <a:t>value </a:t>
            </a:r>
            <a:r>
              <a:rPr lang="en-GB" dirty="0" smtClean="0"/>
              <a:t>proposition”</a:t>
            </a:r>
          </a:p>
          <a:p>
            <a:r>
              <a:rPr lang="en-GB" dirty="0" smtClean="0"/>
              <a:t>Student focus group input</a:t>
            </a:r>
          </a:p>
          <a:p>
            <a:r>
              <a:rPr lang="en-GB" dirty="0" smtClean="0"/>
              <a:t>Our value proposition: </a:t>
            </a:r>
          </a:p>
          <a:p>
            <a:pPr marL="0" indent="0" algn="ctr">
              <a:buNone/>
            </a:pPr>
            <a:endParaRPr lang="en-GB" dirty="0" smtClean="0"/>
          </a:p>
          <a:p>
            <a:pPr marL="0" indent="0">
              <a:buNone/>
            </a:pPr>
            <a:r>
              <a:rPr lang="en-GB" dirty="0" smtClean="0"/>
              <a:t>“Take your degree to the next level”</a:t>
            </a:r>
            <a:endParaRPr lang="en-GB" dirty="0"/>
          </a:p>
        </p:txBody>
      </p:sp>
      <p:pic>
        <p:nvPicPr>
          <p:cNvPr id="5" name="Picture 4"/>
          <p:cNvPicPr>
            <a:picLocks noChangeAspect="1"/>
          </p:cNvPicPr>
          <p:nvPr/>
        </p:nvPicPr>
        <p:blipFill>
          <a:blip r:embed="rId3"/>
          <a:stretch>
            <a:fillRect/>
          </a:stretch>
        </p:blipFill>
        <p:spPr>
          <a:xfrm>
            <a:off x="5220072" y="1780357"/>
            <a:ext cx="3005407" cy="4023543"/>
          </a:xfrm>
          <a:prstGeom prst="rect">
            <a:avLst/>
          </a:prstGeom>
        </p:spPr>
      </p:pic>
    </p:spTree>
    <p:extLst>
      <p:ext uri="{BB962C8B-B14F-4D97-AF65-F5344CB8AC3E}">
        <p14:creationId xmlns:p14="http://schemas.microsoft.com/office/powerpoint/2010/main" val="18376153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animation</a:t>
            </a:r>
            <a:endParaRPr lang="en-GB" dirty="0"/>
          </a:p>
        </p:txBody>
      </p:sp>
      <p:pic>
        <p:nvPicPr>
          <p:cNvPr id="4" name="Content Placeholder 3">
            <a:hlinkClick r:id="rId3"/>
          </p:cNvPr>
          <p:cNvPicPr>
            <a:picLocks noGrp="1" noChangeAspect="1"/>
          </p:cNvPicPr>
          <p:nvPr>
            <p:ph idx="1"/>
          </p:nvPr>
        </p:nvPicPr>
        <p:blipFill>
          <a:blip r:embed="rId4"/>
          <a:stretch>
            <a:fillRect/>
          </a:stretch>
        </p:blipFill>
        <p:spPr>
          <a:xfrm>
            <a:off x="990910" y="1844824"/>
            <a:ext cx="7038356" cy="3959076"/>
          </a:xfrm>
          <a:prstGeom prst="rect">
            <a:avLst/>
          </a:prstGeom>
        </p:spPr>
      </p:pic>
    </p:spTree>
    <p:extLst>
      <p:ext uri="{BB962C8B-B14F-4D97-AF65-F5344CB8AC3E}">
        <p14:creationId xmlns:p14="http://schemas.microsoft.com/office/powerpoint/2010/main" val="5111750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332656"/>
            <a:ext cx="4032448" cy="5492246"/>
          </a:xfrm>
          <a:prstGeom prst="rect">
            <a:avLst/>
          </a:prstGeom>
        </p:spPr>
      </p:pic>
    </p:spTree>
    <p:extLst>
      <p:ext uri="{BB962C8B-B14F-4D97-AF65-F5344CB8AC3E}">
        <p14:creationId xmlns:p14="http://schemas.microsoft.com/office/powerpoint/2010/main" val="3635870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Leaflets</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2750" y="2559095"/>
            <a:ext cx="8229600" cy="2890748"/>
          </a:xfrm>
          <a:prstGeom prst="rect">
            <a:avLst/>
          </a:prstGeom>
        </p:spPr>
      </p:pic>
    </p:spTree>
    <p:extLst>
      <p:ext uri="{BB962C8B-B14F-4D97-AF65-F5344CB8AC3E}">
        <p14:creationId xmlns:p14="http://schemas.microsoft.com/office/powerpoint/2010/main" val="626269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Leaflets</a:t>
            </a:r>
          </a:p>
        </p:txBody>
      </p:sp>
      <p:pic>
        <p:nvPicPr>
          <p:cNvPr id="4"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2750" y="2550617"/>
            <a:ext cx="8229600" cy="2907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36984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7886700" cy="994172"/>
          </a:xfrm>
        </p:spPr>
        <p:txBody>
          <a:bodyPr>
            <a:normAutofit/>
          </a:bodyPr>
          <a:lstStyle/>
          <a:p>
            <a:r>
              <a:rPr lang="en-GB" sz="4050" b="1" dirty="0"/>
              <a:t>Building a bigger picture</a:t>
            </a:r>
            <a:endParaRPr lang="en-GB" sz="4050" b="1" dirty="0"/>
          </a:p>
        </p:txBody>
      </p:sp>
      <p:sp>
        <p:nvSpPr>
          <p:cNvPr id="5" name="Content Placeholder 4"/>
          <p:cNvSpPr>
            <a:spLocks noGrp="1"/>
          </p:cNvSpPr>
          <p:nvPr>
            <p:ph sz="half" idx="2"/>
          </p:nvPr>
        </p:nvSpPr>
        <p:spPr>
          <a:xfrm>
            <a:off x="4848606" y="2320290"/>
            <a:ext cx="3886200" cy="3263504"/>
          </a:xfrm>
        </p:spPr>
        <p:txBody>
          <a:bodyPr>
            <a:noAutofit/>
          </a:bodyPr>
          <a:lstStyle/>
          <a:p>
            <a:pPr marL="0" indent="0">
              <a:buNone/>
            </a:pPr>
            <a:r>
              <a:rPr lang="en-GB" sz="2700" dirty="0"/>
              <a:t>Survey to gather data on students use of MyReading</a:t>
            </a:r>
          </a:p>
          <a:p>
            <a:pPr marL="0" indent="0">
              <a:buNone/>
            </a:pPr>
            <a:r>
              <a:rPr lang="en-GB" sz="2700" dirty="0"/>
              <a:t>Survey ran for 4 weeks </a:t>
            </a:r>
          </a:p>
          <a:p>
            <a:pPr marL="0" indent="0">
              <a:buNone/>
            </a:pPr>
            <a:r>
              <a:rPr lang="en-GB" sz="2700" dirty="0"/>
              <a:t>Embedded into MyReading software</a:t>
            </a:r>
          </a:p>
          <a:p>
            <a:pPr marL="0" indent="0">
              <a:buNone/>
            </a:pPr>
            <a:r>
              <a:rPr lang="en-GB" sz="2700" dirty="0"/>
              <a:t>Prize draw to incentivise students to complete it</a:t>
            </a:r>
            <a:endParaRPr lang="en-GB" sz="2700" dirty="0"/>
          </a:p>
        </p:txBody>
      </p:sp>
      <p:sp>
        <p:nvSpPr>
          <p:cNvPr id="7" name="Rectangle 6"/>
          <p:cNvSpPr/>
          <p:nvPr/>
        </p:nvSpPr>
        <p:spPr>
          <a:xfrm>
            <a:off x="760454" y="5129989"/>
            <a:ext cx="3888358" cy="253916"/>
          </a:xfrm>
          <a:prstGeom prst="rect">
            <a:avLst/>
          </a:prstGeom>
        </p:spPr>
        <p:txBody>
          <a:bodyPr wrap="square">
            <a:spAutoFit/>
          </a:bodyPr>
          <a:lstStyle/>
          <a:p>
            <a:r>
              <a:rPr lang="en-GB" sz="1050" dirty="0"/>
              <a:t>https://www.flickr.com/photos/kodamapixel/5656712570/</a:t>
            </a:r>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60454" y="2469096"/>
            <a:ext cx="3742536" cy="2485278"/>
          </a:xfrm>
        </p:spPr>
      </p:pic>
    </p:spTree>
    <p:extLst>
      <p:ext uri="{BB962C8B-B14F-4D97-AF65-F5344CB8AC3E}">
        <p14:creationId xmlns:p14="http://schemas.microsoft.com/office/powerpoint/2010/main" val="1988234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2536" y="476672"/>
            <a:ext cx="7886700" cy="994172"/>
          </a:xfrm>
        </p:spPr>
        <p:txBody>
          <a:bodyPr/>
          <a:lstStyle/>
          <a:p>
            <a:pPr algn="ctr"/>
            <a:r>
              <a:rPr lang="en-GB" b="1" dirty="0" smtClean="0"/>
              <a:t>772 Questionnaire </a:t>
            </a:r>
            <a:r>
              <a:rPr lang="en-GB" b="1" dirty="0" smtClean="0"/>
              <a:t>Responses</a:t>
            </a:r>
            <a:endParaRPr lang="en-GB" b="1" dirty="0"/>
          </a:p>
        </p:txBody>
      </p:sp>
      <p:graphicFrame>
        <p:nvGraphicFramePr>
          <p:cNvPr id="5" name="Content Placeholder 4"/>
          <p:cNvGraphicFramePr>
            <a:graphicFrameLocks noGrp="1"/>
          </p:cNvGraphicFramePr>
          <p:nvPr>
            <p:ph sz="half" idx="4294967295"/>
            <p:extLst/>
          </p:nvPr>
        </p:nvGraphicFramePr>
        <p:xfrm>
          <a:off x="2633472" y="2235994"/>
          <a:ext cx="3886200" cy="32635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3897720631"/>
              </p:ext>
            </p:extLst>
          </p:nvPr>
        </p:nvGraphicFramePr>
        <p:xfrm>
          <a:off x="2051720" y="2057400"/>
          <a:ext cx="5256584" cy="36758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2199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dirty="0"/>
              <a:t>MyReading – the background</a:t>
            </a:r>
          </a:p>
        </p:txBody>
      </p:sp>
      <p:sp>
        <p:nvSpPr>
          <p:cNvPr id="5" name="Content Placeholder 4"/>
          <p:cNvSpPr>
            <a:spLocks noGrp="1"/>
          </p:cNvSpPr>
          <p:nvPr>
            <p:ph idx="1"/>
          </p:nvPr>
        </p:nvSpPr>
        <p:spPr/>
        <p:txBody>
          <a:bodyPr/>
          <a:lstStyle/>
          <a:p>
            <a:pPr marL="0" lvl="0" indent="0" eaLnBrk="0" hangingPunct="0">
              <a:lnSpc>
                <a:spcPct val="90000"/>
              </a:lnSpc>
              <a:buNone/>
              <a:defRPr/>
            </a:pPr>
            <a:r>
              <a:rPr lang="en-GB" dirty="0"/>
              <a:t>In 2008…</a:t>
            </a:r>
          </a:p>
          <a:p>
            <a:pPr lvl="0" eaLnBrk="0" hangingPunct="0">
              <a:lnSpc>
                <a:spcPct val="90000"/>
              </a:lnSpc>
              <a:defRPr/>
            </a:pPr>
            <a:r>
              <a:rPr lang="en-GB" dirty="0"/>
              <a:t>Library received reading lists for only 40% of modules</a:t>
            </a:r>
          </a:p>
          <a:p>
            <a:pPr lvl="0" eaLnBrk="0" hangingPunct="0">
              <a:lnSpc>
                <a:spcPct val="90000"/>
              </a:lnSpc>
              <a:defRPr/>
            </a:pPr>
            <a:r>
              <a:rPr lang="en-GB" dirty="0"/>
              <a:t>Many lists contained out of date or inaccurate information</a:t>
            </a:r>
          </a:p>
          <a:p>
            <a:pPr lvl="0" eaLnBrk="0" hangingPunct="0">
              <a:lnSpc>
                <a:spcPct val="90000"/>
              </a:lnSpc>
              <a:defRPr/>
            </a:pPr>
            <a:r>
              <a:rPr lang="en-GB" dirty="0"/>
              <a:t>Manual processes for reading list management were laborious and outdated</a:t>
            </a:r>
          </a:p>
          <a:p>
            <a:pPr lvl="0" eaLnBrk="0" hangingPunct="0">
              <a:lnSpc>
                <a:spcPct val="90000"/>
              </a:lnSpc>
              <a:defRPr/>
            </a:pPr>
            <a:r>
              <a:rPr lang="en-GB" dirty="0"/>
              <a:t>A systematic, automated approach was required</a:t>
            </a:r>
            <a:endParaRPr lang="en-GB" i="1" dirty="0"/>
          </a:p>
          <a:p>
            <a:pPr lvl="0" eaLnBrk="0" hangingPunct="0">
              <a:lnSpc>
                <a:spcPct val="90000"/>
              </a:lnSpc>
              <a:defRPr/>
            </a:pPr>
            <a:r>
              <a:rPr lang="en-GB" dirty="0"/>
              <a:t>MyReading project groups launched</a:t>
            </a:r>
          </a:p>
          <a:p>
            <a:endParaRPr lang="en-GB" dirty="0"/>
          </a:p>
        </p:txBody>
      </p:sp>
    </p:spTree>
    <p:extLst>
      <p:ext uri="{BB962C8B-B14F-4D97-AF65-F5344CB8AC3E}">
        <p14:creationId xmlns:p14="http://schemas.microsoft.com/office/powerpoint/2010/main" val="337843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39551266"/>
              </p:ext>
            </p:extLst>
          </p:nvPr>
        </p:nvGraphicFramePr>
        <p:xfrm>
          <a:off x="1335025" y="2000248"/>
          <a:ext cx="6821424" cy="3282703"/>
        </p:xfrm>
        <a:graphic>
          <a:graphicData uri="http://schemas.openxmlformats.org/drawingml/2006/table">
            <a:tbl>
              <a:tblPr firstRow="1" firstCol="1" bandRow="1">
                <a:tableStyleId>{5C22544A-7EE6-4342-B048-85BDC9FD1C3A}</a:tableStyleId>
              </a:tblPr>
              <a:tblGrid>
                <a:gridCol w="3410158"/>
                <a:gridCol w="3411266"/>
              </a:tblGrid>
              <a:tr h="364745">
                <a:tc>
                  <a:txBody>
                    <a:bodyPr/>
                    <a:lstStyle/>
                    <a:p>
                      <a:pPr algn="ctr">
                        <a:lnSpc>
                          <a:spcPct val="115000"/>
                        </a:lnSpc>
                        <a:spcAft>
                          <a:spcPts val="500"/>
                        </a:spcAft>
                      </a:pPr>
                      <a:r>
                        <a:rPr lang="en-GB" sz="1400" dirty="0">
                          <a:effectLst/>
                        </a:rPr>
                        <a:t>University School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solidFill>
                  </a:tcPr>
                </a:tc>
                <a:tc>
                  <a:txBody>
                    <a:bodyPr/>
                    <a:lstStyle/>
                    <a:p>
                      <a:pPr algn="ctr">
                        <a:lnSpc>
                          <a:spcPct val="115000"/>
                        </a:lnSpc>
                        <a:spcAft>
                          <a:spcPts val="500"/>
                        </a:spcAft>
                      </a:pPr>
                      <a:r>
                        <a:rPr lang="en-GB" sz="1400" dirty="0">
                          <a:effectLst/>
                        </a:rPr>
                        <a:t>Percentage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solidFill>
                  </a:tcPr>
                </a:tc>
              </a:tr>
              <a:tr h="364745">
                <a:tc>
                  <a:txBody>
                    <a:bodyPr/>
                    <a:lstStyle/>
                    <a:p>
                      <a:pPr algn="ctr">
                        <a:lnSpc>
                          <a:spcPct val="115000"/>
                        </a:lnSpc>
                        <a:spcAft>
                          <a:spcPts val="500"/>
                        </a:spcAft>
                      </a:pPr>
                      <a:r>
                        <a:rPr lang="en-GB" sz="1400" dirty="0">
                          <a:effectLst/>
                        </a:rPr>
                        <a:t>Applied Sciences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solidFill>
                  </a:tcPr>
                </a:tc>
                <a:tc>
                  <a:txBody>
                    <a:bodyPr/>
                    <a:lstStyle/>
                    <a:p>
                      <a:pPr algn="ctr">
                        <a:lnSpc>
                          <a:spcPct val="115000"/>
                        </a:lnSpc>
                        <a:spcAft>
                          <a:spcPts val="500"/>
                        </a:spcAft>
                      </a:pPr>
                      <a:r>
                        <a:rPr lang="en-GB" sz="1400" dirty="0">
                          <a:effectLst/>
                        </a:rPr>
                        <a:t>9.8%</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lumMod val="50000"/>
                      </a:schemeClr>
                    </a:solidFill>
                  </a:tcPr>
                </a:tc>
              </a:tr>
              <a:tr h="364745">
                <a:tc>
                  <a:txBody>
                    <a:bodyPr/>
                    <a:lstStyle/>
                    <a:p>
                      <a:pPr algn="ctr">
                        <a:lnSpc>
                          <a:spcPct val="115000"/>
                        </a:lnSpc>
                        <a:spcAft>
                          <a:spcPts val="500"/>
                        </a:spcAft>
                      </a:pPr>
                      <a:r>
                        <a:rPr lang="en-GB" sz="1400" dirty="0" smtClean="0">
                          <a:effectLst/>
                        </a:rPr>
                        <a:t>Art, </a:t>
                      </a:r>
                      <a:r>
                        <a:rPr lang="en-GB" sz="1400" dirty="0">
                          <a:effectLst/>
                        </a:rPr>
                        <a:t>Design and Architecture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solidFill>
                  </a:tcPr>
                </a:tc>
                <a:tc>
                  <a:txBody>
                    <a:bodyPr/>
                    <a:lstStyle/>
                    <a:p>
                      <a:pPr algn="ctr">
                        <a:lnSpc>
                          <a:spcPct val="115000"/>
                        </a:lnSpc>
                        <a:spcAft>
                          <a:spcPts val="500"/>
                        </a:spcAft>
                      </a:pPr>
                      <a:r>
                        <a:rPr lang="en-GB" sz="1400" dirty="0">
                          <a:effectLst/>
                        </a:rPr>
                        <a:t>4.4%</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lumMod val="50000"/>
                      </a:schemeClr>
                    </a:solidFill>
                  </a:tcPr>
                </a:tc>
              </a:tr>
              <a:tr h="364745">
                <a:tc>
                  <a:txBody>
                    <a:bodyPr/>
                    <a:lstStyle/>
                    <a:p>
                      <a:pPr algn="ctr">
                        <a:lnSpc>
                          <a:spcPct val="115000"/>
                        </a:lnSpc>
                        <a:spcAft>
                          <a:spcPts val="500"/>
                        </a:spcAft>
                      </a:pPr>
                      <a:r>
                        <a:rPr lang="en-GB" sz="1400" dirty="0">
                          <a:effectLst/>
                        </a:rPr>
                        <a:t>Business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solidFill>
                  </a:tcPr>
                </a:tc>
                <a:tc>
                  <a:txBody>
                    <a:bodyPr/>
                    <a:lstStyle/>
                    <a:p>
                      <a:pPr algn="ctr">
                        <a:lnSpc>
                          <a:spcPct val="115000"/>
                        </a:lnSpc>
                        <a:spcAft>
                          <a:spcPts val="500"/>
                        </a:spcAft>
                      </a:pPr>
                      <a:r>
                        <a:rPr lang="en-GB" sz="1400" dirty="0">
                          <a:effectLst/>
                        </a:rPr>
                        <a:t>25.6%</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lumMod val="50000"/>
                      </a:schemeClr>
                    </a:solidFill>
                  </a:tcPr>
                </a:tc>
              </a:tr>
              <a:tr h="364745">
                <a:tc>
                  <a:txBody>
                    <a:bodyPr/>
                    <a:lstStyle/>
                    <a:p>
                      <a:pPr algn="ctr">
                        <a:lnSpc>
                          <a:spcPct val="115000"/>
                        </a:lnSpc>
                        <a:spcAft>
                          <a:spcPts val="500"/>
                        </a:spcAft>
                      </a:pPr>
                      <a:r>
                        <a:rPr lang="en-GB" sz="1400" dirty="0">
                          <a:effectLst/>
                        </a:rPr>
                        <a:t>Computing and Engineering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solidFill>
                  </a:tcPr>
                </a:tc>
                <a:tc>
                  <a:txBody>
                    <a:bodyPr/>
                    <a:lstStyle/>
                    <a:p>
                      <a:pPr algn="ctr">
                        <a:lnSpc>
                          <a:spcPct val="115000"/>
                        </a:lnSpc>
                        <a:spcAft>
                          <a:spcPts val="500"/>
                        </a:spcAft>
                      </a:pPr>
                      <a:r>
                        <a:rPr lang="en-GB" sz="1400" dirty="0">
                          <a:effectLst/>
                        </a:rPr>
                        <a:t>1.7%</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lumMod val="50000"/>
                      </a:schemeClr>
                    </a:solidFill>
                  </a:tcPr>
                </a:tc>
              </a:tr>
              <a:tr h="729488">
                <a:tc>
                  <a:txBody>
                    <a:bodyPr/>
                    <a:lstStyle/>
                    <a:p>
                      <a:pPr algn="ctr">
                        <a:lnSpc>
                          <a:spcPct val="115000"/>
                        </a:lnSpc>
                        <a:spcAft>
                          <a:spcPts val="500"/>
                        </a:spcAft>
                      </a:pPr>
                      <a:r>
                        <a:rPr lang="en-GB" sz="1400" dirty="0">
                          <a:effectLst/>
                        </a:rPr>
                        <a:t>Education and Professional Development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solidFill>
                  </a:tcPr>
                </a:tc>
                <a:tc>
                  <a:txBody>
                    <a:bodyPr/>
                    <a:lstStyle/>
                    <a:p>
                      <a:pPr algn="ctr">
                        <a:lnSpc>
                          <a:spcPct val="115000"/>
                        </a:lnSpc>
                        <a:spcAft>
                          <a:spcPts val="500"/>
                        </a:spcAft>
                      </a:pPr>
                      <a:r>
                        <a:rPr lang="en-GB" sz="1400" dirty="0">
                          <a:effectLst/>
                        </a:rPr>
                        <a:t>9.6%</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lumMod val="50000"/>
                      </a:schemeClr>
                    </a:solidFill>
                  </a:tcPr>
                </a:tc>
              </a:tr>
              <a:tr h="364745">
                <a:tc>
                  <a:txBody>
                    <a:bodyPr/>
                    <a:lstStyle/>
                    <a:p>
                      <a:pPr algn="ctr">
                        <a:lnSpc>
                          <a:spcPct val="115000"/>
                        </a:lnSpc>
                        <a:spcAft>
                          <a:spcPts val="500"/>
                        </a:spcAft>
                      </a:pPr>
                      <a:r>
                        <a:rPr lang="en-GB" sz="1400" dirty="0">
                          <a:effectLst/>
                        </a:rPr>
                        <a:t>Human and Health Sciences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solidFill>
                  </a:tcPr>
                </a:tc>
                <a:tc>
                  <a:txBody>
                    <a:bodyPr/>
                    <a:lstStyle/>
                    <a:p>
                      <a:pPr algn="ctr">
                        <a:lnSpc>
                          <a:spcPct val="115000"/>
                        </a:lnSpc>
                        <a:spcAft>
                          <a:spcPts val="500"/>
                        </a:spcAft>
                      </a:pPr>
                      <a:r>
                        <a:rPr lang="en-GB" sz="1400" dirty="0">
                          <a:effectLst/>
                        </a:rPr>
                        <a:t>28.6%</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lumMod val="50000"/>
                      </a:schemeClr>
                    </a:solidFill>
                  </a:tcPr>
                </a:tc>
              </a:tr>
              <a:tr h="364745">
                <a:tc>
                  <a:txBody>
                    <a:bodyPr/>
                    <a:lstStyle/>
                    <a:p>
                      <a:pPr algn="ctr">
                        <a:lnSpc>
                          <a:spcPct val="115000"/>
                        </a:lnSpc>
                        <a:spcAft>
                          <a:spcPts val="500"/>
                        </a:spcAft>
                      </a:pPr>
                      <a:r>
                        <a:rPr lang="en-GB" sz="1400" dirty="0">
                          <a:effectLst/>
                        </a:rPr>
                        <a:t>Music, Humanities and Media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solidFill>
                  </a:tcPr>
                </a:tc>
                <a:tc>
                  <a:txBody>
                    <a:bodyPr/>
                    <a:lstStyle/>
                    <a:p>
                      <a:pPr algn="ctr">
                        <a:lnSpc>
                          <a:spcPct val="115000"/>
                        </a:lnSpc>
                        <a:spcAft>
                          <a:spcPts val="500"/>
                        </a:spcAft>
                      </a:pPr>
                      <a:r>
                        <a:rPr lang="en-GB" sz="1400" dirty="0">
                          <a:effectLst/>
                        </a:rPr>
                        <a:t>20.3%</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lumMod val="50000"/>
                      </a:schemeClr>
                    </a:solidFill>
                  </a:tcPr>
                </a:tc>
              </a:tr>
            </a:tbl>
          </a:graphicData>
        </a:graphic>
      </p:graphicFrame>
      <p:sp>
        <p:nvSpPr>
          <p:cNvPr id="3" name="Title 2"/>
          <p:cNvSpPr>
            <a:spLocks noGrp="1"/>
          </p:cNvSpPr>
          <p:nvPr>
            <p:ph type="title"/>
          </p:nvPr>
        </p:nvSpPr>
        <p:spPr/>
        <p:txBody>
          <a:bodyPr/>
          <a:lstStyle/>
          <a:p>
            <a:r>
              <a:rPr lang="en-GB" b="1" dirty="0" smtClean="0"/>
              <a:t>Split between Schools</a:t>
            </a:r>
            <a:endParaRPr lang="en-GB" b="1" dirty="0"/>
          </a:p>
        </p:txBody>
      </p:sp>
    </p:spTree>
    <p:extLst>
      <p:ext uri="{BB962C8B-B14F-4D97-AF65-F5344CB8AC3E}">
        <p14:creationId xmlns:p14="http://schemas.microsoft.com/office/powerpoint/2010/main" val="3309868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6876256" cy="792088"/>
          </a:xfrm>
        </p:spPr>
        <p:txBody>
          <a:bodyPr>
            <a:normAutofit fontScale="90000"/>
          </a:bodyPr>
          <a:lstStyle/>
          <a:p>
            <a:r>
              <a:rPr lang="en-GB" b="1" dirty="0" smtClean="0"/>
              <a:t>Which of the “</a:t>
            </a:r>
            <a:r>
              <a:rPr lang="en-GB" b="1" i="1" dirty="0" smtClean="0"/>
              <a:t>Taking your degree to the next level</a:t>
            </a:r>
            <a:r>
              <a:rPr lang="en-GB" b="1" dirty="0" smtClean="0"/>
              <a:t>” promotional materials have you seen?</a:t>
            </a:r>
            <a:endParaRPr lang="en-GB" b="1" dirty="0"/>
          </a:p>
        </p:txBody>
      </p:sp>
      <p:pic>
        <p:nvPicPr>
          <p:cNvPr id="1026" name="Picture 2" descr="Graphic.php?IM=IM_3pBnO6AveYYgwsZ"/>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78308" y="2303883"/>
            <a:ext cx="2307892" cy="32635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raphic.php?IM=IM_1F9FrIfneuQ5Y4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403854" y="2303883"/>
            <a:ext cx="3886200" cy="20463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aphic.php?IM=IM_6zN8mnOOiDOdRJ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1340" y="4407694"/>
            <a:ext cx="2843213" cy="1593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94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749" y="476672"/>
            <a:ext cx="7886700" cy="994172"/>
          </a:xfrm>
        </p:spPr>
        <p:txBody>
          <a:bodyPr>
            <a:normAutofit fontScale="90000"/>
          </a:bodyPr>
          <a:lstStyle/>
          <a:p>
            <a:r>
              <a:rPr lang="en-GB" sz="4050" b="1" dirty="0"/>
              <a:t>Impact of the promotional materials</a:t>
            </a:r>
            <a:endParaRPr lang="en-GB" sz="4050" b="1" dirty="0"/>
          </a:p>
        </p:txBody>
      </p:sp>
      <p:sp>
        <p:nvSpPr>
          <p:cNvPr id="4" name="Content Placeholder 3"/>
          <p:cNvSpPr>
            <a:spLocks noGrp="1"/>
          </p:cNvSpPr>
          <p:nvPr>
            <p:ph sz="half" idx="2"/>
          </p:nvPr>
        </p:nvSpPr>
        <p:spPr>
          <a:xfrm>
            <a:off x="4644008" y="1844824"/>
            <a:ext cx="4392488" cy="2811610"/>
          </a:xfrm>
        </p:spPr>
        <p:txBody>
          <a:bodyPr/>
          <a:lstStyle/>
          <a:p>
            <a:pPr marL="0" indent="0">
              <a:buNone/>
            </a:pPr>
            <a:r>
              <a:rPr lang="en-GB" dirty="0" smtClean="0"/>
              <a:t>One third of students not seen any of the promotional materials</a:t>
            </a:r>
          </a:p>
          <a:p>
            <a:pPr lvl="1"/>
            <a:r>
              <a:rPr lang="en-GB" dirty="0" smtClean="0"/>
              <a:t>94 first years</a:t>
            </a:r>
          </a:p>
          <a:p>
            <a:pPr lvl="1"/>
            <a:r>
              <a:rPr lang="en-GB" dirty="0" smtClean="0"/>
              <a:t>76 second years</a:t>
            </a:r>
          </a:p>
          <a:p>
            <a:pPr lvl="1"/>
            <a:r>
              <a:rPr lang="en-GB" dirty="0" smtClean="0"/>
              <a:t>83 third years</a:t>
            </a:r>
          </a:p>
          <a:p>
            <a:pPr marL="0" indent="0">
              <a:buNone/>
            </a:pPr>
            <a:r>
              <a:rPr lang="en-GB" dirty="0" smtClean="0"/>
              <a:t>Yes 236/260 using their reading lists so getting the info from other sources.</a:t>
            </a:r>
            <a:br>
              <a:rPr lang="en-GB" dirty="0" smtClean="0"/>
            </a:br>
            <a:endParaRPr lang="en-GB" dirty="0"/>
          </a:p>
        </p:txBody>
      </p:sp>
      <p:pic>
        <p:nvPicPr>
          <p:cNvPr id="5" name="Content Placeholder 4" descr="https://lh6.googleusercontent.com/lL-GLhkSi8htPvvRGj2_IAjj8lVP065CU44_qR3_SZYAhfVhOXvJddE1Ui18Fp7Tk5BavWj7WMquwTmXKnullpnkedoeZjJmy2GhOaDd4mAjOmH_5jAA-VCMHPD9JuLU7s7EATo"/>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74904" y="2494026"/>
            <a:ext cx="4139946" cy="2544053"/>
          </a:xfrm>
          <a:prstGeom prst="rect">
            <a:avLst/>
          </a:prstGeom>
          <a:noFill/>
          <a:ln>
            <a:noFill/>
          </a:ln>
        </p:spPr>
      </p:pic>
    </p:spTree>
    <p:extLst>
      <p:ext uri="{BB962C8B-B14F-4D97-AF65-F5344CB8AC3E}">
        <p14:creationId xmlns:p14="http://schemas.microsoft.com/office/powerpoint/2010/main" val="3460889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7504" y="260648"/>
            <a:ext cx="6696744" cy="792088"/>
          </a:xfrm>
        </p:spPr>
        <p:txBody>
          <a:bodyPr>
            <a:normAutofit/>
          </a:bodyPr>
          <a:lstStyle/>
          <a:p>
            <a:r>
              <a:rPr lang="en-GB" sz="4050" b="1" dirty="0" smtClean="0"/>
              <a:t>Don’t use MyReading</a:t>
            </a:r>
            <a:endParaRPr lang="en-GB" sz="4050" b="1" dirty="0"/>
          </a:p>
        </p:txBody>
      </p:sp>
      <p:sp>
        <p:nvSpPr>
          <p:cNvPr id="6" name="Content Placeholder 5"/>
          <p:cNvSpPr>
            <a:spLocks noGrp="1"/>
          </p:cNvSpPr>
          <p:nvPr>
            <p:ph sz="half" idx="1"/>
          </p:nvPr>
        </p:nvSpPr>
        <p:spPr>
          <a:xfrm>
            <a:off x="4935474" y="2546509"/>
            <a:ext cx="3886200" cy="3263504"/>
          </a:xfrm>
        </p:spPr>
        <p:txBody>
          <a:bodyPr/>
          <a:lstStyle/>
          <a:p>
            <a:pPr marL="0" indent="0">
              <a:buNone/>
            </a:pPr>
            <a:r>
              <a:rPr lang="en-GB" sz="2400" dirty="0"/>
              <a:t>In </a:t>
            </a:r>
            <a:r>
              <a:rPr lang="en-GB" sz="3300" b="1" dirty="0"/>
              <a:t>2015</a:t>
            </a:r>
            <a:r>
              <a:rPr lang="en-GB" sz="2400" dirty="0"/>
              <a:t>, only </a:t>
            </a:r>
            <a:r>
              <a:rPr lang="en-GB" sz="3600" b="1" dirty="0"/>
              <a:t>4.2%</a:t>
            </a:r>
            <a:r>
              <a:rPr lang="en-GB" sz="3600" dirty="0"/>
              <a:t> </a:t>
            </a:r>
            <a:r>
              <a:rPr lang="en-GB" sz="2400" dirty="0"/>
              <a:t>of students surveyed had </a:t>
            </a:r>
            <a:r>
              <a:rPr lang="en-GB" sz="3300" b="1" dirty="0"/>
              <a:t>NEVER </a:t>
            </a:r>
            <a:r>
              <a:rPr lang="en-GB" sz="2400" dirty="0"/>
              <a:t>consulted a reading list.  </a:t>
            </a:r>
          </a:p>
          <a:p>
            <a:pPr marL="0" indent="0">
              <a:buNone/>
            </a:pPr>
            <a:r>
              <a:rPr lang="en-GB" sz="2400" b="1" dirty="0"/>
              <a:t>Compared to</a:t>
            </a:r>
          </a:p>
          <a:p>
            <a:pPr marL="0" indent="0">
              <a:buNone/>
            </a:pPr>
            <a:r>
              <a:rPr lang="en-GB" sz="3600" b="1" dirty="0"/>
              <a:t>19.2% </a:t>
            </a:r>
            <a:r>
              <a:rPr lang="en-GB" sz="2700" dirty="0"/>
              <a:t>in </a:t>
            </a:r>
            <a:r>
              <a:rPr lang="en-GB" sz="3300" b="1" dirty="0"/>
              <a:t>2012</a:t>
            </a:r>
            <a:endParaRPr lang="en-GB" sz="3300" b="1"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733369861"/>
              </p:ext>
            </p:extLst>
          </p:nvPr>
        </p:nvGraphicFramePr>
        <p:xfrm>
          <a:off x="585788" y="2372916"/>
          <a:ext cx="3886200" cy="32635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4169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1636569" y="1691121"/>
          <a:ext cx="5969576" cy="39277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80528" y="620688"/>
            <a:ext cx="7625663" cy="597308"/>
          </a:xfrm>
        </p:spPr>
        <p:txBody>
          <a:bodyPr>
            <a:normAutofit fontScale="90000"/>
          </a:bodyPr>
          <a:lstStyle/>
          <a:p>
            <a:pPr algn="ctr"/>
            <a:r>
              <a:rPr lang="en-GB" b="1" dirty="0" smtClean="0"/>
              <a:t>Chart showing MyReading use from Jan 2012 – April 2015</a:t>
            </a:r>
            <a:endParaRPr lang="en-GB" b="1" dirty="0"/>
          </a:p>
        </p:txBody>
      </p:sp>
    </p:spTree>
    <p:extLst>
      <p:ext uri="{BB962C8B-B14F-4D97-AF65-F5344CB8AC3E}">
        <p14:creationId xmlns:p14="http://schemas.microsoft.com/office/powerpoint/2010/main" val="165263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GB" sz="3000" b="1" dirty="0"/>
              <a:t>MyR</a:t>
            </a:r>
            <a:r>
              <a:rPr lang="en-GB" sz="3000" b="1" dirty="0"/>
              <a:t>e</a:t>
            </a:r>
            <a:r>
              <a:rPr lang="en-GB" sz="3000" b="1" dirty="0"/>
              <a:t>ading usage over the last two academic years</a:t>
            </a:r>
            <a:endParaRPr lang="en-GB" sz="3000" b="1" dirty="0"/>
          </a:p>
        </p:txBody>
      </p:sp>
      <p:graphicFrame>
        <p:nvGraphicFramePr>
          <p:cNvPr id="7" name="Chart 6"/>
          <p:cNvGraphicFramePr>
            <a:graphicFrameLocks/>
          </p:cNvGraphicFramePr>
          <p:nvPr>
            <p:extLst>
              <p:ext uri="{D42A27DB-BD31-4B8C-83A1-F6EECF244321}">
                <p14:modId xmlns:p14="http://schemas.microsoft.com/office/powerpoint/2010/main" val="1216889540"/>
              </p:ext>
            </p:extLst>
          </p:nvPr>
        </p:nvGraphicFramePr>
        <p:xfrm>
          <a:off x="2242751" y="2228850"/>
          <a:ext cx="5245443" cy="35711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6718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a:t>Future Marketing Strategy</a:t>
            </a:r>
            <a:endParaRPr lang="en-GB"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2924944"/>
            <a:ext cx="8229600" cy="3115733"/>
          </a:xfrm>
        </p:spPr>
      </p:pic>
      <p:sp>
        <p:nvSpPr>
          <p:cNvPr id="5" name="Rectangle 4"/>
          <p:cNvSpPr/>
          <p:nvPr/>
        </p:nvSpPr>
        <p:spPr>
          <a:xfrm>
            <a:off x="323528" y="1988840"/>
            <a:ext cx="7488832" cy="830997"/>
          </a:xfrm>
          <a:prstGeom prst="rect">
            <a:avLst/>
          </a:prstGeom>
        </p:spPr>
        <p:txBody>
          <a:bodyPr wrap="square">
            <a:spAutoFit/>
          </a:bodyPr>
          <a:lstStyle/>
          <a:p>
            <a:r>
              <a:rPr lang="en-GB" sz="2400" dirty="0"/>
              <a:t>Use data from the survey to inform future marketing strategies</a:t>
            </a:r>
          </a:p>
        </p:txBody>
      </p:sp>
    </p:spTree>
    <p:extLst>
      <p:ext uri="{BB962C8B-B14F-4D97-AF65-F5344CB8AC3E}">
        <p14:creationId xmlns:p14="http://schemas.microsoft.com/office/powerpoint/2010/main" val="4157639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Future Marketing Strategy</a:t>
            </a:r>
            <a:endParaRPr lang="en-GB" b="1" dirty="0"/>
          </a:p>
        </p:txBody>
      </p:sp>
      <p:sp>
        <p:nvSpPr>
          <p:cNvPr id="4" name="Content Placeholder 3"/>
          <p:cNvSpPr>
            <a:spLocks noGrp="1"/>
          </p:cNvSpPr>
          <p:nvPr>
            <p:ph idx="1"/>
          </p:nvPr>
        </p:nvSpPr>
        <p:spPr>
          <a:xfrm>
            <a:off x="395288" y="1916832"/>
            <a:ext cx="8229600" cy="3598862"/>
          </a:xfrm>
        </p:spPr>
        <p:txBody>
          <a:bodyPr/>
          <a:lstStyle/>
          <a:p>
            <a:r>
              <a:rPr lang="en-GB" dirty="0" smtClean="0"/>
              <a:t>Market </a:t>
            </a:r>
            <a:r>
              <a:rPr lang="en-GB" dirty="0" smtClean="0"/>
              <a:t>MyReading during </a:t>
            </a:r>
            <a:r>
              <a:rPr lang="en-GB" dirty="0" smtClean="0"/>
              <a:t>pre-enrolment</a:t>
            </a:r>
            <a:br>
              <a:rPr lang="en-GB" dirty="0" smtClean="0"/>
            </a:br>
            <a:endParaRPr lang="en-GB" dirty="0" smtClean="0"/>
          </a:p>
          <a:p>
            <a:r>
              <a:rPr lang="en-GB" dirty="0" smtClean="0"/>
              <a:t>Promote MyReading to academics and encourage them to sell it to their students</a:t>
            </a:r>
            <a:br>
              <a:rPr lang="en-GB" dirty="0" smtClean="0"/>
            </a:br>
            <a:r>
              <a:rPr lang="en-GB" dirty="0" smtClean="0"/>
              <a:t/>
            </a:r>
            <a:br>
              <a:rPr lang="en-GB" dirty="0" smtClean="0"/>
            </a:br>
            <a:r>
              <a:rPr lang="en-GB" i="1" dirty="0"/>
              <a:t>“The only way they are going to [realise reading lists are a useful resource] is if lecturers say “this is available, we expect you to use these tools”, but they just don’t” </a:t>
            </a:r>
            <a:r>
              <a:rPr lang="en-GB" i="1" dirty="0" smtClean="0"/>
              <a:t/>
            </a:r>
            <a:br>
              <a:rPr lang="en-GB" i="1" dirty="0" smtClean="0"/>
            </a:br>
            <a:r>
              <a:rPr lang="en-GB" dirty="0" smtClean="0"/>
              <a:t>Comment from a student focus group</a:t>
            </a:r>
            <a:endParaRPr lang="en-GB" dirty="0"/>
          </a:p>
        </p:txBody>
      </p:sp>
    </p:spTree>
    <p:extLst>
      <p:ext uri="{BB962C8B-B14F-4D97-AF65-F5344CB8AC3E}">
        <p14:creationId xmlns:p14="http://schemas.microsoft.com/office/powerpoint/2010/main" val="3361166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568" y="260648"/>
            <a:ext cx="8229600" cy="900112"/>
          </a:xfrm>
        </p:spPr>
        <p:txBody>
          <a:bodyPr/>
          <a:lstStyle/>
          <a:p>
            <a:pPr algn="ctr"/>
            <a:r>
              <a:rPr lang="en-GB" sz="3600" b="1" dirty="0" smtClean="0"/>
              <a:t>Getting the academics on board</a:t>
            </a:r>
            <a:endParaRPr lang="en-GB" sz="3600" b="1" dirty="0"/>
          </a:p>
        </p:txBody>
      </p:sp>
      <p:pic>
        <p:nvPicPr>
          <p:cNvPr id="4" name="Content Placeholder 3"/>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2613454" y="1985512"/>
            <a:ext cx="4032647" cy="3149204"/>
          </a:xfrm>
        </p:spPr>
      </p:pic>
      <p:sp>
        <p:nvSpPr>
          <p:cNvPr id="9" name="Rectangle 8"/>
          <p:cNvSpPr/>
          <p:nvPr/>
        </p:nvSpPr>
        <p:spPr>
          <a:xfrm>
            <a:off x="3370489" y="5326984"/>
            <a:ext cx="2517036" cy="276999"/>
          </a:xfrm>
          <a:prstGeom prst="rect">
            <a:avLst/>
          </a:prstGeom>
        </p:spPr>
        <p:txBody>
          <a:bodyPr wrap="none">
            <a:spAutoFit/>
          </a:bodyPr>
          <a:lstStyle/>
          <a:p>
            <a:r>
              <a:rPr lang="en-GB" sz="1200" dirty="0"/>
              <a:t>Rewarding MyReading champions</a:t>
            </a:r>
          </a:p>
        </p:txBody>
      </p:sp>
    </p:spTree>
    <p:extLst>
      <p:ext uri="{BB962C8B-B14F-4D97-AF65-F5344CB8AC3E}">
        <p14:creationId xmlns:p14="http://schemas.microsoft.com/office/powerpoint/2010/main" val="836459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333" y="857250"/>
            <a:ext cx="7289334" cy="5143500"/>
          </a:xfrm>
          <a:prstGeom prst="rect">
            <a:avLst/>
          </a:prstGeom>
        </p:spPr>
      </p:pic>
    </p:spTree>
    <p:extLst>
      <p:ext uri="{BB962C8B-B14F-4D97-AF65-F5344CB8AC3E}">
        <p14:creationId xmlns:p14="http://schemas.microsoft.com/office/powerpoint/2010/main" val="2491515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229600" cy="900112"/>
          </a:xfrm>
        </p:spPr>
        <p:txBody>
          <a:bodyPr/>
          <a:lstStyle/>
          <a:p>
            <a:r>
              <a:rPr lang="en-GB" sz="3600" dirty="0"/>
              <a:t>Drivers for design of MyReading</a:t>
            </a:r>
          </a:p>
        </p:txBody>
      </p:sp>
      <p:sp>
        <p:nvSpPr>
          <p:cNvPr id="3" name="Content Placeholder 2"/>
          <p:cNvSpPr>
            <a:spLocks noGrp="1"/>
          </p:cNvSpPr>
          <p:nvPr>
            <p:ph idx="1"/>
          </p:nvPr>
        </p:nvSpPr>
        <p:spPr/>
        <p:txBody>
          <a:bodyPr/>
          <a:lstStyle/>
          <a:p>
            <a:r>
              <a:rPr lang="en-GB" dirty="0"/>
              <a:t>Improve the student experience: </a:t>
            </a:r>
          </a:p>
          <a:p>
            <a:pPr lvl="1"/>
            <a:r>
              <a:rPr lang="en-GB" dirty="0"/>
              <a:t>comprehensive availability of reading lists </a:t>
            </a:r>
          </a:p>
          <a:p>
            <a:pPr lvl="1"/>
            <a:r>
              <a:rPr lang="en-GB" dirty="0"/>
              <a:t>Better access to reading list items – full text where possible</a:t>
            </a:r>
          </a:p>
          <a:p>
            <a:r>
              <a:rPr lang="en-GB" dirty="0"/>
              <a:t>Inform collection development</a:t>
            </a:r>
          </a:p>
          <a:p>
            <a:r>
              <a:rPr lang="en-GB" dirty="0"/>
              <a:t>Integrate reading list management with library acquisition processes</a:t>
            </a:r>
          </a:p>
          <a:p>
            <a:r>
              <a:rPr lang="en-GB" dirty="0"/>
              <a:t>Make best use of resources and ensure value for money</a:t>
            </a:r>
          </a:p>
          <a:p>
            <a:r>
              <a:rPr lang="en-GB" dirty="0"/>
              <a:t>To ensure the provision of reading lists is a </a:t>
            </a:r>
            <a:r>
              <a:rPr lang="en-GB" dirty="0">
                <a:solidFill>
                  <a:srgbClr val="7030A0"/>
                </a:solidFill>
              </a:rPr>
              <a:t>managed, positive</a:t>
            </a:r>
            <a:r>
              <a:rPr lang="en-GB" dirty="0"/>
              <a:t> experience for staff and students </a:t>
            </a:r>
          </a:p>
          <a:p>
            <a:endParaRPr lang="en-GB" dirty="0"/>
          </a:p>
        </p:txBody>
      </p:sp>
    </p:spTree>
    <p:extLst>
      <p:ext uri="{BB962C8B-B14F-4D97-AF65-F5344CB8AC3E}">
        <p14:creationId xmlns:p14="http://schemas.microsoft.com/office/powerpoint/2010/main" val="1949295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579" y="857250"/>
            <a:ext cx="7308842" cy="5143500"/>
          </a:xfrm>
          <a:prstGeom prst="rect">
            <a:avLst/>
          </a:prstGeom>
        </p:spPr>
      </p:pic>
    </p:spTree>
    <p:extLst>
      <p:ext uri="{BB962C8B-B14F-4D97-AF65-F5344CB8AC3E}">
        <p14:creationId xmlns:p14="http://schemas.microsoft.com/office/powerpoint/2010/main" val="246433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576" y="260648"/>
            <a:ext cx="8229600" cy="900112"/>
          </a:xfrm>
        </p:spPr>
        <p:txBody>
          <a:bodyPr/>
          <a:lstStyle/>
          <a:p>
            <a:pPr algn="ctr"/>
            <a:r>
              <a:rPr lang="en-GB" b="1" dirty="0" smtClean="0"/>
              <a:t>Teaching and Learning Festival 2015</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1988840"/>
            <a:ext cx="4464170" cy="3574232"/>
          </a:xfrm>
        </p:spPr>
      </p:pic>
    </p:spTree>
    <p:extLst>
      <p:ext uri="{BB962C8B-B14F-4D97-AF65-F5344CB8AC3E}">
        <p14:creationId xmlns:p14="http://schemas.microsoft.com/office/powerpoint/2010/main" val="2413486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2924944"/>
            <a:ext cx="7886700" cy="3263504"/>
          </a:xfrm>
        </p:spPr>
        <p:txBody>
          <a:bodyPr>
            <a:normAutofit lnSpcReduction="10000"/>
          </a:bodyPr>
          <a:lstStyle/>
          <a:p>
            <a:pPr marL="0" indent="0">
              <a:buNone/>
            </a:pPr>
            <a:r>
              <a:rPr lang="en-GB" sz="1800" b="1" dirty="0"/>
              <a:t>Engage your students with MyReading</a:t>
            </a:r>
            <a:endParaRPr lang="en-GB" sz="1800" dirty="0"/>
          </a:p>
          <a:p>
            <a:r>
              <a:rPr lang="en-GB" sz="1800" dirty="0"/>
              <a:t>Research </a:t>
            </a:r>
            <a:r>
              <a:rPr lang="en-GB" sz="1800" dirty="0"/>
              <a:t>conducted by the library has shown that students like reading lists which are annotated and divided into well-structured sections. MyReading can be seen as a positive pedagogical resource which inspires students to read more. </a:t>
            </a:r>
            <a:endParaRPr lang="en-GB" sz="1800" dirty="0"/>
          </a:p>
          <a:p>
            <a:r>
              <a:rPr lang="en-GB" sz="1800" dirty="0"/>
              <a:t>If </a:t>
            </a:r>
            <a:r>
              <a:rPr lang="en-GB" sz="1800" dirty="0"/>
              <a:t>you would like to learn how to take your reading lists beyond the basics or would just like a refresher on MyReading, this session is for you. </a:t>
            </a:r>
            <a:endParaRPr lang="en-GB" sz="1800" dirty="0"/>
          </a:p>
          <a:p>
            <a:r>
              <a:rPr lang="en-GB" sz="1800" dirty="0"/>
              <a:t>It </a:t>
            </a:r>
            <a:r>
              <a:rPr lang="en-GB" sz="1800" dirty="0"/>
              <a:t>will be a practical, hands on workshop so participants are advised to bring some material with them which they would like to add to MyReading.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620688"/>
            <a:ext cx="4763415" cy="2093187"/>
          </a:xfrm>
          <a:prstGeom prst="rect">
            <a:avLst/>
          </a:prstGeom>
        </p:spPr>
      </p:pic>
    </p:spTree>
    <p:extLst>
      <p:ext uri="{BB962C8B-B14F-4D97-AF65-F5344CB8AC3E}">
        <p14:creationId xmlns:p14="http://schemas.microsoft.com/office/powerpoint/2010/main" val="3039512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5288" y="258762"/>
            <a:ext cx="8425184" cy="1226021"/>
          </a:xfrm>
        </p:spPr>
        <p:txBody>
          <a:bodyPr/>
          <a:lstStyle/>
          <a:p>
            <a:r>
              <a:rPr lang="en-GB" b="1" dirty="0" smtClean="0"/>
              <a:t>Get academics to promote best </a:t>
            </a:r>
            <a:r>
              <a:rPr lang="en-GB" b="1" dirty="0" smtClean="0"/>
              <a:t/>
            </a:r>
            <a:br>
              <a:rPr lang="en-GB" b="1" dirty="0" smtClean="0"/>
            </a:br>
            <a:r>
              <a:rPr lang="en-GB" b="1" dirty="0" smtClean="0"/>
              <a:t>practice</a:t>
            </a:r>
            <a:endParaRPr lang="en-GB" b="1"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94920" y="1988841"/>
            <a:ext cx="4460376" cy="3823864"/>
          </a:xfrm>
        </p:spPr>
      </p:pic>
    </p:spTree>
    <p:extLst>
      <p:ext uri="{BB962C8B-B14F-4D97-AF65-F5344CB8AC3E}">
        <p14:creationId xmlns:p14="http://schemas.microsoft.com/office/powerpoint/2010/main" val="2574741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t>New Business School Post</a:t>
            </a:r>
            <a:endParaRPr lang="en-GB" sz="3600" b="1"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11450" y="2372161"/>
            <a:ext cx="3886200" cy="2902655"/>
          </a:xfrm>
        </p:spPr>
      </p:pic>
      <p:sp>
        <p:nvSpPr>
          <p:cNvPr id="4" name="Content Placeholder 3"/>
          <p:cNvSpPr>
            <a:spLocks noGrp="1"/>
          </p:cNvSpPr>
          <p:nvPr>
            <p:ph sz="half" idx="2"/>
          </p:nvPr>
        </p:nvSpPr>
        <p:spPr>
          <a:xfrm>
            <a:off x="4427984" y="1772816"/>
            <a:ext cx="4608512" cy="3263504"/>
          </a:xfrm>
        </p:spPr>
        <p:txBody>
          <a:bodyPr/>
          <a:lstStyle/>
          <a:p>
            <a:pPr marL="0" indent="0">
              <a:buNone/>
            </a:pPr>
            <a:r>
              <a:rPr lang="en-GB" dirty="0" smtClean="0"/>
              <a:t>Reading List and Collection Development Librarian in post</a:t>
            </a:r>
          </a:p>
          <a:p>
            <a:pPr marL="0" indent="0">
              <a:buNone/>
            </a:pPr>
            <a:r>
              <a:rPr lang="en-GB" dirty="0" smtClean="0"/>
              <a:t>Funded by the Business School</a:t>
            </a:r>
          </a:p>
          <a:p>
            <a:pPr marL="0" indent="0">
              <a:buNone/>
            </a:pPr>
            <a:r>
              <a:rPr lang="en-GB" dirty="0" smtClean="0"/>
              <a:t>Started with </a:t>
            </a:r>
            <a:r>
              <a:rPr lang="en-GB" dirty="0" smtClean="0"/>
              <a:t>Economics </a:t>
            </a:r>
            <a:r>
              <a:rPr lang="en-GB" dirty="0" smtClean="0"/>
              <a:t>as a pilot, </a:t>
            </a:r>
            <a:r>
              <a:rPr lang="en-GB" dirty="0" smtClean="0"/>
              <a:t>will then roll out to other subjects</a:t>
            </a:r>
            <a:endParaRPr lang="en-GB" dirty="0"/>
          </a:p>
        </p:txBody>
      </p:sp>
    </p:spTree>
    <p:extLst>
      <p:ext uri="{BB962C8B-B14F-4D97-AF65-F5344CB8AC3E}">
        <p14:creationId xmlns:p14="http://schemas.microsoft.com/office/powerpoint/2010/main" val="28857522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600" dirty="0" smtClean="0"/>
              <a:t>References</a:t>
            </a:r>
            <a:endParaRPr lang="en-GB" sz="6600" dirty="0"/>
          </a:p>
        </p:txBody>
      </p:sp>
      <p:sp>
        <p:nvSpPr>
          <p:cNvPr id="3" name="Content Placeholder 2"/>
          <p:cNvSpPr>
            <a:spLocks noGrp="1"/>
          </p:cNvSpPr>
          <p:nvPr>
            <p:ph idx="1"/>
          </p:nvPr>
        </p:nvSpPr>
        <p:spPr/>
        <p:txBody>
          <a:bodyPr/>
          <a:lstStyle/>
          <a:p>
            <a:r>
              <a:rPr lang="en-GB" sz="1800" dirty="0" err="1"/>
              <a:t>Germano</a:t>
            </a:r>
            <a:r>
              <a:rPr lang="en-GB" sz="1800" dirty="0"/>
              <a:t>, M.A. (2010). Narrative-based library marketing: selling your library’s value during tough economic times. </a:t>
            </a:r>
            <a:r>
              <a:rPr lang="en-GB" sz="1800" i="1" dirty="0"/>
              <a:t>The Bottom Line - Managing Library Finances, 23</a:t>
            </a:r>
            <a:r>
              <a:rPr lang="en-GB" sz="1800" dirty="0"/>
              <a:t>(1), 5-17. </a:t>
            </a:r>
            <a:r>
              <a:rPr lang="en-GB" sz="1800" dirty="0" err="1"/>
              <a:t>doi</a:t>
            </a:r>
            <a:r>
              <a:rPr lang="en-GB" sz="1800" dirty="0"/>
              <a:t>: 10.1108/08880451011049641 </a:t>
            </a:r>
          </a:p>
          <a:p>
            <a:r>
              <a:rPr lang="en-GB" sz="1800" dirty="0"/>
              <a:t>Padgett, D., &amp; Allen, D. (1997). Communicating experiences: a narrative approach to creating service brand image. </a:t>
            </a:r>
            <a:r>
              <a:rPr lang="en-GB" sz="1800" i="1" dirty="0"/>
              <a:t>Journal of Advertising, 26</a:t>
            </a:r>
            <a:r>
              <a:rPr lang="en-GB" sz="1800" dirty="0"/>
              <a:t>(4), 48-62. </a:t>
            </a:r>
            <a:r>
              <a:rPr lang="en-GB" sz="1800" dirty="0" err="1"/>
              <a:t>doi</a:t>
            </a:r>
            <a:r>
              <a:rPr lang="en-GB" sz="1800" dirty="0"/>
              <a:t>: 10.1080/00913367.1997.10673535</a:t>
            </a:r>
          </a:p>
          <a:p>
            <a:r>
              <a:rPr lang="en-GB" sz="1800" dirty="0"/>
              <a:t>Stone, G. &amp; Ramsden, B. (2013) Library Impact Data Project: looking for the link between library usage and student attainment. </a:t>
            </a:r>
            <a:r>
              <a:rPr lang="en-GB" sz="1800" i="1" dirty="0"/>
              <a:t>College and Research Libraries, 74</a:t>
            </a:r>
            <a:r>
              <a:rPr lang="en-GB" sz="1800" dirty="0"/>
              <a:t>(6). pp. 546-559.  </a:t>
            </a:r>
            <a:r>
              <a:rPr lang="en-GB" sz="1800" dirty="0" err="1"/>
              <a:t>doi</a:t>
            </a:r>
            <a:r>
              <a:rPr lang="en-GB" sz="1800" dirty="0"/>
              <a:t>: 10.5860/crl12-406</a:t>
            </a:r>
          </a:p>
          <a:p>
            <a:r>
              <a:rPr lang="en-GB" sz="1800" dirty="0"/>
              <a:t>University of Huddersfield (2013).  Are you present?  Retrieved from https://www.hud.ac.uk/news/2013/october/areyoupresent.php</a:t>
            </a:r>
            <a:r>
              <a:rPr lang="en-GB" sz="1800" dirty="0" smtClean="0"/>
              <a:t>.</a:t>
            </a:r>
            <a:r>
              <a:rPr lang="en-GB" dirty="0"/>
              <a:t/>
            </a:r>
            <a:br>
              <a:rPr lang="en-GB" dirty="0"/>
            </a:br>
            <a:endParaRPr lang="en-GB" dirty="0"/>
          </a:p>
        </p:txBody>
      </p:sp>
    </p:spTree>
    <p:extLst>
      <p:ext uri="{BB962C8B-B14F-4D97-AF65-F5344CB8AC3E}">
        <p14:creationId xmlns:p14="http://schemas.microsoft.com/office/powerpoint/2010/main" val="2064382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55056" y="1752600"/>
            <a:ext cx="3733801" cy="3733801"/>
          </a:xfrm>
          <a:prstGeom prst="rect">
            <a:avLst/>
          </a:prstGeom>
          <a:noFill/>
          <a:effectLst/>
        </p:spPr>
      </p:pic>
      <p:pic>
        <p:nvPicPr>
          <p:cNvPr id="3"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2060848"/>
            <a:ext cx="4495800" cy="3551682"/>
          </a:xfrm>
          <a:prstGeom prst="ellipse">
            <a:avLst/>
          </a:prstGeom>
          <a:ln>
            <a:noFill/>
          </a:ln>
          <a:effectLst>
            <a:softEdge rad="127000"/>
          </a:effectLst>
        </p:spPr>
      </p:pic>
      <p:sp>
        <p:nvSpPr>
          <p:cNvPr id="4" name="Rectangle 3"/>
          <p:cNvSpPr/>
          <p:nvPr/>
        </p:nvSpPr>
        <p:spPr>
          <a:xfrm>
            <a:off x="414557" y="332656"/>
            <a:ext cx="6540573" cy="1107996"/>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600" b="1" i="0" u="none" strike="noStrike" kern="0" cap="none" spc="0" normalizeH="0" baseline="0" noProof="0" dirty="0" smtClean="0">
                <a:ln>
                  <a:noFill/>
                </a:ln>
                <a:solidFill>
                  <a:schemeClr val="bg1"/>
                </a:solidFill>
                <a:effectLst/>
                <a:uLnTx/>
                <a:uFillTx/>
                <a:latin typeface="+mj-lt"/>
                <a:ea typeface="+mj-ea"/>
                <a:cs typeface="+mj-cs"/>
              </a:rPr>
              <a:t>Any</a:t>
            </a:r>
            <a:r>
              <a:rPr kumimoji="0" lang="en-GB" sz="6600" b="0" i="0" u="none" strike="noStrike" kern="0" cap="none" spc="0" normalizeH="0" baseline="0" noProof="0" dirty="0" smtClean="0">
                <a:ln>
                  <a:noFill/>
                </a:ln>
                <a:solidFill>
                  <a:schemeClr val="bg1"/>
                </a:solidFill>
                <a:effectLst/>
                <a:uLnTx/>
                <a:uFillTx/>
                <a:latin typeface="+mj-lt"/>
                <a:ea typeface="+mj-ea"/>
                <a:cs typeface="+mj-cs"/>
              </a:rPr>
              <a:t> </a:t>
            </a:r>
            <a:r>
              <a:rPr kumimoji="0" lang="en-GB" sz="6600" b="1" i="0" u="none" strike="noStrike" kern="0" cap="none" spc="0" normalizeH="0" baseline="0" noProof="0" dirty="0" smtClean="0">
                <a:ln>
                  <a:noFill/>
                </a:ln>
                <a:solidFill>
                  <a:schemeClr val="bg1"/>
                </a:solidFill>
                <a:effectLst/>
                <a:uLnTx/>
                <a:uFillTx/>
                <a:latin typeface="+mj-lt"/>
                <a:ea typeface="+mj-ea"/>
                <a:cs typeface="+mj-cs"/>
              </a:rPr>
              <a:t>questions?</a:t>
            </a:r>
            <a:endParaRPr kumimoji="0" lang="en-GB" sz="6600" b="1" i="0" u="none" strike="noStrike" kern="0" cap="none" spc="0" normalizeH="0" baseline="0" noProof="0" dirty="0" smtClean="0">
              <a:ln>
                <a:noFill/>
              </a:ln>
              <a:solidFill>
                <a:schemeClr val="bg1"/>
              </a:solidFill>
              <a:effectLst/>
              <a:uLnTx/>
              <a:uFillTx/>
              <a:latin typeface="+mj-lt"/>
            </a:endParaRPr>
          </a:p>
        </p:txBody>
      </p:sp>
    </p:spTree>
    <p:extLst>
      <p:ext uri="{BB962C8B-B14F-4D97-AF65-F5344CB8AC3E}">
        <p14:creationId xmlns:p14="http://schemas.microsoft.com/office/powerpoint/2010/main" val="2986631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229600" cy="900112"/>
          </a:xfrm>
        </p:spPr>
        <p:txBody>
          <a:bodyPr/>
          <a:lstStyle/>
          <a:p>
            <a:r>
              <a:rPr lang="en-GB" sz="3600" dirty="0"/>
              <a:t>Early marketing strategy from 2011</a:t>
            </a:r>
          </a:p>
        </p:txBody>
      </p:sp>
      <p:sp>
        <p:nvSpPr>
          <p:cNvPr id="3" name="Content Placeholder 2"/>
          <p:cNvSpPr>
            <a:spLocks noGrp="1"/>
          </p:cNvSpPr>
          <p:nvPr>
            <p:ph idx="1"/>
          </p:nvPr>
        </p:nvSpPr>
        <p:spPr/>
        <p:txBody>
          <a:bodyPr/>
          <a:lstStyle/>
          <a:p>
            <a:pPr marL="0" lvl="0" indent="0">
              <a:buNone/>
            </a:pPr>
            <a:r>
              <a:rPr lang="en-GB" dirty="0"/>
              <a:t>Launch activities to students:</a:t>
            </a:r>
          </a:p>
          <a:p>
            <a:pPr lvl="0"/>
            <a:r>
              <a:rPr lang="en-GB" dirty="0"/>
              <a:t>Huge posters screen printed onto windows of Central Services Building</a:t>
            </a:r>
          </a:p>
          <a:p>
            <a:pPr lvl="0"/>
            <a:r>
              <a:rPr lang="en-GB" dirty="0"/>
              <a:t>Leafleting around campus</a:t>
            </a:r>
          </a:p>
          <a:p>
            <a:pPr lvl="0"/>
            <a:r>
              <a:rPr lang="en-GB" dirty="0"/>
              <a:t>MyReading pens distributed</a:t>
            </a:r>
          </a:p>
          <a:p>
            <a:r>
              <a:rPr lang="en-GB" dirty="0"/>
              <a:t>Articles in staff and student newsletters</a:t>
            </a:r>
          </a:p>
          <a:p>
            <a:r>
              <a:rPr lang="en-GB" dirty="0"/>
              <a:t>MyReading promoted in new student inductions and refresher sessions for returning students</a:t>
            </a:r>
          </a:p>
          <a:p>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2996952"/>
            <a:ext cx="2250951" cy="1790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5430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Evaluation of launch</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457241"/>
              </p:ext>
            </p:extLst>
          </p:nvPr>
        </p:nvGraphicFramePr>
        <p:xfrm>
          <a:off x="412750" y="2205038"/>
          <a:ext cx="8229600" cy="35988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8459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Evaluation of launch</a:t>
            </a:r>
          </a:p>
        </p:txBody>
      </p:sp>
      <p:sp>
        <p:nvSpPr>
          <p:cNvPr id="3" name="Content Placeholder 2"/>
          <p:cNvSpPr>
            <a:spLocks noGrp="1"/>
          </p:cNvSpPr>
          <p:nvPr>
            <p:ph idx="1"/>
          </p:nvPr>
        </p:nvSpPr>
        <p:spPr/>
        <p:txBody>
          <a:bodyPr/>
          <a:lstStyle/>
          <a:p>
            <a:pPr lvl="0"/>
            <a:r>
              <a:rPr lang="en-GB" dirty="0"/>
              <a:t>Usage figures were plateauing after an early sharp </a:t>
            </a:r>
            <a:r>
              <a:rPr lang="en-GB" dirty="0" smtClean="0"/>
              <a:t>rise</a:t>
            </a:r>
          </a:p>
          <a:p>
            <a:pPr lvl="0"/>
            <a:r>
              <a:rPr lang="en-GB" dirty="0" smtClean="0"/>
              <a:t>Student focus groups in 2013 revealed a lack of awareness of MyReading</a:t>
            </a:r>
            <a:endParaRPr lang="en-GB" dirty="0"/>
          </a:p>
          <a:p>
            <a:pPr lvl="0"/>
            <a:r>
              <a:rPr lang="en-GB" dirty="0"/>
              <a:t>The project team realised that </a:t>
            </a:r>
            <a:r>
              <a:rPr lang="en-GB" dirty="0" smtClean="0"/>
              <a:t>the task of marketing MyReading was not yet complete </a:t>
            </a:r>
          </a:p>
          <a:p>
            <a:pPr lvl="0"/>
            <a:r>
              <a:rPr lang="en-GB" dirty="0" smtClean="0"/>
              <a:t>A </a:t>
            </a:r>
            <a:r>
              <a:rPr lang="en-GB" dirty="0"/>
              <a:t>dedicated marketing sub-group was </a:t>
            </a:r>
            <a:r>
              <a:rPr lang="en-GB" dirty="0" smtClean="0"/>
              <a:t>launched with a brief to increase student and staff engagement with MyReading</a:t>
            </a:r>
            <a:endParaRPr lang="en-GB" dirty="0"/>
          </a:p>
          <a:p>
            <a:endParaRPr lang="en-GB" dirty="0"/>
          </a:p>
        </p:txBody>
      </p:sp>
    </p:spTree>
    <p:extLst>
      <p:ext uri="{BB962C8B-B14F-4D97-AF65-F5344CB8AC3E}">
        <p14:creationId xmlns:p14="http://schemas.microsoft.com/office/powerpoint/2010/main" val="1635986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promotional objectives</a:t>
            </a:r>
            <a:endParaRPr lang="en-GB" dirty="0"/>
          </a:p>
        </p:txBody>
      </p:sp>
      <p:sp>
        <p:nvSpPr>
          <p:cNvPr id="3" name="Content Placeholder 2"/>
          <p:cNvSpPr>
            <a:spLocks noGrp="1"/>
          </p:cNvSpPr>
          <p:nvPr>
            <p:ph idx="1"/>
          </p:nvPr>
        </p:nvSpPr>
        <p:spPr>
          <a:xfrm>
            <a:off x="412750" y="1916832"/>
            <a:ext cx="8229600" cy="3887068"/>
          </a:xfrm>
        </p:spPr>
        <p:txBody>
          <a:bodyPr/>
          <a:lstStyle/>
          <a:p>
            <a:pPr lvl="0"/>
            <a:r>
              <a:rPr lang="en-GB" sz="2200" dirty="0"/>
              <a:t>To promote MyReading to students who are not yet using the software</a:t>
            </a:r>
          </a:p>
          <a:p>
            <a:pPr lvl="0"/>
            <a:r>
              <a:rPr lang="en-GB" sz="2200" dirty="0"/>
              <a:t>To increase student usage of </a:t>
            </a:r>
            <a:r>
              <a:rPr lang="en-GB" sz="2200" dirty="0" smtClean="0"/>
              <a:t>MyReading</a:t>
            </a:r>
          </a:p>
          <a:p>
            <a:pPr lvl="0"/>
            <a:r>
              <a:rPr lang="en-GB" sz="2200" dirty="0" smtClean="0"/>
              <a:t>To </a:t>
            </a:r>
            <a:r>
              <a:rPr lang="en-GB" sz="2200" dirty="0"/>
              <a:t>highlight to students </a:t>
            </a:r>
            <a:r>
              <a:rPr lang="en-GB" sz="2200" dirty="0" smtClean="0"/>
              <a:t>the </a:t>
            </a:r>
            <a:r>
              <a:rPr lang="en-GB" sz="2200" dirty="0"/>
              <a:t>benefits of using MyReading:</a:t>
            </a:r>
          </a:p>
          <a:p>
            <a:pPr lvl="1"/>
            <a:r>
              <a:rPr lang="en-GB" sz="2200" dirty="0"/>
              <a:t>Saves them time and effort finding reading list materials</a:t>
            </a:r>
          </a:p>
          <a:p>
            <a:pPr lvl="1"/>
            <a:r>
              <a:rPr lang="en-GB" sz="2200" dirty="0"/>
              <a:t>Makes it easier to find resources in the library or online, or source a copy to </a:t>
            </a:r>
            <a:r>
              <a:rPr lang="en-GB" sz="2200" dirty="0" smtClean="0"/>
              <a:t>purchase</a:t>
            </a:r>
          </a:p>
          <a:p>
            <a:pPr lvl="0"/>
            <a:r>
              <a:rPr lang="en-GB" sz="2200" dirty="0"/>
              <a:t>To employ a story-telling narrative to resonate with the student </a:t>
            </a:r>
            <a:r>
              <a:rPr lang="en-GB" sz="2200" dirty="0" smtClean="0"/>
              <a:t>experience</a:t>
            </a:r>
            <a:endParaRPr lang="en-GB" sz="2200" dirty="0"/>
          </a:p>
          <a:p>
            <a:endParaRPr lang="en-GB" sz="2200" dirty="0"/>
          </a:p>
          <a:p>
            <a:endParaRPr lang="en-GB" dirty="0"/>
          </a:p>
        </p:txBody>
      </p:sp>
    </p:spTree>
    <p:extLst>
      <p:ext uri="{BB962C8B-B14F-4D97-AF65-F5344CB8AC3E}">
        <p14:creationId xmlns:p14="http://schemas.microsoft.com/office/powerpoint/2010/main" val="3883540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promotional objectives</a:t>
            </a:r>
            <a:endParaRPr lang="en-GB" dirty="0"/>
          </a:p>
        </p:txBody>
      </p:sp>
      <p:sp>
        <p:nvSpPr>
          <p:cNvPr id="3" name="Content Placeholder 2"/>
          <p:cNvSpPr>
            <a:spLocks noGrp="1"/>
          </p:cNvSpPr>
          <p:nvPr>
            <p:ph idx="1"/>
          </p:nvPr>
        </p:nvSpPr>
        <p:spPr/>
        <p:txBody>
          <a:bodyPr/>
          <a:lstStyle/>
          <a:p>
            <a:pPr lvl="0"/>
            <a:r>
              <a:rPr lang="en-GB" sz="2200" dirty="0" smtClean="0"/>
              <a:t>To </a:t>
            </a:r>
            <a:r>
              <a:rPr lang="en-GB" sz="2200" dirty="0"/>
              <a:t>produce a 90 second animation to promote MyReading in a memorable and attractive way</a:t>
            </a:r>
          </a:p>
          <a:p>
            <a:pPr lvl="0"/>
            <a:r>
              <a:rPr lang="en-GB" sz="2200" dirty="0"/>
              <a:t>To produce supplementary materials (pencils, posters and pamphlets) using the same graphics/colours used in the animation</a:t>
            </a:r>
          </a:p>
          <a:p>
            <a:pPr lvl="0"/>
            <a:r>
              <a:rPr lang="en-GB" sz="2200" dirty="0"/>
              <a:t>To use these marketing tools in inductions and information literacy sessions and recommend them to academic staff for them to use with their students</a:t>
            </a:r>
          </a:p>
          <a:p>
            <a:pPr lvl="0"/>
            <a:r>
              <a:rPr lang="en-GB" sz="2200" dirty="0"/>
              <a:t>To measure the impact of the campaign – </a:t>
            </a:r>
            <a:r>
              <a:rPr lang="en-GB" sz="2200" dirty="0" smtClean="0"/>
              <a:t>did it provide </a:t>
            </a:r>
            <a:r>
              <a:rPr lang="en-GB" sz="2200" dirty="0"/>
              <a:t>value for money?</a:t>
            </a:r>
          </a:p>
          <a:p>
            <a:endParaRPr lang="en-GB" dirty="0"/>
          </a:p>
        </p:txBody>
      </p:sp>
    </p:spTree>
    <p:extLst>
      <p:ext uri="{BB962C8B-B14F-4D97-AF65-F5344CB8AC3E}">
        <p14:creationId xmlns:p14="http://schemas.microsoft.com/office/powerpoint/2010/main" val="975375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Marketing matrix</a:t>
            </a:r>
            <a:endParaRPr lang="en-GB" dirty="0"/>
          </a:p>
        </p:txBody>
      </p:sp>
      <p:sp>
        <p:nvSpPr>
          <p:cNvPr id="3" name="Content Placeholder 2"/>
          <p:cNvSpPr>
            <a:spLocks noGrp="1"/>
          </p:cNvSpPr>
          <p:nvPr>
            <p:ph idx="1"/>
          </p:nvPr>
        </p:nvSpPr>
        <p:spPr/>
        <p:txBody>
          <a:bodyPr/>
          <a:lstStyle/>
          <a:p>
            <a:r>
              <a:rPr lang="en-GB" dirty="0" smtClean="0"/>
              <a:t>Designed by the marketing department</a:t>
            </a:r>
          </a:p>
          <a:p>
            <a:r>
              <a:rPr lang="en-GB" dirty="0" smtClean="0"/>
              <a:t>A university-wide tool which we use to plan marketing campaigns</a:t>
            </a:r>
          </a:p>
          <a:p>
            <a:r>
              <a:rPr lang="en-GB" dirty="0" smtClean="0"/>
              <a:t>Helped us to think about key aspects of the campaign, including…</a:t>
            </a:r>
          </a:p>
          <a:p>
            <a:pPr lvl="1"/>
            <a:r>
              <a:rPr lang="en-GB" dirty="0" smtClean="0"/>
              <a:t>The different channels of communication available to us, including social media</a:t>
            </a:r>
          </a:p>
          <a:p>
            <a:pPr lvl="1"/>
            <a:r>
              <a:rPr lang="en-GB" dirty="0"/>
              <a:t>F</a:t>
            </a:r>
            <a:r>
              <a:rPr lang="en-GB" dirty="0" smtClean="0"/>
              <a:t>ace to face interactions outside the library which could be used to promote our campaign</a:t>
            </a:r>
          </a:p>
          <a:p>
            <a:endParaRPr lang="en-GB" dirty="0"/>
          </a:p>
        </p:txBody>
      </p:sp>
    </p:spTree>
    <p:extLst>
      <p:ext uri="{BB962C8B-B14F-4D97-AF65-F5344CB8AC3E}">
        <p14:creationId xmlns:p14="http://schemas.microsoft.com/office/powerpoint/2010/main" val="1082304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BM_University_of_Huddersfield (1)">
  <a:themeElements>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c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c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c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c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c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c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c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c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c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c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c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c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White">
  <a:themeElements>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White">
  <a:themeElements>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White">
  <a:themeElements>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ink">
  <a:themeElements>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ink">
  <a:themeElements>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Green">
  <a:themeElements>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White">
  <a:themeElements>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White">
  <a:themeElements>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White">
  <a:themeElements>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BM_University_of_Huddersfield (1)</Template>
  <TotalTime>1490</TotalTime>
  <Words>2510</Words>
  <Application>Microsoft Office PowerPoint</Application>
  <PresentationFormat>On-screen Show (4:3)</PresentationFormat>
  <Paragraphs>213</Paragraphs>
  <Slides>36</Slides>
  <Notes>26</Notes>
  <HiddenSlides>0</HiddenSlides>
  <MMClips>0</MMClips>
  <ScaleCrop>false</ScaleCrop>
  <HeadingPairs>
    <vt:vector size="6" baseType="variant">
      <vt:variant>
        <vt:lpstr>Fonts Used</vt:lpstr>
      </vt:variant>
      <vt:variant>
        <vt:i4>3</vt:i4>
      </vt:variant>
      <vt:variant>
        <vt:lpstr>Theme</vt:lpstr>
      </vt:variant>
      <vt:variant>
        <vt:i4>13</vt:i4>
      </vt:variant>
      <vt:variant>
        <vt:lpstr>Slide Titles</vt:lpstr>
      </vt:variant>
      <vt:variant>
        <vt:i4>36</vt:i4>
      </vt:variant>
    </vt:vector>
  </HeadingPairs>
  <TitlesOfParts>
    <vt:vector size="52" baseType="lpstr">
      <vt:lpstr>Arial</vt:lpstr>
      <vt:lpstr>Calibri</vt:lpstr>
      <vt:lpstr>Times New Roman</vt:lpstr>
      <vt:lpstr>BM_University_of_Huddersfield (1)</vt:lpstr>
      <vt:lpstr>Pink</vt:lpstr>
      <vt:lpstr>1_Pink</vt:lpstr>
      <vt:lpstr>Green</vt:lpstr>
      <vt:lpstr>White</vt:lpstr>
      <vt:lpstr>1_White</vt:lpstr>
      <vt:lpstr>2_White</vt:lpstr>
      <vt:lpstr>3_White</vt:lpstr>
      <vt:lpstr>4_White</vt:lpstr>
      <vt:lpstr>5_White</vt:lpstr>
      <vt:lpstr>6_White</vt:lpstr>
      <vt:lpstr>7_White</vt:lpstr>
      <vt:lpstr>8_White</vt:lpstr>
      <vt:lpstr>Take your degree to the next level: marketing MyReading at the University of Huddersfield</vt:lpstr>
      <vt:lpstr>MyReading – the background</vt:lpstr>
      <vt:lpstr>Drivers for design of MyReading</vt:lpstr>
      <vt:lpstr>Early marketing strategy from 2011</vt:lpstr>
      <vt:lpstr>Evaluation of launch</vt:lpstr>
      <vt:lpstr>Evaluation of launch</vt:lpstr>
      <vt:lpstr>Our promotional objectives</vt:lpstr>
      <vt:lpstr>Our promotional objectives</vt:lpstr>
      <vt:lpstr>Marketing matrix</vt:lpstr>
      <vt:lpstr>A branding problem: Reading Lists or MyReading?</vt:lpstr>
      <vt:lpstr>Narrative marketing approach</vt:lpstr>
      <vt:lpstr>Narrative marketing approach </vt:lpstr>
      <vt:lpstr>Narrative marketing approach </vt:lpstr>
      <vt:lpstr>The animation</vt:lpstr>
      <vt:lpstr>PowerPoint Presentation</vt:lpstr>
      <vt:lpstr>Leaflets</vt:lpstr>
      <vt:lpstr>Leaflets</vt:lpstr>
      <vt:lpstr>Building a bigger picture</vt:lpstr>
      <vt:lpstr>772 Questionnaire Responses</vt:lpstr>
      <vt:lpstr>Split between Schools</vt:lpstr>
      <vt:lpstr>Which of the “Taking your degree to the next level” promotional materials have you seen?</vt:lpstr>
      <vt:lpstr>Impact of the promotional materials</vt:lpstr>
      <vt:lpstr>Don’t use MyReading</vt:lpstr>
      <vt:lpstr>Chart showing MyReading use from Jan 2012 – April 2015</vt:lpstr>
      <vt:lpstr>MyReading usage over the last two academic years</vt:lpstr>
      <vt:lpstr>Future Marketing Strategy</vt:lpstr>
      <vt:lpstr>Future Marketing Strategy</vt:lpstr>
      <vt:lpstr>Getting the academics on board</vt:lpstr>
      <vt:lpstr>PowerPoint Presentation</vt:lpstr>
      <vt:lpstr>PowerPoint Presentation</vt:lpstr>
      <vt:lpstr>Teaching and Learning Festival 2015</vt:lpstr>
      <vt:lpstr>PowerPoint Presentation</vt:lpstr>
      <vt:lpstr>Get academics to promote best  practice</vt:lpstr>
      <vt:lpstr>New Business School Post</vt:lpstr>
      <vt:lpstr>References</vt:lpstr>
      <vt:lpstr>PowerPoint Presentation</vt:lpstr>
    </vt:vector>
  </TitlesOfParts>
  <Company>University of Huddersfield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Administrator</dc:creator>
  <cp:lastModifiedBy>Alison Sharman</cp:lastModifiedBy>
  <cp:revision>76</cp:revision>
  <cp:lastPrinted>2015-11-06T12:49:45Z</cp:lastPrinted>
  <dcterms:created xsi:type="dcterms:W3CDTF">2012-10-10T08:25:01Z</dcterms:created>
  <dcterms:modified xsi:type="dcterms:W3CDTF">2015-11-12T17:11:38Z</dcterms:modified>
</cp:coreProperties>
</file>