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  <p:sldMasterId id="2147483802" r:id="rId13"/>
    <p:sldMasterId id="2147483814" r:id="rId14"/>
  </p:sldMasterIdLst>
  <p:notesMasterIdLst>
    <p:notesMasterId r:id="rId33"/>
  </p:notesMasterIdLst>
  <p:handoutMasterIdLst>
    <p:handoutMasterId r:id="rId34"/>
  </p:handoutMasterIdLst>
  <p:sldIdLst>
    <p:sldId id="365" r:id="rId15"/>
    <p:sldId id="324" r:id="rId16"/>
    <p:sldId id="323" r:id="rId17"/>
    <p:sldId id="342" r:id="rId18"/>
    <p:sldId id="344" r:id="rId19"/>
    <p:sldId id="343" r:id="rId20"/>
    <p:sldId id="281" r:id="rId21"/>
    <p:sldId id="348" r:id="rId22"/>
    <p:sldId id="353" r:id="rId23"/>
    <p:sldId id="354" r:id="rId24"/>
    <p:sldId id="355" r:id="rId25"/>
    <p:sldId id="356" r:id="rId26"/>
    <p:sldId id="357" r:id="rId27"/>
    <p:sldId id="358" r:id="rId28"/>
    <p:sldId id="334" r:id="rId29"/>
    <p:sldId id="361" r:id="rId30"/>
    <p:sldId id="366" r:id="rId31"/>
    <p:sldId id="364" r:id="rId32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772"/>
    <a:srgbClr val="005A84"/>
    <a:srgbClr val="6254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 autoAdjust="0"/>
    <p:restoredTop sz="94660"/>
  </p:normalViewPr>
  <p:slideViewPr>
    <p:cSldViewPr>
      <p:cViewPr varScale="1">
        <p:scale>
          <a:sx n="108" d="100"/>
          <a:sy n="108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58BFAA3-2A03-40C8-AC52-E8CF2E863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493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4CC3E60-278B-40CA-83FA-37FB724F4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645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35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A2E3-2915-4421-9E6C-70CF538065D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40070-5C6A-4DD1-B39F-E43023F34DF5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40070-5C6A-4DD1-B39F-E43023F34DF5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500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050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7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5524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683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FBD11-703F-49FF-9742-468539E6AE52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23EA7-02E0-4B40-83A1-8E47BCB03A4D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C3E60-278B-40CA-83FA-37FB724F4E2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E5C8-7937-4D92-8DE5-1A659E8E4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B9FD-2657-4331-9F59-03ED7A601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647C-A1A1-4C71-B785-FE98B08FE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EA94-7D48-4AD5-BE0B-0EDE0D197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EC6F-1801-43B9-A312-39184231E4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65FB-7F30-481E-99D8-955BE4B9B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D32F-BFC5-4B13-B4A4-0925541B79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EA9-9666-4F82-8ADD-2FCC942935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7D02-2272-4117-8129-31A8F3922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A17A-5326-4379-AD2B-FB0719DE4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8D64-0229-42C8-A365-697EBAF78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6464-99CC-4EB2-9093-0D00FF0892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C508-7174-4B5E-91B0-380365279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D2B5-80F3-42E0-B202-737A2BD2B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FBAC-0DE3-4E07-9E3C-144F13C73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657D-95FF-4CDD-AC6A-FE21375D56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37350-B9C2-41DA-8305-B3E0B8569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C18F-737D-415C-A843-8BFD98E9B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338F-2DB3-4EAD-9930-78D5A61361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2887-F644-419B-8FDF-9BE704D41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6E78-AA6B-4BAF-8E9A-4CD95543B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923B-F149-403C-9227-6A0FB3A34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5A1E-D0D6-40E2-AF70-C4FEBACD1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66D9-0A44-4077-8783-8C3BA2503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3C15-2B00-4673-8004-DF63D92FE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AA28-4EA5-4D40-9620-1B9E73B1F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BF00D-BACB-4AEF-8447-5BEE4E3EC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238B-DC31-490B-9A3D-D31078D9B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3FCB-1E71-4D19-8CC1-6A1694522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DDAE-CA43-4C80-88E8-86C70B013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FE25-50B0-401D-854F-A74256678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56D6-3E85-438C-B99A-E69C1F834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38FC-A892-454C-B7D7-14E286462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AFC1-49FF-4A0C-8978-73DB3F5DC5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7958-4516-4BBE-B5D3-7E712B6BF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E680-B980-4200-A1B9-DB45224F4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9357779-A633-4408-925D-C0343716E6B2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16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C1B2E853-23C1-4CEE-95AE-2C508F37D3D8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47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B82EDBDA-8E78-489A-A1C8-F7E2C4F96DF9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12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5E6AD7C-AA3C-4E94-9599-4343FB3C9A8A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5C22DA3-6828-4D99-8DE6-61CBF3F28E49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16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7F3E7567-93D0-4E78-B3AF-F94A7D88B433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2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FD6613A8-F632-4492-BCD7-AB3E87A48A4D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14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BBAA-8B36-4F39-9F42-99FD94FCD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3BE6961C-2627-43D0-ADDB-4E828ED1B12B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05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8280E374-BF7E-4F68-AC1D-9AB320A9CDAA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29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6223C165-887C-40BD-B0CC-B10770109527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20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33A44DD1-C66A-4511-A6F4-A9D86632C9A3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53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9357779-A633-4408-925D-C0343716E6B2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19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C1B2E853-23C1-4CEE-95AE-2C508F37D3D8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6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B82EDBDA-8E78-489A-A1C8-F7E2C4F96DF9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65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5E6AD7C-AA3C-4E94-9599-4343FB3C9A8A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31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15C22DA3-6828-4D99-8DE6-61CBF3F28E49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31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7F3E7567-93D0-4E78-B3AF-F94A7D88B433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30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B738-3ED5-4FAC-B93E-293C78042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FD6613A8-F632-4492-BCD7-AB3E87A48A4D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04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3BE6961C-2627-43D0-ADDB-4E828ED1B12B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66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8280E374-BF7E-4F68-AC1D-9AB320A9CDAA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22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6223C165-887C-40BD-B0CC-B10770109527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9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20000"/>
              </a:spcBef>
            </a:pPr>
            <a:fld id="{33A44DD1-C66A-4511-A6F4-A9D86632C9A3}" type="slidenum">
              <a:rPr lang="en-GB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9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52D7-8D31-4DB9-BB2D-4543D4A38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1112-8195-4A04-A476-46B064D6DC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922C-F1BB-4C28-87F8-3E1A90570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7E1B-B0F9-42E1-9851-343456838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715B-7EA7-4C39-B35A-34F227EBD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3EFC-85F7-48BF-A290-97811644D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E7AE-0E04-4318-9770-7E3B263A2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CDBC-5FD9-4D0B-99B6-1EECD7019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88483-DE3F-44A0-8664-1F5CF6368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75BF-9EE1-4086-BD6E-650DBF6A6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674C-7335-476C-B75C-607EB7457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47F9-D82E-47C7-B2D4-19A4F60D6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BB91-4881-42FF-90D5-51CD929BD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0466-2E05-4DC4-A87A-4A5D1792B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DC53-E776-42A2-BB1E-425E7E4A8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8ED2-9634-4FAA-BA55-D30827B14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EE63-BA66-4323-817C-3713AA9B7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FFFE-03AD-4DA3-A204-B86FE1E76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FDD9-5FD7-4348-815C-4983B82B8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B1D4-DDAA-4601-922D-D5B7A90A9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637A-8A6D-49E0-815D-56F80F4602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31A3-E4D4-4279-8390-291902D33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0285-9B71-4535-8DDF-256430834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7908-04FE-48C9-8815-5D69049FC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BD34-3571-4A09-8A0B-761ADB663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9310A-CCF7-4DF5-A385-1D448BD82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CAB6-EBFD-42F4-828B-2FEE0B20A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9F01-5B59-4B3A-B78D-FE206EBD7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B0F-9A2A-4989-877E-0C66CBB80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DF81-0BA7-4423-BA8E-C6E62523B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B9DA-6EE5-445A-BA20-43F226D15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D527-3B4D-4920-89AF-949DCF0C4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A074-F4F0-4944-9492-3F317F931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D85B-B5B6-43A0-8765-38FFE41F9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8947-3D2C-427C-BA1E-C6B68D540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7006-B35A-47F1-BA07-150C16623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0F71-3398-40D8-9B0B-F5E33F6E5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5CB8-046D-43A7-9B1A-2AED75D7F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1BB8-96F2-4077-83E6-65298676F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15D4-E973-4EA7-B72C-78BE3CAAC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D3CC-9A47-4D1E-889A-E82FEE4A3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CA4A-A7D8-42D0-A205-5DD6C566B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3097-9764-4353-8F32-7AEC97C25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E30A-FCA1-4987-9B0F-6B880CBF9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F947-DBC2-4C57-8876-0694875CD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64B8-618B-42AB-B8B9-34D8686D7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7714-8DC3-4573-AB82-43723F117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24EF-F1E3-4BE1-AE70-25A3E775A7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97F0-D130-4550-8E90-992F0D086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995-D653-4841-99DF-BDBD2CE8F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CA18-E3CD-4B65-BC80-5C97FE852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E53D-2F0A-49D4-B3AC-FFF75B388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20F4-E2E7-4E13-8513-330F8DBDB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37F5-8263-4587-A1D6-591C79F4D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FB34-341B-418C-95FD-DC689C5984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76F5-ED5E-4F8D-B6B6-D9CEB29DC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D894-EF60-4231-A526-9B2605A82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27F9-2A07-4DDA-A866-E1A73B534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CF33-6753-4163-87A2-58E066263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C34F-68FE-4A50-B769-9CF83D991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FF711-9643-47A7-8BCA-9B19D1EC3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2C41-78DE-44EB-A385-04E3FCF68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B482-2148-4923-8068-156580588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B82A-6234-4F49-BF4D-77191BC1C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B97A-777F-446F-B4AE-A6983CB5D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E3B6-8CD8-489A-B48E-DC0E5D612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C871-89F5-4D40-915A-4E9876BAD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5F03-740C-47B5-96D4-5F4F48BA1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DD83-2785-4F48-AC88-36A83931F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F5C9-96D6-4873-89A5-678C7E88A6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E700-1CE1-4B35-A886-C19215BD2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D7AF-FFF1-4F8C-B7EA-206C7D1FE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7064-2D7C-468B-A754-4FB934F60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994A-4B16-46DE-BEA7-D0CE544D2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3794C-5098-467D-B0C8-312D23C23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3ABC-970E-4937-BB5B-B76F488E8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40E0-B540-440A-BC87-EF9F33109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E762-14DC-49EA-B57B-0C4508770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5D2F-C21A-4250-96B2-DC775EA92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202C-BCF2-4E9E-9779-535797DE2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361A-6FD9-40E9-9D06-77B6093FB6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4C64-2C45-422E-BCF5-937D76DBD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FBD2-5524-45BC-8F12-4D9576192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603E-8114-4D17-BC77-42EDD08B41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CA06-6AA8-40D0-9F31-51685CD69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039-8BDC-47BD-80FA-3CBFC823C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26B6-EC9B-4DE9-B31D-E799D2342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3B4D-8C69-4CCD-8AA2-B39EA54C44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6162-A56F-4BA5-A4C9-057EFCC95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3706-B0A1-42EE-9D86-17C5226FD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107B-D8FF-4427-9D49-10FC4F7D8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20.emf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9E51FCB6-7D7E-407E-B81B-B94E1447D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3D9E901E-1E1A-4409-8DC8-D6F3981D8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16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00FDB5DE-D371-4B8B-9908-C09A5CE21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391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DEBED05-BDC9-4211-B456-289ED07F5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620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44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287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622006FF-37CF-4E50-8A6F-3275F0279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9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FE4AF9E1-57C5-456C-BE2D-E2B5B57716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5607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ABC92E75-D6F9-4046-B508-901886F61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7895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87EC15E6-CF4F-4084-AA3D-4A5636A67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0184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13EEB5C-C8CF-43B3-B25E-9F146ED1E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24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1B6C512A-EF5C-4F9C-AF3B-E68B6B6EE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476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F7627AE8-A08E-43DB-A743-68808CF45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70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55AB3823-C200-4A8F-8DAF-9302BE6C3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933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hyperlink" Target="http://www.workingforhealth.gov.uk/Default.aspx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60648"/>
            <a:ext cx="8231187" cy="900112"/>
          </a:xfrm>
          <a:noFill/>
          <a:ln/>
        </p:spPr>
        <p:txBody>
          <a:bodyPr/>
          <a:lstStyle/>
          <a:p>
            <a:pPr lvl="0"/>
            <a:r>
              <a:rPr lang="en-GB" sz="1600" kern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Centre for Applied Psychological &amp; Health Research</a:t>
            </a:r>
            <a:endParaRPr lang="en-GB" sz="1600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165225"/>
            <a:ext cx="9223376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24944"/>
            <a:ext cx="7920880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Return to work is a family decision?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i="1" dirty="0" smtClean="0">
                <a:solidFill>
                  <a:srgbClr val="000000"/>
                </a:solidFill>
              </a:rPr>
              <a:t>The influence of ‘significant others’ on work participation for those with chronic musculoskeletal pain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800" i="1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u="sng" dirty="0" smtClean="0">
                <a:solidFill>
                  <a:srgbClr val="000000"/>
                </a:solidFill>
              </a:rPr>
              <a:t>Dr Serena McCluskey</a:t>
            </a:r>
          </a:p>
        </p:txBody>
      </p:sp>
      <p:pic>
        <p:nvPicPr>
          <p:cNvPr id="1027" name="Picture 3" descr="F:\Conferences\rugr_logoen_rood_rgb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5157192"/>
            <a:ext cx="2772000" cy="76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703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/>
              <a:t>Significant other responses:</a:t>
            </a:r>
            <a:br>
              <a:rPr lang="en-GB" sz="3200" dirty="0" smtClean="0"/>
            </a:br>
            <a:r>
              <a:rPr lang="en-GB" sz="3200" dirty="0" smtClean="0"/>
              <a:t>‘Connectivity’</a:t>
            </a:r>
            <a:endParaRPr lang="en-GB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“Make sure that I am always open to discussion”</a:t>
            </a:r>
          </a:p>
          <a:p>
            <a:pPr lvl="0"/>
            <a:r>
              <a:rPr lang="en-GB" i="1" dirty="0" smtClean="0"/>
              <a:t>“It is important to let them determine when to talk about the pain”</a:t>
            </a:r>
          </a:p>
          <a:p>
            <a:pPr lvl="0"/>
            <a:r>
              <a:rPr lang="en-GB" i="1" dirty="0" smtClean="0"/>
              <a:t>“Take the pain seriously, be patient, and avoid patronizing”</a:t>
            </a:r>
          </a:p>
          <a:p>
            <a:pPr lvl="0"/>
            <a:r>
              <a:rPr lang="en-GB" i="1" dirty="0" smtClean="0"/>
              <a:t>“Always have a listening ear and sympathize”</a:t>
            </a:r>
          </a:p>
          <a:p>
            <a:pPr lvl="0"/>
            <a:r>
              <a:rPr lang="en-GB" i="1" dirty="0" smtClean="0"/>
              <a:t>“Try to show understanding as much as possible…they might get grumpy because they are so tired from working and being in pain, but you have to be understanding”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Cloud 4"/>
          <p:cNvSpPr/>
          <p:nvPr/>
        </p:nvSpPr>
        <p:spPr bwMode="auto">
          <a:xfrm>
            <a:off x="3131840" y="3356992"/>
            <a:ext cx="914400" cy="9144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1979712" y="2420888"/>
            <a:ext cx="2520280" cy="9144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1187624" y="2420888"/>
            <a:ext cx="4320480" cy="9144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uble Bracket 9"/>
          <p:cNvSpPr/>
          <p:nvPr/>
        </p:nvSpPr>
        <p:spPr bwMode="auto">
          <a:xfrm>
            <a:off x="1331640" y="2492896"/>
            <a:ext cx="2570584" cy="914400"/>
          </a:xfrm>
          <a:prstGeom prst="bracketPai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other responses:</a:t>
            </a:r>
            <a:br>
              <a:rPr lang="en-GB" dirty="0" smtClean="0"/>
            </a:br>
            <a:r>
              <a:rPr lang="en-GB" dirty="0" smtClean="0"/>
              <a:t>‘Activity’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“Ensure that they remain active despite the pain”</a:t>
            </a:r>
          </a:p>
          <a:p>
            <a:r>
              <a:rPr lang="en-GB" i="1" dirty="0" smtClean="0"/>
              <a:t>“I tell him to continue with his activities and do not give in to the pain quickly”</a:t>
            </a:r>
          </a:p>
          <a:p>
            <a:r>
              <a:rPr lang="en-GB" i="1" dirty="0" smtClean="0"/>
              <a:t>“Try to keep doing the things that are important and use your energy for that”</a:t>
            </a:r>
          </a:p>
          <a:p>
            <a:r>
              <a:rPr lang="en-GB" i="1" dirty="0" smtClean="0"/>
              <a:t>“Just continue, the pain is there whether you work or not”</a:t>
            </a:r>
          </a:p>
          <a:p>
            <a:r>
              <a:rPr lang="en-GB" i="1" dirty="0" smtClean="0"/>
              <a:t>“If you’re at work then you have no time to brood”</a:t>
            </a:r>
          </a:p>
          <a:p>
            <a:r>
              <a:rPr lang="en-GB" i="1" dirty="0" smtClean="0"/>
              <a:t>“Don’t lie down, exercise and carry on as normal”.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other responses:</a:t>
            </a:r>
            <a:br>
              <a:rPr lang="en-GB" dirty="0" smtClean="0"/>
            </a:br>
            <a:r>
              <a:rPr lang="en-GB" dirty="0" smtClean="0"/>
              <a:t>‘Positivity’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i="1" dirty="0" smtClean="0"/>
              <a:t>“Don’t be a whiner”</a:t>
            </a:r>
          </a:p>
          <a:p>
            <a:r>
              <a:rPr lang="en-GB" sz="2200" i="1" dirty="0" smtClean="0"/>
              <a:t>“Try to enjoy the things that you can and emphasise these. Go out to do fun things to keep you socially involved”</a:t>
            </a:r>
          </a:p>
          <a:p>
            <a:r>
              <a:rPr lang="en-GB" sz="2200" i="1" dirty="0" smtClean="0"/>
              <a:t>“I always say there are worse things in life”</a:t>
            </a:r>
          </a:p>
          <a:p>
            <a:r>
              <a:rPr lang="en-GB" sz="2200" i="1" dirty="0" smtClean="0"/>
              <a:t>“Try and be as positive as much as you can, don’t be miserable about it”</a:t>
            </a:r>
          </a:p>
          <a:p>
            <a:r>
              <a:rPr lang="en-GB" sz="2200" i="1" dirty="0" smtClean="0"/>
              <a:t>“Do not resign yourself to a situation…be hopeful that it will improve”</a:t>
            </a:r>
          </a:p>
          <a:p>
            <a:r>
              <a:rPr lang="en-GB" sz="2200" i="1" dirty="0" smtClean="0"/>
              <a:t>“Someone has to remain positive…I think positivity breeds positivity”</a:t>
            </a:r>
            <a:endParaRPr lang="en-GB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	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8229600" cy="3816250"/>
          </a:xfrm>
        </p:spPr>
        <p:txBody>
          <a:bodyPr/>
          <a:lstStyle/>
          <a:p>
            <a:r>
              <a:rPr lang="en-GB" sz="2000" dirty="0" smtClean="0"/>
              <a:t>Novel insights about the positive and supportive influence of significant others in context of chronic pain and work </a:t>
            </a:r>
          </a:p>
          <a:p>
            <a:endParaRPr lang="en-GB" sz="2000" dirty="0" smtClean="0"/>
          </a:p>
          <a:p>
            <a:r>
              <a:rPr lang="en-GB" sz="2000" dirty="0" smtClean="0"/>
              <a:t>Significant others and workers beliefs are congruent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/>
              <a:t>S</a:t>
            </a:r>
            <a:r>
              <a:rPr lang="en-GB" sz="2000" dirty="0" smtClean="0"/>
              <a:t>ignificant others have their own information needs</a:t>
            </a:r>
          </a:p>
          <a:p>
            <a:endParaRPr lang="en-GB" sz="2000" dirty="0" smtClean="0"/>
          </a:p>
          <a:p>
            <a:r>
              <a:rPr lang="en-GB" sz="2000" dirty="0" smtClean="0"/>
              <a:t>Some discrepancies – highlighting complexity involved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Relationship quality, socio-demographic characteristics and significant other health also important factors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	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>
          <a:xfrm>
            <a:off x="412750" y="2205038"/>
            <a:ext cx="8229600" cy="3816250"/>
          </a:xfrm>
        </p:spPr>
        <p:txBody>
          <a:bodyPr/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Adding to the under-researched ‘social’ component of the ‘</a:t>
            </a:r>
            <a:r>
              <a:rPr lang="en-GB" sz="2000" dirty="0" err="1" smtClean="0"/>
              <a:t>biopsychosocial</a:t>
            </a:r>
            <a:r>
              <a:rPr lang="en-GB" sz="2000" dirty="0" smtClean="0"/>
              <a:t>’ model of chronic pain.</a:t>
            </a:r>
          </a:p>
          <a:p>
            <a:endParaRPr lang="en-GB" sz="2000" dirty="0" smtClean="0"/>
          </a:p>
          <a:p>
            <a:r>
              <a:rPr lang="en-GB" sz="2000" dirty="0" smtClean="0"/>
              <a:t>Support of significant others may be usefully harnessed in pain management and/or vocational rehabilitation programmes.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8751" y="260648"/>
            <a:ext cx="8302055" cy="73719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cs typeface="Arial" charset="0"/>
              </a:rPr>
              <a:t>How best to include </a:t>
            </a:r>
            <a:br>
              <a:rPr lang="en-GB" sz="3200" b="1" dirty="0" smtClean="0">
                <a:cs typeface="Arial" charset="0"/>
              </a:rPr>
            </a:br>
            <a:r>
              <a:rPr lang="en-GB" sz="3200" b="1" dirty="0" smtClean="0">
                <a:cs typeface="Arial" charset="0"/>
              </a:rPr>
              <a:t>‘significant others’?</a:t>
            </a:r>
            <a:endParaRPr lang="en-GB" sz="32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171075"/>
            <a:ext cx="3491805" cy="33534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2800" dirty="0" smtClean="0"/>
              <a:t>Evidence-informed material</a:t>
            </a:r>
          </a:p>
          <a:p>
            <a:pPr lvl="2" eaLnBrk="1" hangingPunct="1"/>
            <a:r>
              <a:rPr lang="en-GB" dirty="0"/>
              <a:t>w</a:t>
            </a:r>
            <a:r>
              <a:rPr lang="en-GB" dirty="0" smtClean="0"/>
              <a:t>orkplace</a:t>
            </a:r>
          </a:p>
          <a:p>
            <a:pPr lvl="2" eaLnBrk="1" hangingPunct="1"/>
            <a:r>
              <a:rPr lang="en-GB" dirty="0"/>
              <a:t>w</a:t>
            </a:r>
            <a:r>
              <a:rPr lang="en-GB" dirty="0" smtClean="0"/>
              <a:t>orker</a:t>
            </a:r>
          </a:p>
          <a:p>
            <a:pPr lvl="2" eaLnBrk="1" hangingPunct="1"/>
            <a:r>
              <a:rPr lang="en-GB" dirty="0" smtClean="0"/>
              <a:t>healthcare</a:t>
            </a:r>
          </a:p>
          <a:p>
            <a:r>
              <a:rPr lang="en-GB" dirty="0" smtClean="0"/>
              <a:t>Practical advice on return to work processes</a:t>
            </a:r>
          </a:p>
          <a:p>
            <a:r>
              <a:rPr lang="en-GB" dirty="0" smtClean="0"/>
              <a:t>Facilitate communication and understanding</a:t>
            </a:r>
          </a:p>
          <a:p>
            <a:r>
              <a:rPr lang="en-GB" dirty="0" smtClean="0"/>
              <a:t>Synchronous distribution</a:t>
            </a:r>
          </a:p>
          <a:p>
            <a:r>
              <a:rPr lang="en-GB" dirty="0" smtClean="0"/>
              <a:t>Free  PDFs</a:t>
            </a:r>
            <a:endParaRPr lang="en-GB" dirty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935351" y="6224843"/>
            <a:ext cx="3857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0070C0"/>
                </a:solidFill>
                <a:latin typeface="Franklin Gothic Book" pitchFamily="34" charset="0"/>
              </a:rPr>
              <a:t>www.tsoshop.co.uk/evidence-based </a:t>
            </a:r>
            <a:endParaRPr lang="en-GB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pic>
        <p:nvPicPr>
          <p:cNvPr id="48133" name="Picture 6" descr="work&amp;heal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891" y="1120099"/>
            <a:ext cx="1448333" cy="205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 descr="advising pati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440" y="3952816"/>
            <a:ext cx="1448331" cy="20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 descr="Health, Work and Well-being logo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89703"/>
            <a:ext cx="2211940" cy="6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51" y="1285875"/>
            <a:ext cx="912798" cy="13418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1651405"/>
            <a:ext cx="8540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93" y="2848475"/>
            <a:ext cx="855413" cy="1302747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17" y="3952815"/>
            <a:ext cx="2911758" cy="22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Health&amp;Wor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1986" y="2302189"/>
            <a:ext cx="1448331" cy="21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45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Healthcare alone is not enough</a:t>
            </a:r>
          </a:p>
          <a:p>
            <a:r>
              <a:rPr lang="en-GB" dirty="0" smtClean="0"/>
              <a:t>Harnessing the support of others</a:t>
            </a:r>
          </a:p>
          <a:p>
            <a:r>
              <a:rPr lang="en-GB" dirty="0" smtClean="0"/>
              <a:t>Reinforcing continued work participation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5" descr="out of b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4300" y="2813844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55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106488" y="2393950"/>
            <a:ext cx="6993904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Dr Joanna Brooks; Professor Nigel King &amp; Professor Kim Burton (University of Huddersfield)</a:t>
            </a:r>
          </a:p>
          <a:p>
            <a:pPr algn="ctr"/>
            <a:endParaRPr lang="en-GB" sz="2400" dirty="0" smtClean="0">
              <a:solidFill>
                <a:srgbClr val="00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Dr </a:t>
            </a:r>
            <a:r>
              <a:rPr lang="en-GB" sz="2400" dirty="0" err="1" smtClean="0">
                <a:solidFill>
                  <a:srgbClr val="000000"/>
                </a:solidFill>
              </a:rPr>
              <a:t>Haitze</a:t>
            </a:r>
            <a:r>
              <a:rPr lang="en-GB" sz="2400" dirty="0" smtClean="0">
                <a:solidFill>
                  <a:srgbClr val="000000"/>
                </a:solidFill>
              </a:rPr>
              <a:t> de Vries; Professor </a:t>
            </a:r>
            <a:r>
              <a:rPr lang="en-GB" sz="2400" dirty="0" err="1" smtClean="0">
                <a:solidFill>
                  <a:srgbClr val="000000"/>
                </a:solidFill>
              </a:rPr>
              <a:t>Michiel</a:t>
            </a:r>
            <a:r>
              <a:rPr lang="en-GB" sz="2400" dirty="0" smtClean="0">
                <a:solidFill>
                  <a:srgbClr val="000000"/>
                </a:solidFill>
              </a:rPr>
              <a:t> Reneman &amp; Dr Sandra </a:t>
            </a:r>
            <a:r>
              <a:rPr lang="en-GB" sz="2400" dirty="0" err="1" smtClean="0">
                <a:solidFill>
                  <a:srgbClr val="000000"/>
                </a:solidFill>
              </a:rPr>
              <a:t>Brouwer</a:t>
            </a:r>
            <a:r>
              <a:rPr lang="en-GB" sz="2400" dirty="0" smtClean="0">
                <a:solidFill>
                  <a:srgbClr val="000000"/>
                </a:solidFill>
              </a:rPr>
              <a:t> (University of Groningen)</a:t>
            </a:r>
          </a:p>
        </p:txBody>
      </p:sp>
      <p:pic>
        <p:nvPicPr>
          <p:cNvPr id="13" name="Picture 3" descr="BackCare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73630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714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14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3933056"/>
            <a:ext cx="79227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 for listening!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1800" y="4509120"/>
            <a:ext cx="40719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800" dirty="0">
              <a:latin typeface="Tw Cen MT" pitchFamily="34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Tw Cen MT" pitchFamily="34" charset="0"/>
              </a:rPr>
              <a:t>s.mccluskey@hud.ac.uk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6392463" cy="1224951"/>
          </a:xfrm>
          <a:prstGeom prst="rect">
            <a:avLst/>
          </a:prstGeom>
          <a:noFill/>
          <a:ln w="9525" algn="ctr">
            <a:solidFill>
              <a:srgbClr val="66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McCluskey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et al., BMC Musculoskeletal Disorders, 2011;12, 236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Brooks et al., BMC Musculoskeletal Disorders, 2013; 14, 48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McCluskey et al., WORK, 2014; 48, 391-398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McCluskey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et al., BMC Family Practice, 2015;16, 85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3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Why do some people become work-disabled?</a:t>
            </a:r>
            <a:endParaRPr lang="en-GB" sz="4400" dirty="0" smtClean="0"/>
          </a:p>
        </p:txBody>
      </p:sp>
      <p:sp>
        <p:nvSpPr>
          <p:cNvPr id="19459" name="Content Placeholder 5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5214938" cy="4900613"/>
          </a:xfrm>
        </p:spPr>
        <p:txBody>
          <a:bodyPr/>
          <a:lstStyle/>
          <a:p>
            <a:pPr eaLnBrk="1" hangingPunct="1"/>
            <a:r>
              <a:rPr lang="en-GB" sz="2000" dirty="0" smtClean="0"/>
              <a:t>They do not have a more serious health condition or more severe injury</a:t>
            </a:r>
          </a:p>
          <a:p>
            <a:pPr eaLnBrk="1" hangingPunct="1"/>
            <a:r>
              <a:rPr lang="en-GB" sz="2000" dirty="0" smtClean="0"/>
              <a:t>So, it’s not about what has happened to them; rather its about why they don’t recover</a:t>
            </a:r>
          </a:p>
          <a:p>
            <a:pPr eaLnBrk="1" hangingPunct="1"/>
            <a:r>
              <a:rPr lang="en-GB" sz="2000" dirty="0" smtClean="0"/>
              <a:t>Chronic </a:t>
            </a:r>
            <a:r>
              <a:rPr lang="en-GB" sz="2000" dirty="0"/>
              <a:t>non-specific musculoskeletal pain is a leading cause of sickness absence and work disability in Western society</a:t>
            </a:r>
            <a:r>
              <a:rPr lang="en-GB" sz="2000" dirty="0" smtClean="0"/>
              <a:t>.</a:t>
            </a:r>
          </a:p>
          <a:p>
            <a:pPr eaLnBrk="1" hangingPunct="1"/>
            <a:r>
              <a:rPr lang="en-GB" sz="2000" dirty="0" smtClean="0"/>
              <a:t>In the UK, only 2% of those who receive disability benefit will return to work</a:t>
            </a:r>
            <a:endParaRPr lang="en-GB" sz="2000" dirty="0"/>
          </a:p>
          <a:p>
            <a:pPr lvl="1" eaLnBrk="1" hangingPunct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29036"/>
            <a:ext cx="3249910" cy="2599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9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Psychosocial Flags Framework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Gill Sans Light" charset="0"/>
              <a:buNone/>
              <a:defRPr/>
            </a:pPr>
            <a:r>
              <a:rPr lang="en-US" sz="3200" b="1" dirty="0" smtClean="0">
                <a:solidFill>
                  <a:srgbClr val="FFED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- psychosocial factors associated with unfavourable clinical outcomes and the transition to persistent pain and disability</a:t>
            </a:r>
          </a:p>
          <a:p>
            <a:pPr marL="342900" indent="-342900" eaLnBrk="1" hangingPunct="1">
              <a:lnSpc>
                <a:spcPct val="90000"/>
              </a:lnSpc>
              <a:buFont typeface="Gill Sans Light" charset="0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Workplace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- stem largely from perceptions about the relationship between work and health, and are associated with reduced ability to work and prolonged absence</a:t>
            </a:r>
          </a:p>
          <a:p>
            <a:pPr marL="342900" indent="-342900" eaLnBrk="1" hangingPunct="1">
              <a:lnSpc>
                <a:spcPct val="90000"/>
              </a:lnSpc>
              <a:buFont typeface="Gill Sans Light" charset="0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- in which the person functions; </a:t>
            </a:r>
            <a:r>
              <a:rPr lang="en-US" sz="2000" u="sng" dirty="0" smtClean="0">
                <a:latin typeface="Arial" charset="0"/>
              </a:rPr>
              <a:t>includes relevant people</a:t>
            </a:r>
            <a:r>
              <a:rPr lang="en-US" sz="2000" dirty="0" smtClean="0">
                <a:latin typeface="Arial" charset="0"/>
              </a:rPr>
              <a:t>, systems and policies.  These may operate at a societal level, or in the workplace. They are especially important since they may help or hinder the recovery process.</a:t>
            </a:r>
          </a:p>
        </p:txBody>
      </p:sp>
    </p:spTree>
    <p:extLst>
      <p:ext uri="{BB962C8B-B14F-4D97-AF65-F5344CB8AC3E}">
        <p14:creationId xmlns="" xmlns:p14="http://schemas.microsoft.com/office/powerpoint/2010/main" val="39357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influence of ‘significant others’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Significant </a:t>
            </a:r>
            <a:r>
              <a:rPr lang="en-GB" dirty="0"/>
              <a:t>others </a:t>
            </a:r>
            <a:r>
              <a:rPr lang="en-GB" dirty="0" smtClean="0"/>
              <a:t>(spouses/partners/close family members) have been shown to have an </a:t>
            </a:r>
            <a:r>
              <a:rPr lang="en-GB" dirty="0"/>
              <a:t>important influence on an individual’s pain behaviour and </a:t>
            </a:r>
            <a:r>
              <a:rPr lang="en-GB" dirty="0" smtClean="0"/>
              <a:t>disability</a:t>
            </a:r>
          </a:p>
          <a:p>
            <a:endParaRPr lang="en-GB" dirty="0" smtClean="0"/>
          </a:p>
          <a:p>
            <a:r>
              <a:rPr lang="en-GB" dirty="0" smtClean="0"/>
              <a:t>Largely based on </a:t>
            </a:r>
            <a:r>
              <a:rPr lang="en-GB" u="sng" dirty="0" smtClean="0"/>
              <a:t>operant</a:t>
            </a:r>
            <a:r>
              <a:rPr lang="en-GB" dirty="0" smtClean="0"/>
              <a:t> (reinforcement), </a:t>
            </a:r>
            <a:r>
              <a:rPr lang="en-GB" u="sng" dirty="0" smtClean="0"/>
              <a:t>cognitive-behavioural</a:t>
            </a:r>
            <a:r>
              <a:rPr lang="en-GB" dirty="0" smtClean="0"/>
              <a:t> (thoughts about patient behaviour), </a:t>
            </a:r>
            <a:r>
              <a:rPr lang="en-GB" u="sng" dirty="0" smtClean="0"/>
              <a:t>communal coping </a:t>
            </a:r>
            <a:r>
              <a:rPr lang="en-GB" dirty="0" smtClean="0"/>
              <a:t>(response to patient </a:t>
            </a:r>
            <a:r>
              <a:rPr lang="en-GB" dirty="0" err="1" smtClean="0"/>
              <a:t>catastrophizing</a:t>
            </a:r>
            <a:r>
              <a:rPr lang="en-GB" dirty="0" smtClean="0"/>
              <a:t>) and </a:t>
            </a:r>
            <a:r>
              <a:rPr lang="en-GB" u="sng" dirty="0" smtClean="0"/>
              <a:t>empathy</a:t>
            </a:r>
            <a:r>
              <a:rPr lang="en-GB" dirty="0" smtClean="0"/>
              <a:t> (own experience influencing response) models of pain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and work participation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Department for Work and Pensions, UK (2011) – “family has an important role to play in facilitating RTW” </a:t>
            </a:r>
          </a:p>
          <a:p>
            <a:endParaRPr lang="en-GB" sz="2000" dirty="0"/>
          </a:p>
          <a:p>
            <a:r>
              <a:rPr lang="en-GB" sz="2000" dirty="0" smtClean="0"/>
              <a:t>Relationships with ‘significant others’ and ‘family life’ are highlighted in review studies of work participation </a:t>
            </a:r>
          </a:p>
          <a:p>
            <a:endParaRPr lang="en-GB" sz="2000" dirty="0" smtClean="0"/>
          </a:p>
          <a:p>
            <a:r>
              <a:rPr lang="en-GB" sz="2000" dirty="0" smtClean="0"/>
              <a:t>Social networks are important for recovery of chronic pain and continued work participation</a:t>
            </a:r>
          </a:p>
          <a:p>
            <a:pPr>
              <a:buNone/>
            </a:pPr>
            <a:endParaRPr lang="en-GB" sz="2000" dirty="0" smtClean="0"/>
          </a:p>
          <a:p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Gaps in the existing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Significant others are rarely the main/sole focus of research</a:t>
            </a:r>
          </a:p>
          <a:p>
            <a:r>
              <a:rPr lang="en-GB" dirty="0" smtClean="0"/>
              <a:t>Data is rarely collected from significant others themselves</a:t>
            </a:r>
          </a:p>
          <a:p>
            <a:r>
              <a:rPr lang="en-GB" dirty="0" smtClean="0"/>
              <a:t>The influence of significant others on work participation has not been directly examined</a:t>
            </a:r>
          </a:p>
          <a:p>
            <a:r>
              <a:rPr lang="en-GB" dirty="0" smtClean="0"/>
              <a:t>The focus is largely on those who are unable to work due to musculoskeletal pain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Qualitative Studies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Chronic musculoskeletal pain (CMP) patients and their significant others in the UK (n=28) &amp; the Netherlands (n=21): </a:t>
            </a:r>
          </a:p>
          <a:p>
            <a:pPr>
              <a:buNone/>
            </a:pPr>
            <a:r>
              <a:rPr lang="en-GB" sz="2000" dirty="0" smtClean="0"/>
              <a:t>	(1) Condition Management Programme (all work-disabled); </a:t>
            </a:r>
          </a:p>
          <a:p>
            <a:pPr>
              <a:buNone/>
            </a:pPr>
            <a:r>
              <a:rPr lang="en-GB" sz="2000" dirty="0" smtClean="0"/>
              <a:t>	(2) Hospital-based pain clinic (half work-disabled, half still at work) </a:t>
            </a:r>
          </a:p>
          <a:p>
            <a:pPr>
              <a:buNone/>
            </a:pPr>
            <a:r>
              <a:rPr lang="en-GB" sz="2000" dirty="0" smtClean="0"/>
              <a:t>	(3) ‘Working with pain’ study (all at work)</a:t>
            </a:r>
          </a:p>
          <a:p>
            <a:endParaRPr lang="en-GB" sz="2000" dirty="0" smtClean="0"/>
          </a:p>
          <a:p>
            <a:r>
              <a:rPr lang="en-GB" sz="2000" dirty="0" smtClean="0"/>
              <a:t>Data from studies 2 and 3 were assimilated to explore the relevant factors around continued work participation with CMP </a:t>
            </a:r>
            <a:endParaRPr lang="en-GB" sz="1800" dirty="0" smtClean="0"/>
          </a:p>
          <a:p>
            <a:pPr>
              <a:buFontTx/>
              <a:buNone/>
            </a:pPr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Almost identical questions were asked in both studies about the support of significant others</a:t>
            </a:r>
          </a:p>
          <a:p>
            <a:endParaRPr lang="en-GB" dirty="0" smtClean="0"/>
          </a:p>
          <a:p>
            <a:r>
              <a:rPr lang="en-GB" dirty="0" smtClean="0"/>
              <a:t>Thematic analyses applied to both sets of data independently; themes were identified</a:t>
            </a:r>
          </a:p>
          <a:p>
            <a:endParaRPr lang="en-GB" dirty="0" smtClean="0"/>
          </a:p>
          <a:p>
            <a:r>
              <a:rPr lang="en-GB" dirty="0" smtClean="0"/>
              <a:t>Data were then assimilated and final themes checked for consensus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other responses:</a:t>
            </a:r>
            <a:br>
              <a:rPr lang="en-GB" dirty="0" smtClean="0"/>
            </a:br>
            <a:r>
              <a:rPr lang="en-GB" dirty="0" smtClean="0"/>
              <a:t>UK &amp; Netherlands – Significant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‘Connectivity’ – encouraging communication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‘Activity’ – encouragement to keep active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‘Positivity’ – encouraging a positive outlook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Huddersfield">
  <a:themeElements>
    <a:clrScheme name="University of 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y of 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y of 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y of 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Huddersfield</Template>
  <TotalTime>3397</TotalTime>
  <Words>948</Words>
  <Application>Microsoft Office PowerPoint</Application>
  <PresentationFormat>On-screen Show (4:3)</PresentationFormat>
  <Paragraphs>138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University of Huddersfield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9_White</vt:lpstr>
      <vt:lpstr>10_White</vt:lpstr>
      <vt:lpstr>Centre for Applied Psychological &amp; Health Research</vt:lpstr>
      <vt:lpstr>Why do some people become work-disabled?</vt:lpstr>
      <vt:lpstr>Psychosocial Flags Framework</vt:lpstr>
      <vt:lpstr>The influence of ‘significant others’</vt:lpstr>
      <vt:lpstr>Family and work participation</vt:lpstr>
      <vt:lpstr>Gaps in the existing research</vt:lpstr>
      <vt:lpstr>Qualitative Studies</vt:lpstr>
      <vt:lpstr>Method</vt:lpstr>
      <vt:lpstr>Significant other responses: UK &amp; Netherlands – Significant others</vt:lpstr>
      <vt:lpstr>Significant other responses: ‘Connectivity’</vt:lpstr>
      <vt:lpstr>Significant other responses: ‘Activity’</vt:lpstr>
      <vt:lpstr>Significant other responses: ‘Positivity’</vt:lpstr>
      <vt:lpstr>Summary </vt:lpstr>
      <vt:lpstr>Conclusions </vt:lpstr>
      <vt:lpstr>How best to include  ‘significant others’?</vt:lpstr>
      <vt:lpstr>Policy and practice</vt:lpstr>
      <vt:lpstr>Acknowledgements</vt:lpstr>
      <vt:lpstr>Slide 18</vt:lpstr>
    </vt:vector>
  </TitlesOfParts>
  <Company>University of Huddersfield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‘significant others’ on back pain disability: a qualitative pilot study</dc:title>
  <dc:creator>Serena McCluskey (shumsm4)</dc:creator>
  <cp:lastModifiedBy>Staff01</cp:lastModifiedBy>
  <cp:revision>230</cp:revision>
  <cp:lastPrinted>2013-09-19T12:56:25Z</cp:lastPrinted>
  <dcterms:created xsi:type="dcterms:W3CDTF">2010-03-01T10:44:12Z</dcterms:created>
  <dcterms:modified xsi:type="dcterms:W3CDTF">2015-09-07T07:37:55Z</dcterms:modified>
</cp:coreProperties>
</file>