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78" r:id="rId3"/>
    <p:sldId id="257" r:id="rId4"/>
    <p:sldId id="265" r:id="rId5"/>
    <p:sldId id="266" r:id="rId6"/>
    <p:sldId id="279" r:id="rId7"/>
    <p:sldId id="267" r:id="rId8"/>
    <p:sldId id="269" r:id="rId9"/>
    <p:sldId id="270" r:id="rId10"/>
    <p:sldId id="283" r:id="rId11"/>
    <p:sldId id="280" r:id="rId12"/>
    <p:sldId id="268" r:id="rId13"/>
    <p:sldId id="284" r:id="rId14"/>
    <p:sldId id="285" r:id="rId15"/>
    <p:sldId id="286" r:id="rId16"/>
    <p:sldId id="288" r:id="rId17"/>
    <p:sldId id="289" r:id="rId18"/>
    <p:sldId id="290" r:id="rId19"/>
    <p:sldId id="291" r:id="rId20"/>
    <p:sldId id="271" r:id="rId21"/>
    <p:sldId id="274" r:id="rId22"/>
    <p:sldId id="292" r:id="rId23"/>
    <p:sldId id="264"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p:cViewPr varScale="1">
        <p:scale>
          <a:sx n="70" d="100"/>
          <a:sy n="70" d="100"/>
        </p:scale>
        <p:origin x="14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4812C37-16AA-4884-9B1E-05ACB9CD6E70}" type="datetimeFigureOut">
              <a:rPr lang="en-GB" smtClean="0"/>
              <a:t>04/11/2015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52587B6-6317-413B-8674-809431014B40}" type="slidenum">
              <a:rPr lang="en-GB" smtClean="0"/>
              <a:t>‹#›</a:t>
            </a:fld>
            <a:endParaRPr lang="en-GB"/>
          </a:p>
        </p:txBody>
      </p:sp>
    </p:spTree>
    <p:extLst>
      <p:ext uri="{BB962C8B-B14F-4D97-AF65-F5344CB8AC3E}">
        <p14:creationId xmlns:p14="http://schemas.microsoft.com/office/powerpoint/2010/main" val="254490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243F56-B300-4343-A7E3-F58DE37B1549}" type="datetimeFigureOut">
              <a:rPr lang="en-GB" smtClean="0"/>
              <a:t>04/11/2015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2F24E1E-ABC5-4093-A108-435CCD0DA003}" type="slidenum">
              <a:rPr lang="en-GB" smtClean="0"/>
              <a:t>‹#›</a:t>
            </a:fld>
            <a:endParaRPr lang="en-GB"/>
          </a:p>
        </p:txBody>
      </p:sp>
    </p:spTree>
    <p:extLst>
      <p:ext uri="{BB962C8B-B14F-4D97-AF65-F5344CB8AC3E}">
        <p14:creationId xmlns:p14="http://schemas.microsoft.com/office/powerpoint/2010/main" val="219838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1A9EC44-5452-4EC7-B584-9D21BC7CABF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35A03F85-9CA7-4FA2-9ED1-F6C64AD154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9EC44-5452-4EC7-B584-9D21BC7CABF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3F85-9CA7-4FA2-9ED1-F6C64AD154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A9EC44-5452-4EC7-B584-9D21BC7CABF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3F85-9CA7-4FA2-9ED1-F6C64AD154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1A9EC44-5452-4EC7-B584-9D21BC7CABF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3F85-9CA7-4FA2-9ED1-F6C64AD154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1A9EC44-5452-4EC7-B584-9D21BC7CABF5}"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03F85-9CA7-4FA2-9ED1-F6C64AD154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1A9EC44-5452-4EC7-B584-9D21BC7CABF5}"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03F85-9CA7-4FA2-9ED1-F6C64AD1544D}"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1A9EC44-5452-4EC7-B584-9D21BC7CABF5}"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03F85-9CA7-4FA2-9ED1-F6C64AD1544D}"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1A9EC44-5452-4EC7-B584-9D21BC7CABF5}"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03F85-9CA7-4FA2-9ED1-F6C64AD154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1A9EC44-5452-4EC7-B584-9D21BC7CABF5}"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03F85-9CA7-4FA2-9ED1-F6C64AD154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1A9EC44-5452-4EC7-B584-9D21BC7CABF5}"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03F85-9CA7-4FA2-9ED1-F6C64AD1544D}"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1A9EC44-5452-4EC7-B584-9D21BC7CABF5}"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03F85-9CA7-4FA2-9ED1-F6C64AD1544D}"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D1A9EC44-5452-4EC7-B584-9D21BC7CABF5}" type="datetimeFigureOut">
              <a:rPr lang="en-US" smtClean="0"/>
              <a:t>11/4/2015</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35A03F85-9CA7-4FA2-9ED1-F6C64AD154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creativecommons.org/licenses/by-nd/2.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researchsupporthub.northampton.ac.uk/2015/04/23/open-access-and-the-research-lifecycle-a-guide-for-researchers/" TargetMode="External"/><Relationship Id="rId2" Type="http://schemas.openxmlformats.org/officeDocument/2006/relationships/hyperlink" Target="https://library3.hud.ac.uk/blogs/hhulo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cms.uflib.ufl.edu/ScholComm/Index.aspx"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hyperlink" Target="http://libraryconnect.elsevier.com/articles/2015-07/it-time-re-envision-role-academic-librarians-faculty-research"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library3.hud.ac.uk/blogs/oawal/homepage/conferences-and-papers/"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bit.ly/1Nrkb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077200" cy="2743200"/>
          </a:xfrm>
        </p:spPr>
        <p:txBody>
          <a:bodyPr>
            <a:no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What Goes Around Comes Around: Calibrating the Academic Research Life cycle to the OA Life Cycle</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601592" y="3200400"/>
            <a:ext cx="3160712" cy="1498501"/>
          </a:xfrm>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592" y="3200400"/>
            <a:ext cx="3160712" cy="148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3429000"/>
            <a:ext cx="3183885" cy="1200329"/>
          </a:xfrm>
          <a:prstGeom prst="rect">
            <a:avLst/>
          </a:prstGeom>
          <a:noFill/>
        </p:spPr>
        <p:txBody>
          <a:bodyPr wrap="non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Jill Emery </a:t>
            </a:r>
          </a:p>
          <a:p>
            <a:r>
              <a:rPr lang="en-GB" dirty="0" smtClean="0">
                <a:latin typeface="Verdana" panose="020B0604030504040204" pitchFamily="34" charset="0"/>
                <a:ea typeface="Verdana" panose="020B0604030504040204" pitchFamily="34" charset="0"/>
                <a:cs typeface="Verdana" panose="020B0604030504040204" pitchFamily="34" charset="0"/>
              </a:rPr>
              <a:t>Portland State University</a:t>
            </a:r>
          </a:p>
          <a:p>
            <a:r>
              <a:rPr lang="en-GB" dirty="0">
                <a:latin typeface="Verdana" panose="020B0604030504040204" pitchFamily="34" charset="0"/>
                <a:ea typeface="Verdana" panose="020B0604030504040204" pitchFamily="34" charset="0"/>
                <a:cs typeface="Verdana" panose="020B0604030504040204" pitchFamily="34" charset="0"/>
              </a:rPr>
              <a:t>Graham Stone</a:t>
            </a:r>
          </a:p>
          <a:p>
            <a:r>
              <a:rPr lang="en-GB" dirty="0">
                <a:latin typeface="Verdana" panose="020B0604030504040204" pitchFamily="34" charset="0"/>
                <a:ea typeface="Verdana" panose="020B0604030504040204" pitchFamily="34" charset="0"/>
                <a:cs typeface="Verdana" panose="020B0604030504040204" pitchFamily="34" charset="0"/>
              </a:rPr>
              <a:t>University of </a:t>
            </a:r>
            <a:r>
              <a:rPr lang="en-GB" dirty="0" smtClean="0">
                <a:latin typeface="Verdana" panose="020B0604030504040204" pitchFamily="34" charset="0"/>
                <a:ea typeface="Verdana" panose="020B0604030504040204" pitchFamily="34" charset="0"/>
                <a:cs typeface="Verdana" panose="020B0604030504040204" pitchFamily="34" charset="0"/>
              </a:rPr>
              <a:t>Huddersfield</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88x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7" y="477033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201887" y="4698901"/>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772"/>
                </a:solidFill>
                <a:latin typeface="Arial" panose="020B0604020202020204" pitchFamily="34" charset="0"/>
              </a:defRPr>
            </a:lvl1pPr>
            <a:lvl2pPr marL="742950" indent="-285750">
              <a:spcBef>
                <a:spcPct val="20000"/>
              </a:spcBef>
              <a:buChar char="–"/>
              <a:defRPr sz="2000">
                <a:solidFill>
                  <a:srgbClr val="003772"/>
                </a:solidFill>
                <a:latin typeface="Arial" panose="020B0604020202020204" pitchFamily="34" charset="0"/>
              </a:defRPr>
            </a:lvl2pPr>
            <a:lvl3pPr marL="1143000" indent="-228600">
              <a:spcBef>
                <a:spcPct val="20000"/>
              </a:spcBef>
              <a:buChar char="•"/>
              <a:defRPr sz="2400">
                <a:solidFill>
                  <a:srgbClr val="003772"/>
                </a:solidFill>
                <a:latin typeface="Arial" panose="020B0604020202020204" pitchFamily="34" charset="0"/>
              </a:defRPr>
            </a:lvl3pPr>
            <a:lvl4pPr marL="1600200" indent="-228600">
              <a:spcBef>
                <a:spcPct val="20000"/>
              </a:spcBef>
              <a:buChar char="–"/>
              <a:defRPr sz="1600">
                <a:solidFill>
                  <a:srgbClr val="003772"/>
                </a:solidFill>
                <a:latin typeface="Arial" panose="020B0604020202020204" pitchFamily="34" charset="0"/>
              </a:defRPr>
            </a:lvl4pPr>
            <a:lvl5pPr marL="2057400" indent="-228600">
              <a:spcBef>
                <a:spcPct val="20000"/>
              </a:spcBef>
              <a:buChar char="»"/>
              <a:defRPr sz="1400">
                <a:solidFill>
                  <a:srgbClr val="003772"/>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772"/>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772"/>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772"/>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772"/>
                </a:solidFill>
                <a:latin typeface="Arial" panose="020B0604020202020204" pitchFamily="34" charset="0"/>
              </a:defRPr>
            </a:lvl9pPr>
          </a:lstStyle>
          <a:p>
            <a:pPr eaLnBrk="1" hangingPunct="1">
              <a:spcBef>
                <a:spcPct val="0"/>
              </a:spcBef>
              <a:buFontTx/>
              <a:buNone/>
            </a:pPr>
            <a:r>
              <a:rPr lang="en-GB" altLang="en-US" sz="800" dirty="0">
                <a:solidFill>
                  <a:schemeClr val="tx1"/>
                </a:solidFill>
              </a:rPr>
              <a:t>This work is licensed under a </a:t>
            </a:r>
            <a:r>
              <a:rPr lang="en-GB" altLang="en-US" sz="800" dirty="0">
                <a:solidFill>
                  <a:schemeClr val="tx1"/>
                </a:solidFill>
                <a:hlinkClick r:id="rId4"/>
              </a:rPr>
              <a:t>Creative Commons Attribution </a:t>
            </a:r>
            <a:r>
              <a:rPr lang="en-GB" altLang="en-US" sz="800" dirty="0" smtClean="0">
                <a:solidFill>
                  <a:schemeClr val="tx1"/>
                </a:solidFill>
                <a:hlinkClick r:id="rId4"/>
              </a:rPr>
              <a:t>4.0 </a:t>
            </a:r>
            <a:r>
              <a:rPr lang="en-GB" altLang="en-US" sz="800" dirty="0" err="1">
                <a:solidFill>
                  <a:schemeClr val="tx1"/>
                </a:solidFill>
              </a:rPr>
              <a:t>Unported</a:t>
            </a:r>
            <a:r>
              <a:rPr lang="en-GB" altLang="en-US" sz="800" dirty="0">
                <a:solidFill>
                  <a:schemeClr val="tx1"/>
                </a:solidFill>
              </a:rPr>
              <a:t> License</a:t>
            </a:r>
          </a:p>
        </p:txBody>
      </p:sp>
      <p:sp>
        <p:nvSpPr>
          <p:cNvPr id="8" name="TextBox 7"/>
          <p:cNvSpPr txBox="1"/>
          <p:nvPr/>
        </p:nvSpPr>
        <p:spPr>
          <a:xfrm>
            <a:off x="4543648" y="4770338"/>
            <a:ext cx="3276600" cy="276999"/>
          </a:xfrm>
          <a:prstGeom prst="rect">
            <a:avLst/>
          </a:prstGeom>
          <a:noFill/>
        </p:spPr>
        <p:txBody>
          <a:bodyPr wrap="square" rtlCol="0">
            <a:spAutoFit/>
          </a:bodyPr>
          <a:lstStyle/>
          <a:p>
            <a:r>
              <a:rPr lang="en-US" sz="1200" b="1" dirty="0" smtClean="0"/>
              <a:t>URL: </a:t>
            </a:r>
            <a:r>
              <a:rPr lang="en-US" sz="1200" b="1" dirty="0"/>
              <a:t>https://library3.hud.ac.uk/blogs/oawal/</a:t>
            </a:r>
          </a:p>
        </p:txBody>
      </p:sp>
    </p:spTree>
    <p:extLst>
      <p:ext uri="{BB962C8B-B14F-4D97-AF65-F5344CB8AC3E}">
        <p14:creationId xmlns:p14="http://schemas.microsoft.com/office/powerpoint/2010/main" val="1560176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Lifecycle</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a:bodyPr>
          <a:lstStyle/>
          <a:p>
            <a:r>
              <a:rPr lang="en-GB" dirty="0" smtClean="0"/>
              <a:t>For librarians/repository managers</a:t>
            </a:r>
          </a:p>
          <a:p>
            <a:pPr lvl="1"/>
            <a:r>
              <a:rPr lang="en-GB" dirty="0" smtClean="0"/>
              <a:t>7 </a:t>
            </a:r>
            <a:r>
              <a:rPr lang="en-GB" dirty="0"/>
              <a:t>stages of the publishing process as described by Neil Jacobs (</a:t>
            </a:r>
            <a:r>
              <a:rPr lang="en-GB" dirty="0" err="1"/>
              <a:t>Jisc</a:t>
            </a:r>
            <a:r>
              <a:rPr lang="en-GB" dirty="0"/>
              <a:t> OA Services)</a:t>
            </a:r>
          </a:p>
          <a:p>
            <a:pPr lvl="1"/>
            <a:r>
              <a:rPr lang="en-GB" dirty="0"/>
              <a:t>Institutional processes – not all institutions will have all processes up and running</a:t>
            </a:r>
          </a:p>
          <a:p>
            <a:pPr lvl="1"/>
            <a:r>
              <a:rPr lang="en-GB" dirty="0"/>
              <a:t>Publisher services that directly impact upon the work of the open access team</a:t>
            </a:r>
          </a:p>
          <a:p>
            <a:pPr lvl="1"/>
            <a:r>
              <a:rPr lang="en-GB" dirty="0" smtClean="0"/>
              <a:t>Above </a:t>
            </a:r>
            <a:r>
              <a:rPr lang="en-GB" dirty="0"/>
              <a:t>campus services</a:t>
            </a:r>
          </a:p>
          <a:p>
            <a:pPr lvl="1"/>
            <a:r>
              <a:rPr lang="en-GB" dirty="0"/>
              <a:t>6 sections of </a:t>
            </a:r>
            <a:r>
              <a:rPr lang="en-GB" dirty="0" smtClean="0"/>
              <a:t>OAWAL</a:t>
            </a:r>
            <a:endParaRPr lang="en-US" dirty="0"/>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Tree>
    <p:extLst>
      <p:ext uri="{BB962C8B-B14F-4D97-AF65-F5344CB8AC3E}">
        <p14:creationId xmlns:p14="http://schemas.microsoft.com/office/powerpoint/2010/main" val="345294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717" y="76200"/>
            <a:ext cx="7651083" cy="5410200"/>
          </a:xfrm>
        </p:spPr>
      </p:pic>
    </p:spTree>
    <p:extLst>
      <p:ext uri="{BB962C8B-B14F-4D97-AF65-F5344CB8AC3E}">
        <p14:creationId xmlns:p14="http://schemas.microsoft.com/office/powerpoint/2010/main" val="3622388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416714" y="76200"/>
            <a:ext cx="7651086" cy="5410200"/>
          </a:xfrm>
        </p:spPr>
      </p:pic>
    </p:spTree>
    <p:extLst>
      <p:ext uri="{BB962C8B-B14F-4D97-AF65-F5344CB8AC3E}">
        <p14:creationId xmlns:p14="http://schemas.microsoft.com/office/powerpoint/2010/main" val="59403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Lifecycle</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a:bodyPr>
          <a:lstStyle/>
          <a:p>
            <a:r>
              <a:rPr lang="en-GB" dirty="0" smtClean="0"/>
              <a:t>For research managers</a:t>
            </a:r>
          </a:p>
          <a:p>
            <a:pPr lvl="1"/>
            <a:r>
              <a:rPr lang="en-GB" dirty="0" smtClean="0"/>
              <a:t>Institutional </a:t>
            </a:r>
            <a:r>
              <a:rPr lang="en-GB" dirty="0"/>
              <a:t>processes – not all institutions will have all processes up and running</a:t>
            </a:r>
          </a:p>
          <a:p>
            <a:pPr lvl="1"/>
            <a:r>
              <a:rPr lang="en-GB" dirty="0" smtClean="0"/>
              <a:t>Funder liaison/mandates that </a:t>
            </a:r>
            <a:r>
              <a:rPr lang="en-GB" dirty="0"/>
              <a:t>directly impact upon the work of the open access team</a:t>
            </a:r>
          </a:p>
          <a:p>
            <a:pPr lvl="1"/>
            <a:r>
              <a:rPr lang="en-GB" dirty="0" smtClean="0"/>
              <a:t>Above </a:t>
            </a:r>
            <a:r>
              <a:rPr lang="en-GB" dirty="0"/>
              <a:t>campus services</a:t>
            </a:r>
          </a:p>
          <a:p>
            <a:pPr lvl="1"/>
            <a:r>
              <a:rPr lang="en-GB" dirty="0" smtClean="0"/>
              <a:t>9 stages of the </a:t>
            </a:r>
            <a:r>
              <a:rPr lang="en-US" dirty="0" smtClean="0"/>
              <a:t>Sponsored </a:t>
            </a:r>
            <a:r>
              <a:rPr lang="en-US" dirty="0"/>
              <a:t>Projects Lifecycle</a:t>
            </a:r>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Tree>
    <p:extLst>
      <p:ext uri="{BB962C8B-B14F-4D97-AF65-F5344CB8AC3E}">
        <p14:creationId xmlns:p14="http://schemas.microsoft.com/office/powerpoint/2010/main" val="2955338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387953" y="76200"/>
            <a:ext cx="7679847" cy="5410200"/>
          </a:xfrm>
        </p:spPr>
      </p:pic>
      <p:sp>
        <p:nvSpPr>
          <p:cNvPr id="6" name="TextBox 5"/>
          <p:cNvSpPr txBox="1"/>
          <p:nvPr/>
        </p:nvSpPr>
        <p:spPr>
          <a:xfrm>
            <a:off x="152400" y="6096000"/>
            <a:ext cx="2394566" cy="369332"/>
          </a:xfrm>
          <a:prstGeom prst="rect">
            <a:avLst/>
          </a:prstGeom>
          <a:noFill/>
        </p:spPr>
        <p:txBody>
          <a:bodyPr wrap="none" rtlCol="0">
            <a:spAutoFit/>
          </a:bodyPr>
          <a:lstStyle/>
          <a:p>
            <a:r>
              <a:rPr lang="en-GB" b="1" dirty="0">
                <a:solidFill>
                  <a:srgbClr val="C00000"/>
                </a:solidFill>
              </a:rPr>
              <a:t>http://bit.ly/1NrkbRk</a:t>
            </a:r>
          </a:p>
        </p:txBody>
      </p:sp>
    </p:spTree>
    <p:extLst>
      <p:ext uri="{BB962C8B-B14F-4D97-AF65-F5344CB8AC3E}">
        <p14:creationId xmlns:p14="http://schemas.microsoft.com/office/powerpoint/2010/main" val="1018108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Lifecycle</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a:bodyPr>
          <a:lstStyle/>
          <a:p>
            <a:r>
              <a:rPr lang="en-GB" dirty="0" smtClean="0"/>
              <a:t>For researchers</a:t>
            </a:r>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133600"/>
            <a:ext cx="4038600" cy="2423160"/>
          </a:xfrm>
          <a:prstGeom prst="rect">
            <a:avLst/>
          </a:prstGeom>
        </p:spPr>
      </p:pic>
    </p:spTree>
    <p:extLst>
      <p:ext uri="{BB962C8B-B14F-4D97-AF65-F5344CB8AC3E}">
        <p14:creationId xmlns:p14="http://schemas.microsoft.com/office/powerpoint/2010/main" val="16258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Lifecycle</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a:bodyPr>
          <a:lstStyle/>
          <a:p>
            <a:r>
              <a:rPr lang="en-GB" dirty="0" smtClean="0"/>
              <a:t>For researchers</a:t>
            </a:r>
          </a:p>
          <a:p>
            <a:pPr lvl="1"/>
            <a:r>
              <a:rPr lang="en-GB" dirty="0" smtClean="0"/>
              <a:t>Institutional </a:t>
            </a:r>
            <a:r>
              <a:rPr lang="en-GB" dirty="0"/>
              <a:t>processes – not all institutions will have all processes up and running</a:t>
            </a:r>
          </a:p>
          <a:p>
            <a:pPr lvl="1"/>
            <a:r>
              <a:rPr lang="en-GB" dirty="0" smtClean="0"/>
              <a:t>Funder liaison/mandates that </a:t>
            </a:r>
            <a:r>
              <a:rPr lang="en-GB" dirty="0"/>
              <a:t>directly impact upon the work of the open access team</a:t>
            </a:r>
          </a:p>
          <a:p>
            <a:pPr lvl="1"/>
            <a:r>
              <a:rPr lang="en-GB" dirty="0" smtClean="0"/>
              <a:t>Above </a:t>
            </a:r>
            <a:r>
              <a:rPr lang="en-GB" dirty="0"/>
              <a:t>campus services</a:t>
            </a:r>
          </a:p>
          <a:p>
            <a:pPr lvl="1"/>
            <a:r>
              <a:rPr lang="en-GB" dirty="0"/>
              <a:t>Publisher services that directly impact upon the work of the </a:t>
            </a:r>
            <a:r>
              <a:rPr lang="en-GB" dirty="0" smtClean="0"/>
              <a:t>researchers</a:t>
            </a:r>
            <a:endParaRPr lang="en-GB" dirty="0"/>
          </a:p>
          <a:p>
            <a:pPr lvl="1"/>
            <a:r>
              <a:rPr lang="en-GB" dirty="0" smtClean="0"/>
              <a:t>6 </a:t>
            </a:r>
            <a:r>
              <a:rPr lang="en-GB" dirty="0"/>
              <a:t>sections of OAWAL</a:t>
            </a:r>
            <a:endParaRPr lang="en-US" dirty="0"/>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Tree>
    <p:extLst>
      <p:ext uri="{BB962C8B-B14F-4D97-AF65-F5344CB8AC3E}">
        <p14:creationId xmlns:p14="http://schemas.microsoft.com/office/powerpoint/2010/main" val="3134416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387953" y="76200"/>
            <a:ext cx="7679847" cy="5410200"/>
          </a:xfrm>
        </p:spPr>
      </p:pic>
      <p:sp>
        <p:nvSpPr>
          <p:cNvPr id="6" name="TextBox 5"/>
          <p:cNvSpPr txBox="1"/>
          <p:nvPr/>
        </p:nvSpPr>
        <p:spPr>
          <a:xfrm>
            <a:off x="152400" y="6096000"/>
            <a:ext cx="2394566" cy="369332"/>
          </a:xfrm>
          <a:prstGeom prst="rect">
            <a:avLst/>
          </a:prstGeom>
          <a:noFill/>
        </p:spPr>
        <p:txBody>
          <a:bodyPr wrap="none" rtlCol="0">
            <a:spAutoFit/>
          </a:bodyPr>
          <a:lstStyle/>
          <a:p>
            <a:r>
              <a:rPr lang="en-GB" b="1" dirty="0">
                <a:solidFill>
                  <a:srgbClr val="C00000"/>
                </a:solidFill>
              </a:rPr>
              <a:t>http://bit.ly/1NrkbRk</a:t>
            </a:r>
          </a:p>
        </p:txBody>
      </p:sp>
    </p:spTree>
    <p:extLst>
      <p:ext uri="{BB962C8B-B14F-4D97-AF65-F5344CB8AC3E}">
        <p14:creationId xmlns:p14="http://schemas.microsoft.com/office/powerpoint/2010/main" val="183614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Lifecycle</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a:bodyPr>
          <a:lstStyle/>
          <a:p>
            <a:r>
              <a:rPr lang="en-GB" dirty="0" smtClean="0"/>
              <a:t>For publishers</a:t>
            </a:r>
          </a:p>
          <a:p>
            <a:pPr lvl="1"/>
            <a:r>
              <a:rPr lang="en-GB" dirty="0" smtClean="0"/>
              <a:t>Institutional </a:t>
            </a:r>
            <a:r>
              <a:rPr lang="en-GB" dirty="0"/>
              <a:t>processes – not all institutions will have all processes up and running</a:t>
            </a:r>
          </a:p>
          <a:p>
            <a:pPr lvl="1"/>
            <a:r>
              <a:rPr lang="en-GB" dirty="0" smtClean="0"/>
              <a:t>Funder liaison/mandates that </a:t>
            </a:r>
            <a:r>
              <a:rPr lang="en-GB" dirty="0"/>
              <a:t>directly impact upon the work of the open access team</a:t>
            </a:r>
          </a:p>
          <a:p>
            <a:pPr lvl="1"/>
            <a:r>
              <a:rPr lang="en-GB" dirty="0" smtClean="0"/>
              <a:t>Above </a:t>
            </a:r>
            <a:r>
              <a:rPr lang="en-GB" dirty="0"/>
              <a:t>campus services</a:t>
            </a:r>
          </a:p>
          <a:p>
            <a:pPr lvl="1"/>
            <a:r>
              <a:rPr lang="en-GB" dirty="0"/>
              <a:t>6 sections of OAWAL</a:t>
            </a:r>
            <a:endParaRPr lang="en-US" dirty="0"/>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Tree>
    <p:extLst>
      <p:ext uri="{BB962C8B-B14F-4D97-AF65-F5344CB8AC3E}">
        <p14:creationId xmlns:p14="http://schemas.microsoft.com/office/powerpoint/2010/main" val="3373656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358170" y="28433"/>
            <a:ext cx="7755123" cy="5457967"/>
          </a:xfrm>
        </p:spPr>
      </p:pic>
      <p:sp>
        <p:nvSpPr>
          <p:cNvPr id="6" name="TextBox 5"/>
          <p:cNvSpPr txBox="1"/>
          <p:nvPr/>
        </p:nvSpPr>
        <p:spPr>
          <a:xfrm>
            <a:off x="152400" y="6096000"/>
            <a:ext cx="2394566" cy="369332"/>
          </a:xfrm>
          <a:prstGeom prst="rect">
            <a:avLst/>
          </a:prstGeom>
          <a:noFill/>
        </p:spPr>
        <p:txBody>
          <a:bodyPr wrap="none" rtlCol="0">
            <a:spAutoFit/>
          </a:bodyPr>
          <a:lstStyle/>
          <a:p>
            <a:r>
              <a:rPr lang="en-GB" b="1" dirty="0">
                <a:solidFill>
                  <a:srgbClr val="C00000"/>
                </a:solidFill>
              </a:rPr>
              <a:t>http://bit.ly/1NrkbRk</a:t>
            </a:r>
          </a:p>
        </p:txBody>
      </p:sp>
    </p:spTree>
    <p:extLst>
      <p:ext uri="{BB962C8B-B14F-4D97-AF65-F5344CB8AC3E}">
        <p14:creationId xmlns:p14="http://schemas.microsoft.com/office/powerpoint/2010/main" val="2671567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Verdana" panose="020B0604030504040204" pitchFamily="34" charset="0"/>
                <a:ea typeface="Verdana" panose="020B0604030504040204" pitchFamily="34" charset="0"/>
                <a:cs typeface="Verdana" panose="020B0604030504040204" pitchFamily="34" charset="0"/>
              </a:rPr>
              <a:t>OAWAL: Open access workflows for academic </a:t>
            </a:r>
            <a:r>
              <a:rPr lang="en-US" dirty="0" smtClean="0">
                <a:latin typeface="Verdana" panose="020B0604030504040204" pitchFamily="34" charset="0"/>
                <a:ea typeface="Verdana" panose="020B0604030504040204" pitchFamily="34" charset="0"/>
                <a:cs typeface="Verdana" panose="020B0604030504040204" pitchFamily="34" charset="0"/>
              </a:rPr>
              <a:t>librarians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48110"/>
            <a:ext cx="7772400" cy="3637980"/>
          </a:xfrm>
        </p:spPr>
      </p:pic>
    </p:spTree>
    <p:extLst>
      <p:ext uri="{BB962C8B-B14F-4D97-AF65-F5344CB8AC3E}">
        <p14:creationId xmlns:p14="http://schemas.microsoft.com/office/powerpoint/2010/main" val="3532603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Ripple Effect</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00600" y="2370455"/>
            <a:ext cx="3657600" cy="2434590"/>
          </a:xfrm>
        </p:spPr>
      </p:pic>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
        <p:nvSpPr>
          <p:cNvPr id="6" name="TextBox 5"/>
          <p:cNvSpPr txBox="1"/>
          <p:nvPr/>
        </p:nvSpPr>
        <p:spPr>
          <a:xfrm>
            <a:off x="4800601" y="4782979"/>
            <a:ext cx="3657600" cy="707886"/>
          </a:xfrm>
          <a:prstGeom prst="rect">
            <a:avLst/>
          </a:prstGeom>
          <a:noFill/>
        </p:spPr>
        <p:txBody>
          <a:bodyPr wrap="square" rtlCol="0">
            <a:spAutoFit/>
          </a:bodyPr>
          <a:lstStyle/>
          <a:p>
            <a:r>
              <a:rPr lang="en-GB" sz="1000" dirty="0" smtClean="0"/>
              <a:t>‘</a:t>
            </a:r>
            <a:r>
              <a:rPr lang="en-GB" sz="1000" dirty="0"/>
              <a:t>Ripple effect’ by Michelle </a:t>
            </a:r>
            <a:r>
              <a:rPr lang="en-GB" sz="1000" dirty="0" err="1"/>
              <a:t>Hofstrand</a:t>
            </a:r>
            <a:r>
              <a:rPr lang="en-GB" sz="1000" dirty="0"/>
              <a:t> available at https://flic.kr/p/4gBYo under a Creative Commons Attribution-</a:t>
            </a:r>
            <a:r>
              <a:rPr lang="en-GB" sz="1000" dirty="0" err="1"/>
              <a:t>NoDerivs</a:t>
            </a:r>
            <a:r>
              <a:rPr lang="en-GB" sz="1000" dirty="0"/>
              <a:t> 2.0 Generic. Full terms at </a:t>
            </a:r>
            <a:r>
              <a:rPr lang="en-GB" sz="1000" dirty="0">
                <a:hlinkClick r:id="rId4"/>
              </a:rPr>
              <a:t>https://creativecommons.org/licenses/by-nd/2.0</a:t>
            </a:r>
            <a:r>
              <a:rPr lang="en-GB" sz="1000" dirty="0" smtClean="0">
                <a:hlinkClick r:id="rId4"/>
              </a:rPr>
              <a:t>/</a:t>
            </a:r>
            <a:r>
              <a:rPr lang="en-GB" sz="1000" dirty="0" smtClean="0"/>
              <a:t> </a:t>
            </a:r>
            <a:endParaRPr lang="en-GB" sz="1000" dirty="0"/>
          </a:p>
        </p:txBody>
      </p:sp>
    </p:spTree>
    <p:extLst>
      <p:ext uri="{BB962C8B-B14F-4D97-AF65-F5344CB8AC3E}">
        <p14:creationId xmlns:p14="http://schemas.microsoft.com/office/powerpoint/2010/main" val="1078224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Joining the dots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9"/>
          <p:cNvSpPr>
            <a:spLocks noGrp="1"/>
          </p:cNvSpPr>
          <p:nvPr>
            <p:ph type="body" idx="1"/>
          </p:nvPr>
        </p:nvSpPr>
        <p:spPr/>
        <p:txBody>
          <a:bodyPr>
            <a:normAutofit/>
          </a:bodyPr>
          <a:lstStyle/>
          <a:p>
            <a:r>
              <a:rPr lang="en-GB" sz="2800" dirty="0" smtClean="0"/>
              <a:t>From this:</a:t>
            </a:r>
            <a:endParaRPr lang="en-GB" sz="2800" dirty="0"/>
          </a:p>
        </p:txBody>
      </p:sp>
      <p:sp>
        <p:nvSpPr>
          <p:cNvPr id="11" name="Text Placeholder 10"/>
          <p:cNvSpPr>
            <a:spLocks noGrp="1"/>
          </p:cNvSpPr>
          <p:nvPr>
            <p:ph type="body" sz="quarter" idx="3"/>
          </p:nvPr>
        </p:nvSpPr>
        <p:spPr/>
        <p:txBody>
          <a:bodyPr>
            <a:normAutofit/>
          </a:bodyPr>
          <a:lstStyle/>
          <a:p>
            <a:r>
              <a:rPr lang="en-GB" sz="2800" dirty="0" smtClean="0"/>
              <a:t>To this:</a:t>
            </a:r>
            <a:endParaRPr lang="en-GB" sz="2800" dirty="0"/>
          </a:p>
        </p:txBody>
      </p:sp>
      <p:pic>
        <p:nvPicPr>
          <p:cNvPr id="3" name="Content Placeholder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5800" y="2516827"/>
            <a:ext cx="3657600" cy="2586345"/>
          </a:xfrm>
        </p:spPr>
      </p:pic>
      <p:pic>
        <p:nvPicPr>
          <p:cNvPr id="2" name="Content Placeholder 1"/>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00600" y="2782759"/>
            <a:ext cx="3657600" cy="205448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514600"/>
            <a:ext cx="3733800" cy="2604102"/>
          </a:xfrm>
          <a:prstGeom prst="rect">
            <a:avLst/>
          </a:prstGeom>
        </p:spPr>
      </p:pic>
    </p:spTree>
    <p:extLst>
      <p:ext uri="{BB962C8B-B14F-4D97-AF65-F5344CB8AC3E}">
        <p14:creationId xmlns:p14="http://schemas.microsoft.com/office/powerpoint/2010/main" val="292131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The research underground map</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173585"/>
            <a:ext cx="6248400" cy="4389015"/>
          </a:xfrm>
        </p:spPr>
      </p:pic>
      <p:sp>
        <p:nvSpPr>
          <p:cNvPr id="8" name="TextBox 7"/>
          <p:cNvSpPr txBox="1"/>
          <p:nvPr/>
        </p:nvSpPr>
        <p:spPr>
          <a:xfrm>
            <a:off x="152400" y="6096000"/>
            <a:ext cx="2394566" cy="369332"/>
          </a:xfrm>
          <a:prstGeom prst="rect">
            <a:avLst/>
          </a:prstGeom>
          <a:noFill/>
        </p:spPr>
        <p:txBody>
          <a:bodyPr wrap="none" rtlCol="0">
            <a:spAutoFit/>
          </a:bodyPr>
          <a:lstStyle/>
          <a:p>
            <a:r>
              <a:rPr lang="en-GB" b="1" dirty="0">
                <a:solidFill>
                  <a:srgbClr val="C00000"/>
                </a:solidFill>
              </a:rPr>
              <a:t>http://bit.ly/1NrkbRk</a:t>
            </a:r>
          </a:p>
        </p:txBody>
      </p:sp>
    </p:spTree>
    <p:extLst>
      <p:ext uri="{BB962C8B-B14F-4D97-AF65-F5344CB8AC3E}">
        <p14:creationId xmlns:p14="http://schemas.microsoft.com/office/powerpoint/2010/main" val="3426168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Further Questions?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12"/>
          <p:cNvSpPr>
            <a:spLocks noGrp="1"/>
          </p:cNvSpPr>
          <p:nvPr>
            <p:ph type="body" idx="1"/>
          </p:nvPr>
        </p:nvSpPr>
        <p:spPr>
          <a:xfrm>
            <a:off x="685800" y="1535113"/>
            <a:ext cx="7772400" cy="639762"/>
          </a:xfrm>
        </p:spPr>
        <p:txBody>
          <a:bodyPr>
            <a:noAutofit/>
          </a:bodyPr>
          <a:lstStyle/>
          <a:p>
            <a:r>
              <a:rPr lang="en-GB" sz="3600" dirty="0"/>
              <a:t>https://library3.hud.ac.uk/blogs/oawal/</a:t>
            </a:r>
          </a:p>
        </p:txBody>
      </p:sp>
      <p:sp>
        <p:nvSpPr>
          <p:cNvPr id="6" name="Content Placeholder 5"/>
          <p:cNvSpPr>
            <a:spLocks noGrp="1"/>
          </p:cNvSpPr>
          <p:nvPr>
            <p:ph sz="quarter" idx="13"/>
          </p:nvPr>
        </p:nvSpPr>
        <p:spPr/>
        <p:txBody>
          <a:bodyPr/>
          <a:lstStyle/>
          <a:p>
            <a:endParaRPr lang="en-US" b="1" dirty="0" smtClean="0">
              <a:latin typeface="Verdana" panose="020B0604030504040204" pitchFamily="34" charset="0"/>
              <a:ea typeface="Verdana" panose="020B0604030504040204" pitchFamily="34" charset="0"/>
              <a:cs typeface="Verdana" panose="020B0604030504040204" pitchFamily="34" charset="0"/>
            </a:endParaRPr>
          </a:p>
          <a:p>
            <a:endParaRPr lang="en-US" b="1" dirty="0" smtClean="0">
              <a:latin typeface="Verdana" panose="020B0604030504040204" pitchFamily="34" charset="0"/>
              <a:ea typeface="Verdana" panose="020B0604030504040204" pitchFamily="34" charset="0"/>
              <a:cs typeface="Verdana" panose="020B0604030504040204" pitchFamily="34" charset="0"/>
            </a:endParaRPr>
          </a:p>
          <a:p>
            <a:r>
              <a:rPr lang="en-US" b="1" dirty="0" smtClean="0">
                <a:latin typeface="Verdana" panose="020B0604030504040204" pitchFamily="34" charset="0"/>
                <a:ea typeface="Verdana" panose="020B0604030504040204" pitchFamily="34" charset="0"/>
                <a:cs typeface="Verdana" panose="020B0604030504040204" pitchFamily="34" charset="0"/>
              </a:rPr>
              <a:t>Jill </a:t>
            </a:r>
            <a:r>
              <a:rPr lang="en-US" b="1" dirty="0">
                <a:latin typeface="Verdana" panose="020B0604030504040204" pitchFamily="34" charset="0"/>
                <a:ea typeface="Verdana" panose="020B0604030504040204" pitchFamily="34" charset="0"/>
                <a:cs typeface="Verdana" panose="020B0604030504040204" pitchFamily="34" charset="0"/>
              </a:rPr>
              <a:t>Emery: </a:t>
            </a:r>
            <a:r>
              <a:rPr lang="en-US" b="1" dirty="0" smtClean="0">
                <a:latin typeface="Verdana" panose="020B0604030504040204" pitchFamily="34" charset="0"/>
                <a:ea typeface="Verdana" panose="020B0604030504040204" pitchFamily="34" charset="0"/>
                <a:cs typeface="Verdana" panose="020B0604030504040204" pitchFamily="34" charset="0"/>
              </a:rPr>
              <a:t>jemery@pdx.edu</a:t>
            </a:r>
          </a:p>
          <a:p>
            <a:endParaRPr lang="en-US" b="1" dirty="0">
              <a:latin typeface="Verdana" panose="020B0604030504040204" pitchFamily="34" charset="0"/>
              <a:ea typeface="Verdana" panose="020B0604030504040204" pitchFamily="34" charset="0"/>
              <a:cs typeface="Verdana" panose="020B0604030504040204" pitchFamily="34" charset="0"/>
            </a:endParaRPr>
          </a:p>
          <a:p>
            <a:r>
              <a:rPr lang="en-US" b="1" dirty="0">
                <a:latin typeface="Verdana" panose="020B0604030504040204" pitchFamily="34" charset="0"/>
                <a:ea typeface="Verdana" panose="020B0604030504040204" pitchFamily="34" charset="0"/>
                <a:cs typeface="Verdana" panose="020B0604030504040204" pitchFamily="34" charset="0"/>
              </a:rPr>
              <a:t>Graham Stone</a:t>
            </a:r>
            <a:r>
              <a:rPr lang="en-US" b="1" dirty="0" smtClean="0">
                <a:latin typeface="Verdana" panose="020B0604030504040204" pitchFamily="34" charset="0"/>
                <a:ea typeface="Verdana" panose="020B0604030504040204" pitchFamily="34" charset="0"/>
                <a:cs typeface="Verdana" panose="020B0604030504040204" pitchFamily="34" charset="0"/>
              </a:rPr>
              <a:t>: g.stone@hud.ac.uk</a:t>
            </a:r>
            <a:endParaRPr lang="en-US" b="1" dirty="0">
              <a:latin typeface="Verdana" panose="020B0604030504040204" pitchFamily="34" charset="0"/>
              <a:ea typeface="Verdana" panose="020B0604030504040204" pitchFamily="34" charset="0"/>
              <a:cs typeface="Verdana" panose="020B0604030504040204" pitchFamily="34" charset="0"/>
            </a:endParaRPr>
          </a:p>
          <a:p>
            <a:endParaRPr lang="en-US" b="1"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pic>
        <p:nvPicPr>
          <p:cNvPr id="10" name="Content Placeholder 9"/>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800600" y="2971800"/>
            <a:ext cx="3657600" cy="2189555"/>
          </a:xfrm>
        </p:spPr>
      </p:pic>
      <p:pic>
        <p:nvPicPr>
          <p:cNvPr id="15" name="Picture 14" descr="88x3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5281015"/>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6672263" y="5209578"/>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772"/>
                </a:solidFill>
                <a:latin typeface="Arial" panose="020B0604020202020204" pitchFamily="34" charset="0"/>
              </a:defRPr>
            </a:lvl1pPr>
            <a:lvl2pPr marL="742950" indent="-285750">
              <a:spcBef>
                <a:spcPct val="20000"/>
              </a:spcBef>
              <a:buChar char="–"/>
              <a:defRPr sz="2000">
                <a:solidFill>
                  <a:srgbClr val="003772"/>
                </a:solidFill>
                <a:latin typeface="Arial" panose="020B0604020202020204" pitchFamily="34" charset="0"/>
              </a:defRPr>
            </a:lvl2pPr>
            <a:lvl3pPr marL="1143000" indent="-228600">
              <a:spcBef>
                <a:spcPct val="20000"/>
              </a:spcBef>
              <a:buChar char="•"/>
              <a:defRPr sz="2400">
                <a:solidFill>
                  <a:srgbClr val="003772"/>
                </a:solidFill>
                <a:latin typeface="Arial" panose="020B0604020202020204" pitchFamily="34" charset="0"/>
              </a:defRPr>
            </a:lvl3pPr>
            <a:lvl4pPr marL="1600200" indent="-228600">
              <a:spcBef>
                <a:spcPct val="20000"/>
              </a:spcBef>
              <a:buChar char="–"/>
              <a:defRPr sz="1600">
                <a:solidFill>
                  <a:srgbClr val="003772"/>
                </a:solidFill>
                <a:latin typeface="Arial" panose="020B0604020202020204" pitchFamily="34" charset="0"/>
              </a:defRPr>
            </a:lvl4pPr>
            <a:lvl5pPr marL="2057400" indent="-228600">
              <a:spcBef>
                <a:spcPct val="20000"/>
              </a:spcBef>
              <a:buChar char="»"/>
              <a:defRPr sz="1400">
                <a:solidFill>
                  <a:srgbClr val="003772"/>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772"/>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772"/>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772"/>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772"/>
                </a:solidFill>
                <a:latin typeface="Arial" panose="020B0604020202020204" pitchFamily="34" charset="0"/>
              </a:defRPr>
            </a:lvl9pPr>
          </a:lstStyle>
          <a:p>
            <a:pPr>
              <a:spcBef>
                <a:spcPct val="0"/>
              </a:spcBef>
              <a:buNone/>
            </a:pPr>
            <a:r>
              <a:rPr lang="en-GB" altLang="en-US" sz="800" dirty="0">
                <a:solidFill>
                  <a:schemeClr val="tx1"/>
                </a:solidFill>
              </a:rPr>
              <a:t>This work is licensed under a </a:t>
            </a:r>
            <a:r>
              <a:rPr lang="en-GB" altLang="en-US" sz="800" dirty="0">
                <a:solidFill>
                  <a:schemeClr val="tx1"/>
                </a:solidFill>
                <a:hlinkClick r:id="rId4"/>
              </a:rPr>
              <a:t>Creative Commons Attribution 4.0 </a:t>
            </a:r>
            <a:r>
              <a:rPr lang="en-GB" altLang="en-US" sz="800" dirty="0" err="1">
                <a:solidFill>
                  <a:schemeClr val="tx1"/>
                </a:solidFill>
              </a:rPr>
              <a:t>Unported</a:t>
            </a:r>
            <a:r>
              <a:rPr lang="en-GB" altLang="en-US" sz="800" dirty="0">
                <a:solidFill>
                  <a:schemeClr val="tx1"/>
                </a:solidFill>
              </a:rPr>
              <a:t> License</a:t>
            </a:r>
          </a:p>
        </p:txBody>
      </p:sp>
    </p:spTree>
    <p:extLst>
      <p:ext uri="{BB962C8B-B14F-4D97-AF65-F5344CB8AC3E}">
        <p14:creationId xmlns:p14="http://schemas.microsoft.com/office/powerpoint/2010/main" val="3586136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Is OAWAL?</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p:txBody>
          <a:bodyPr>
            <a:normAutofit fontScale="92500" lnSpcReduction="20000"/>
          </a:bodyPr>
          <a:lstStyle/>
          <a:p>
            <a:r>
              <a:rPr lang="en-US" dirty="0"/>
              <a:t>A</a:t>
            </a:r>
            <a:r>
              <a:rPr lang="en-US" dirty="0" smtClean="0"/>
              <a:t> </a:t>
            </a:r>
            <a:r>
              <a:rPr lang="en-US" dirty="0"/>
              <a:t>work in progress</a:t>
            </a:r>
          </a:p>
          <a:p>
            <a:pPr marL="68580" indent="0">
              <a:buNone/>
            </a:pPr>
            <a:endParaRPr lang="en-US" dirty="0" smtClean="0"/>
          </a:p>
          <a:p>
            <a:r>
              <a:rPr lang="en-US" dirty="0" smtClean="0"/>
              <a:t>Crowdsourcing comments through 2015</a:t>
            </a:r>
          </a:p>
          <a:p>
            <a:endParaRPr lang="en-US" dirty="0"/>
          </a:p>
          <a:p>
            <a:r>
              <a:rPr lang="en-US" dirty="0" smtClean="0"/>
              <a:t>Goal is to produce a</a:t>
            </a:r>
            <a:r>
              <a:rPr lang="en-GB" dirty="0" smtClean="0"/>
              <a:t>n </a:t>
            </a:r>
            <a:r>
              <a:rPr lang="en-GB" dirty="0"/>
              <a:t>openly accessible wiki/blog </a:t>
            </a:r>
            <a:r>
              <a:rPr lang="en-GB" dirty="0" smtClean="0"/>
              <a:t>reference site </a:t>
            </a:r>
            <a:r>
              <a:rPr lang="en-GB" dirty="0"/>
              <a:t>for librarians working on the management of open access </a:t>
            </a:r>
            <a:r>
              <a:rPr lang="en-GB" dirty="0" smtClean="0"/>
              <a:t>workflows</a:t>
            </a:r>
          </a:p>
          <a:p>
            <a:endParaRPr lang="en-GB" dirty="0"/>
          </a:p>
          <a:p>
            <a:r>
              <a:rPr lang="en-GB" dirty="0" smtClean="0"/>
              <a:t>To contain best practice guidance and charts for research &amp; publishing alignment</a:t>
            </a:r>
            <a:endParaRPr lang="en-GB" dirty="0"/>
          </a:p>
          <a:p>
            <a:endParaRPr lang="en-US" dirty="0" smtClean="0"/>
          </a:p>
          <a:p>
            <a:pPr marL="68580" indent="0">
              <a:buNone/>
            </a:pPr>
            <a:endParaRPr lang="en-US" dirty="0" smtClean="0"/>
          </a:p>
          <a:p>
            <a:pPr marL="68580" indent="0">
              <a:buNone/>
            </a:pPr>
            <a:endParaRPr lang="en-US" dirty="0" smtClean="0"/>
          </a:p>
          <a:p>
            <a:pPr marL="68580" indent="0">
              <a:buNone/>
            </a:pPr>
            <a:endParaRPr lang="en-US" dirty="0"/>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a:t>
            </a:r>
            <a:r>
              <a:rPr lang="en-US" sz="1200" b="1" dirty="0"/>
              <a:t>https://library3.hud.ac.uk/blogs/oawal/</a:t>
            </a:r>
          </a:p>
        </p:txBody>
      </p:sp>
    </p:spTree>
    <p:extLst>
      <p:ext uri="{BB962C8B-B14F-4D97-AF65-F5344CB8AC3E}">
        <p14:creationId xmlns:p14="http://schemas.microsoft.com/office/powerpoint/2010/main" val="1260940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Is OAWAL?</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fontScale="92500" lnSpcReduction="20000"/>
          </a:bodyPr>
          <a:lstStyle/>
          <a:p>
            <a:r>
              <a:rPr lang="en-US" sz="2200" dirty="0" smtClean="0"/>
              <a:t>OAWAL contains international examples</a:t>
            </a:r>
          </a:p>
          <a:p>
            <a:pPr marL="68580" indent="0">
              <a:buNone/>
            </a:pPr>
            <a:endParaRPr lang="en-US" sz="2200" dirty="0"/>
          </a:p>
          <a:p>
            <a:r>
              <a:rPr lang="en-US" sz="2200" dirty="0"/>
              <a:t>Aimed at those who may be new to or whose jobs now include OA</a:t>
            </a:r>
          </a:p>
          <a:p>
            <a:endParaRPr lang="en-US" sz="2200" dirty="0"/>
          </a:p>
          <a:p>
            <a:r>
              <a:rPr lang="en-US" sz="2200" dirty="0"/>
              <a:t>OAWAL is agnostic regarding the route to </a:t>
            </a:r>
            <a:r>
              <a:rPr lang="en-US" sz="2200" dirty="0" smtClean="0"/>
              <a:t>OA &amp; level of advocacy</a:t>
            </a:r>
            <a:endParaRPr lang="en-US" sz="2200" dirty="0"/>
          </a:p>
          <a:p>
            <a:pPr marL="68580" indent="0">
              <a:buNone/>
            </a:pPr>
            <a:endParaRPr lang="en-US" sz="2200" dirty="0"/>
          </a:p>
          <a:p>
            <a:r>
              <a:rPr lang="en-US" sz="2200" dirty="0" smtClean="0"/>
              <a:t>OAWAL wants to promote incorporation with the research &amp; publication process</a:t>
            </a:r>
            <a:endParaRPr lang="en-US" sz="2200" dirty="0"/>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Tree>
    <p:extLst>
      <p:ext uri="{BB962C8B-B14F-4D97-AF65-F5344CB8AC3E}">
        <p14:creationId xmlns:p14="http://schemas.microsoft.com/office/powerpoint/2010/main" val="388677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Is OAWAL Right Now?</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fontScale="92500" lnSpcReduction="10000"/>
          </a:bodyPr>
          <a:lstStyle/>
          <a:p>
            <a:r>
              <a:rPr lang="en-US" sz="2200" dirty="0" smtClean="0"/>
              <a:t>Advocacy</a:t>
            </a:r>
          </a:p>
          <a:p>
            <a:endParaRPr lang="en-US" sz="2200" dirty="0"/>
          </a:p>
          <a:p>
            <a:r>
              <a:rPr lang="en-US" sz="2200" dirty="0" smtClean="0"/>
              <a:t>Workflows</a:t>
            </a:r>
          </a:p>
          <a:p>
            <a:endParaRPr lang="en-US" sz="2200" dirty="0"/>
          </a:p>
          <a:p>
            <a:r>
              <a:rPr lang="en-US" sz="2200" dirty="0" smtClean="0"/>
              <a:t>Standards</a:t>
            </a:r>
          </a:p>
          <a:p>
            <a:endParaRPr lang="en-US" sz="2200" dirty="0"/>
          </a:p>
          <a:p>
            <a:r>
              <a:rPr lang="en-US" sz="2200" dirty="0" smtClean="0"/>
              <a:t>Library as Publisher</a:t>
            </a:r>
          </a:p>
          <a:p>
            <a:endParaRPr lang="en-US" sz="2200" dirty="0"/>
          </a:p>
          <a:p>
            <a:r>
              <a:rPr lang="en-US" sz="2200" dirty="0" smtClean="0"/>
              <a:t>Creative Commons</a:t>
            </a:r>
          </a:p>
          <a:p>
            <a:endParaRPr lang="en-US" sz="2200" dirty="0"/>
          </a:p>
          <a:p>
            <a:r>
              <a:rPr lang="en-US" sz="2200" dirty="0" smtClean="0"/>
              <a:t>Discovery</a:t>
            </a:r>
            <a:endParaRPr lang="en-US" dirty="0"/>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Tree>
    <p:extLst>
      <p:ext uri="{BB962C8B-B14F-4D97-AF65-F5344CB8AC3E}">
        <p14:creationId xmlns:p14="http://schemas.microsoft.com/office/powerpoint/2010/main" val="212696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HHuLOA</a:t>
            </a:r>
            <a:r>
              <a:rPr lang="en-US" dirty="0" smtClean="0"/>
              <a:t> &amp; </a:t>
            </a:r>
            <a:r>
              <a:rPr lang="en-US" dirty="0" err="1" smtClean="0"/>
              <a:t>Jisc</a:t>
            </a:r>
            <a:r>
              <a:rPr lang="en-US" dirty="0" smtClean="0"/>
              <a:t> OA PATHFINDERS</a:t>
            </a:r>
            <a:endParaRPr lang="en-US" dirty="0"/>
          </a:p>
        </p:txBody>
      </p:sp>
      <p:sp>
        <p:nvSpPr>
          <p:cNvPr id="3" name="Content Placeholder 2"/>
          <p:cNvSpPr>
            <a:spLocks noGrp="1"/>
          </p:cNvSpPr>
          <p:nvPr>
            <p:ph sz="quarter" idx="13"/>
          </p:nvPr>
        </p:nvSpPr>
        <p:spPr/>
        <p:txBody>
          <a:bodyPr/>
          <a:lstStyle/>
          <a:p>
            <a:r>
              <a:rPr lang="en-US" dirty="0" err="1" smtClean="0"/>
              <a:t>HHuLOA</a:t>
            </a:r>
            <a:r>
              <a:rPr lang="en-US" dirty="0"/>
              <a:t>: Hull, Huddersfield, </a:t>
            </a:r>
            <a:r>
              <a:rPr lang="en-US" dirty="0" smtClean="0"/>
              <a:t>Lincoln Open Access</a:t>
            </a:r>
          </a:p>
          <a:p>
            <a:pPr marL="68580" indent="0">
              <a:buNone/>
            </a:pPr>
            <a:endParaRPr lang="en-US" dirty="0" smtClean="0"/>
          </a:p>
          <a:p>
            <a:r>
              <a:rPr lang="en-US" dirty="0" smtClean="0">
                <a:hlinkClick r:id="rId2"/>
              </a:rPr>
              <a:t>https://library3.hud.ac.uk/blogs/hhuloa</a:t>
            </a:r>
            <a:endParaRPr lang="en-US" dirty="0" smtClean="0"/>
          </a:p>
          <a:p>
            <a:pPr marL="68580" indent="0">
              <a:buNone/>
            </a:pPr>
            <a:endParaRPr lang="en-US" dirty="0" smtClean="0"/>
          </a:p>
          <a:p>
            <a:r>
              <a:rPr lang="en-US" dirty="0" smtClean="0"/>
              <a:t>Aim of the project is to identify how open access support mechanisms can be used with the development of research</a:t>
            </a:r>
          </a:p>
        </p:txBody>
      </p:sp>
      <p:sp>
        <p:nvSpPr>
          <p:cNvPr id="4" name="Content Placeholder 3"/>
          <p:cNvSpPr>
            <a:spLocks noGrp="1"/>
          </p:cNvSpPr>
          <p:nvPr>
            <p:ph sz="quarter" idx="14"/>
          </p:nvPr>
        </p:nvSpPr>
        <p:spPr/>
        <p:txBody>
          <a:bodyPr>
            <a:normAutofit fontScale="85000" lnSpcReduction="10000"/>
          </a:bodyPr>
          <a:lstStyle/>
          <a:p>
            <a:r>
              <a:rPr lang="en-US" dirty="0" err="1" smtClean="0"/>
              <a:t>Miggie</a:t>
            </a:r>
            <a:r>
              <a:rPr lang="en-US" dirty="0" smtClean="0"/>
              <a:t> </a:t>
            </a:r>
            <a:r>
              <a:rPr lang="en-US" dirty="0" err="1" smtClean="0"/>
              <a:t>Pickton</a:t>
            </a:r>
            <a:r>
              <a:rPr lang="en-US" dirty="0" smtClean="0"/>
              <a:t>, Research </a:t>
            </a:r>
            <a:r>
              <a:rPr lang="en-US" dirty="0"/>
              <a:t>S</a:t>
            </a:r>
            <a:r>
              <a:rPr lang="en-US" dirty="0" smtClean="0"/>
              <a:t>upport Librarian, University of Northampton</a:t>
            </a:r>
          </a:p>
          <a:p>
            <a:r>
              <a:rPr lang="en-US" dirty="0">
                <a:hlinkClick r:id="rId3"/>
              </a:rPr>
              <a:t>http://researchsupporthub.northampton.ac.uk/2015/04/23/open-access-and-the-research-lifecycle-a-guide-for-researchers</a:t>
            </a:r>
            <a:r>
              <a:rPr lang="en-US" dirty="0" smtClean="0">
                <a:hlinkClick r:id="rId3"/>
              </a:rPr>
              <a:t>/</a:t>
            </a:r>
            <a:endParaRPr lang="en-US" dirty="0" smtClean="0"/>
          </a:p>
          <a:p>
            <a:r>
              <a:rPr lang="en-US" dirty="0" smtClean="0"/>
              <a:t>“Intended </a:t>
            </a:r>
            <a:r>
              <a:rPr lang="en-US" dirty="0"/>
              <a:t>for researchers who wish to engage with the open access agenda, but aren’t entirely sure how best to achieve this, this short guide highlights some of the issues to consider at each stage of the research lifecycle and the tools that are available to support you</a:t>
            </a:r>
            <a:r>
              <a:rPr lang="en-US" dirty="0" smtClean="0"/>
              <a:t>.”</a:t>
            </a:r>
            <a:endParaRPr lang="en-US" dirty="0"/>
          </a:p>
        </p:txBody>
      </p:sp>
    </p:spTree>
    <p:extLst>
      <p:ext uri="{BB962C8B-B14F-4D97-AF65-F5344CB8AC3E}">
        <p14:creationId xmlns:p14="http://schemas.microsoft.com/office/powerpoint/2010/main" val="385412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Why the Research Lifecycle?</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Projects &#10;Lifecycle"/>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038600" y="1371600"/>
            <a:ext cx="4419600" cy="3697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5068953"/>
            <a:ext cx="4953000" cy="923330"/>
          </a:xfrm>
          <a:prstGeom prst="rect">
            <a:avLst/>
          </a:prstGeom>
          <a:noFill/>
        </p:spPr>
        <p:txBody>
          <a:bodyPr wrap="square" rtlCol="0">
            <a:spAutoFit/>
          </a:bodyPr>
          <a:lstStyle/>
          <a:p>
            <a:r>
              <a:rPr lang="en-US" dirty="0" smtClean="0"/>
              <a:t>Sponsored Projects Lifecycle from PSU Research Development &amp; </a:t>
            </a:r>
            <a:r>
              <a:rPr lang="en-US" dirty="0"/>
              <a:t>Administration https://sites.google.com/a/pdx.edu/research/lifecycle</a:t>
            </a:r>
          </a:p>
        </p:txBody>
      </p:sp>
      <p:sp>
        <p:nvSpPr>
          <p:cNvPr id="6" name="Content Placeholder 5"/>
          <p:cNvSpPr>
            <a:spLocks noGrp="1"/>
          </p:cNvSpPr>
          <p:nvPr>
            <p:ph sz="quarter" idx="13"/>
          </p:nvPr>
        </p:nvSpPr>
        <p:spPr>
          <a:xfrm>
            <a:off x="228600" y="1426603"/>
            <a:ext cx="3657600" cy="3877056"/>
          </a:xfrm>
        </p:spPr>
        <p:txBody>
          <a:bodyPr/>
          <a:lstStyle/>
          <a:p>
            <a:r>
              <a:rPr lang="en-US" dirty="0" smtClean="0"/>
              <a:t>Important to remember that publication &amp; data are the outputs of research; not the basis for research</a:t>
            </a:r>
          </a:p>
          <a:p>
            <a:r>
              <a:rPr lang="en-US" dirty="0" smtClean="0"/>
              <a:t>Faculty faced with multiple time constraints</a:t>
            </a:r>
          </a:p>
          <a:p>
            <a:r>
              <a:rPr lang="en-US" dirty="0" smtClean="0"/>
              <a:t>Faculty respond more positively when their process is understood</a:t>
            </a:r>
          </a:p>
          <a:p>
            <a:r>
              <a:rPr lang="en-US" dirty="0" smtClean="0"/>
              <a:t>Our timelines are not their timelines</a:t>
            </a:r>
            <a:endParaRPr lang="en-US" dirty="0"/>
          </a:p>
        </p:txBody>
      </p:sp>
    </p:spTree>
    <p:extLst>
      <p:ext uri="{BB962C8B-B14F-4D97-AF65-F5344CB8AC3E}">
        <p14:creationId xmlns:p14="http://schemas.microsoft.com/office/powerpoint/2010/main" val="1301377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r>
              <a:rPr lang="en-US" dirty="0" smtClean="0"/>
              <a:t>North American Visions</a:t>
            </a:r>
            <a:endParaRPr lang="en-US" dirty="0"/>
          </a:p>
        </p:txBody>
      </p:sp>
      <p:pic>
        <p:nvPicPr>
          <p:cNvPr id="1026" name="Picture 2" descr="http://cms.uflib.ufl.edu/portals/scholcomm/scholcommcycle.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531181" y="1143000"/>
            <a:ext cx="3638550" cy="35909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1181" y="4724400"/>
            <a:ext cx="3733800" cy="738664"/>
          </a:xfrm>
          <a:prstGeom prst="rect">
            <a:avLst/>
          </a:prstGeom>
          <a:noFill/>
        </p:spPr>
        <p:txBody>
          <a:bodyPr wrap="square" rtlCol="0">
            <a:spAutoFit/>
          </a:bodyPr>
          <a:lstStyle/>
          <a:p>
            <a:r>
              <a:rPr lang="en-US" sz="1400" dirty="0"/>
              <a:t>University of Florida George A. </a:t>
            </a:r>
            <a:r>
              <a:rPr lang="en-US" sz="1400" dirty="0" err="1"/>
              <a:t>Smathers</a:t>
            </a:r>
            <a:r>
              <a:rPr lang="en-US" sz="1400" dirty="0"/>
              <a:t> Libraries, Scholarly Communication Home Page: </a:t>
            </a:r>
            <a:r>
              <a:rPr lang="en-US" sz="1400" dirty="0">
                <a:hlinkClick r:id="rId3"/>
              </a:rPr>
              <a:t>http://</a:t>
            </a:r>
            <a:r>
              <a:rPr lang="en-US" sz="1400" dirty="0" smtClean="0">
                <a:hlinkClick r:id="rId3"/>
              </a:rPr>
              <a:t>cms.uflib.ufl.edu/ScholComm/Index.aspx</a:t>
            </a:r>
            <a:r>
              <a:rPr lang="en-US" sz="1400" dirty="0" smtClean="0"/>
              <a:t> </a:t>
            </a:r>
            <a:endParaRPr lang="en-US" sz="1400" dirty="0"/>
          </a:p>
        </p:txBody>
      </p:sp>
      <p:pic>
        <p:nvPicPr>
          <p:cNvPr id="1030" name="Picture 6" descr="http://libraryconnect.elsevier.com/sites/default/files/Brydges_Figure2.jpg"/>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800600" y="1143000"/>
            <a:ext cx="3619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05400" y="4419600"/>
            <a:ext cx="3507419" cy="1600438"/>
          </a:xfrm>
          <a:prstGeom prst="rect">
            <a:avLst/>
          </a:prstGeom>
          <a:noFill/>
        </p:spPr>
        <p:txBody>
          <a:bodyPr wrap="square" rtlCol="0">
            <a:spAutoFit/>
          </a:bodyPr>
          <a:lstStyle/>
          <a:p>
            <a:r>
              <a:rPr lang="en-US" sz="1400" dirty="0"/>
              <a:t>Is it time to re-envision the role of academic librarians in faculty research? – Barbara </a:t>
            </a:r>
            <a:r>
              <a:rPr lang="en-US" sz="1400" dirty="0" err="1"/>
              <a:t>Brydges</a:t>
            </a:r>
            <a:r>
              <a:rPr lang="en-US" sz="1400" dirty="0"/>
              <a:t> &amp; Kim Clarke, University of Calgary </a:t>
            </a:r>
            <a:r>
              <a:rPr lang="en-US" sz="1400" dirty="0">
                <a:hlinkClick r:id="rId5"/>
              </a:rPr>
              <a:t>http://</a:t>
            </a:r>
            <a:r>
              <a:rPr lang="en-US" sz="1400" dirty="0" smtClean="0">
                <a:hlinkClick r:id="rId5"/>
              </a:rPr>
              <a:t>libraryconnect.elsevier.com/articles/2015-07/it-time-re-envision-role-academic-librarians-faculty-research#sthash.NcrWdr6x.dpuf</a:t>
            </a:r>
            <a:r>
              <a:rPr lang="en-US" sz="1400" dirty="0" smtClean="0"/>
              <a:t> </a:t>
            </a:r>
            <a:endParaRPr lang="en-US" sz="1400" dirty="0"/>
          </a:p>
        </p:txBody>
      </p:sp>
    </p:spTree>
    <p:extLst>
      <p:ext uri="{BB962C8B-B14F-4D97-AF65-F5344CB8AC3E}">
        <p14:creationId xmlns:p14="http://schemas.microsoft.com/office/powerpoint/2010/main" val="210737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 Lifecycle</a:t>
            </a:r>
            <a:endParaRPr lang="en-US"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62000" y="1295400"/>
            <a:ext cx="3158002" cy="148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4"/>
          </p:nvPr>
        </p:nvSpPr>
        <p:spPr>
          <a:xfrm>
            <a:off x="4800600" y="1536192"/>
            <a:ext cx="3657600" cy="4102608"/>
          </a:xfrm>
        </p:spPr>
        <p:txBody>
          <a:bodyPr>
            <a:normAutofit lnSpcReduction="10000"/>
          </a:bodyPr>
          <a:lstStyle/>
          <a:p>
            <a:r>
              <a:rPr lang="en-US" dirty="0" smtClean="0"/>
              <a:t>For librarians/repository managers</a:t>
            </a:r>
          </a:p>
          <a:p>
            <a:r>
              <a:rPr lang="en-US" dirty="0" smtClean="0"/>
              <a:t>For researcher managers</a:t>
            </a:r>
          </a:p>
          <a:p>
            <a:r>
              <a:rPr lang="en-US" dirty="0" smtClean="0"/>
              <a:t>For researchers</a:t>
            </a:r>
          </a:p>
          <a:p>
            <a:r>
              <a:rPr lang="en-US" dirty="0" smtClean="0"/>
              <a:t>For publishers</a:t>
            </a:r>
          </a:p>
          <a:p>
            <a:endParaRPr lang="en-US" dirty="0"/>
          </a:p>
          <a:p>
            <a:r>
              <a:rPr lang="en-US" dirty="0" smtClean="0"/>
              <a:t>For the US and </a:t>
            </a:r>
            <a:r>
              <a:rPr lang="en-US" dirty="0" smtClean="0"/>
              <a:t>UK</a:t>
            </a:r>
          </a:p>
          <a:p>
            <a:endParaRPr lang="en-US" dirty="0"/>
          </a:p>
          <a:p>
            <a:r>
              <a:rPr lang="en-US" dirty="0">
                <a:hlinkClick r:id="rId3"/>
              </a:rPr>
              <a:t>https://library3.hud.ac.uk/blogs/oawal/homepage/conferences-and-papers</a:t>
            </a:r>
            <a:r>
              <a:rPr lang="en-US" dirty="0" smtClean="0">
                <a:hlinkClick r:id="rId3"/>
              </a:rPr>
              <a:t>/</a:t>
            </a:r>
            <a:endParaRPr lang="en-US" dirty="0" smtClean="0"/>
          </a:p>
          <a:p>
            <a:r>
              <a:rPr lang="en-US" dirty="0">
                <a:hlinkClick r:id="rId4"/>
              </a:rPr>
              <a:t>http://</a:t>
            </a:r>
            <a:r>
              <a:rPr lang="en-US" dirty="0" smtClean="0">
                <a:hlinkClick r:id="rId4"/>
              </a:rPr>
              <a:t>bit.ly/1NrkbRk</a:t>
            </a:r>
            <a:r>
              <a:rPr lang="en-US" dirty="0" smtClean="0"/>
              <a:t> </a:t>
            </a:r>
            <a:endParaRPr lang="en-US" dirty="0"/>
          </a:p>
          <a:p>
            <a:endParaRPr lang="en-US" dirty="0" smtClean="0"/>
          </a:p>
          <a:p>
            <a:endParaRPr lang="en-US" dirty="0"/>
          </a:p>
        </p:txBody>
      </p:sp>
      <p:sp>
        <p:nvSpPr>
          <p:cNvPr id="5" name="TextBox 4"/>
          <p:cNvSpPr txBox="1"/>
          <p:nvPr/>
        </p:nvSpPr>
        <p:spPr>
          <a:xfrm>
            <a:off x="622917" y="2971800"/>
            <a:ext cx="3276600" cy="276999"/>
          </a:xfrm>
          <a:prstGeom prst="rect">
            <a:avLst/>
          </a:prstGeom>
          <a:noFill/>
        </p:spPr>
        <p:txBody>
          <a:bodyPr wrap="square" rtlCol="0">
            <a:spAutoFit/>
          </a:bodyPr>
          <a:lstStyle/>
          <a:p>
            <a:r>
              <a:rPr lang="en-US" sz="1200" b="1" dirty="0" smtClean="0"/>
              <a:t>URL: https://library3.hud.ac.uk/blogs/oawal/</a:t>
            </a:r>
            <a:endParaRPr lang="en-US" sz="1200" b="1" dirty="0"/>
          </a:p>
        </p:txBody>
      </p:sp>
    </p:spTree>
    <p:extLst>
      <p:ext uri="{BB962C8B-B14F-4D97-AF65-F5344CB8AC3E}">
        <p14:creationId xmlns:p14="http://schemas.microsoft.com/office/powerpoint/2010/main" val="4010892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718</Words>
  <Application>Microsoft Office PowerPoint</Application>
  <PresentationFormat>On-screen Show (4:3)</PresentationFormat>
  <Paragraphs>122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Verdana</vt:lpstr>
      <vt:lpstr>Wingdings 3</vt:lpstr>
      <vt:lpstr>Urban Pop</vt:lpstr>
      <vt:lpstr>What Goes Around Comes Around: Calibrating the Academic Research Life cycle to the OA Life Cycle</vt:lpstr>
      <vt:lpstr>OAWAL: Open access workflows for academic librarians</vt:lpstr>
      <vt:lpstr>What Is OAWAL?</vt:lpstr>
      <vt:lpstr>What Is OAWAL?</vt:lpstr>
      <vt:lpstr>What Is OAWAL Right Now?</vt:lpstr>
      <vt:lpstr>HHuLOA &amp; Jisc OA PATHFINDERS</vt:lpstr>
      <vt:lpstr>Why the Research Lifecycle?</vt:lpstr>
      <vt:lpstr>North American Visions</vt:lpstr>
      <vt:lpstr>the Research Lifecycle</vt:lpstr>
      <vt:lpstr>the Research Lifecycle</vt:lpstr>
      <vt:lpstr>PowerPoint Presentation</vt:lpstr>
      <vt:lpstr>PowerPoint Presentation</vt:lpstr>
      <vt:lpstr>the Research Lifecycle</vt:lpstr>
      <vt:lpstr>PowerPoint Presentation</vt:lpstr>
      <vt:lpstr>the Research Lifecycle</vt:lpstr>
      <vt:lpstr>the Research Lifecycle</vt:lpstr>
      <vt:lpstr>PowerPoint Presentation</vt:lpstr>
      <vt:lpstr>the Research Lifecycle</vt:lpstr>
      <vt:lpstr>PowerPoint Presentation</vt:lpstr>
      <vt:lpstr>Ripple Effect</vt:lpstr>
      <vt:lpstr>Joining the dots</vt:lpstr>
      <vt:lpstr>The research underground map</vt:lpstr>
      <vt:lpstr>Further Questions?</vt:lpstr>
    </vt:vector>
  </TitlesOfParts>
  <Company>Portland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 Technologies</dc:creator>
  <cp:lastModifiedBy>Graham Stone</cp:lastModifiedBy>
  <cp:revision>60</cp:revision>
  <cp:lastPrinted>2015-11-02T16:50:12Z</cp:lastPrinted>
  <dcterms:created xsi:type="dcterms:W3CDTF">2014-01-31T19:47:38Z</dcterms:created>
  <dcterms:modified xsi:type="dcterms:W3CDTF">2015-11-05T01:18:07Z</dcterms:modified>
</cp:coreProperties>
</file>