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65" r:id="rId3"/>
    <p:sldMasterId id="2147483654" r:id="rId4"/>
    <p:sldMasterId id="2147483656" r:id="rId5"/>
    <p:sldMasterId id="2147483657" r:id="rId6"/>
    <p:sldMasterId id="2147483658" r:id="rId7"/>
    <p:sldMasterId id="2147483659" r:id="rId8"/>
    <p:sldMasterId id="2147483660" r:id="rId9"/>
    <p:sldMasterId id="2147483661" r:id="rId10"/>
    <p:sldMasterId id="2147483662" r:id="rId11"/>
    <p:sldMasterId id="2147483663" r:id="rId12"/>
    <p:sldMasterId id="2147483664" r:id="rId13"/>
    <p:sldMasterId id="2147483807" r:id="rId14"/>
    <p:sldMasterId id="2147483831" r:id="rId15"/>
  </p:sldMasterIdLst>
  <p:notesMasterIdLst>
    <p:notesMasterId r:id="rId27"/>
  </p:notesMasterIdLst>
  <p:handoutMasterIdLst>
    <p:handoutMasterId r:id="rId28"/>
  </p:handoutMasterIdLst>
  <p:sldIdLst>
    <p:sldId id="295" r:id="rId16"/>
    <p:sldId id="326" r:id="rId17"/>
    <p:sldId id="320" r:id="rId18"/>
    <p:sldId id="321" r:id="rId19"/>
    <p:sldId id="329" r:id="rId20"/>
    <p:sldId id="324" r:id="rId21"/>
    <p:sldId id="328" r:id="rId22"/>
    <p:sldId id="323" r:id="rId23"/>
    <p:sldId id="330" r:id="rId24"/>
    <p:sldId id="331" r:id="rId25"/>
    <p:sldId id="332" r:id="rId26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2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6">
          <p15:clr>
            <a:srgbClr val="A4A3A4"/>
          </p15:clr>
        </p15:guide>
        <p15:guide id="2" pos="2100">
          <p15:clr>
            <a:srgbClr val="A4A3A4"/>
          </p15:clr>
        </p15:guide>
        <p15:guide id="3" orient="horz" pos="2928">
          <p15:clr>
            <a:srgbClr val="A4A3A4"/>
          </p15:clr>
        </p15:guide>
        <p15:guide id="4" pos="220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CACC"/>
    <a:srgbClr val="D9C3DB"/>
    <a:srgbClr val="CBBBE3"/>
    <a:srgbClr val="CABFDF"/>
    <a:srgbClr val="C4BBE3"/>
    <a:srgbClr val="B5B7E9"/>
    <a:srgbClr val="B1BCED"/>
    <a:srgbClr val="ACD1F2"/>
    <a:srgbClr val="ADE4F1"/>
    <a:srgbClr val="0037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40" autoAdjust="0"/>
    <p:restoredTop sz="94650" autoAdjust="0"/>
  </p:normalViewPr>
  <p:slideViewPr>
    <p:cSldViewPr>
      <p:cViewPr varScale="1">
        <p:scale>
          <a:sx n="111" d="100"/>
          <a:sy n="111" d="100"/>
        </p:scale>
        <p:origin x="-190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-2988" y="-96"/>
      </p:cViewPr>
      <p:guideLst>
        <p:guide orient="horz" pos="3338"/>
        <p:guide orient="horz" pos="3127"/>
        <p:guide pos="2036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6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handoutMaster" Target="handoutMasters/handout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099" y="1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341F0D-A85E-4298-816F-5AB6EAC735BA}" type="datetimeFigureOut">
              <a:rPr lang="en-GB" smtClean="0"/>
              <a:t>02/11/2015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163"/>
            <a:ext cx="2944958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099" y="9428163"/>
            <a:ext cx="2944958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9DDA89-17D9-44A0-B2F0-D0F90BF6B5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14651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4958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endParaRPr lang="en-GB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099" y="1"/>
            <a:ext cx="2944958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endParaRPr lang="en-GB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606" y="4714876"/>
            <a:ext cx="5438464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8163"/>
            <a:ext cx="2944958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endParaRPr lang="en-GB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099" y="9428163"/>
            <a:ext cx="2944958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fld id="{9B08F58B-8110-471A-8C39-32526D9BBCB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37935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D13A5BF-E54A-4924-8A7D-FBAD56F48A17}" type="slidenum">
              <a:rPr lang="en-GB" sz="1200" smtClean="0"/>
              <a:pPr eaLnBrk="1" hangingPunct="1"/>
              <a:t>1</a:t>
            </a:fld>
            <a:endParaRPr lang="en-GB" sz="12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Megan</a:t>
            </a:r>
          </a:p>
          <a:p>
            <a:endParaRPr lang="en-GB" dirty="0" smtClean="0"/>
          </a:p>
          <a:p>
            <a:r>
              <a:rPr lang="en-GB" dirty="0" smtClean="0"/>
              <a:t>NCCPE have identified 6 keys areas for creating research impact – impact zones</a:t>
            </a:r>
          </a:p>
          <a:p>
            <a:r>
              <a:rPr lang="en-GB" dirty="0" smtClean="0"/>
              <a:t>We have used elements of this guidance, together with information from a range of organisations including Vitae</a:t>
            </a:r>
            <a:r>
              <a:rPr lang="en-GB" baseline="0" dirty="0" smtClean="0"/>
              <a:t> and HEFCE to create a 6 step guide for researchers and PGRs. Covers 6 main aspects, designed so you can pick and choose what works for you.</a:t>
            </a:r>
          </a:p>
          <a:p>
            <a:r>
              <a:rPr lang="en-GB" baseline="0" dirty="0" smtClean="0"/>
              <a:t>(Refer to printed ones).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8F58B-8110-471A-8C39-32526D9BBCBE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98232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dirty="0" smtClean="0"/>
              <a:t>Graham</a:t>
            </a:r>
          </a:p>
          <a:p>
            <a:endParaRPr lang="en-GB" b="0" dirty="0" smtClean="0"/>
          </a:p>
          <a:p>
            <a:r>
              <a:rPr lang="en-GB" b="0" dirty="0" smtClean="0"/>
              <a:t>Run through basics of:</a:t>
            </a:r>
          </a:p>
          <a:p>
            <a:endParaRPr lang="en-GB" b="0" dirty="0" smtClean="0"/>
          </a:p>
          <a:p>
            <a:r>
              <a:rPr lang="en-GB" b="0" dirty="0" smtClean="0"/>
              <a:t>Author</a:t>
            </a:r>
            <a:r>
              <a:rPr lang="en-GB" b="0" baseline="0" dirty="0" smtClean="0"/>
              <a:t> dashboard</a:t>
            </a:r>
          </a:p>
          <a:p>
            <a:r>
              <a:rPr lang="en-GB" b="0" baseline="0" dirty="0" smtClean="0"/>
              <a:t>My publications</a:t>
            </a:r>
          </a:p>
          <a:p>
            <a:r>
              <a:rPr lang="en-GB" b="0" baseline="0" dirty="0" smtClean="0"/>
              <a:t>Manage Account</a:t>
            </a: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8F58B-8110-471A-8C39-32526D9BBCBE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45686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dirty="0" smtClean="0"/>
              <a:t>Graham</a:t>
            </a:r>
          </a:p>
          <a:p>
            <a:endParaRPr lang="en-GB" b="0" dirty="0" smtClean="0"/>
          </a:p>
          <a:p>
            <a:r>
              <a:rPr lang="en-GB" b="0" dirty="0" smtClean="0"/>
              <a:t>Run through basics of:</a:t>
            </a:r>
          </a:p>
          <a:p>
            <a:endParaRPr lang="en-GB" b="0" dirty="0" smtClean="0"/>
          </a:p>
          <a:p>
            <a:r>
              <a:rPr lang="en-GB" b="0" dirty="0" smtClean="0"/>
              <a:t>Author</a:t>
            </a:r>
            <a:r>
              <a:rPr lang="en-GB" b="0" baseline="0" dirty="0" smtClean="0"/>
              <a:t> dashboard</a:t>
            </a:r>
          </a:p>
          <a:p>
            <a:r>
              <a:rPr lang="en-GB" b="0" baseline="0" dirty="0" smtClean="0"/>
              <a:t>My publications</a:t>
            </a:r>
          </a:p>
          <a:p>
            <a:r>
              <a:rPr lang="en-GB" b="0" baseline="0" dirty="0" smtClean="0"/>
              <a:t>Manage Account</a:t>
            </a: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8F58B-8110-471A-8C39-32526D9BBCBE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45686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dirty="0" smtClean="0"/>
              <a:t>Graham</a:t>
            </a:r>
          </a:p>
          <a:p>
            <a:endParaRPr lang="en-GB" b="0" dirty="0" smtClean="0"/>
          </a:p>
          <a:p>
            <a:r>
              <a:rPr lang="en-GB" b="0" dirty="0" smtClean="0"/>
              <a:t>Run through basics of:</a:t>
            </a:r>
          </a:p>
          <a:p>
            <a:endParaRPr lang="en-GB" b="0" dirty="0" smtClean="0"/>
          </a:p>
          <a:p>
            <a:r>
              <a:rPr lang="en-GB" b="0" dirty="0" smtClean="0"/>
              <a:t>Author</a:t>
            </a:r>
            <a:r>
              <a:rPr lang="en-GB" b="0" baseline="0" dirty="0" smtClean="0"/>
              <a:t> dashboard</a:t>
            </a:r>
          </a:p>
          <a:p>
            <a:r>
              <a:rPr lang="en-GB" b="0" baseline="0" dirty="0" smtClean="0"/>
              <a:t>My publications</a:t>
            </a:r>
          </a:p>
          <a:p>
            <a:r>
              <a:rPr lang="en-GB" b="0" baseline="0" dirty="0" smtClean="0"/>
              <a:t>Manage Account</a:t>
            </a: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8F58B-8110-471A-8C39-32526D9BBCBE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4568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260350"/>
            <a:ext cx="7772400" cy="900113"/>
          </a:xfrm>
        </p:spPr>
        <p:txBody>
          <a:bodyPr/>
          <a:lstStyle>
            <a:lvl1pPr algn="l">
              <a:defRPr sz="3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7183" name="Rectangle 1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pic>
        <p:nvPicPr>
          <p:cNvPr id="5" name="Picture 5" descr="C:\Users\adseps2\Desktop\hudd_uni_marque_Mono_white_withoutH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4" y="708909"/>
            <a:ext cx="1484709" cy="34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440DFC-67B0-422D-9C59-1FEC81CD4A8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584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0126658-B049-4E8F-BCE9-E85FBDC1391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041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F9715E7-7F15-4385-B3E9-E958AC14EFA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7092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A28D524-77AF-49E3-B43A-F99B38578CC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3379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A8B3407-D756-4AE5-9A54-B1E725457CF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0281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1180231-0F4D-4B62-AE04-230C2DCD2F4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9488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954A853-2958-4E99-AB4D-D417C77C8EF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743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457715A-3EA8-4203-8D9C-970E04A360B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6830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0718941-4C3F-4FA0-8FE7-393E2A3A9CC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3668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7F5F8F3-1292-4E74-8EA9-5A3FEBE3A9D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5371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BCB7187-D852-4D42-AE24-14DF74CC541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3878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C825C6-4DB0-4BDF-B1FA-5E0A2CA1537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5884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06BF886-EC82-4C01-9CD7-DD3FEE4C654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2162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564059B-FA33-494A-92CF-4650BFFEDDF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8860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328A6B4-AC02-4FC4-ACE8-68AE18E34C2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349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4DDF2A9-4545-4F68-AA52-D067D7E5AB6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4408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2281B28-AECA-4F24-8167-12A6AB2E857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2850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334CE75-A166-459D-BD64-0F3F0F5CBC6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7113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533B51C-CC9B-4C08-B3E2-3385872B6C2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8721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D3301E7-540B-4392-BB4B-C303F55EBB6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1333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FD5F1C4-4D67-4681-8EB1-0B29CA3CFD5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6005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BF7EEF5-1D13-4B8C-AA77-B4E3003EDB3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0668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179388" y="260350"/>
            <a:ext cx="7772400" cy="900113"/>
          </a:xfrm>
        </p:spPr>
        <p:txBody>
          <a:bodyPr/>
          <a:lstStyle>
            <a:lvl1pPr algn="l">
              <a:defRPr sz="31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10248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pic>
        <p:nvPicPr>
          <p:cNvPr id="5" name="Picture 5" descr="C:\Users\adseps2\Desktop\hudd_uni_marque_Mono_white_withoutH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4" y="708909"/>
            <a:ext cx="1484709" cy="34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065E4A2-CCFF-4FCB-AAC8-E035A3C8875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5934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FA23D32-56B8-44E9-8AC4-A35E2D91055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2528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8E3EA27-8120-4D60-8851-0D25D37B2FD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2590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93CFECB-46E5-41E1-A256-427737B2F8A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4994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E293F74-7021-4CF9-9FC2-7162493469D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0424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3348F2F-C8BE-4DDA-B5DD-384D938676E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963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0C03ADC-9B3F-4A68-84F1-19795BD23BA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3886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BB232BB-B57E-44EE-B4C4-0C5B2298D3A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180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0C38A18-85D8-4177-9BDC-54314E392F6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4988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0DAA945-16C2-42DF-9D2C-1D2CF54AD30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047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F803C4-D98C-4E77-8137-FC19D285E8C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9247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8C00B5A-5E76-4ACC-9B62-1F2C2F6495D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8870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0BE50E4-7386-4EF7-BCFA-04293EB0970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146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5C8D540-9AE3-4C08-8E6B-5DB1B0573D8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8921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BE22D63-2B77-4421-BADE-3CA05F1AA0C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7621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59D6CDA-834E-4F52-A125-B9A39CDDD99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9395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2998750-9666-4370-B7EB-E178DAA2181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574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7692FEE-07D8-4298-84D9-F37DC54E4FA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7737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164E1C3-C8F9-40DB-98F9-E820DBCFB2C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9209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2EADD06-C201-4CDB-A46F-0EAE8092023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8073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08B8DC8-7506-407C-BBAC-09CF10E8FEE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5973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9D9C57-22A2-4999-A4F2-8684CFAC7EA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5834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EC1E123-27B4-48F1-B88D-E6A64523500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985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6E1676D-F49E-42B8-8ADB-0A8CA1F6F75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1952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58C6342-F35C-45E3-AAB2-828857B319D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9987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85E58E8-154D-43DA-BC1C-8C20526C6B6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6297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UofH w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260350"/>
            <a:ext cx="7772400" cy="900113"/>
          </a:xfrm>
        </p:spPr>
        <p:txBody>
          <a:bodyPr/>
          <a:lstStyle>
            <a:lvl1pPr algn="l">
              <a:defRPr sz="31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7183" name="Rectangle 1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78631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B3C355-DB43-4424-BF27-62139B98E152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48215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26B24F-D319-4843-BE70-6937306040EC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933747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A08FDA-0439-44FD-9B45-C6BB4AD90EBB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893335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D05B88-7E5B-4A27-B401-AE494BF36B1F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62370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285155-4EC0-41FE-8F77-61AA9124C155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5391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D26DE0-C4FA-460A-9762-3B113B41ED0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0362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346C55-847E-41CA-9A23-8780D25A3CB4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933006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41DB8F-401B-4374-B84C-3D2E6AF753FA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76416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CE856B-8A0D-4E0B-8CD5-03B9538399E8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043223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2AAAF0-1B31-48F4-AA8C-54EB4D230B83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46327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A93FAE-8494-4B18-A366-6BF590AC1527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532208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88A2F21-D003-470B-88D8-99037258D747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028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5F5282E-2102-4BEA-AB42-2FF8C6EEFCCF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293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B233AE4-2632-4952-92A8-5BEF7914B9DA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615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6BE6C91-73EB-4E11-A969-3C2DADE5C048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196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AF0FC54-8515-47C3-8F5E-955D1903393A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201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E42D25-C358-498B-9EDC-780A31CB721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9233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E3ACB00-B884-457F-A09A-73A436C51427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578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8A5BE7D-2501-463C-BCA5-D77333FFB430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667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6662469-4A49-400E-BEED-091F16991316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764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2D43030-713D-4091-A161-DFA1C3F7AD11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18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4591747-6150-4DF8-9B69-455D48F5B485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089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36CDFE4-D80F-4EE6-A4FA-2038F8E9CB3C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330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21FCDC-A223-4810-8C2B-23AD22435CD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4662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3E72B8-A5C9-4A0C-9B75-B96977DCBF0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007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FED594-7A98-4533-A581-07880F6D8F6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6149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C57A62-FEB3-4A61-B469-042EBFF81C3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7584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630875-5A31-4AE7-8D92-8AE75ED427A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4245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D7281E-D683-4FE0-8BB6-CFF9CFBB450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4527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F6F642-2783-40CA-8D9A-235642AADC1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640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260350"/>
            <a:ext cx="7772400" cy="900113"/>
          </a:xfrm>
        </p:spPr>
        <p:txBody>
          <a:bodyPr/>
          <a:lstStyle>
            <a:lvl1pPr algn="l">
              <a:defRPr sz="31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34713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pic>
        <p:nvPicPr>
          <p:cNvPr id="5" name="Picture 5" descr="C:\Users\adseps2\Desktop\hudd_uni_marque_Mono_white_withoutH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4" y="708909"/>
            <a:ext cx="1484709" cy="34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F9CF06-AC6F-4087-8325-AD30FF13842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8150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250189-6EA1-42F1-8806-00E8D4F67B8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6443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4577C6-2F7A-48F7-8349-D81E5B4A8AA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0785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78F39A-A0D9-4F79-9CB3-E768F05B3E2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223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E1AB09-6A61-4806-9F25-5948A57864C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0138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69E365-7434-4FC4-AD6E-FAE6CEE21B8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5009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FB5E9B-9C11-428A-A312-DB51C66F524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0358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67F115-C656-4924-8831-D5676D7CCF4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9386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86CD79-3A5A-4674-B320-894AA2AEEDA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7960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B3FA39-3F24-45F2-8959-97ECAF62AB8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9335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43BBF4-E041-41FC-8726-821E0B665D6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1571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0" name="Rectangle 8"/>
          <p:cNvSpPr>
            <a:spLocks noGrp="1" noChangeArrowheads="1"/>
          </p:cNvSpPr>
          <p:nvPr>
            <p:ph type="ctrTitle" sz="quarter"/>
          </p:nvPr>
        </p:nvSpPr>
        <p:spPr>
          <a:xfrm>
            <a:off x="179388" y="258763"/>
            <a:ext cx="7772400" cy="900112"/>
          </a:xfrm>
        </p:spPr>
        <p:txBody>
          <a:bodyPr/>
          <a:lstStyle>
            <a:lvl1pPr algn="l">
              <a:defRPr sz="31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13321" name="Rectangle 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pic>
        <p:nvPicPr>
          <p:cNvPr id="5" name="Picture 5" descr="C:\Users\adseps2\Desktop\hudd_uni_marque_Mono_white_withoutH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4" y="708909"/>
            <a:ext cx="1484709" cy="34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349351D-BBF3-4CAD-91C5-DFFAF2E08EDA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0370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74B868A-8C5A-48E6-B730-B245BC309B87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8902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2E3C766-BD09-43B3-B05E-37B88D8038E8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5691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E9DF9E8-DFAF-4D1C-9763-F6BE7C5FCA3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8275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B4FABE9-F8A0-428A-A596-632CDEAD521E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6482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BCFED3-7154-4556-B7B3-9D09D3F8711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331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DCB90A8-79CF-471D-B3EE-C9CE9A06FC18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9394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D79B4C7-B467-4CF3-A20A-BB59DD610D09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783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B29984E-F707-4AE6-9619-B6F2345B36A6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2007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9EB851F-F979-4D62-882A-5DF83C76EF75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7226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8318CE8-F3E5-4EDC-917A-73D2035971C1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3956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9737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EB7B5AD-2290-4807-8797-3F24B9A989C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1042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1F2033D-2515-46F5-8DEC-AECF54FD833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1296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84BC300-5E3A-46C1-B732-A299CBD7FFA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568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DCE7DA0-D262-4D88-A42A-6D8531F246E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928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15ECC1-26FC-4BE9-B5F3-88423683B5F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7492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EC4BF5C-429A-4C09-BE93-8CD62B22EB7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0792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13F1AE9-589C-4FF0-914E-3001DBDB557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4888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9AB64D3-93F2-4EAF-8AF9-98A10A98127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9294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B83865A-9D1E-473E-B6B7-86EFEB34961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874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C34FEA7-2A08-4A8B-9FB5-A8AFE31E62D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2214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F2B6E48-B934-41E8-90C5-9FF747F7D64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7013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FCC239B-13A4-4245-8DBB-2F24FA51823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1274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D5F2576-3869-4EBE-9FED-0C0C832B2B2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5026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CF1F588-8B32-4FCD-A0D5-0BC56F9683E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1454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BD7B4BB-3F55-4D67-9924-6E3CF0931ED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3881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5E04F7-F7AA-46F7-B88F-B3EE2C476C1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9324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AC4B482-436A-4C77-950C-23EF12F5EEF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7566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C1E6557-25CD-4888-B344-26CCAB7F6F7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544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ACA0728-FE18-4395-A417-33B8896CEB4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2382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08885DA-4C0C-4025-B198-B833C5E70C0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204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D364960-86AF-4530-B505-CE66AF0889B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8238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9DD951B-B877-493A-BCE8-164E082A6E0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8102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A934F50-9565-402F-A35E-4CF42E519DE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3999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A0B684A-B9B3-4D4D-8FF4-23AFCE43937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4091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DFFA2F1-57F6-40B9-BB2B-7D3A1A1E3AA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120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3A56198-C2BC-40B2-A251-0DC9BE9EF61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3533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9FE2CD-3D9E-4C69-837C-D658E6399DD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179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5183D4B-3A38-4F16-ACA8-B33E79827F3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3970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9E7C064-F45F-4E78-BCFB-ED3573A3CE9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4051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1D1DEB1-FA2C-45EA-9A85-142048D50CB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5121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DA4266B-25B7-47B9-80D8-26C7D9B012B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7486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D566AB2-3175-4495-BDF5-BCBFC5B311A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9676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4A9EA5A-1CE7-4EC7-A8E1-11E1287FCCD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334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EB02024-4CD1-407F-A7CC-BB3FECE1051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9793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A3AC77C-C170-42D2-A34A-27E896F28E2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0131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9357779-A633-4408-925D-C0343716E6B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3689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1B2E853-23C1-4CEE-95AE-2C508F37D3D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6751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C6AC2C-0A0E-4AD8-90DB-232E1F1530F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2446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82EDBDA-8E78-489A-A1C8-F7E2C4F96DF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484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5E6AD7C-AA3C-4E94-9599-4343FB3C9A8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1243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5C22DA3-6828-4D99-8DE6-61CBF3F28E4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487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F3E7567-93D0-4E78-B3AF-F94A7D88B43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9942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D6613A8-F632-4492-BCD7-AB3E87A48A4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588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BE6961C-2627-43D0-ADDB-4E828ED1B12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141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280E374-BF7E-4F68-AC1D-9AB320A9CDA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21830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223C165-887C-40BD-B0CC-B1077010952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8421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3A44DD1-C66A-4511-A6F4-A9D86632C9A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0934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88A2F21-D003-470B-88D8-99037258D74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9703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887D57-AEDC-4AC6-ABCE-280D34A1B5F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0216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5F5282E-2102-4BEA-AB42-2FF8C6EEFCC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5538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B233AE4-2632-4952-92A8-5BEF7914B9D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5966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6BE6C91-73EB-4E11-A969-3C2DADE5C04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5568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AF0FC54-8515-47C3-8F5E-955D1903393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2767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E3ACB00-B884-457F-A09A-73A436C5142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175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8A5BE7D-2501-463C-BCA5-D77333FFB43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826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6662469-4A49-400E-BEED-091F1699131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9356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2D43030-713D-4091-A161-DFA1C3F7AD1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7023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4591747-6150-4DF8-9B69-455D48F5B48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7268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36CDFE4-D80F-4EE6-A4FA-2038F8E9CB3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7891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7.png"/><Relationship Id="rId18" Type="http://schemas.openxmlformats.org/officeDocument/2006/relationships/image" Target="../media/image10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17" Type="http://schemas.openxmlformats.org/officeDocument/2006/relationships/image" Target="../media/image9.jpeg"/><Relationship Id="rId2" Type="http://schemas.openxmlformats.org/officeDocument/2006/relationships/slideLayout" Target="../slideLayouts/slideLayout101.xml"/><Relationship Id="rId16" Type="http://schemas.openxmlformats.org/officeDocument/2006/relationships/image" Target="../media/image8.jpeg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109.xml"/><Relationship Id="rId19" Type="http://schemas.openxmlformats.org/officeDocument/2006/relationships/image" Target="../media/image11.emf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image" Target="../media/image6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8.png"/><Relationship Id="rId18" Type="http://schemas.openxmlformats.org/officeDocument/2006/relationships/image" Target="../media/image10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17" Type="http://schemas.openxmlformats.org/officeDocument/2006/relationships/image" Target="../media/image9.jpeg"/><Relationship Id="rId2" Type="http://schemas.openxmlformats.org/officeDocument/2006/relationships/slideLayout" Target="../slideLayouts/slideLayout112.xml"/><Relationship Id="rId16" Type="http://schemas.openxmlformats.org/officeDocument/2006/relationships/image" Target="../media/image8.jpeg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120.xml"/><Relationship Id="rId19" Type="http://schemas.openxmlformats.org/officeDocument/2006/relationships/image" Target="../media/image11.emf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image" Target="../media/image6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9.png"/><Relationship Id="rId18" Type="http://schemas.openxmlformats.org/officeDocument/2006/relationships/image" Target="../media/image10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17" Type="http://schemas.openxmlformats.org/officeDocument/2006/relationships/image" Target="../media/image9.jpeg"/><Relationship Id="rId2" Type="http://schemas.openxmlformats.org/officeDocument/2006/relationships/slideLayout" Target="../slideLayouts/slideLayout123.xml"/><Relationship Id="rId16" Type="http://schemas.openxmlformats.org/officeDocument/2006/relationships/image" Target="../media/image8.jpeg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131.xml"/><Relationship Id="rId19" Type="http://schemas.openxmlformats.org/officeDocument/2006/relationships/image" Target="../media/image11.emf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image" Target="../media/image6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20.png"/><Relationship Id="rId18" Type="http://schemas.openxmlformats.org/officeDocument/2006/relationships/image" Target="../media/image10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17" Type="http://schemas.openxmlformats.org/officeDocument/2006/relationships/image" Target="../media/image9.jpeg"/><Relationship Id="rId2" Type="http://schemas.openxmlformats.org/officeDocument/2006/relationships/slideLayout" Target="../slideLayouts/slideLayout134.xml"/><Relationship Id="rId16" Type="http://schemas.openxmlformats.org/officeDocument/2006/relationships/image" Target="../media/image8.jpeg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142.xml"/><Relationship Id="rId19" Type="http://schemas.openxmlformats.org/officeDocument/2006/relationships/image" Target="../media/image11.emf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image" Target="../media/image6.pn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21.pn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16.png"/><Relationship Id="rId18" Type="http://schemas.openxmlformats.org/officeDocument/2006/relationships/image" Target="../media/image11.emf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17" Type="http://schemas.openxmlformats.org/officeDocument/2006/relationships/image" Target="../media/image10.jpeg"/><Relationship Id="rId2" Type="http://schemas.openxmlformats.org/officeDocument/2006/relationships/slideLayout" Target="../slideLayouts/slideLayout156.xml"/><Relationship Id="rId16" Type="http://schemas.openxmlformats.org/officeDocument/2006/relationships/image" Target="../media/image9.jpeg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5" Type="http://schemas.openxmlformats.org/officeDocument/2006/relationships/image" Target="../media/image8.jpeg"/><Relationship Id="rId10" Type="http://schemas.openxmlformats.org/officeDocument/2006/relationships/slideLayout" Target="../slideLayouts/slideLayout164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Relationship Id="rId14" Type="http://schemas.openxmlformats.org/officeDocument/2006/relationships/image" Target="../media/image6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6.png"/><Relationship Id="rId18" Type="http://schemas.openxmlformats.org/officeDocument/2006/relationships/image" Target="../media/image11.emf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17" Type="http://schemas.openxmlformats.org/officeDocument/2006/relationships/image" Target="../media/image10.jpeg"/><Relationship Id="rId2" Type="http://schemas.openxmlformats.org/officeDocument/2006/relationships/slideLayout" Target="../slideLayouts/slideLayout46.xml"/><Relationship Id="rId16" Type="http://schemas.openxmlformats.org/officeDocument/2006/relationships/image" Target="../media/image9.jpe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8.jpeg"/><Relationship Id="rId10" Type="http://schemas.openxmlformats.org/officeDocument/2006/relationships/slideLayout" Target="../slideLayouts/slideLayout54.xml"/><Relationship Id="rId19" Type="http://schemas.openxmlformats.org/officeDocument/2006/relationships/image" Target="../media/image12.png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7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3.png"/><Relationship Id="rId18" Type="http://schemas.openxmlformats.org/officeDocument/2006/relationships/image" Target="../media/image10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17" Type="http://schemas.openxmlformats.org/officeDocument/2006/relationships/image" Target="../media/image9.jpeg"/><Relationship Id="rId2" Type="http://schemas.openxmlformats.org/officeDocument/2006/relationships/slideLayout" Target="../slideLayouts/slideLayout57.xml"/><Relationship Id="rId16" Type="http://schemas.openxmlformats.org/officeDocument/2006/relationships/image" Target="../media/image8.jpeg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65.xml"/><Relationship Id="rId19" Type="http://schemas.openxmlformats.org/officeDocument/2006/relationships/image" Target="../media/image11.emf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6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4.png"/><Relationship Id="rId18" Type="http://schemas.openxmlformats.org/officeDocument/2006/relationships/image" Target="../media/image10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17" Type="http://schemas.openxmlformats.org/officeDocument/2006/relationships/image" Target="../media/image9.jpeg"/><Relationship Id="rId2" Type="http://schemas.openxmlformats.org/officeDocument/2006/relationships/slideLayout" Target="../slideLayouts/slideLayout68.xml"/><Relationship Id="rId16" Type="http://schemas.openxmlformats.org/officeDocument/2006/relationships/image" Target="../media/image8.jpeg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76.xml"/><Relationship Id="rId19" Type="http://schemas.openxmlformats.org/officeDocument/2006/relationships/image" Target="../media/image11.emf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6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5.png"/><Relationship Id="rId18" Type="http://schemas.openxmlformats.org/officeDocument/2006/relationships/image" Target="../media/image10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17" Type="http://schemas.openxmlformats.org/officeDocument/2006/relationships/image" Target="../media/image9.jpeg"/><Relationship Id="rId2" Type="http://schemas.openxmlformats.org/officeDocument/2006/relationships/slideLayout" Target="../slideLayouts/slideLayout79.xml"/><Relationship Id="rId16" Type="http://schemas.openxmlformats.org/officeDocument/2006/relationships/image" Target="../media/image8.jpeg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87.xml"/><Relationship Id="rId19" Type="http://schemas.openxmlformats.org/officeDocument/2006/relationships/image" Target="../media/image11.emf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6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6.png"/><Relationship Id="rId18" Type="http://schemas.openxmlformats.org/officeDocument/2006/relationships/image" Target="../media/image11.emf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17" Type="http://schemas.openxmlformats.org/officeDocument/2006/relationships/image" Target="../media/image10.jpeg"/><Relationship Id="rId2" Type="http://schemas.openxmlformats.org/officeDocument/2006/relationships/slideLayout" Target="../slideLayouts/slideLayout90.xml"/><Relationship Id="rId16" Type="http://schemas.openxmlformats.org/officeDocument/2006/relationships/image" Target="../media/image9.jpeg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image" Target="../media/image8.jpeg"/><Relationship Id="rId10" Type="http://schemas.openxmlformats.org/officeDocument/2006/relationships/slideLayout" Target="../slideLayouts/slideLayout98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fld id="{83EDCF22-132B-4C6D-84E4-90267068A737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1029" name="Picture 5" descr="C:\Users\adseps2\Desktop\hudd_uni_marque_Mono_white_withoutH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4" y="708909"/>
            <a:ext cx="1484709" cy="34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898" name="Picture 10" descr="pms186 equiv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175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389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938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9389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293896" name="Picture 8" descr="Inspiring tomorrows profs 4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seps2\Downloads\the_award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592" y="5877272"/>
            <a:ext cx="14478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44889" y="5877272"/>
            <a:ext cx="582217" cy="83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2592" y="5908996"/>
            <a:ext cx="1447800" cy="80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1752" y="5906590"/>
            <a:ext cx="808137" cy="80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Uni of the year-Full.eps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919140"/>
            <a:ext cx="1584176" cy="785985"/>
          </a:xfrm>
          <a:prstGeom prst="rect">
            <a:avLst/>
          </a:prstGeom>
        </p:spPr>
      </p:pic>
      <p:pic>
        <p:nvPicPr>
          <p:cNvPr id="18" name="Picture 5" descr="C:\Users\adseps2\Desktop\hudd_uni_marque_Mono_white_withoutH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4" y="708909"/>
            <a:ext cx="1484709" cy="34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922" name="Picture 10" descr="pms151 equiv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175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491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949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9491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294920" name="Picture 8" descr="Inspiring tomorrows profs 4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seps2\Downloads\the_award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592" y="5877272"/>
            <a:ext cx="14478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44889" y="5877272"/>
            <a:ext cx="582217" cy="83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2592" y="5908996"/>
            <a:ext cx="1447800" cy="80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1752" y="5906590"/>
            <a:ext cx="808137" cy="80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Uni of the year-Full.eps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919140"/>
            <a:ext cx="1584176" cy="785985"/>
          </a:xfrm>
          <a:prstGeom prst="rect">
            <a:avLst/>
          </a:prstGeom>
        </p:spPr>
      </p:pic>
      <p:pic>
        <p:nvPicPr>
          <p:cNvPr id="18" name="Picture 5" descr="C:\Users\adseps2\Desktop\hudd_uni_marque_Mono_white_withoutH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4" y="708909"/>
            <a:ext cx="1484709" cy="34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946" name="Picture 10" descr="magenta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175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593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959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9594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295944" name="Picture 8" descr="Inspiring tomorrows profs 4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seps2\Downloads\the_award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592" y="5877272"/>
            <a:ext cx="14478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44889" y="5877272"/>
            <a:ext cx="582217" cy="83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2592" y="5908996"/>
            <a:ext cx="1447800" cy="80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1752" y="5906590"/>
            <a:ext cx="808137" cy="80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Uni of the year-Full.eps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919140"/>
            <a:ext cx="1584176" cy="785985"/>
          </a:xfrm>
          <a:prstGeom prst="rect">
            <a:avLst/>
          </a:prstGeom>
        </p:spPr>
      </p:pic>
      <p:pic>
        <p:nvPicPr>
          <p:cNvPr id="18" name="Picture 5" descr="C:\Users\adseps2\Desktop\hudd_uni_marque_Mono_white_withoutH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4" y="708909"/>
            <a:ext cx="1484709" cy="34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0" name="Picture 10" descr="cyan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175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696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969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9696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296968" name="Picture 8" descr="Inspiring tomorrows profs 4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seps2\Downloads\the_award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592" y="5877272"/>
            <a:ext cx="14478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44889" y="5877272"/>
            <a:ext cx="582217" cy="83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2592" y="5908996"/>
            <a:ext cx="1447800" cy="80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1752" y="5906590"/>
            <a:ext cx="808137" cy="80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Uni of the year-Full.eps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919140"/>
            <a:ext cx="1584176" cy="785985"/>
          </a:xfrm>
          <a:prstGeom prst="rect">
            <a:avLst/>
          </a:prstGeom>
        </p:spPr>
      </p:pic>
      <p:pic>
        <p:nvPicPr>
          <p:cNvPr id="18" name="Picture 5" descr="C:\Users\adseps2\Desktop\hudd_uni_marque_Mono_white_withoutH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4" y="708909"/>
            <a:ext cx="1484709" cy="34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spcBef>
                <a:spcPct val="0"/>
              </a:spcBef>
            </a:pPr>
            <a:fld id="{DA8E9C03-9927-4167-B5B1-5CC474EDD334}" type="slidenum">
              <a:rPr lang="en-GB" altLang="en-US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‹#›</a:t>
            </a:fld>
            <a:endParaRPr lang="en-GB" altLang="en-US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1" name="Picture 8" descr="UofH wo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4625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874" name="Picture 10" descr="pms281 equiv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175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286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928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29287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292872" name="Picture 8" descr="Inspiring tomorrows profs 4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44889" y="5877272"/>
            <a:ext cx="582217" cy="83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2592" y="5908996"/>
            <a:ext cx="1447800" cy="80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1752" y="5906590"/>
            <a:ext cx="808137" cy="80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Uni of the year-Full.eps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919140"/>
            <a:ext cx="1584176" cy="785985"/>
          </a:xfrm>
          <a:prstGeom prst="rect">
            <a:avLst/>
          </a:prstGeom>
        </p:spPr>
      </p:pic>
      <p:pic>
        <p:nvPicPr>
          <p:cNvPr id="12" name="Picture 5" descr="C:\Users\adseps2\Desktop\hudd_uni_marque_Mono_white_withoutH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4" y="708909"/>
            <a:ext cx="1484709" cy="34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992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fld id="{5EBEFD0C-43B6-433D-B198-9FBE55300E79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8" name="Picture 5" descr="C:\Users\adseps2\Desktop\hudd_uni_marque_Mono_white_withoutH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4" y="708909"/>
            <a:ext cx="1484709" cy="34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3461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3461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3461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fld id="{4D435654-AD0A-4AD6-A4C5-D25982ECBC39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8" name="Picture 5" descr="C:\Users\adseps2\Desktop\hudd_uni_marque_Mono_white_withoutH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4" y="708909"/>
            <a:ext cx="1484709" cy="34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fld id="{E559690B-1DF8-40A3-8A81-2E28A26AA6DA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127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127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127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11276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pic>
        <p:nvPicPr>
          <p:cNvPr id="8" name="Picture 5" descr="C:\Users\adseps2\Desktop\hudd_uni_marque_Mono_white_withoutH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4" y="708909"/>
            <a:ext cx="1484709" cy="34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18441" name="Picture 9" descr="Inspiring tomorrows profs 400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dseps2\Downloads\the_award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592" y="5877272"/>
            <a:ext cx="14478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44889" y="5877272"/>
            <a:ext cx="582217" cy="83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2592" y="5908996"/>
            <a:ext cx="1447800" cy="80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1752" y="5906590"/>
            <a:ext cx="808137" cy="80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Uni of the year-Full.eps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919140"/>
            <a:ext cx="1584176" cy="785985"/>
          </a:xfrm>
          <a:prstGeom prst="rect">
            <a:avLst/>
          </a:prstGeom>
        </p:spPr>
      </p:pic>
      <p:pic>
        <p:nvPicPr>
          <p:cNvPr id="15" name="Picture 2" descr="C:\Users\adseps2\Desktop\hudd_uni_marque_RGB_withoutH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958" y="708909"/>
            <a:ext cx="1485475" cy="345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801" name="Picture 9" descr="pms2725 equiv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175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8979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289799" name="Picture 7" descr="Inspiring tomorrows profs 4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seps2\Downloads\the_award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592" y="5877272"/>
            <a:ext cx="14478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44889" y="5877272"/>
            <a:ext cx="582217" cy="83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2592" y="5908996"/>
            <a:ext cx="1447800" cy="80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1752" y="5906590"/>
            <a:ext cx="808137" cy="80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Uni of the year-Full.eps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919140"/>
            <a:ext cx="1584176" cy="785985"/>
          </a:xfrm>
          <a:prstGeom prst="rect">
            <a:avLst/>
          </a:prstGeom>
        </p:spPr>
      </p:pic>
      <p:pic>
        <p:nvPicPr>
          <p:cNvPr id="18" name="Picture 5" descr="C:\Users\adseps2\Desktop\hudd_uni_marque_Mono_white_withoutH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4" y="708909"/>
            <a:ext cx="1484709" cy="34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826" name="Picture 10" descr="pms410 equiv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175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081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908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9082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290824" name="Picture 8" descr="Inspiring tomorrows profs 4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seps2\Downloads\the_award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592" y="5877272"/>
            <a:ext cx="14478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44889" y="5877272"/>
            <a:ext cx="582217" cy="83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2592" y="5908996"/>
            <a:ext cx="1447800" cy="80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1752" y="5906590"/>
            <a:ext cx="808137" cy="80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Uni of the year-Full.eps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919140"/>
            <a:ext cx="1584176" cy="785985"/>
          </a:xfrm>
          <a:prstGeom prst="rect">
            <a:avLst/>
          </a:prstGeom>
        </p:spPr>
      </p:pic>
      <p:pic>
        <p:nvPicPr>
          <p:cNvPr id="18" name="Picture 5" descr="C:\Users\adseps2\Desktop\hudd_uni_marque_Mono_white_withoutH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4" y="708909"/>
            <a:ext cx="1484709" cy="34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850" name="Picture 10" descr="pms376 equiv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175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184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918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9184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291848" name="Picture 8" descr="Inspiring tomorrows profs 4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adseps2\Downloads\the_award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592" y="5877272"/>
            <a:ext cx="14478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44889" y="5877272"/>
            <a:ext cx="582217" cy="83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2592" y="5908996"/>
            <a:ext cx="1447800" cy="80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1752" y="5906590"/>
            <a:ext cx="808137" cy="80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Uni of the year-Full.eps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919140"/>
            <a:ext cx="1584176" cy="785985"/>
          </a:xfrm>
          <a:prstGeom prst="rect">
            <a:avLst/>
          </a:prstGeom>
        </p:spPr>
      </p:pic>
      <p:pic>
        <p:nvPicPr>
          <p:cNvPr id="13" name="Picture 5" descr="C:\Users\adseps2\Desktop\hudd_uni_marque_Mono_white_withoutH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4" y="708909"/>
            <a:ext cx="1484709" cy="34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874" name="Picture 10" descr="pms281 equiv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175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286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928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9287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292872" name="Picture 8" descr="Inspiring tomorrows profs 4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44889" y="5877272"/>
            <a:ext cx="582217" cy="83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2592" y="5908996"/>
            <a:ext cx="1447800" cy="80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1752" y="5906590"/>
            <a:ext cx="808137" cy="80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Uni of the year-Full.eps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919140"/>
            <a:ext cx="1584176" cy="785985"/>
          </a:xfrm>
          <a:prstGeom prst="rect">
            <a:avLst/>
          </a:prstGeom>
        </p:spPr>
      </p:pic>
      <p:pic>
        <p:nvPicPr>
          <p:cNvPr id="12" name="Picture 5" descr="C:\Users\adseps2\Desktop\hudd_uni_marque_Mono_white_withoutH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4" y="708909"/>
            <a:ext cx="1484709" cy="34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9.xml"/><Relationship Id="rId4" Type="http://schemas.openxmlformats.org/officeDocument/2006/relationships/hyperlink" Target="http://creativecommons.org/licenses/by/3.0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0.xm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2.xml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9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9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0.xml"/><Relationship Id="rId5" Type="http://schemas.openxmlformats.org/officeDocument/2006/relationships/image" Target="../media/image38.png"/><Relationship Id="rId4" Type="http://schemas.openxmlformats.org/officeDocument/2006/relationships/hyperlink" Target="https://www.growkudos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sz="2800" dirty="0" smtClean="0">
                <a:solidFill>
                  <a:schemeClr val="tx1"/>
                </a:solidFill>
              </a:rPr>
              <a:t>The University of Huddersfield experience </a:t>
            </a:r>
          </a:p>
        </p:txBody>
      </p:sp>
      <p:sp>
        <p:nvSpPr>
          <p:cNvPr id="1843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Graham Stone</a:t>
            </a:r>
          </a:p>
          <a:p>
            <a:r>
              <a:rPr lang="en-US" dirty="0" smtClean="0"/>
              <a:t>Information Resources Manager</a:t>
            </a:r>
          </a:p>
        </p:txBody>
      </p:sp>
      <p:sp>
        <p:nvSpPr>
          <p:cNvPr id="18436" name="TextBox 5"/>
          <p:cNvSpPr txBox="1">
            <a:spLocks noChangeArrowheads="1"/>
          </p:cNvSpPr>
          <p:nvPr/>
        </p:nvSpPr>
        <p:spPr bwMode="auto">
          <a:xfrm>
            <a:off x="549275" y="303213"/>
            <a:ext cx="6902450" cy="966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sz="28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What’s my motivation, darling? </a:t>
            </a:r>
            <a:endParaRPr lang="en-GB" sz="280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eaLnBrk="1" hangingPunct="1">
              <a:defRPr/>
            </a:pPr>
            <a:r>
              <a:rPr lang="en-GB" sz="2400" i="1" dirty="0" smtClean="0">
                <a:solidFill>
                  <a:srgbClr val="FFC000"/>
                </a:solidFill>
              </a:rPr>
              <a:t>November 4-7, 2015, Charleston Conference</a:t>
            </a:r>
          </a:p>
        </p:txBody>
      </p:sp>
      <p:sp>
        <p:nvSpPr>
          <p:cNvPr id="18437" name="TextBox 4"/>
          <p:cNvSpPr txBox="1">
            <a:spLocks noChangeArrowheads="1"/>
          </p:cNvSpPr>
          <p:nvPr/>
        </p:nvSpPr>
        <p:spPr bwMode="auto">
          <a:xfrm>
            <a:off x="5816847" y="5013176"/>
            <a:ext cx="306045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GB" dirty="0">
                <a:cs typeface="Arial" charset="0"/>
              </a:rPr>
              <a:t>http://eprints.hud.ac.uk/25643/</a:t>
            </a:r>
          </a:p>
        </p:txBody>
      </p:sp>
      <p:pic>
        <p:nvPicPr>
          <p:cNvPr id="18438" name="Picture 4" descr="88x3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5444653"/>
            <a:ext cx="11176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TextBox 5"/>
          <p:cNvSpPr txBox="1">
            <a:spLocks noChangeArrowheads="1"/>
          </p:cNvSpPr>
          <p:nvPr/>
        </p:nvSpPr>
        <p:spPr bwMode="auto">
          <a:xfrm>
            <a:off x="7215188" y="5373216"/>
            <a:ext cx="17859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800">
                <a:cs typeface="Arial" charset="0"/>
              </a:rPr>
              <a:t>This work is licensed under a </a:t>
            </a:r>
            <a:r>
              <a:rPr lang="en-GB" sz="800">
                <a:cs typeface="Arial" charset="0"/>
                <a:hlinkClick r:id="rId4"/>
              </a:rPr>
              <a:t>Creative Commons Attribution 3.0 </a:t>
            </a:r>
            <a:r>
              <a:rPr lang="en-GB" sz="800">
                <a:cs typeface="Arial" charset="0"/>
              </a:rPr>
              <a:t>Unported License</a:t>
            </a:r>
          </a:p>
        </p:txBody>
      </p:sp>
    </p:spTree>
    <p:extLst>
      <p:ext uri="{BB962C8B-B14F-4D97-AF65-F5344CB8AC3E}">
        <p14:creationId xmlns:p14="http://schemas.microsoft.com/office/powerpoint/2010/main" val="266520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Disseminate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835" y="2761283"/>
            <a:ext cx="6125430" cy="2486372"/>
          </a:xfrm>
        </p:spPr>
      </p:pic>
    </p:spTree>
    <p:extLst>
      <p:ext uri="{BB962C8B-B14F-4D97-AF65-F5344CB8AC3E}">
        <p14:creationId xmlns:p14="http://schemas.microsoft.com/office/powerpoint/2010/main" val="409955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Disseminate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24744"/>
            <a:ext cx="5326973" cy="359886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060848"/>
            <a:ext cx="6660232" cy="359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557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Setting the scene</a:t>
            </a:r>
            <a:br>
              <a:rPr lang="en-US" dirty="0" smtClean="0"/>
            </a:br>
            <a:r>
              <a:rPr lang="en-US" sz="2400" i="1" kern="1200" dirty="0">
                <a:solidFill>
                  <a:srgbClr val="FFC000"/>
                </a:solidFill>
                <a:ea typeface="+mn-ea"/>
                <a:cs typeface="Arial" charset="0"/>
              </a:rPr>
              <a:t>University of Huddersfield</a:t>
            </a:r>
          </a:p>
        </p:txBody>
      </p:sp>
      <p:sp>
        <p:nvSpPr>
          <p:cNvPr id="20483" name="Content Placeholder 3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879975" cy="3744912"/>
          </a:xfrm>
        </p:spPr>
        <p:txBody>
          <a:bodyPr/>
          <a:lstStyle/>
          <a:p>
            <a:r>
              <a:rPr lang="en-GB" smtClean="0"/>
              <a:t>Medium sized University in the North of England</a:t>
            </a:r>
          </a:p>
          <a:p>
            <a:pPr lvl="1"/>
            <a:r>
              <a:rPr lang="en-GB" smtClean="0"/>
              <a:t>24,000 FTE students</a:t>
            </a:r>
          </a:p>
          <a:p>
            <a:pPr lvl="1"/>
            <a:endParaRPr lang="en-GB" smtClean="0"/>
          </a:p>
          <a:p>
            <a:r>
              <a:rPr lang="en-GB" i="1" smtClean="0"/>
              <a:t>On target to achieve its goal of becoming an internationally recognised research-led institution</a:t>
            </a:r>
            <a:endParaRPr lang="en-GB" smtClean="0"/>
          </a:p>
        </p:txBody>
      </p:sp>
      <p:sp>
        <p:nvSpPr>
          <p:cNvPr id="20484" name="TextBox 1"/>
          <p:cNvSpPr txBox="1">
            <a:spLocks noChangeArrowheads="1"/>
          </p:cNvSpPr>
          <p:nvPr/>
        </p:nvSpPr>
        <p:spPr bwMode="auto">
          <a:xfrm>
            <a:off x="5148263" y="2492375"/>
            <a:ext cx="2447925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20485" name="Picture 2" descr="C:\Users\librsaw\AppData\Local\Microsoft\Windows\Temporary Internet Files\Content.IE5\RRPJPQY6\MP90040927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213" y="1927225"/>
            <a:ext cx="1704975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3" descr="C:\Users\librsaw\AppData\Local\Microsoft\Windows\Temporary Internet Files\Content.IE5\IUXRMZMI\MP900182646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92950" y="2996952"/>
            <a:ext cx="1836738" cy="2755900"/>
          </a:xfrm>
        </p:spPr>
      </p:pic>
    </p:spTree>
    <p:extLst>
      <p:ext uri="{BB962C8B-B14F-4D97-AF65-F5344CB8AC3E}">
        <p14:creationId xmlns:p14="http://schemas.microsoft.com/office/powerpoint/2010/main" val="290350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Institutional drivers</a:t>
            </a:r>
            <a:r>
              <a:rPr lang="en-US" dirty="0"/>
              <a:t/>
            </a:r>
            <a:br>
              <a:rPr lang="en-US" dirty="0"/>
            </a:br>
            <a:r>
              <a:rPr lang="en-US" sz="2400" i="1" kern="1200" dirty="0" smtClean="0">
                <a:solidFill>
                  <a:srgbClr val="FFC000"/>
                </a:solidFill>
                <a:ea typeface="+mn-ea"/>
                <a:cs typeface="Arial" charset="0"/>
              </a:rPr>
              <a:t>Strategy and Key Performance Indicators</a:t>
            </a:r>
            <a:endParaRPr lang="en-GB" sz="2400" i="1" kern="1200" dirty="0">
              <a:solidFill>
                <a:srgbClr val="FFC000"/>
              </a:solidFill>
              <a:ea typeface="+mn-ea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sz="2400" dirty="0" smtClean="0"/>
              <a:t>Increase publications at international level</a:t>
            </a:r>
          </a:p>
          <a:p>
            <a:r>
              <a:rPr lang="en-GB" sz="2400" dirty="0" smtClean="0"/>
              <a:t>Grow citations</a:t>
            </a:r>
          </a:p>
          <a:p>
            <a:r>
              <a:rPr lang="en-GB" sz="2400" dirty="0" smtClean="0"/>
              <a:t>Increase quality </a:t>
            </a:r>
            <a:r>
              <a:rPr lang="en-GB" sz="2400" dirty="0"/>
              <a:t>of </a:t>
            </a:r>
            <a:r>
              <a:rPr lang="en-GB" sz="2400" dirty="0" smtClean="0"/>
              <a:t>output</a:t>
            </a:r>
          </a:p>
          <a:p>
            <a:r>
              <a:rPr lang="en-GB" sz="2400" dirty="0" smtClean="0"/>
              <a:t>Increase the number of researchers and research active staff</a:t>
            </a:r>
            <a:endParaRPr lang="en-GB" sz="24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17">
            <a:off x="4603750" y="2255722"/>
            <a:ext cx="4038600" cy="2829462"/>
          </a:xfrm>
        </p:spPr>
      </p:pic>
    </p:spTree>
    <p:extLst>
      <p:ext uri="{BB962C8B-B14F-4D97-AF65-F5344CB8AC3E}">
        <p14:creationId xmlns:p14="http://schemas.microsoft.com/office/powerpoint/2010/main" val="254886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strategy</a:t>
            </a:r>
            <a:r>
              <a:rPr lang="en-US" dirty="0"/>
              <a:t/>
            </a:r>
            <a:br>
              <a:rPr lang="en-US" dirty="0"/>
            </a:br>
            <a:r>
              <a:rPr lang="en-US" sz="2400" i="1" kern="1200" dirty="0" smtClean="0">
                <a:solidFill>
                  <a:srgbClr val="FFC000"/>
                </a:solidFill>
                <a:ea typeface="+mn-ea"/>
                <a:cs typeface="Arial" charset="0"/>
              </a:rPr>
              <a:t>The role of the library</a:t>
            </a:r>
            <a:endParaRPr lang="en-GB" sz="2400" i="1" kern="1200" dirty="0">
              <a:solidFill>
                <a:srgbClr val="FFC000"/>
              </a:solidFill>
              <a:ea typeface="+mn-ea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sz="2400" dirty="0"/>
              <a:t>Liaison in all the usual </a:t>
            </a:r>
            <a:r>
              <a:rPr lang="en-GB" sz="2400" dirty="0" smtClean="0"/>
              <a:t>places</a:t>
            </a:r>
          </a:p>
          <a:p>
            <a:pPr lvl="1"/>
            <a:r>
              <a:rPr lang="en-GB" sz="2000" dirty="0" smtClean="0"/>
              <a:t>Subject teams, academic librarians, research librarian</a:t>
            </a:r>
          </a:p>
          <a:p>
            <a:pPr lvl="1"/>
            <a:r>
              <a:rPr lang="en-GB" sz="2000" dirty="0" smtClean="0"/>
              <a:t>Web pages, </a:t>
            </a:r>
            <a:r>
              <a:rPr lang="en-GB" sz="2000" dirty="0" err="1" smtClean="0"/>
              <a:t>LibGuides</a:t>
            </a:r>
            <a:endParaRPr lang="en-GB" sz="2000" dirty="0" smtClean="0"/>
          </a:p>
          <a:p>
            <a:pPr lvl="1"/>
            <a:r>
              <a:rPr lang="en-GB" sz="2000" dirty="0" smtClean="0"/>
              <a:t>Research Committees</a:t>
            </a:r>
          </a:p>
          <a:p>
            <a:pPr lvl="1"/>
            <a:r>
              <a:rPr lang="en-GB" sz="2000" dirty="0" smtClean="0"/>
              <a:t>Desk top visits</a:t>
            </a:r>
          </a:p>
          <a:p>
            <a:pPr lvl="1"/>
            <a:endParaRPr lang="en-GB" dirty="0"/>
          </a:p>
          <a:p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420888"/>
            <a:ext cx="4756221" cy="2016224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4639329"/>
            <a:ext cx="4824536" cy="80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25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strategy</a:t>
            </a:r>
            <a:r>
              <a:rPr lang="en-US" dirty="0"/>
              <a:t/>
            </a:r>
            <a:br>
              <a:rPr lang="en-US" dirty="0"/>
            </a:br>
            <a:r>
              <a:rPr lang="en-US" sz="2400" i="1" kern="1200" dirty="0" smtClean="0">
                <a:solidFill>
                  <a:srgbClr val="FFC000"/>
                </a:solidFill>
                <a:ea typeface="+mn-ea"/>
                <a:cs typeface="Arial" charset="0"/>
              </a:rPr>
              <a:t>The role of the library</a:t>
            </a:r>
            <a:endParaRPr lang="en-GB" sz="2400" i="1" kern="1200" dirty="0">
              <a:solidFill>
                <a:srgbClr val="FFC000"/>
              </a:solidFill>
              <a:ea typeface="+mn-ea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sz="2400" dirty="0" smtClean="0"/>
              <a:t>We liaise </a:t>
            </a:r>
            <a:r>
              <a:rPr lang="en-GB" sz="2400" dirty="0"/>
              <a:t>with research marketing </a:t>
            </a:r>
            <a:r>
              <a:rPr lang="en-GB" sz="2400" dirty="0" smtClean="0"/>
              <a:t>to </a:t>
            </a:r>
            <a:r>
              <a:rPr lang="en-GB" sz="2400" dirty="0"/>
              <a:t>help researchers choose the right article and to grow impact</a:t>
            </a:r>
          </a:p>
          <a:p>
            <a:r>
              <a:rPr lang="en-GB" sz="2400" dirty="0"/>
              <a:t>Discover magazine</a:t>
            </a:r>
          </a:p>
          <a:p>
            <a:pPr lvl="1"/>
            <a:endParaRPr lang="en-GB" dirty="0"/>
          </a:p>
          <a:p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0" y="2348880"/>
            <a:ext cx="4038600" cy="2110010"/>
          </a:xfrm>
        </p:spPr>
      </p:pic>
    </p:spTree>
    <p:extLst>
      <p:ext uri="{BB962C8B-B14F-4D97-AF65-F5344CB8AC3E}">
        <p14:creationId xmlns:p14="http://schemas.microsoft.com/office/powerpoint/2010/main" val="366846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Staff Development</a:t>
            </a:r>
            <a:r>
              <a:rPr lang="en-US" dirty="0"/>
              <a:t/>
            </a:r>
            <a:br>
              <a:rPr lang="en-US" dirty="0"/>
            </a:br>
            <a:r>
              <a:rPr lang="en-US" sz="2400" i="1" kern="1200" dirty="0" smtClean="0">
                <a:solidFill>
                  <a:srgbClr val="FFC000"/>
                </a:solidFill>
                <a:ea typeface="+mn-ea"/>
                <a:cs typeface="Arial" charset="0"/>
              </a:rPr>
              <a:t>The informed researcher</a:t>
            </a:r>
            <a:endParaRPr lang="en-GB" sz="2400" i="1" kern="1200" dirty="0">
              <a:solidFill>
                <a:srgbClr val="FFC000"/>
              </a:solidFill>
              <a:ea typeface="+mn-ea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sz="2000" dirty="0"/>
              <a:t>Training sessions for PhD students and academic </a:t>
            </a:r>
            <a:r>
              <a:rPr lang="en-GB" sz="2000" dirty="0" smtClean="0"/>
              <a:t>staff</a:t>
            </a:r>
          </a:p>
          <a:p>
            <a:pPr lvl="1"/>
            <a:r>
              <a:rPr lang="en-GB" sz="1600" dirty="0" smtClean="0"/>
              <a:t>Citations count: how to use citations to increase your research impact</a:t>
            </a:r>
          </a:p>
          <a:p>
            <a:pPr lvl="1"/>
            <a:r>
              <a:rPr lang="en-GB" sz="1600" dirty="0" smtClean="0"/>
              <a:t>Managing research data</a:t>
            </a:r>
          </a:p>
          <a:p>
            <a:pPr lvl="1"/>
            <a:r>
              <a:rPr lang="en-GB" sz="1600" dirty="0" smtClean="0"/>
              <a:t>Open access publishing: increase your audience</a:t>
            </a:r>
          </a:p>
          <a:p>
            <a:pPr lvl="1"/>
            <a:r>
              <a:rPr lang="en-GB" sz="1600" dirty="0" smtClean="0"/>
              <a:t>Organising your references</a:t>
            </a:r>
          </a:p>
          <a:p>
            <a:pPr lvl="1"/>
            <a:r>
              <a:rPr lang="en-GB" sz="1600" dirty="0" smtClean="0"/>
              <a:t>Online research networks: share your work and connect with others</a:t>
            </a:r>
          </a:p>
          <a:p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236838"/>
            <a:ext cx="4518566" cy="2920354"/>
          </a:xfrm>
        </p:spPr>
      </p:pic>
    </p:spTree>
    <p:extLst>
      <p:ext uri="{BB962C8B-B14F-4D97-AF65-F5344CB8AC3E}">
        <p14:creationId xmlns:p14="http://schemas.microsoft.com/office/powerpoint/2010/main" val="62539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Making an impact</a:t>
            </a:r>
            <a:br>
              <a:rPr lang="en-GB" dirty="0" smtClean="0"/>
            </a:br>
            <a:r>
              <a:rPr lang="en-GB" sz="2400" i="1" kern="1200" dirty="0">
                <a:solidFill>
                  <a:srgbClr val="FFC000"/>
                </a:solidFill>
                <a:ea typeface="+mn-ea"/>
                <a:cs typeface="Arial" charset="0"/>
              </a:rPr>
              <a:t>6 ways to boost citations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2040" y="2293460"/>
            <a:ext cx="3384376" cy="2520281"/>
          </a:xfrm>
        </p:spPr>
        <p:txBody>
          <a:bodyPr>
            <a:noAutofit/>
          </a:bodyPr>
          <a:lstStyle/>
          <a:p>
            <a:r>
              <a:rPr lang="en-GB" dirty="0" smtClean="0"/>
              <a:t>Identify yourself</a:t>
            </a:r>
          </a:p>
          <a:p>
            <a:r>
              <a:rPr lang="en-GB" dirty="0" smtClean="0"/>
              <a:t>Collaborate</a:t>
            </a:r>
          </a:p>
          <a:p>
            <a:r>
              <a:rPr lang="en-GB" dirty="0" smtClean="0"/>
              <a:t>Reach your audience</a:t>
            </a:r>
          </a:p>
          <a:p>
            <a:r>
              <a:rPr lang="en-GB" dirty="0" smtClean="0"/>
              <a:t>Be discoverable</a:t>
            </a:r>
          </a:p>
          <a:p>
            <a:r>
              <a:rPr lang="en-GB" dirty="0" smtClean="0"/>
              <a:t>Be accessible</a:t>
            </a:r>
          </a:p>
          <a:p>
            <a:r>
              <a:rPr lang="en-GB" dirty="0" smtClean="0"/>
              <a:t>Disseminate</a:t>
            </a:r>
            <a:endParaRPr lang="en-GB" dirty="0"/>
          </a:p>
        </p:txBody>
      </p:sp>
      <p:pic>
        <p:nvPicPr>
          <p:cNvPr id="3074" name="Picture 2" descr="http://emeraldgrouppublishing.com/authors/img/impact_whee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38" y="1988840"/>
            <a:ext cx="3456384" cy="3129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5373216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National Coordinating Centre for Public Engagement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75833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Making an impact</a:t>
            </a:r>
            <a:br>
              <a:rPr lang="en-GB" dirty="0"/>
            </a:br>
            <a:r>
              <a:rPr lang="en-GB" sz="2400" i="1" kern="1200" dirty="0">
                <a:solidFill>
                  <a:srgbClr val="FFC000"/>
                </a:solidFill>
                <a:ea typeface="+mn-ea"/>
                <a:cs typeface="Arial" charset="0"/>
              </a:rPr>
              <a:t>6 ways to boost citations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sz="2400" dirty="0"/>
              <a:t>Identify yourself</a:t>
            </a:r>
          </a:p>
          <a:p>
            <a:r>
              <a:rPr lang="en-GB" sz="2400" dirty="0"/>
              <a:t>Collaborate</a:t>
            </a:r>
          </a:p>
          <a:p>
            <a:r>
              <a:rPr lang="en-GB" sz="2400" dirty="0"/>
              <a:t>Reach your audience</a:t>
            </a:r>
          </a:p>
          <a:p>
            <a:r>
              <a:rPr lang="en-GB" sz="2400" dirty="0"/>
              <a:t>Be discoverable</a:t>
            </a:r>
          </a:p>
          <a:p>
            <a:r>
              <a:rPr lang="en-GB" sz="2400" dirty="0"/>
              <a:t>Be accessible</a:t>
            </a:r>
          </a:p>
          <a:p>
            <a:r>
              <a:rPr lang="en-GB" sz="2400" dirty="0"/>
              <a:t>Disseminate</a:t>
            </a:r>
          </a:p>
          <a:p>
            <a:endParaRPr lang="en-GB" sz="2400" dirty="0"/>
          </a:p>
          <a:p>
            <a:endParaRPr lang="en-GB" sz="2400" i="1" kern="1200" dirty="0">
              <a:solidFill>
                <a:srgbClr val="FFC000"/>
              </a:solidFill>
              <a:latin typeface="+mj-lt"/>
              <a:cs typeface="Arial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060848"/>
            <a:ext cx="4038600" cy="302895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276872"/>
            <a:ext cx="1778405" cy="5462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789040"/>
            <a:ext cx="2476500" cy="7715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415" y="4698102"/>
            <a:ext cx="2628900" cy="609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4259952"/>
            <a:ext cx="1047750" cy="10477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5002902"/>
            <a:ext cx="1951942" cy="48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45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Disseminate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02" y="2205038"/>
            <a:ext cx="7922495" cy="3598862"/>
          </a:xfrm>
        </p:spPr>
      </p:pic>
      <p:pic>
        <p:nvPicPr>
          <p:cNvPr id="4" name="Picture 3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677" y="1236033"/>
            <a:ext cx="2683397" cy="96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14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M_University_of_Huddersfield (1)">
  <a:themeElements>
    <a:clrScheme name="dectemplate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ctemplate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ctemplat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ctemplate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ctemplate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ctemplate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ctemplate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ctemplate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ctemplate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ctemplate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ctemplate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ctemplate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ctemplate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ctemplate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5_White">
  <a:themeElements>
    <a:clrScheme name="5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5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6_White">
  <a:themeElements>
    <a:clrScheme name="6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6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7_White">
  <a:themeElements>
    <a:clrScheme name="7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7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8_White">
  <a:themeElements>
    <a:clrScheme name="8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8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BM_University_of_Huddersfield">
  <a:themeElements>
    <a:clrScheme name="BM_University_of_Huddersfiel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M_University_of_Huddersfiel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M_University_of_Huddersfiel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_University_of_Huddersfiel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_University_of_Huddersfiel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_University_of_Huddersfiel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_University_of_Huddersfiel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_University_of_Huddersfiel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_University_of_Huddersfiel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_University_of_Huddersfiel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_University_of_Huddersfiel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_University_of_Huddersfiel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_University_of_Huddersfiel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_University_of_Huddersfiel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9_White">
  <a:themeElements>
    <a:clrScheme name="4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ink">
  <a:themeElements>
    <a:clrScheme name="Pi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i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Pink">
  <a:themeElements>
    <a:clrScheme name="1_Pi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Pi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Pi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Green">
  <a:themeElements>
    <a:clrScheme name="Gree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re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re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White">
  <a:themeElements>
    <a:clrScheme name="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White">
  <a:themeElements>
    <a:clrScheme name="1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White">
  <a:themeElements>
    <a:clrScheme name="2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White">
  <a:themeElements>
    <a:clrScheme name="3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4_White">
  <a:themeElements>
    <a:clrScheme name="4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BM_University_of_Huddersfield (1)</Template>
  <TotalTime>4373</TotalTime>
  <Words>325</Words>
  <Application>Microsoft Office PowerPoint</Application>
  <PresentationFormat>On-screen Show (4:3)</PresentationFormat>
  <Paragraphs>82</Paragraphs>
  <Slides>11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15</vt:i4>
      </vt:variant>
      <vt:variant>
        <vt:lpstr>Slide Titles</vt:lpstr>
      </vt:variant>
      <vt:variant>
        <vt:i4>11</vt:i4>
      </vt:variant>
    </vt:vector>
  </HeadingPairs>
  <TitlesOfParts>
    <vt:vector size="26" baseType="lpstr">
      <vt:lpstr>BM_University_of_Huddersfield (1)</vt:lpstr>
      <vt:lpstr>Pink</vt:lpstr>
      <vt:lpstr>1_Pink</vt:lpstr>
      <vt:lpstr>Green</vt:lpstr>
      <vt:lpstr>White</vt:lpstr>
      <vt:lpstr>1_White</vt:lpstr>
      <vt:lpstr>2_White</vt:lpstr>
      <vt:lpstr>3_White</vt:lpstr>
      <vt:lpstr>4_White</vt:lpstr>
      <vt:lpstr>5_White</vt:lpstr>
      <vt:lpstr>6_White</vt:lpstr>
      <vt:lpstr>7_White</vt:lpstr>
      <vt:lpstr>8_White</vt:lpstr>
      <vt:lpstr>BM_University_of_Huddersfield</vt:lpstr>
      <vt:lpstr>9_White</vt:lpstr>
      <vt:lpstr>The University of Huddersfield experience </vt:lpstr>
      <vt:lpstr>Setting the scene University of Huddersfield</vt:lpstr>
      <vt:lpstr>Institutional drivers Strategy and Key Performance Indicators</vt:lpstr>
      <vt:lpstr>Research strategy The role of the library</vt:lpstr>
      <vt:lpstr>Research strategy The role of the library</vt:lpstr>
      <vt:lpstr>Staff Development The informed researcher</vt:lpstr>
      <vt:lpstr>Making an impact 6 ways to boost citations</vt:lpstr>
      <vt:lpstr>Making an impact 6 ways to boost citations</vt:lpstr>
      <vt:lpstr>Disseminate</vt:lpstr>
      <vt:lpstr>Disseminate</vt:lpstr>
      <vt:lpstr>Disseminate</vt:lpstr>
    </vt:vector>
  </TitlesOfParts>
  <Company>University of Huddersfield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title here</dc:title>
  <dc:creator>Administrator</dc:creator>
  <cp:lastModifiedBy>Graham Stone</cp:lastModifiedBy>
  <cp:revision>172</cp:revision>
  <cp:lastPrinted>2015-11-02T09:46:51Z</cp:lastPrinted>
  <dcterms:created xsi:type="dcterms:W3CDTF">2012-10-10T08:25:01Z</dcterms:created>
  <dcterms:modified xsi:type="dcterms:W3CDTF">2015-11-02T13:55:56Z</dcterms:modified>
</cp:coreProperties>
</file>