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65" r:id="rId3"/>
    <p:sldMasterId id="2147483654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  <p:sldMasterId id="2147483806" r:id="rId14"/>
    <p:sldMasterId id="2147483818" r:id="rId15"/>
    <p:sldMasterId id="2147483830" r:id="rId16"/>
    <p:sldMasterId id="2147483842" r:id="rId17"/>
    <p:sldMasterId id="2147483854" r:id="rId18"/>
    <p:sldMasterId id="2147483866" r:id="rId19"/>
    <p:sldMasterId id="2147483878" r:id="rId20"/>
    <p:sldMasterId id="2147483890" r:id="rId21"/>
  </p:sldMasterIdLst>
  <p:notesMasterIdLst>
    <p:notesMasterId r:id="rId50"/>
  </p:notesMasterIdLst>
  <p:handoutMasterIdLst>
    <p:handoutMasterId r:id="rId51"/>
  </p:handoutMasterIdLst>
  <p:sldIdLst>
    <p:sldId id="296" r:id="rId22"/>
    <p:sldId id="297" r:id="rId23"/>
    <p:sldId id="299" r:id="rId24"/>
    <p:sldId id="300" r:id="rId25"/>
    <p:sldId id="295" r:id="rId26"/>
    <p:sldId id="277" r:id="rId27"/>
    <p:sldId id="302" r:id="rId28"/>
    <p:sldId id="294" r:id="rId29"/>
    <p:sldId id="301" r:id="rId30"/>
    <p:sldId id="318" r:id="rId31"/>
    <p:sldId id="303" r:id="rId32"/>
    <p:sldId id="278" r:id="rId33"/>
    <p:sldId id="319" r:id="rId34"/>
    <p:sldId id="305" r:id="rId35"/>
    <p:sldId id="306" r:id="rId36"/>
    <p:sldId id="320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7" r:id="rId45"/>
    <p:sldId id="315" r:id="rId46"/>
    <p:sldId id="316" r:id="rId47"/>
    <p:sldId id="314" r:id="rId48"/>
    <p:sldId id="298" r:id="rId49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  <p15:guide id="3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BD31"/>
    <a:srgbClr val="E7E7E7"/>
    <a:srgbClr val="8DC449"/>
    <a:srgbClr val="625454"/>
    <a:srgbClr val="003772"/>
    <a:srgbClr val="005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0" autoAdjust="0"/>
    <p:restoredTop sz="91203" autoAdjust="0"/>
  </p:normalViewPr>
  <p:slideViewPr>
    <p:cSldViewPr>
      <p:cViewPr varScale="1">
        <p:scale>
          <a:sx n="68" d="100"/>
          <a:sy n="68" d="100"/>
        </p:scale>
        <p:origin x="16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988" y="-96"/>
      </p:cViewPr>
      <p:guideLst>
        <p:guide orient="horz" pos="3126"/>
        <p:guide pos="210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967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967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B3341F0D-A85E-4298-816F-5AB6EAC735BA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4958" cy="496966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29671"/>
            <a:ext cx="2944958" cy="496966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619DDA89-17D9-44A0-B2F0-D0F90BF6B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6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629"/>
            <a:ext cx="5438464" cy="446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1"/>
            <a:ext cx="2944958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9671"/>
            <a:ext cx="2944958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9B08F58B-8110-471A-8C39-32526D9BB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9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995101-13AD-478C-A809-9885479A09F4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2658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07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0DFC-67B0-422D-9C59-1FEC81CD4A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8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126658-B049-4E8F-BCE9-E85FBDC139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1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9715E7-7F15-4385-B3E9-E958AC14EF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9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28D524-77AF-49E3-B43A-F99B38578C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7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8B3407-D756-4AE5-9A54-B1E725457C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8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180231-0F4D-4B62-AE04-230C2DCD2F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8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54A853-2958-4E99-AB4D-D417C77C8E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4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57715A-3EA8-4203-8D9C-970E04A360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3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718941-4C3F-4FA0-8FE7-393E2A3A9C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66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F5F8F3-1292-4E74-8EA9-5A3FEBE3A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7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CB7187-D852-4D42-AE24-14DF74CC54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7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825C6-4DB0-4BDF-B1FA-5E0A2CA1537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8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6BF886-EC82-4C01-9CD7-DD3FEE4C65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6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64059B-FA33-494A-92CF-4650BFFEDD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6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28A6B4-AC02-4FC4-ACE8-68AE18E34C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DDF2A9-4545-4F68-AA52-D067D7E5AB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0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281B28-AECA-4F24-8167-12A6AB2E85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5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34CE75-A166-459D-BD64-0F3F0F5CBC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1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33B51C-CC9B-4C08-B3E2-3385872B6C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2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301E7-540B-4392-BB4B-C303F55EB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3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D5F1C4-4D67-4681-8EB1-0B29CA3CFD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0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F7EEF5-1D13-4B8C-AA77-B4E3003EDB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66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10250" name="Picture 10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65E4A2-CCFF-4FCB-AAC8-E035A3C887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3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A23D32-56B8-44E9-8AC4-A35E2D9105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2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E3EA27-8120-4D60-8851-0D25D37B2F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9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3CFECB-46E5-41E1-A256-427737B2F8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9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293F74-7021-4CF9-9FC2-7162493469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2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348F2F-C8BE-4DDA-B5DD-384D938676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6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C03ADC-9B3F-4A68-84F1-19795BD23B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8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B232BB-B57E-44EE-B4C4-0C5B2298D3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8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38A18-85D8-4177-9BDC-54314E392F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8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DAA945-16C2-42DF-9D2C-1D2CF54AD3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803C4-D98C-4E77-8137-FC19D285E8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4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C00B5A-5E76-4ACC-9B62-1F2C2F6495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7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BE50E4-7386-4EF7-BCFA-04293EB097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4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8D540-9AE3-4C08-8E6B-5DB1B0573D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2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E22D63-2B77-4421-BADE-3CA05F1AA0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2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9D6CDA-834E-4F52-A125-B9A39CDDD9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9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998750-9666-4370-B7EB-E178DAA218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57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692FEE-07D8-4298-84D9-F37DC54E4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3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64E1C3-C8F9-40DB-98F9-E820DBCFB2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0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EADD06-C201-4CDB-A46F-0EAE8092023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7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8B8DC8-7506-407C-BBAC-09CF10E8FE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7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D9C57-22A2-4999-A4F2-8684CFAC7E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83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C1E123-27B4-48F1-B88D-E6A6452350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E1676D-F49E-42B8-8ADB-0A8CA1F6F7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5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8C6342-F35C-45E3-AAB2-828857B319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8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E58E8-154D-43DA-BC1C-8C20526C6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9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CC239B-13A4-4245-8DBB-2F24FA51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48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5F2576-3869-4EBE-9FED-0C0C832B2B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76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F1F588-8B32-4FCD-A0D5-0BC56F9683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8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D7B4BB-3F55-4D67-9924-6E3CF0931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49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C4B482-436A-4C77-950C-23EF12F5E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5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1E6557-25CD-4888-B344-26CCAB7F6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0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26DE0-C4FA-460A-9762-3B113B41ED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6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A0728-FE18-4395-A417-33B8896CEB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0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8885DA-4C0C-4025-B198-B833C5E70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60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364960-86AF-4530-B505-CE66AF0889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615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D951B-B877-493A-BCE8-164E082A6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97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34F50-9565-402F-A35E-4CF42E519D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035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CC239B-13A4-4245-8DBB-2F24FA51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93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5F2576-3869-4EBE-9FED-0C0C832B2B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95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F1F588-8B32-4FCD-A0D5-0BC56F9683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392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D7B4BB-3F55-4D67-9924-6E3CF0931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899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C4B482-436A-4C77-950C-23EF12F5E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84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2D25-C358-498B-9EDC-780A31CB72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3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1E6557-25CD-4888-B344-26CCAB7F6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964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A0728-FE18-4395-A417-33B8896CEB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794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8885DA-4C0C-4025-B198-B833C5E70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95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364960-86AF-4530-B505-CE66AF0889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78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D951B-B877-493A-BCE8-164E082A6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89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34F50-9565-402F-A35E-4CF42E519D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1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357779-A633-4408-925D-C0343716E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01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B2E853-23C1-4CEE-95AE-2C508F37D3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436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2EDBDA-8E78-489A-A1C8-F7E2C4F96D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22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E6AD7C-AA3C-4E94-9599-4343FB3C9A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772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1FCDC-A223-4810-8C2B-23AD22435C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6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22DA3-6828-4D99-8DE6-61CBF3F28E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6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3E7567-93D0-4E78-B3AF-F94A7D88B4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08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6613A8-F632-4492-BCD7-AB3E87A48A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94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6961C-2627-43D0-ADDB-4E828ED1B1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57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80E374-BF7E-4F68-AC1D-9AB320A9CD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80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23C165-887C-40BD-B0CC-B107701095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15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A44DD1-C66A-4511-A6F4-A9D86632C9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07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8A2F21-D003-470B-88D8-99037258D7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588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5282E-2102-4BEA-AB42-2FF8C6EEFC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379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233AE4-2632-4952-92A8-5BEF7914B9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13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E72B8-A5C9-4A0C-9B75-B96977DCBF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0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BE6C91-73EB-4E11-A969-3C2DADE5C0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07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F0FC54-8515-47C3-8F5E-955D190339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91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3ACB00-B884-457F-A09A-73A436C514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14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A5BE7D-2501-463C-BCA5-D77333FFB4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6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662469-4A49-400E-BEED-091F16991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855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43030-713D-4091-A161-DFA1C3F7AD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40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591747-6150-4DF8-9B69-455D48F5B4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642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6CDFE4-D80F-4EE6-A4FA-2038F8E9CB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55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126658-B049-4E8F-BCE9-E85FBDC139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829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9715E7-7F15-4385-B3E9-E958AC14EF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33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D594-7A98-4533-A581-07880F6D8F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4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28D524-77AF-49E3-B43A-F99B38578C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4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8B3407-D756-4AE5-9A54-B1E725457C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0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180231-0F4D-4B62-AE04-230C2DCD2F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95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54A853-2958-4E99-AB4D-D417C77C8E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89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57715A-3EA8-4203-8D9C-970E04A360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902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718941-4C3F-4FA0-8FE7-393E2A3A9C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767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F5F8F3-1292-4E74-8EA9-5A3FEBE3A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04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CB7187-D852-4D42-AE24-14DF74CC54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79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6BF886-EC82-4C01-9CD7-DD3FEE4C65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91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64059B-FA33-494A-92CF-4650BFFEDD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538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57A62-FEB3-4A61-B469-042EBFF81C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8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30875-5A31-4AE7-8D92-8AE75ED427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4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28A6B4-AC02-4FC4-ACE8-68AE18E34C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0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DDF2A9-4545-4F68-AA52-D067D7E5AB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665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281B28-AECA-4F24-8167-12A6AB2E85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78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34CE75-A166-459D-BD64-0F3F0F5CBC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69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33B51C-CC9B-4C08-B3E2-3385872B6C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29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301E7-540B-4392-BB4B-C303F55EB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962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D5F1C4-4D67-4681-8EB1-0B29CA3CFD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4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F7EEF5-1D13-4B8C-AA77-B4E3003EDB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46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65E4A2-CCFF-4FCB-AAC8-E035A3C887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0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A23D32-56B8-44E9-8AC4-A35E2D9105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868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7281E-D683-4FE0-8BB6-CFF9CFBB45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2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E3EA27-8120-4D60-8851-0D25D37B2F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416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3CFECB-46E5-41E1-A256-427737B2F8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56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293F74-7021-4CF9-9FC2-7162493469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32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348F2F-C8BE-4DDA-B5DD-384D938676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615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C03ADC-9B3F-4A68-84F1-19795BD23B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4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B232BB-B57E-44EE-B4C4-0C5B2298D3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36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38A18-85D8-4177-9BDC-54314E392F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45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DAA945-16C2-42DF-9D2C-1D2CF54AD3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83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C00B5A-5E76-4ACC-9B62-1F2C2F6495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33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BE50E4-7386-4EF7-BCFA-04293EB097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153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6F642-2783-40CA-8D9A-235642AADC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4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8D540-9AE3-4C08-8E6B-5DB1B0573D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57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E22D63-2B77-4421-BADE-3CA05F1AA0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617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9D6CDA-834E-4F52-A125-B9A39CDDD9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342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998750-9666-4370-B7EB-E178DAA218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002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692FEE-07D8-4298-84D9-F37DC54E4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285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64E1C3-C8F9-40DB-98F9-E820DBCFB2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25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EADD06-C201-4CDB-A46F-0EAE8092023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9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8B8DC8-7506-407C-BBAC-09CF10E8FE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03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C1E123-27B4-48F1-B88D-E6A6452350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434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E1676D-F49E-42B8-8ADB-0A8CA1F6F7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859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347140" name="Picture 4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8C6342-F35C-45E3-AAB2-828857B319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76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E58E8-154D-43DA-BC1C-8C20526C6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373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9CF06-AC6F-4087-8325-AD30FF1384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5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50189-6EA1-42F1-8806-00E8D4F67B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4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577C6-2F7A-48F7-8349-D81E5B4A8A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8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8F39A-A0D9-4F79-9CB3-E768F05B3E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2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1AB09-6A61-4806-9F25-5948A57864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3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9E365-7434-4FC4-AD6E-FAE6CEE21B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0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B5E9B-9C11-428A-A312-DB51C66F52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5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F115-C656-4924-8831-D5676D7CCF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6CD79-3A5A-4674-B320-894AA2AEED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6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3FA39-3F24-45F2-8959-97ECAF62AB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3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3BBF4-E041-41FC-8726-821E0B665D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7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13323" name="Picture 11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9351D-BBF3-4CAD-91C5-DFFAF2E08E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7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B868A-8C5A-48E6-B730-B245BC309B8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0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E3C766-BD09-43B3-B05E-37B88D8038E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9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9DF9E8-DFAF-4D1C-9763-F6BE7C5FCA3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4FABE9-F8A0-428A-A596-632CDEAD521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8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CFED3-7154-4556-B7B3-9D09D3F871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3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CB90A8-79CF-471D-B3EE-C9CE9A06FC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9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79B4C7-B467-4CF3-A20A-BB59DD610D0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83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9984E-F707-4AE6-9619-B6F2345B36A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0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EB851F-F979-4D62-882A-5DF83C76EF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2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318CE8-F3E5-4EDC-917A-73D2035971C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5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73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7B5AD-2290-4807-8797-3F24B9A989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04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F2033D-2515-46F5-8DEC-AECF54FD83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9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4BC300-5E3A-46C1-B732-A299CBD7F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6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CE7DA0-D262-4D88-A42A-6D8531F246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2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5ECC1-26FC-4BE9-B5F3-88423683B5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9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C4BF5C-429A-4C09-BE93-8CD62B22EB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9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3F1AE9-589C-4FF0-914E-3001DBDB55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8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AB64D3-93F2-4EAF-8AF9-98A10A9812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9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83865A-9D1E-473E-B6B7-86EFEB3496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34FEA7-2A08-4A8B-9FB5-A8AFE31E62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1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2B6E48-B934-41E8-90C5-9FF747F7D6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1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CC239B-13A4-4245-8DBB-2F24FA51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7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5F2576-3869-4EBE-9FED-0C0C832B2B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02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F1F588-8B32-4FCD-A0D5-0BC56F9683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5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D7B4BB-3F55-4D67-9924-6E3CF0931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8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04F7-F7AA-46F7-B88F-B3EE2C476C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2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C4B482-436A-4C77-950C-23EF12F5E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6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1E6557-25CD-4888-B344-26CCAB7F6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A0728-FE18-4395-A417-33B8896CEB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8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8885DA-4C0C-4025-B198-B833C5E70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4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364960-86AF-4530-B505-CE66AF0889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3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D951B-B877-493A-BCE8-164E082A6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0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34F50-9565-402F-A35E-4CF42E519D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9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0B684A-B9B3-4D4D-8FF4-23AFCE4393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9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FFA2F1-57F6-40B9-BB2B-7D3A1A1E3A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A56198-C2BC-40B2-A251-0DC9BE9EF6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3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FE2CD-3D9E-4C69-837C-D658E6399D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183D4B-3A38-4F16-ACA8-B33E79827F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7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E7C064-F45F-4E78-BCFB-ED3573A3CE9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5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D1DEB1-FA2C-45EA-9A85-142048D50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21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A4266B-25B7-47B9-80D8-26C7D9B012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8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566AB2-3175-4495-BDF5-BCBFC5B311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67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A9EA5A-1CE7-4EC7-A8E1-11E1287FCC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B02024-4CD1-407F-A7CC-BB3FECE105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9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3AC77C-C170-42D2-A34A-27E896F28E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3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357779-A633-4408-925D-C0343716E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8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B2E853-23C1-4CEE-95AE-2C508F37D3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5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6AC2C-0A0E-4AD8-90DB-232E1F1530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44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2EDBDA-8E78-489A-A1C8-F7E2C4F96D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8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E6AD7C-AA3C-4E94-9599-4343FB3C9A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4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22DA3-6828-4D99-8DE6-61CBF3F28E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3E7567-93D0-4E78-B3AF-F94A7D88B4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4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6613A8-F632-4492-BCD7-AB3E87A48A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8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6961C-2627-43D0-ADDB-4E828ED1B1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1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80E374-BF7E-4F68-AC1D-9AB320A9CD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8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23C165-887C-40BD-B0CC-B107701095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2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A44DD1-C66A-4511-A6F4-A9D86632C9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3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8A2F21-D003-470B-88D8-99037258D7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0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87D57-AEDC-4AC6-ABCE-280D34A1B5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1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5282E-2102-4BEA-AB42-2FF8C6EEFC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233AE4-2632-4952-92A8-5BEF7914B9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6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BE6C91-73EB-4E11-A969-3C2DADE5C0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6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F0FC54-8515-47C3-8F5E-955D190339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6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3ACB00-B884-457F-A09A-73A436C514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7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A5BE7D-2501-463C-BCA5-D77333FFB4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2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662469-4A49-400E-BEED-091F16991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5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43030-713D-4091-A161-DFA1C3F7AD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2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591747-6150-4DF8-9B69-455D48F5B4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6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6CDFE4-D80F-4EE6-A4FA-2038F8E9CB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89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7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7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9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7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0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7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3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3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7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3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64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7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5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167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75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7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6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178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86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7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7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189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97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7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200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08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9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211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9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../media/image7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0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222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0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8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3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4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5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6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83EDCF22-132B-4C6D-84E4-90267068A737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8" name="Picture 10" descr="pms18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389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5" name="Picture 14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2" name="Picture 10" descr="pms15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492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5" name="Picture 14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6" name="Picture 10" descr="magen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594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5" name="Picture 14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0" name="Picture 10" descr="cy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696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5" name="Picture 14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2738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33445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5" name="Picture 14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9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rgbClr val="62545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2738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33445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5" name="Picture 14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3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462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60648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6" name="Picture 15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6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2738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31561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5" name="Picture 14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6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8" name="Picture 10" descr="pms18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2738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389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33445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5" name="Picture 14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4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2" name="Picture 10" descr="pms15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2738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492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33445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5" name="Picture 14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5EBEFD0C-43B6-433D-B198-9FBE55300E7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6" name="Picture 10" descr="magen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2738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594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33445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5" name="Picture 14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4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0" name="Picture 10" descr="cy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860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696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31561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5" name="Picture 14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5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4D435654-AD0A-4AD6-A4C5-D25982ECBC3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E559690B-1DF8-40A3-8A81-2E28A26AA6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8441" name="Picture 9" descr="Inspiring tomorrows profs 4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0295" y="520386"/>
            <a:ext cx="1678769" cy="60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QS_Stars_4Star_2014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8" name="Picture 17" descr="Uni of the year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5" name="Picture 14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6" name="Picture 10" descr="pms410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082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5" name="Picture 14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6" name="Picture 15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5" name="Picture 14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4.xml"/><Relationship Id="rId4" Type="http://schemas.openxmlformats.org/officeDocument/2006/relationships/hyperlink" Target="http://creativecommons.org/licenses/by/3.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www.northerncollaboration.org.uk/content/content-group" TargetMode="External"/><Relationship Id="rId1" Type="http://schemas.openxmlformats.org/officeDocument/2006/relationships/slideLayout" Target="../slideLayouts/slideLayout147.xm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7.xml"/><Relationship Id="rId6" Type="http://schemas.openxmlformats.org/officeDocument/2006/relationships/image" Target="../media/image42.jpeg"/><Relationship Id="rId5" Type="http://schemas.openxmlformats.org/officeDocument/2006/relationships/hyperlink" Target="http://jisclamp.mimas.ac.uk/" TargetMode="External"/><Relationship Id="rId4" Type="http://schemas.openxmlformats.org/officeDocument/2006/relationships/hyperlink" Target="mailto:g.stone@hud.ac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The experience of student use of </a:t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>eBooks on mobile devices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endParaRPr lang="en-GB" sz="2800" i="1" kern="1200" dirty="0">
              <a:solidFill>
                <a:schemeClr val="tx1"/>
              </a:solidFill>
              <a:ea typeface="+mn-ea"/>
              <a:cs typeface="Arial" charset="0"/>
            </a:endParaRPr>
          </a:p>
        </p:txBody>
      </p:sp>
      <p:sp>
        <p:nvSpPr>
          <p:cNvPr id="20483" name="Subtitle 4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752600"/>
          </a:xfrm>
        </p:spPr>
        <p:txBody>
          <a:bodyPr/>
          <a:lstStyle/>
          <a:p>
            <a:r>
              <a:rPr lang="en-US" altLang="en-US" dirty="0" smtClean="0"/>
              <a:t>Graham Stone</a:t>
            </a:r>
          </a:p>
          <a:p>
            <a:r>
              <a:rPr lang="en-US" altLang="en-US" dirty="0" smtClean="0"/>
              <a:t>Information Resources Manager</a:t>
            </a:r>
          </a:p>
        </p:txBody>
      </p:sp>
      <p:pic>
        <p:nvPicPr>
          <p:cNvPr id="4" name="Picture 4" descr="88x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300637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215188" y="5229200"/>
            <a:ext cx="178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37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377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chemeClr val="tx1"/>
                </a:solidFill>
              </a:rPr>
              <a:t>This work is licensed under a </a:t>
            </a:r>
            <a:r>
              <a:rPr lang="en-GB" altLang="en-US" sz="800" dirty="0">
                <a:solidFill>
                  <a:schemeClr val="tx1"/>
                </a:solidFill>
                <a:hlinkClick r:id="rId4"/>
              </a:rPr>
              <a:t>Creative Commons Attribution 3.0 </a:t>
            </a:r>
            <a:r>
              <a:rPr lang="en-GB" altLang="en-US" sz="800" dirty="0" err="1">
                <a:solidFill>
                  <a:schemeClr val="tx1"/>
                </a:solidFill>
              </a:rPr>
              <a:t>Unported</a:t>
            </a:r>
            <a:r>
              <a:rPr lang="en-GB" altLang="en-US" sz="800" dirty="0">
                <a:solidFill>
                  <a:schemeClr val="tx1"/>
                </a:solidFill>
              </a:rPr>
              <a:t> License</a:t>
            </a:r>
          </a:p>
        </p:txBody>
      </p:sp>
    </p:spTree>
    <p:extLst>
      <p:ext uri="{BB962C8B-B14F-4D97-AF65-F5344CB8AC3E}">
        <p14:creationId xmlns:p14="http://schemas.microsoft.com/office/powerpoint/2010/main" val="37055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Licenses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99" y="1340768"/>
            <a:ext cx="6692802" cy="4463132"/>
          </a:xfrm>
        </p:spPr>
      </p:pic>
      <p:sp>
        <p:nvSpPr>
          <p:cNvPr id="5" name="TextBox 4"/>
          <p:cNvSpPr txBox="1"/>
          <p:nvPr/>
        </p:nvSpPr>
        <p:spPr>
          <a:xfrm>
            <a:off x="1238881" y="5805264"/>
            <a:ext cx="1604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https://flic.kr/p/mzXj9</a:t>
            </a:r>
          </a:p>
        </p:txBody>
      </p:sp>
    </p:spTree>
    <p:extLst>
      <p:ext uri="{BB962C8B-B14F-4D97-AF65-F5344CB8AC3E}">
        <p14:creationId xmlns:p14="http://schemas.microsoft.com/office/powerpoint/2010/main" val="1198372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Licences (1)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146224"/>
              </p:ext>
            </p:extLst>
          </p:nvPr>
        </p:nvGraphicFramePr>
        <p:xfrm>
          <a:off x="107503" y="1412775"/>
          <a:ext cx="8928992" cy="5184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8046"/>
                <a:gridCol w="1404260"/>
                <a:gridCol w="1544983"/>
                <a:gridCol w="1545974"/>
                <a:gridCol w="1478585"/>
                <a:gridCol w="1417144"/>
              </a:tblGrid>
              <a:tr h="927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Licence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Dawsonera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MyiLibrary (Coutts)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EBL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VLeBooks (Askews &amp; Holts)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ebrary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</a:tr>
              <a:tr h="927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Download allowance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100% - for a specific period of time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Can choose to activate a download option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100% - for a specific period of time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100% - for a specific period of time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 information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</a:tr>
              <a:tr h="1243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Copy allowance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usually 10% - restricted by DRM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 - subject to publishers restrictions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5% - must be through the 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on-line system to create a 'hit'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usually 10% - restricted by DRM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 information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</a:tr>
              <a:tr h="1243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Print allowance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usually 10% - restricted by DRM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 - subject to publishers restrictions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20% - must be through the 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on-line system to create a 'hit'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usually 10% - restricted by DRM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 information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</a:tr>
              <a:tr h="841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Emailing of results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No information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15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Licences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Although suppliers </a:t>
            </a:r>
            <a:r>
              <a:rPr lang="en-GB" dirty="0"/>
              <a:t>are working with, broadly, the same publishers </a:t>
            </a:r>
            <a:r>
              <a:rPr lang="en-GB" dirty="0" smtClean="0"/>
              <a:t>there are different </a:t>
            </a:r>
            <a:r>
              <a:rPr lang="en-GB" dirty="0"/>
              <a:t>interpretations of </a:t>
            </a:r>
            <a:r>
              <a:rPr lang="en-GB" dirty="0" smtClean="0"/>
              <a:t>DRM</a:t>
            </a:r>
          </a:p>
          <a:p>
            <a:r>
              <a:rPr lang="en-GB" dirty="0" smtClean="0"/>
              <a:t>A less </a:t>
            </a:r>
            <a:r>
              <a:rPr lang="en-GB" dirty="0"/>
              <a:t>restrictive  approach would benefit students, and, ultimately, may therefore improve sales to libraries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Licences </a:t>
            </a:r>
            <a:r>
              <a:rPr lang="en-GB" dirty="0"/>
              <a:t>are inconsistent across the five suppliers </a:t>
            </a:r>
          </a:p>
          <a:p>
            <a:pPr lvl="0"/>
            <a:r>
              <a:rPr lang="en-GB" dirty="0"/>
              <a:t>Licences rarely detail important access and </a:t>
            </a:r>
            <a:r>
              <a:rPr lang="en-GB" dirty="0" smtClean="0"/>
              <a:t>DRM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3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reader (platform)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51" y="1340768"/>
            <a:ext cx="6694698" cy="4463132"/>
          </a:xfrm>
        </p:spPr>
      </p:pic>
      <p:sp>
        <p:nvSpPr>
          <p:cNvPr id="5" name="TextBox 4"/>
          <p:cNvSpPr txBox="1"/>
          <p:nvPr/>
        </p:nvSpPr>
        <p:spPr>
          <a:xfrm>
            <a:off x="1259632" y="5805264"/>
            <a:ext cx="1802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https://flic.kr/p/7GBSRK</a:t>
            </a:r>
          </a:p>
        </p:txBody>
      </p:sp>
    </p:spTree>
    <p:extLst>
      <p:ext uri="{BB962C8B-B14F-4D97-AF65-F5344CB8AC3E}">
        <p14:creationId xmlns:p14="http://schemas.microsoft.com/office/powerpoint/2010/main" val="615062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reader </a:t>
            </a:r>
            <a:r>
              <a:rPr lang="en-GB" dirty="0" smtClean="0"/>
              <a:t>(platform)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988840"/>
            <a:ext cx="8229600" cy="3598862"/>
          </a:xfrm>
        </p:spPr>
        <p:txBody>
          <a:bodyPr/>
          <a:lstStyle/>
          <a:p>
            <a:r>
              <a:rPr lang="en-GB" dirty="0"/>
              <a:t>A </a:t>
            </a:r>
            <a:r>
              <a:rPr lang="en-GB" dirty="0">
                <a:solidFill>
                  <a:srgbClr val="FF0000"/>
                </a:solidFill>
              </a:rPr>
              <a:t>key finding </a:t>
            </a:r>
            <a:r>
              <a:rPr lang="en-GB" dirty="0"/>
              <a:t>is that the functionality and experience of using a supplier’s online reader is the same whether it is accessed from a PC or mobile device (iPad, Android, or Kindle Fire</a:t>
            </a:r>
            <a:r>
              <a:rPr lang="en-GB" dirty="0" smtClean="0"/>
              <a:t>)</a:t>
            </a:r>
          </a:p>
          <a:p>
            <a:r>
              <a:rPr lang="en-GB" dirty="0"/>
              <a:t>All </a:t>
            </a:r>
            <a:r>
              <a:rPr lang="en-GB" dirty="0" smtClean="0"/>
              <a:t>suppliers</a:t>
            </a:r>
            <a:r>
              <a:rPr lang="en-GB" dirty="0"/>
              <a:t>’ online readers require third-party software to be enabled in the web browser (e.g.  Adobe Reader, Adobe Digital Editions, JavaScript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This </a:t>
            </a:r>
            <a:r>
              <a:rPr lang="en-GB" dirty="0"/>
              <a:t>software is not available as standard on all universities student desktops, </a:t>
            </a:r>
            <a:r>
              <a:rPr lang="en-GB" dirty="0" smtClean="0"/>
              <a:t>however, </a:t>
            </a:r>
            <a:r>
              <a:rPr lang="en-GB" dirty="0"/>
              <a:t>if available users can easily access eBooks through the online readers </a:t>
            </a:r>
            <a:r>
              <a:rPr lang="en-GB" dirty="0" smtClean="0"/>
              <a:t>on-campus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31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reader </a:t>
            </a:r>
            <a:r>
              <a:rPr lang="en-GB" dirty="0" smtClean="0"/>
              <a:t>(platform</a:t>
            </a:r>
            <a:r>
              <a:rPr lang="en-GB" dirty="0"/>
              <a:t>) </a:t>
            </a:r>
            <a:r>
              <a:rPr lang="en-GB" dirty="0" smtClean="0"/>
              <a:t>(2)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750" y="2751937"/>
            <a:ext cx="8229600" cy="250506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77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77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77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377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+mn-lt"/>
              </a:defRPr>
            </a:lvl9pPr>
          </a:lstStyle>
          <a:p>
            <a:r>
              <a:rPr lang="en-GB" kern="0" dirty="0" smtClean="0"/>
              <a:t>Inconsistencies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5593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Device (</a:t>
            </a:r>
            <a:r>
              <a:rPr lang="en-GB" dirty="0" smtClean="0"/>
              <a:t>download)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29" y="1215186"/>
            <a:ext cx="7911142" cy="4446062"/>
          </a:xfrm>
        </p:spPr>
      </p:pic>
      <p:sp>
        <p:nvSpPr>
          <p:cNvPr id="5" name="TextBox 4"/>
          <p:cNvSpPr txBox="1"/>
          <p:nvPr/>
        </p:nvSpPr>
        <p:spPr>
          <a:xfrm>
            <a:off x="611560" y="5661248"/>
            <a:ext cx="1715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https://flic.kr/p/u3K3kE</a:t>
            </a:r>
          </a:p>
        </p:txBody>
      </p:sp>
    </p:spTree>
    <p:extLst>
      <p:ext uri="{BB962C8B-B14F-4D97-AF65-F5344CB8AC3E}">
        <p14:creationId xmlns:p14="http://schemas.microsoft.com/office/powerpoint/2010/main" val="2598159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Device </a:t>
            </a:r>
            <a:r>
              <a:rPr lang="en-GB" dirty="0" smtClean="0"/>
              <a:t>(download)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app/software </a:t>
            </a:r>
            <a:r>
              <a:rPr lang="en-GB" dirty="0"/>
              <a:t>is consistent regardless of </a:t>
            </a:r>
            <a:r>
              <a:rPr lang="en-GB" dirty="0" smtClean="0"/>
              <a:t>supplier 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889930"/>
              </p:ext>
            </p:extLst>
          </p:nvPr>
        </p:nvGraphicFramePr>
        <p:xfrm>
          <a:off x="107505" y="2780927"/>
          <a:ext cx="8928991" cy="2880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250"/>
                <a:gridCol w="1671413"/>
                <a:gridCol w="1671413"/>
                <a:gridCol w="1660565"/>
                <a:gridCol w="1443628"/>
                <a:gridCol w="1507722"/>
              </a:tblGrid>
              <a:tr h="437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Dawsonera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MyiLibrary (Coutts)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EBL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Ebrary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VLeBooks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63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Adobe Acrobat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Not known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Adobe Digital Editions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Adobe Digital Editions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Adobe Digital Editions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89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iOS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Adobe Reader/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Bluefire Reader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Bluefire Reader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Bluefire Reader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Bluefire Reader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VLeBooks App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89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Android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Bluefire Reader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Bluefire Reader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Bluefire Reader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Bluefire Reader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Bluefire</a:t>
                      </a:r>
                      <a:r>
                        <a:rPr lang="en-GB" sz="1100" dirty="0">
                          <a:effectLst/>
                        </a:rPr>
                        <a:t> Reader, or </a:t>
                      </a:r>
                      <a:r>
                        <a:rPr lang="en-GB" sz="1100" dirty="0" err="1">
                          <a:effectLst/>
                        </a:rPr>
                        <a:t>VLeBooks</a:t>
                      </a:r>
                      <a:r>
                        <a:rPr lang="en-GB" sz="1100" dirty="0">
                          <a:effectLst/>
                        </a:rPr>
                        <a:t> App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2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PC Downloads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Adobe Digital </a:t>
            </a:r>
            <a:r>
              <a:rPr lang="en-GB" dirty="0" smtClean="0"/>
              <a:t>Editions on the PC</a:t>
            </a:r>
          </a:p>
          <a:p>
            <a:r>
              <a:rPr lang="en-GB" dirty="0" smtClean="0"/>
              <a:t>Very </a:t>
            </a:r>
            <a:r>
              <a:rPr lang="en-GB" dirty="0"/>
              <a:t>limited </a:t>
            </a:r>
            <a:r>
              <a:rPr lang="en-GB" dirty="0" smtClean="0"/>
              <a:t>functionality</a:t>
            </a:r>
          </a:p>
          <a:p>
            <a:r>
              <a:rPr lang="en-GB" dirty="0" smtClean="0"/>
              <a:t>Compares </a:t>
            </a:r>
            <a:r>
              <a:rPr lang="en-GB" dirty="0"/>
              <a:t>poorly to the features available in the suppliers’ online </a:t>
            </a:r>
            <a:r>
              <a:rPr lang="en-GB" dirty="0" smtClean="0"/>
              <a:t>readers</a:t>
            </a:r>
          </a:p>
          <a:p>
            <a:r>
              <a:rPr lang="en-GB" dirty="0" smtClean="0"/>
              <a:t>These </a:t>
            </a:r>
            <a:r>
              <a:rPr lang="en-GB" dirty="0"/>
              <a:t>limitations </a:t>
            </a:r>
            <a:r>
              <a:rPr lang="en-GB" dirty="0" smtClean="0"/>
              <a:t>diminish </a:t>
            </a:r>
            <a:r>
              <a:rPr lang="en-GB" dirty="0"/>
              <a:t>the experience of using the </a:t>
            </a:r>
            <a:r>
              <a:rPr lang="en-GB" dirty="0" smtClean="0"/>
              <a:t>eBook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96752"/>
            <a:ext cx="2990230" cy="1569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2765" y="2636912"/>
            <a:ext cx="1681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https://flic.kr/p/8uJZuk</a:t>
            </a:r>
          </a:p>
        </p:txBody>
      </p:sp>
    </p:spTree>
    <p:extLst>
      <p:ext uri="{BB962C8B-B14F-4D97-AF65-F5344CB8AC3E}">
        <p14:creationId xmlns:p14="http://schemas.microsoft.com/office/powerpoint/2010/main" val="10015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OS downloads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988840"/>
            <a:ext cx="8229600" cy="3598862"/>
          </a:xfrm>
        </p:spPr>
        <p:txBody>
          <a:bodyPr/>
          <a:lstStyle/>
          <a:p>
            <a:r>
              <a:rPr lang="en-GB" dirty="0" err="1"/>
              <a:t>Bluefire</a:t>
            </a:r>
            <a:r>
              <a:rPr lang="en-GB" dirty="0"/>
              <a:t> </a:t>
            </a:r>
            <a:r>
              <a:rPr lang="en-GB" dirty="0" smtClean="0"/>
              <a:t>Reader</a:t>
            </a:r>
          </a:p>
          <a:p>
            <a:pPr lvl="1"/>
            <a:r>
              <a:rPr lang="en-GB" dirty="0" smtClean="0"/>
              <a:t>Dawson use PDFs via </a:t>
            </a:r>
            <a:r>
              <a:rPr lang="en-GB" dirty="0"/>
              <a:t>Adobe </a:t>
            </a:r>
            <a:r>
              <a:rPr lang="en-GB" dirty="0" smtClean="0"/>
              <a:t>Reader</a:t>
            </a:r>
          </a:p>
          <a:p>
            <a:r>
              <a:rPr lang="en-GB" dirty="0" smtClean="0"/>
              <a:t>Free to download with an Adobe ID</a:t>
            </a:r>
          </a:p>
          <a:p>
            <a:r>
              <a:rPr lang="en-GB" dirty="0" smtClean="0"/>
              <a:t>Reasonable functionality, but…</a:t>
            </a:r>
          </a:p>
          <a:p>
            <a:pPr lvl="1"/>
            <a:r>
              <a:rPr lang="en-GB" dirty="0" smtClean="0"/>
              <a:t>Cannot copy</a:t>
            </a:r>
          </a:p>
          <a:p>
            <a:pPr lvl="1"/>
            <a:r>
              <a:rPr lang="en-GB" dirty="0"/>
              <a:t>Keyword search results are not displayed as snapshots of the text with the keyword </a:t>
            </a:r>
            <a:r>
              <a:rPr lang="en-GB" dirty="0" smtClean="0"/>
              <a:t>highlighted</a:t>
            </a:r>
          </a:p>
          <a:p>
            <a:pPr lvl="1"/>
            <a:r>
              <a:rPr lang="en-GB" dirty="0" smtClean="0"/>
              <a:t>Anti-virus </a:t>
            </a:r>
            <a:r>
              <a:rPr lang="en-GB" dirty="0"/>
              <a:t>software </a:t>
            </a:r>
            <a:r>
              <a:rPr lang="en-GB" dirty="0" smtClean="0"/>
              <a:t>on </a:t>
            </a:r>
            <a:r>
              <a:rPr lang="en-GB" dirty="0"/>
              <a:t>users’ devices can issue warnings that deter people from completing the downloading </a:t>
            </a:r>
            <a:r>
              <a:rPr lang="en-GB" dirty="0" smtClean="0"/>
              <a:t>process</a:t>
            </a:r>
          </a:p>
          <a:p>
            <a:pPr lvl="1"/>
            <a:r>
              <a:rPr lang="en-GB" dirty="0" smtClean="0"/>
              <a:t>Libraries cannot support user issues with Adobe IDs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96751"/>
            <a:ext cx="2016224" cy="2688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8708" y="3885050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https://flic.kr/p/924pVS</a:t>
            </a:r>
          </a:p>
        </p:txBody>
      </p:sp>
    </p:spTree>
    <p:extLst>
      <p:ext uri="{BB962C8B-B14F-4D97-AF65-F5344CB8AC3E}">
        <p14:creationId xmlns:p14="http://schemas.microsoft.com/office/powerpoint/2010/main" val="10442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556791"/>
            <a:ext cx="4038600" cy="4247109"/>
          </a:xfrm>
        </p:spPr>
        <p:txBody>
          <a:bodyPr/>
          <a:lstStyle/>
          <a:p>
            <a:r>
              <a:rPr lang="en-GB" sz="2400" dirty="0" smtClean="0"/>
              <a:t>A </a:t>
            </a:r>
            <a:r>
              <a:rPr lang="en-GB" sz="2400" dirty="0"/>
              <a:t>group of 25 higher education libraries in the north of </a:t>
            </a:r>
            <a:r>
              <a:rPr lang="en-GB" sz="2400" dirty="0" smtClean="0"/>
              <a:t>England</a:t>
            </a:r>
          </a:p>
          <a:p>
            <a:r>
              <a:rPr lang="en-GB" sz="2400" dirty="0" smtClean="0"/>
              <a:t>Established </a:t>
            </a:r>
            <a:r>
              <a:rPr lang="en-GB" sz="2400" dirty="0"/>
              <a:t>in </a:t>
            </a:r>
            <a:r>
              <a:rPr lang="en-GB" sz="2400" dirty="0" smtClean="0"/>
              <a:t>2011</a:t>
            </a:r>
            <a:endParaRPr lang="en-GB" sz="2400" dirty="0"/>
          </a:p>
          <a:p>
            <a:r>
              <a:rPr lang="en-GB" sz="2400" dirty="0" smtClean="0"/>
              <a:t>SCONUL regional </a:t>
            </a:r>
            <a:r>
              <a:rPr lang="en-GB" sz="2400" dirty="0"/>
              <a:t>group </a:t>
            </a:r>
            <a:r>
              <a:rPr lang="en-GB" sz="2400" dirty="0" smtClean="0"/>
              <a:t>from 2014</a:t>
            </a:r>
          </a:p>
          <a:p>
            <a:r>
              <a:rPr lang="en-GB" sz="2400" dirty="0" smtClean="0">
                <a:hlinkClick r:id="rId2"/>
              </a:rPr>
              <a:t>Northern </a:t>
            </a:r>
            <a:r>
              <a:rPr lang="en-GB" sz="2400" dirty="0">
                <a:hlinkClick r:id="rId2"/>
              </a:rPr>
              <a:t>Collaboration Content Group</a:t>
            </a:r>
            <a:endParaRPr lang="en-GB" sz="2400" dirty="0"/>
          </a:p>
          <a:p>
            <a:pPr lvl="1"/>
            <a:r>
              <a:rPr lang="en-GB" sz="2000" dirty="0"/>
              <a:t>Forum for sharing best practice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154" y="1484785"/>
            <a:ext cx="4018310" cy="431911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174603" cy="812698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5799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Android downloads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736304" cy="273630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3848" y="1556792"/>
            <a:ext cx="5438502" cy="4247108"/>
          </a:xfrm>
        </p:spPr>
        <p:txBody>
          <a:bodyPr/>
          <a:lstStyle/>
          <a:p>
            <a:r>
              <a:rPr lang="en-GB" sz="2400" dirty="0" smtClean="0"/>
              <a:t>The </a:t>
            </a:r>
            <a:r>
              <a:rPr lang="en-GB" sz="2400" dirty="0"/>
              <a:t>app on the Android device often froze, timed out or closed </a:t>
            </a:r>
            <a:r>
              <a:rPr lang="en-GB" sz="2400" dirty="0" smtClean="0"/>
              <a:t>down - regardless </a:t>
            </a:r>
            <a:r>
              <a:rPr lang="en-GB" sz="2400" dirty="0"/>
              <a:t>of the </a:t>
            </a:r>
            <a:r>
              <a:rPr lang="en-GB" sz="2400" dirty="0" smtClean="0"/>
              <a:t>supplier</a:t>
            </a:r>
          </a:p>
          <a:p>
            <a:r>
              <a:rPr lang="en-GB" sz="2400" dirty="0"/>
              <a:t>The team did not feel confident that they could use an Android device to read an eBook for a continuous period of time </a:t>
            </a:r>
          </a:p>
          <a:p>
            <a:r>
              <a:rPr lang="en-GB" sz="2400" dirty="0" smtClean="0"/>
              <a:t>Explains </a:t>
            </a:r>
            <a:r>
              <a:rPr lang="en-GB" sz="2400" dirty="0"/>
              <a:t>the poor </a:t>
            </a:r>
            <a:r>
              <a:rPr lang="en-GB" sz="2400" dirty="0" smtClean="0"/>
              <a:t>user experience</a:t>
            </a:r>
          </a:p>
          <a:p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365104"/>
            <a:ext cx="1715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https://flic.kr/p/3k6vHA</a:t>
            </a:r>
          </a:p>
        </p:txBody>
      </p:sp>
    </p:spTree>
    <p:extLst>
      <p:ext uri="{BB962C8B-B14F-4D97-AF65-F5344CB8AC3E}">
        <p14:creationId xmlns:p14="http://schemas.microsoft.com/office/powerpoint/2010/main" val="17727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Licences are inconsistent and often lack important information</a:t>
            </a:r>
          </a:p>
          <a:p>
            <a:r>
              <a:rPr lang="en-GB" dirty="0" smtClean="0"/>
              <a:t>The online platform is far superior regardless of device</a:t>
            </a:r>
          </a:p>
          <a:p>
            <a:pPr lvl="1"/>
            <a:r>
              <a:rPr lang="en-GB" dirty="0" smtClean="0"/>
              <a:t>However, online </a:t>
            </a:r>
            <a:r>
              <a:rPr lang="en-GB" dirty="0"/>
              <a:t>reading is affected by the functionality of the aggregators’ individual eBook readers</a:t>
            </a:r>
          </a:p>
          <a:p>
            <a:pPr lvl="0"/>
            <a:r>
              <a:rPr lang="en-GB" dirty="0"/>
              <a:t>Users have to learn how each online reader </a:t>
            </a:r>
            <a:r>
              <a:rPr lang="en-GB" dirty="0" smtClean="0"/>
              <a:t>works</a:t>
            </a:r>
          </a:p>
          <a:p>
            <a:pPr lvl="1"/>
            <a:r>
              <a:rPr lang="en-GB" dirty="0" smtClean="0"/>
              <a:t>They are not intuitive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5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Offline downloading is not recommended due to the third party software</a:t>
            </a:r>
          </a:p>
          <a:p>
            <a:r>
              <a:rPr lang="en-GB" dirty="0"/>
              <a:t>Android devices are virtually unusable in </a:t>
            </a:r>
            <a:r>
              <a:rPr lang="en-GB" dirty="0" smtClean="0"/>
              <a:t>download </a:t>
            </a:r>
            <a:r>
              <a:rPr lang="en-GB" dirty="0"/>
              <a:t>mode</a:t>
            </a:r>
          </a:p>
          <a:p>
            <a:r>
              <a:rPr lang="en-GB" dirty="0"/>
              <a:t>The poor user experience is down to the third party software, rather than the </a:t>
            </a:r>
            <a:r>
              <a:rPr lang="en-GB" dirty="0" smtClean="0"/>
              <a:t>supplier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9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6048672" cy="4735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Accessibility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5665452"/>
            <a:ext cx="215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https://flic.kr/p/9iLp6N</a:t>
            </a:r>
          </a:p>
        </p:txBody>
      </p:sp>
    </p:spTree>
    <p:extLst>
      <p:ext uri="{BB962C8B-B14F-4D97-AF65-F5344CB8AC3E}">
        <p14:creationId xmlns:p14="http://schemas.microsoft.com/office/powerpoint/2010/main" val="35006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2134394"/>
            <a:ext cx="7687642" cy="3598862"/>
          </a:xfrm>
        </p:spPr>
        <p:txBody>
          <a:bodyPr/>
          <a:lstStyle/>
          <a:p>
            <a:r>
              <a:rPr lang="en-GB" dirty="0" smtClean="0"/>
              <a:t>To be taken forward as a separate project between the Content and Enabling SIGs</a:t>
            </a:r>
          </a:p>
          <a:p>
            <a:endParaRPr lang="en-GB" sz="1800" dirty="0"/>
          </a:p>
          <a:p>
            <a:r>
              <a:rPr lang="en-GB" dirty="0" smtClean="0"/>
              <a:t>To refine a set of exercises</a:t>
            </a:r>
          </a:p>
          <a:p>
            <a:endParaRPr lang="en-GB" sz="1800" dirty="0" smtClean="0"/>
          </a:p>
          <a:p>
            <a:r>
              <a:rPr lang="en-GB" dirty="0" smtClean="0"/>
              <a:t>By using the same format/questions in focus groups/workshops across the 25 NC libraries we hope to build up a body of evidence regarding disabled users experience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69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486322"/>
            <a:ext cx="4038600" cy="3598862"/>
          </a:xfrm>
        </p:spPr>
        <p:txBody>
          <a:bodyPr/>
          <a:lstStyle/>
          <a:p>
            <a:r>
              <a:rPr lang="en-GB" dirty="0" smtClean="0"/>
              <a:t>For suppliers</a:t>
            </a:r>
          </a:p>
          <a:p>
            <a:pPr lvl="1"/>
            <a:r>
              <a:rPr lang="en-GB" dirty="0" smtClean="0"/>
              <a:t>A model eBook licence would be beneficial to libraries</a:t>
            </a:r>
          </a:p>
          <a:p>
            <a:pPr lvl="1"/>
            <a:r>
              <a:rPr lang="en-GB" dirty="0" smtClean="0"/>
              <a:t>There seem to be a lack of standards</a:t>
            </a:r>
          </a:p>
          <a:p>
            <a:pPr lvl="1"/>
            <a:r>
              <a:rPr lang="en-GB" dirty="0" smtClean="0"/>
              <a:t>Suppliers need to work with third party software vendors to improve the student experience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0" y="1772816"/>
            <a:ext cx="4038600" cy="3028950"/>
          </a:xfrm>
        </p:spPr>
      </p:pic>
      <p:sp>
        <p:nvSpPr>
          <p:cNvPr id="4" name="TextBox 3"/>
          <p:cNvSpPr txBox="1"/>
          <p:nvPr/>
        </p:nvSpPr>
        <p:spPr>
          <a:xfrm>
            <a:off x="4623003" y="4797152"/>
            <a:ext cx="174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https://flic.kr/p/5Eo9XU</a:t>
            </a:r>
          </a:p>
        </p:txBody>
      </p:sp>
    </p:spTree>
    <p:extLst>
      <p:ext uri="{BB962C8B-B14F-4D97-AF65-F5344CB8AC3E}">
        <p14:creationId xmlns:p14="http://schemas.microsoft.com/office/powerpoint/2010/main" val="25894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486322"/>
            <a:ext cx="4038600" cy="4390950"/>
          </a:xfrm>
        </p:spPr>
        <p:txBody>
          <a:bodyPr/>
          <a:lstStyle/>
          <a:p>
            <a:r>
              <a:rPr lang="en-GB" dirty="0"/>
              <a:t>For libraries</a:t>
            </a:r>
          </a:p>
          <a:p>
            <a:pPr lvl="1"/>
            <a:r>
              <a:rPr lang="en-GB" dirty="0"/>
              <a:t>Stop blaming the suppliers ;)</a:t>
            </a:r>
          </a:p>
          <a:p>
            <a:pPr lvl="1"/>
            <a:r>
              <a:rPr lang="en-GB" dirty="0"/>
              <a:t>Libraries should reconsider their eBooks support activities and documentation, e.g. online vs </a:t>
            </a:r>
            <a:r>
              <a:rPr lang="en-GB" dirty="0" smtClean="0"/>
              <a:t>downloads</a:t>
            </a:r>
          </a:p>
          <a:p>
            <a:pPr lvl="1"/>
            <a:r>
              <a:rPr lang="en-GB" dirty="0" smtClean="0"/>
              <a:t>NC Learning Experience in December at Hull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0" y="1772816"/>
            <a:ext cx="4038600" cy="3028950"/>
          </a:xfrm>
        </p:spPr>
      </p:pic>
      <p:sp>
        <p:nvSpPr>
          <p:cNvPr id="6" name="TextBox 5"/>
          <p:cNvSpPr txBox="1"/>
          <p:nvPr/>
        </p:nvSpPr>
        <p:spPr>
          <a:xfrm>
            <a:off x="4623003" y="4797152"/>
            <a:ext cx="174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https://flic.kr/p/5Eo9XU</a:t>
            </a:r>
          </a:p>
        </p:txBody>
      </p:sp>
    </p:spTree>
    <p:extLst>
      <p:ext uri="{BB962C8B-B14F-4D97-AF65-F5344CB8AC3E}">
        <p14:creationId xmlns:p14="http://schemas.microsoft.com/office/powerpoint/2010/main" val="336434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thoughts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1412776"/>
            <a:ext cx="4038600" cy="27033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1340768"/>
            <a:ext cx="4038600" cy="4464496"/>
          </a:xfrm>
        </p:spPr>
        <p:txBody>
          <a:bodyPr/>
          <a:lstStyle/>
          <a:p>
            <a:pPr lvl="0"/>
            <a:r>
              <a:rPr lang="en-GB" sz="2400" dirty="0" smtClean="0"/>
              <a:t>Our research </a:t>
            </a:r>
            <a:r>
              <a:rPr lang="en-GB" sz="2400" dirty="0"/>
              <a:t>has </a:t>
            </a:r>
            <a:r>
              <a:rPr lang="en-GB" sz="2400" dirty="0" smtClean="0"/>
              <a:t>shown that </a:t>
            </a:r>
            <a:r>
              <a:rPr lang="en-GB" sz="2400" dirty="0"/>
              <a:t>it is </a:t>
            </a:r>
            <a:r>
              <a:rPr lang="en-GB" sz="2400" dirty="0" smtClean="0"/>
              <a:t>the </a:t>
            </a:r>
            <a:r>
              <a:rPr lang="en-GB" sz="2400" dirty="0"/>
              <a:t>use of the suppliers’ online readers </a:t>
            </a:r>
            <a:r>
              <a:rPr lang="en-GB" sz="2400" dirty="0" smtClean="0"/>
              <a:t>vs. the  </a:t>
            </a:r>
            <a:r>
              <a:rPr lang="en-GB" sz="2400" dirty="0"/>
              <a:t>downloaded </a:t>
            </a:r>
            <a:r>
              <a:rPr lang="en-GB" sz="2400" dirty="0" smtClean="0"/>
              <a:t>eBooks that is the issue</a:t>
            </a:r>
          </a:p>
          <a:p>
            <a:pPr lvl="0"/>
            <a:endParaRPr lang="en-GB" sz="1800" dirty="0"/>
          </a:p>
          <a:p>
            <a:pPr lvl="0"/>
            <a:r>
              <a:rPr lang="en-GB" sz="2400" dirty="0" smtClean="0"/>
              <a:t>…rather than the mobile device itself</a:t>
            </a:r>
          </a:p>
          <a:p>
            <a:pPr lvl="0"/>
            <a:endParaRPr lang="en-GB" sz="1800" dirty="0"/>
          </a:p>
          <a:p>
            <a:pPr lvl="0"/>
            <a:r>
              <a:rPr lang="en-GB" sz="2400" dirty="0" smtClean="0"/>
              <a:t>…and this is not device dependent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077072"/>
            <a:ext cx="1672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https://flic.kr/p/29iJCV</a:t>
            </a:r>
          </a:p>
        </p:txBody>
      </p:sp>
    </p:spTree>
    <p:extLst>
      <p:ext uri="{BB962C8B-B14F-4D97-AF65-F5344CB8AC3E}">
        <p14:creationId xmlns:p14="http://schemas.microsoft.com/office/powerpoint/2010/main" val="5705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It’s </a:t>
            </a:r>
            <a:r>
              <a:rPr lang="en-GB" dirty="0" err="1" smtClean="0"/>
              <a:t>Gin’O’Clock</a:t>
            </a:r>
            <a:endParaRPr lang="en-GB" sz="2400" i="1" kern="12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en-GB" altLang="en-US" sz="2000" smtClean="0">
              <a:solidFill>
                <a:schemeClr val="tx1"/>
              </a:solidFill>
              <a:latin typeface="Caviar Dreams" pitchFamily="34" charset="0"/>
            </a:endParaRPr>
          </a:p>
          <a:p>
            <a:pPr marL="0" indent="0" algn="ctr">
              <a:buFontTx/>
              <a:buNone/>
            </a:pPr>
            <a:endParaRPr lang="en-GB" altLang="en-US" sz="2000" smtClean="0">
              <a:solidFill>
                <a:schemeClr val="tx1"/>
              </a:solidFill>
              <a:latin typeface="Caviar Dreams" pitchFamily="34" charset="0"/>
            </a:endParaRPr>
          </a:p>
          <a:p>
            <a:pPr marL="0" indent="0" algn="ctr">
              <a:buFontTx/>
              <a:buNone/>
            </a:pPr>
            <a:endParaRPr lang="en-GB" altLang="en-US" sz="2000" smtClean="0">
              <a:solidFill>
                <a:schemeClr val="tx1"/>
              </a:solidFill>
              <a:latin typeface="Caviar Dreams" pitchFamily="34" charset="0"/>
            </a:endParaRPr>
          </a:p>
          <a:p>
            <a:pPr marL="0" indent="0" algn="ctr">
              <a:buFontTx/>
              <a:buNone/>
            </a:pPr>
            <a:endParaRPr lang="en-GB" altLang="en-US" sz="2000" smtClean="0">
              <a:solidFill>
                <a:schemeClr val="tx1"/>
              </a:solidFill>
              <a:latin typeface="Caviar Dreams" pitchFamily="34" charset="0"/>
            </a:endParaRPr>
          </a:p>
          <a:p>
            <a:pPr marL="0" indent="0" algn="ctr">
              <a:buFontTx/>
              <a:buNone/>
            </a:pPr>
            <a:endParaRPr lang="en-GB" altLang="en-US" sz="2000" smtClean="0">
              <a:solidFill>
                <a:schemeClr val="tx1"/>
              </a:solidFill>
              <a:latin typeface="Caviar Dreams" pitchFamily="34" charset="0"/>
            </a:endParaRPr>
          </a:p>
          <a:p>
            <a:pPr marL="0" indent="0">
              <a:buFontTx/>
              <a:buNone/>
            </a:pPr>
            <a:endParaRPr lang="en-US" altLang="en-US" sz="2000" smtClean="0"/>
          </a:p>
        </p:txBody>
      </p:sp>
      <p:pic>
        <p:nvPicPr>
          <p:cNvPr id="66565" name="Picture 4" descr="88x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691484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7215188" y="4620047"/>
            <a:ext cx="178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37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377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chemeClr val="tx1"/>
                </a:solidFill>
              </a:rPr>
              <a:t>This work is licensed under a </a:t>
            </a:r>
            <a:r>
              <a:rPr lang="en-GB" altLang="en-US" sz="800" dirty="0">
                <a:solidFill>
                  <a:schemeClr val="tx1"/>
                </a:solidFill>
                <a:hlinkClick r:id="rId3"/>
              </a:rPr>
              <a:t>Creative Commons Attribution 3.0 </a:t>
            </a:r>
            <a:r>
              <a:rPr lang="en-GB" altLang="en-US" sz="800" dirty="0" err="1">
                <a:solidFill>
                  <a:schemeClr val="tx1"/>
                </a:solidFill>
              </a:rPr>
              <a:t>Unported</a:t>
            </a:r>
            <a:r>
              <a:rPr lang="en-GB" altLang="en-US" sz="800" dirty="0">
                <a:solidFill>
                  <a:schemeClr val="tx1"/>
                </a:solidFill>
              </a:rPr>
              <a:t> License</a:t>
            </a:r>
          </a:p>
        </p:txBody>
      </p:sp>
      <p:sp>
        <p:nvSpPr>
          <p:cNvPr id="66567" name="TextBox 1"/>
          <p:cNvSpPr txBox="1">
            <a:spLocks noChangeArrowheads="1"/>
          </p:cNvSpPr>
          <p:nvPr/>
        </p:nvSpPr>
        <p:spPr bwMode="auto">
          <a:xfrm>
            <a:off x="5335031" y="1772816"/>
            <a:ext cx="3557449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37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377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  <a:latin typeface="Caviar Dreams" pitchFamily="34" charset="0"/>
              </a:rPr>
              <a:t>Thank you!</a:t>
            </a:r>
          </a:p>
          <a:p>
            <a:pPr algn="r">
              <a:buFontTx/>
              <a:buNone/>
            </a:pPr>
            <a:endParaRPr lang="en-GB" altLang="en-US" sz="2000" dirty="0" smtClean="0">
              <a:solidFill>
                <a:schemeClr val="tx1"/>
              </a:solidFill>
              <a:latin typeface="Caviar Dreams" pitchFamily="34" charset="0"/>
            </a:endParaRPr>
          </a:p>
          <a:p>
            <a:pPr algn="r">
              <a:buFontTx/>
              <a:buNone/>
            </a:pPr>
            <a:endParaRPr lang="en-GB" altLang="en-US" sz="2000" dirty="0">
              <a:solidFill>
                <a:schemeClr val="tx1"/>
              </a:solidFill>
              <a:latin typeface="Caviar Dreams" pitchFamily="34" charset="0"/>
            </a:endParaRPr>
          </a:p>
          <a:p>
            <a:pPr algn="r">
              <a:buFontTx/>
              <a:buNone/>
            </a:pPr>
            <a:r>
              <a:rPr lang="en-GB" altLang="en-US" sz="2000" dirty="0" smtClean="0">
                <a:solidFill>
                  <a:schemeClr val="tx1"/>
                </a:solidFill>
                <a:latin typeface="Caviar Dreams" pitchFamily="34" charset="0"/>
              </a:rPr>
              <a:t>Graham </a:t>
            </a:r>
            <a:r>
              <a:rPr lang="en-GB" altLang="en-US" sz="2000" dirty="0">
                <a:solidFill>
                  <a:schemeClr val="tx1"/>
                </a:solidFill>
                <a:latin typeface="Caviar Dreams" pitchFamily="34" charset="0"/>
              </a:rPr>
              <a:t>Stone</a:t>
            </a:r>
          </a:p>
          <a:p>
            <a:pPr algn="r">
              <a:buFontTx/>
              <a:buNone/>
            </a:pPr>
            <a:r>
              <a:rPr lang="en-GB" altLang="en-US" sz="2000" dirty="0" smtClean="0">
                <a:solidFill>
                  <a:schemeClr val="tx1"/>
                </a:solidFill>
                <a:latin typeface="Caviar Dreams" pitchFamily="34" charset="0"/>
                <a:hlinkClick r:id="rId4"/>
              </a:rPr>
              <a:t>g.stone@hud.ac.uk</a:t>
            </a:r>
            <a:endParaRPr lang="en-GB" altLang="en-US" sz="2000" dirty="0" smtClean="0">
              <a:solidFill>
                <a:schemeClr val="tx1"/>
              </a:solidFill>
              <a:latin typeface="Caviar Dreams" pitchFamily="34" charset="0"/>
            </a:endParaRPr>
          </a:p>
          <a:p>
            <a:pPr algn="r">
              <a:buFontTx/>
              <a:buNone/>
            </a:pPr>
            <a:r>
              <a:rPr lang="en-GB" altLang="en-US" sz="2000" dirty="0" smtClean="0">
                <a:solidFill>
                  <a:schemeClr val="tx1"/>
                </a:solidFill>
                <a:latin typeface="Caviar Dreams" pitchFamily="34" charset="0"/>
                <a:hlinkClick r:id="rId5"/>
              </a:rPr>
              <a:t>@</a:t>
            </a:r>
            <a:r>
              <a:rPr lang="en-GB" altLang="en-US" sz="2000" dirty="0" err="1" smtClean="0">
                <a:solidFill>
                  <a:schemeClr val="tx1"/>
                </a:solidFill>
                <a:latin typeface="Caviar Dreams" pitchFamily="34" charset="0"/>
                <a:hlinkClick r:id="rId5"/>
              </a:rPr>
              <a:t>Graham_Stone</a:t>
            </a:r>
            <a:endParaRPr lang="en-GB" altLang="en-US" sz="1800" dirty="0">
              <a:solidFill>
                <a:schemeClr val="tx1"/>
              </a:solidFill>
              <a:latin typeface="Caviar Dreams" pitchFamily="34" charset="0"/>
              <a:hlinkClick r:id="rId5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chemeClr val="tx1"/>
                </a:solidFill>
              </a:rPr>
              <a:t>http</a:t>
            </a:r>
            <a:r>
              <a:rPr lang="en-GB" altLang="en-US" sz="2000" dirty="0">
                <a:solidFill>
                  <a:schemeClr val="tx1"/>
                </a:solidFill>
              </a:rPr>
              <a:t>://</a:t>
            </a:r>
            <a:r>
              <a:rPr lang="en-GB" altLang="en-US" sz="2000" dirty="0">
                <a:solidFill>
                  <a:schemeClr val="tx1"/>
                </a:solidFill>
              </a:rPr>
              <a:t>eprints.hud.ac.uk/25379</a:t>
            </a:r>
            <a:endParaRPr lang="en-GB" alt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43038"/>
            <a:ext cx="3911798" cy="39117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5322694"/>
            <a:ext cx="1757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https://flic.kr/p/5eNvDN</a:t>
            </a:r>
          </a:p>
        </p:txBody>
      </p:sp>
    </p:spTree>
    <p:extLst>
      <p:ext uri="{BB962C8B-B14F-4D97-AF65-F5344CB8AC3E}">
        <p14:creationId xmlns:p14="http://schemas.microsoft.com/office/powerpoint/2010/main" val="38361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Student </a:t>
            </a:r>
            <a:r>
              <a:rPr lang="en-GB" dirty="0">
                <a:solidFill>
                  <a:srgbClr val="FF0000"/>
                </a:solidFill>
              </a:rPr>
              <a:t>and academic </a:t>
            </a:r>
            <a:r>
              <a:rPr lang="en-GB" dirty="0" smtClean="0">
                <a:solidFill>
                  <a:srgbClr val="FF0000"/>
                </a:solidFill>
              </a:rPr>
              <a:t>staff </a:t>
            </a:r>
            <a:r>
              <a:rPr lang="en-GB" dirty="0">
                <a:solidFill>
                  <a:srgbClr val="FF0000"/>
                </a:solidFill>
              </a:rPr>
              <a:t>experience </a:t>
            </a:r>
            <a:r>
              <a:rPr lang="en-GB" dirty="0" smtClean="0">
                <a:solidFill>
                  <a:srgbClr val="FF0000"/>
                </a:solidFill>
              </a:rPr>
              <a:t>of eBooks is very poor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0" y="2276872"/>
            <a:ext cx="4038600" cy="2692400"/>
          </a:xfrm>
        </p:spPr>
      </p:pic>
      <p:sp>
        <p:nvSpPr>
          <p:cNvPr id="6" name="TextBox 5"/>
          <p:cNvSpPr txBox="1"/>
          <p:nvPr/>
        </p:nvSpPr>
        <p:spPr>
          <a:xfrm>
            <a:off x="4572000" y="4941168"/>
            <a:ext cx="1741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https://flic.kr/p/7KRgsP</a:t>
            </a:r>
          </a:p>
        </p:txBody>
      </p:sp>
    </p:spTree>
    <p:extLst>
      <p:ext uri="{BB962C8B-B14F-4D97-AF65-F5344CB8AC3E}">
        <p14:creationId xmlns:p14="http://schemas.microsoft.com/office/powerpoint/2010/main" val="12839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Previous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University </a:t>
            </a:r>
            <a:r>
              <a:rPr lang="en-GB" dirty="0"/>
              <a:t>of </a:t>
            </a:r>
            <a:r>
              <a:rPr lang="en-GB" dirty="0" smtClean="0"/>
              <a:t>Huddersfield</a:t>
            </a:r>
          </a:p>
          <a:p>
            <a:pPr lvl="1"/>
            <a:r>
              <a:rPr lang="en-GB" dirty="0" smtClean="0"/>
              <a:t>Investigating </a:t>
            </a:r>
            <a:r>
              <a:rPr lang="en-GB" dirty="0"/>
              <a:t>the eBooks experience for mobile users and accessibility issues for users with a </a:t>
            </a:r>
            <a:r>
              <a:rPr lang="en-GB" dirty="0" smtClean="0"/>
              <a:t>disability</a:t>
            </a:r>
          </a:p>
          <a:p>
            <a:r>
              <a:rPr lang="en-GB" dirty="0" smtClean="0"/>
              <a:t>Hull </a:t>
            </a:r>
            <a:r>
              <a:rPr lang="en-GB" dirty="0"/>
              <a:t>York Medical School (HYMS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Work </a:t>
            </a:r>
            <a:r>
              <a:rPr lang="en-GB" dirty="0"/>
              <a:t>underway to understand mobile </a:t>
            </a:r>
            <a:r>
              <a:rPr lang="en-GB" dirty="0" smtClean="0"/>
              <a:t>use</a:t>
            </a:r>
          </a:p>
          <a:p>
            <a:r>
              <a:rPr lang="en-GB" dirty="0" smtClean="0"/>
              <a:t>University </a:t>
            </a:r>
            <a:r>
              <a:rPr lang="en-GB" dirty="0"/>
              <a:t>of </a:t>
            </a:r>
            <a:r>
              <a:rPr lang="en-GB" dirty="0" smtClean="0"/>
              <a:t>Hull</a:t>
            </a:r>
          </a:p>
          <a:p>
            <a:pPr lvl="1"/>
            <a:r>
              <a:rPr lang="en-GB" dirty="0" smtClean="0"/>
              <a:t>Working </a:t>
            </a:r>
            <a:r>
              <a:rPr lang="en-GB" dirty="0"/>
              <a:t>on an eBooks evaluation </a:t>
            </a:r>
            <a:r>
              <a:rPr lang="en-GB" dirty="0" smtClean="0"/>
              <a:t>matrix, which arose </a:t>
            </a:r>
            <a:r>
              <a:rPr lang="en-GB" dirty="0"/>
              <a:t>from robust student feedback </a:t>
            </a:r>
            <a:r>
              <a:rPr lang="en-GB" dirty="0" smtClean="0"/>
              <a:t>as </a:t>
            </a:r>
            <a:r>
              <a:rPr lang="en-GB" dirty="0"/>
              <a:t>part of implementing an “eBook first” </a:t>
            </a:r>
            <a:r>
              <a:rPr lang="en-GB" dirty="0" smtClean="0"/>
              <a:t>policy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3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772816"/>
            <a:ext cx="8229600" cy="3598862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Authors</a:t>
            </a:r>
          </a:p>
          <a:p>
            <a:pPr marL="0" indent="0">
              <a:buNone/>
            </a:pPr>
            <a:r>
              <a:rPr lang="en-GB" dirty="0" smtClean="0"/>
              <a:t>Amy </a:t>
            </a:r>
            <a:r>
              <a:rPr lang="en-GB" dirty="0"/>
              <a:t>Devenney (University of Huddersfield)</a:t>
            </a:r>
          </a:p>
          <a:p>
            <a:pPr marL="0" indent="0">
              <a:buNone/>
            </a:pPr>
            <a:r>
              <a:rPr lang="en-GB" dirty="0"/>
              <a:t>Maggie </a:t>
            </a:r>
            <a:r>
              <a:rPr lang="en-GB" dirty="0" err="1"/>
              <a:t>Sarjantson</a:t>
            </a:r>
            <a:r>
              <a:rPr lang="en-GB" dirty="0"/>
              <a:t> </a:t>
            </a:r>
            <a:r>
              <a:rPr lang="en-GB" dirty="0" smtClean="0"/>
              <a:t>(University </a:t>
            </a:r>
            <a:r>
              <a:rPr lang="en-GB" dirty="0"/>
              <a:t>of Hull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 smtClean="0"/>
              <a:t>Graham Stone (University of Huddersfield)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Sarah </a:t>
            </a:r>
            <a:r>
              <a:rPr lang="en-GB" dirty="0"/>
              <a:t>Thompson (University of York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" y="1119710"/>
            <a:ext cx="2085092" cy="2085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97" y="2845491"/>
            <a:ext cx="2483768" cy="1857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83391"/>
            <a:ext cx="2095500" cy="156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97" y="1266144"/>
            <a:ext cx="2011680" cy="1792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50" y="1752242"/>
            <a:ext cx="3001888" cy="82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4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eBooks bought from Askew </a:t>
            </a:r>
            <a:r>
              <a:rPr lang="en-GB" dirty="0"/>
              <a:t>and Holts (</a:t>
            </a:r>
            <a:r>
              <a:rPr lang="en-GB" dirty="0" err="1"/>
              <a:t>VLeBooks</a:t>
            </a:r>
            <a:r>
              <a:rPr lang="en-GB" dirty="0"/>
              <a:t>), Coutts (</a:t>
            </a:r>
            <a:r>
              <a:rPr lang="en-GB" dirty="0" err="1"/>
              <a:t>MyiLibrary</a:t>
            </a:r>
            <a:r>
              <a:rPr lang="en-GB" dirty="0"/>
              <a:t>), Dawson (</a:t>
            </a:r>
            <a:r>
              <a:rPr lang="en-GB" dirty="0" err="1"/>
              <a:t>DawsonERA</a:t>
            </a:r>
            <a:r>
              <a:rPr lang="en-GB" dirty="0"/>
              <a:t>), </a:t>
            </a:r>
            <a:r>
              <a:rPr lang="en-GB" dirty="0" smtClean="0"/>
              <a:t>EBL </a:t>
            </a:r>
            <a:r>
              <a:rPr lang="en-GB" dirty="0"/>
              <a:t>and </a:t>
            </a:r>
            <a:r>
              <a:rPr lang="en-GB" dirty="0" err="1" smtClean="0"/>
              <a:t>Ebrary</a:t>
            </a:r>
            <a:endParaRPr lang="en-GB" dirty="0" smtClean="0"/>
          </a:p>
          <a:p>
            <a:pPr lvl="1"/>
            <a:r>
              <a:rPr lang="en-GB" dirty="0" smtClean="0"/>
              <a:t>All </a:t>
            </a:r>
            <a:r>
              <a:rPr lang="en-GB" dirty="0"/>
              <a:t>of which are in the National Books Framework Agreement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eBooks </a:t>
            </a:r>
            <a:r>
              <a:rPr lang="en-GB" dirty="0"/>
              <a:t>bought directly from publishers were </a:t>
            </a:r>
            <a:r>
              <a:rPr lang="en-GB" dirty="0" smtClean="0"/>
              <a:t>out of scope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libraries </a:t>
            </a:r>
            <a:r>
              <a:rPr lang="en-GB" dirty="0" smtClean="0"/>
              <a:t>had </a:t>
            </a:r>
            <a:r>
              <a:rPr lang="en-GB" dirty="0"/>
              <a:t>received few, if any, complaints about using these eBooks</a:t>
            </a:r>
          </a:p>
        </p:txBody>
      </p:sp>
    </p:spTree>
    <p:extLst>
      <p:ext uri="{BB962C8B-B14F-4D97-AF65-F5344CB8AC3E}">
        <p14:creationId xmlns:p14="http://schemas.microsoft.com/office/powerpoint/2010/main" val="888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and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060848"/>
            <a:ext cx="4038600" cy="3598862"/>
          </a:xfrm>
        </p:spPr>
        <p:txBody>
          <a:bodyPr/>
          <a:lstStyle/>
          <a:p>
            <a:r>
              <a:rPr lang="en-GB" sz="2400" dirty="0" smtClean="0"/>
              <a:t>To produce a number of recommendations to the NC Directors Group</a:t>
            </a:r>
          </a:p>
          <a:p>
            <a:r>
              <a:rPr lang="en-GB" sz="2400" dirty="0" smtClean="0"/>
              <a:t>To facilitate a constructive dialogue between libraries and vendors</a:t>
            </a:r>
          </a:p>
          <a:p>
            <a:r>
              <a:rPr lang="en-GB" sz="2400" dirty="0" smtClean="0"/>
              <a:t>Ultimately to improve the student experience with eBooks</a:t>
            </a:r>
            <a:endParaRPr lang="en-GB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0" y="2060848"/>
            <a:ext cx="4038600" cy="2682308"/>
          </a:xfrm>
        </p:spPr>
      </p:pic>
      <p:sp>
        <p:nvSpPr>
          <p:cNvPr id="6" name="TextBox 5"/>
          <p:cNvSpPr txBox="1"/>
          <p:nvPr/>
        </p:nvSpPr>
        <p:spPr>
          <a:xfrm>
            <a:off x="4572000" y="4725144"/>
            <a:ext cx="1778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https://flic.kr/p/fQFaCW</a:t>
            </a:r>
          </a:p>
        </p:txBody>
      </p:sp>
    </p:spTree>
    <p:extLst>
      <p:ext uri="{BB962C8B-B14F-4D97-AF65-F5344CB8AC3E}">
        <p14:creationId xmlns:p14="http://schemas.microsoft.com/office/powerpoint/2010/main" val="363271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eBooks matrix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628800"/>
            <a:ext cx="8229600" cy="4176464"/>
          </a:xfrm>
        </p:spPr>
        <p:txBody>
          <a:bodyPr/>
          <a:lstStyle/>
          <a:p>
            <a:pPr lvl="0"/>
            <a:r>
              <a:rPr lang="en-GB" dirty="0" smtClean="0"/>
              <a:t>Licence</a:t>
            </a:r>
          </a:p>
          <a:p>
            <a:pPr lvl="1"/>
            <a:r>
              <a:rPr lang="en-GB" dirty="0" smtClean="0"/>
              <a:t>If </a:t>
            </a:r>
            <a:r>
              <a:rPr lang="en-GB" dirty="0"/>
              <a:t>the licence prohibits a certain use then the fault is not with the </a:t>
            </a:r>
            <a:r>
              <a:rPr lang="en-GB" dirty="0" smtClean="0"/>
              <a:t>interface, e.g. DRM</a:t>
            </a:r>
            <a:endParaRPr lang="en-GB" dirty="0"/>
          </a:p>
          <a:p>
            <a:pPr lvl="0"/>
            <a:r>
              <a:rPr lang="en-GB" dirty="0" smtClean="0"/>
              <a:t>Platform</a:t>
            </a:r>
          </a:p>
          <a:p>
            <a:pPr lvl="1"/>
            <a:r>
              <a:rPr lang="en-GB" dirty="0" smtClean="0"/>
              <a:t>Online reader </a:t>
            </a:r>
            <a:r>
              <a:rPr lang="en-GB" dirty="0"/>
              <a:t>as a control</a:t>
            </a:r>
            <a:r>
              <a:rPr lang="en-GB" dirty="0" smtClean="0"/>
              <a:t>. If </a:t>
            </a:r>
            <a:r>
              <a:rPr lang="en-GB" dirty="0"/>
              <a:t>the platform did not allow a certain action, then the mobile experience may not either</a:t>
            </a:r>
          </a:p>
          <a:p>
            <a:pPr lvl="0"/>
            <a:r>
              <a:rPr lang="en-GB" dirty="0"/>
              <a:t>Mobile </a:t>
            </a:r>
            <a:r>
              <a:rPr lang="en-GB" dirty="0" smtClean="0"/>
              <a:t>interface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esting </a:t>
            </a:r>
            <a:r>
              <a:rPr lang="en-GB" dirty="0"/>
              <a:t>of the mobile </a:t>
            </a:r>
            <a:r>
              <a:rPr lang="en-GB" dirty="0" smtClean="0"/>
              <a:t>experience</a:t>
            </a:r>
            <a:endParaRPr lang="en-GB" dirty="0"/>
          </a:p>
          <a:p>
            <a:pPr lvl="0"/>
            <a:r>
              <a:rPr lang="en-GB" dirty="0" smtClean="0"/>
              <a:t>Accessibility</a:t>
            </a:r>
          </a:p>
          <a:p>
            <a:pPr lvl="1"/>
            <a:r>
              <a:rPr lang="en-GB" dirty="0" smtClean="0"/>
              <a:t>A </a:t>
            </a:r>
            <a:r>
              <a:rPr lang="en-GB" dirty="0"/>
              <a:t>series of questions to be asked as part of </a:t>
            </a:r>
            <a:r>
              <a:rPr lang="en-GB" dirty="0" smtClean="0"/>
              <a:t>workshops </a:t>
            </a:r>
            <a:r>
              <a:rPr lang="en-GB" dirty="0"/>
              <a:t>with users with disabilities. </a:t>
            </a:r>
            <a:r>
              <a:rPr lang="en-GB" dirty="0" smtClean="0"/>
              <a:t>To gather a body of user experience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37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772816"/>
            <a:ext cx="4038600" cy="3598862"/>
          </a:xfrm>
        </p:spPr>
        <p:txBody>
          <a:bodyPr/>
          <a:lstStyle/>
          <a:p>
            <a:r>
              <a:rPr lang="en-GB" dirty="0"/>
              <a:t>Tests were conducted </a:t>
            </a:r>
            <a:r>
              <a:rPr lang="en-GB" dirty="0" smtClean="0"/>
              <a:t>using the following</a:t>
            </a:r>
          </a:p>
          <a:p>
            <a:pPr lvl="1"/>
            <a:r>
              <a:rPr lang="en-GB" dirty="0" smtClean="0"/>
              <a:t>PC (as a control)</a:t>
            </a:r>
          </a:p>
          <a:p>
            <a:pPr lvl="1"/>
            <a:r>
              <a:rPr lang="en-GB" dirty="0" smtClean="0"/>
              <a:t>iPad Air</a:t>
            </a:r>
          </a:p>
          <a:p>
            <a:pPr lvl="1"/>
            <a:r>
              <a:rPr lang="en-GB" dirty="0" smtClean="0"/>
              <a:t>ASUS </a:t>
            </a:r>
            <a:r>
              <a:rPr lang="en-GB" dirty="0"/>
              <a:t>Transformer Android </a:t>
            </a:r>
            <a:r>
              <a:rPr lang="en-GB" dirty="0" smtClean="0"/>
              <a:t>tablet</a:t>
            </a:r>
          </a:p>
          <a:p>
            <a:pPr lvl="1"/>
            <a:r>
              <a:rPr lang="en-GB" dirty="0" smtClean="0"/>
              <a:t>Samsung </a:t>
            </a:r>
            <a:r>
              <a:rPr lang="en-GB" dirty="0"/>
              <a:t>Galaxy Android </a:t>
            </a:r>
            <a:r>
              <a:rPr lang="en-GB" dirty="0" smtClean="0"/>
              <a:t>tablet</a:t>
            </a:r>
          </a:p>
          <a:p>
            <a:pPr lvl="1"/>
            <a:r>
              <a:rPr lang="en-GB" dirty="0" smtClean="0"/>
              <a:t>Kindle Fire</a:t>
            </a:r>
            <a:endParaRPr lang="en-GB" dirty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0" y="2204864"/>
            <a:ext cx="4332002" cy="2880320"/>
          </a:xfrm>
        </p:spPr>
      </p:pic>
      <p:sp>
        <p:nvSpPr>
          <p:cNvPr id="6" name="TextBox 5"/>
          <p:cNvSpPr txBox="1"/>
          <p:nvPr/>
        </p:nvSpPr>
        <p:spPr>
          <a:xfrm>
            <a:off x="4572000" y="5085184"/>
            <a:ext cx="1697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https://flic.kr/p/a5LhrM</a:t>
            </a:r>
          </a:p>
        </p:txBody>
      </p:sp>
    </p:spTree>
    <p:extLst>
      <p:ext uri="{BB962C8B-B14F-4D97-AF65-F5344CB8AC3E}">
        <p14:creationId xmlns:p14="http://schemas.microsoft.com/office/powerpoint/2010/main" val="29502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_University_of_Huddersfield (1)">
  <a:themeElements>
    <a:clrScheme name="dectemplat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c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c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2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3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4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5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6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ink">
  <a:themeElements>
    <a:clrScheme name="1_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BM_University_of_Huddersfield (1)</Template>
  <TotalTime>3547</TotalTime>
  <Words>1172</Words>
  <Application>Microsoft Office PowerPoint</Application>
  <PresentationFormat>On-screen Show (4:3)</PresentationFormat>
  <Paragraphs>209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28</vt:i4>
      </vt:variant>
    </vt:vector>
  </HeadingPairs>
  <TitlesOfParts>
    <vt:vector size="53" baseType="lpstr">
      <vt:lpstr>SimSun</vt:lpstr>
      <vt:lpstr>Arial</vt:lpstr>
      <vt:lpstr>Calibri</vt:lpstr>
      <vt:lpstr>Caviar Dreams</vt:lpstr>
      <vt:lpstr>BM_University_of_Huddersfield (1)</vt:lpstr>
      <vt:lpstr>Pink</vt:lpstr>
      <vt:lpstr>1_Pink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9_White</vt:lpstr>
      <vt:lpstr>10_White</vt:lpstr>
      <vt:lpstr>11_White</vt:lpstr>
      <vt:lpstr>12_White</vt:lpstr>
      <vt:lpstr>13_White</vt:lpstr>
      <vt:lpstr>14_White</vt:lpstr>
      <vt:lpstr>15_White</vt:lpstr>
      <vt:lpstr>16_White</vt:lpstr>
      <vt:lpstr>The experience of student use of  eBooks on mobile devices </vt:lpstr>
      <vt:lpstr>PowerPoint Presentation</vt:lpstr>
      <vt:lpstr>The problem</vt:lpstr>
      <vt:lpstr>Previous work</vt:lpstr>
      <vt:lpstr>Participants</vt:lpstr>
      <vt:lpstr>Scope</vt:lpstr>
      <vt:lpstr>Aims and objectives</vt:lpstr>
      <vt:lpstr>eBooks matrix</vt:lpstr>
      <vt:lpstr>Testing</vt:lpstr>
      <vt:lpstr>Licenses</vt:lpstr>
      <vt:lpstr>Licences (1)</vt:lpstr>
      <vt:lpstr>Licences (2)</vt:lpstr>
      <vt:lpstr>Online reader (platform)</vt:lpstr>
      <vt:lpstr>Online reader (platform) (1)</vt:lpstr>
      <vt:lpstr>Online reader (platform) (2)</vt:lpstr>
      <vt:lpstr>Device (download)</vt:lpstr>
      <vt:lpstr>Device (download) </vt:lpstr>
      <vt:lpstr>PC Downloads</vt:lpstr>
      <vt:lpstr>iOS downloads</vt:lpstr>
      <vt:lpstr>Android downloads</vt:lpstr>
      <vt:lpstr>Conclusions (1)</vt:lpstr>
      <vt:lpstr>Conclusions (2)</vt:lpstr>
      <vt:lpstr>Accessibility</vt:lpstr>
      <vt:lpstr>Accessibility</vt:lpstr>
      <vt:lpstr>Recommendations</vt:lpstr>
      <vt:lpstr>Recommendations</vt:lpstr>
      <vt:lpstr>Final thoughts</vt:lpstr>
      <vt:lpstr>It’s Gin’O’Clock</vt:lpstr>
    </vt:vector>
  </TitlesOfParts>
  <Company>University of Huddersfield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Administrator</dc:creator>
  <cp:lastModifiedBy>Graham Stone</cp:lastModifiedBy>
  <cp:revision>103</cp:revision>
  <cp:lastPrinted>2015-03-09T13:51:38Z</cp:lastPrinted>
  <dcterms:created xsi:type="dcterms:W3CDTF">2012-10-10T08:25:01Z</dcterms:created>
  <dcterms:modified xsi:type="dcterms:W3CDTF">2015-09-08T21:34:56Z</dcterms:modified>
</cp:coreProperties>
</file>