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3" r:id="rId6"/>
    <p:sldId id="264" r:id="rId7"/>
    <p:sldId id="267" r:id="rId8"/>
    <p:sldId id="268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60" autoAdjust="0"/>
  </p:normalViewPr>
  <p:slideViewPr>
    <p:cSldViewPr snapToGrid="0" snapToObjects="1">
      <p:cViewPr>
        <p:scale>
          <a:sx n="62" d="100"/>
          <a:sy n="62" d="100"/>
        </p:scale>
        <p:origin x="-302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Cases (n=76)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Sheet1!$A$7:$A$9</c:f>
              <c:strCache>
                <c:ptCount val="3"/>
                <c:pt idx="0">
                  <c:v>   No sciatica</c:v>
                </c:pt>
                <c:pt idx="1">
                  <c:v>   Unilateral sciatica</c:v>
                </c:pt>
                <c:pt idx="2">
                  <c:v>   Bilateral sciatica</c:v>
                </c:pt>
              </c:strCache>
            </c:strRef>
          </c:cat>
          <c:val>
            <c:numRef>
              <c:f>Sheet1!$B$7:$B$9</c:f>
              <c:numCache>
                <c:formatCode>General</c:formatCode>
                <c:ptCount val="3"/>
                <c:pt idx="0">
                  <c:v>5</c:v>
                </c:pt>
                <c:pt idx="1">
                  <c:v>46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Controls (n=82)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Sheet1!$A$7:$A$9</c:f>
              <c:strCache>
                <c:ptCount val="3"/>
                <c:pt idx="0">
                  <c:v>   No sciatica</c:v>
                </c:pt>
                <c:pt idx="1">
                  <c:v>   Unilateral sciatica</c:v>
                </c:pt>
                <c:pt idx="2">
                  <c:v>   Bilateral sciatica</c:v>
                </c:pt>
              </c:strCache>
            </c:strRef>
          </c:cat>
          <c:val>
            <c:numRef>
              <c:f>Sheet1!$C$7:$C$9</c:f>
              <c:numCache>
                <c:formatCode>General</c:formatCode>
                <c:ptCount val="3"/>
                <c:pt idx="0">
                  <c:v>38</c:v>
                </c:pt>
                <c:pt idx="1">
                  <c:v>36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Cases (n=76)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Sheet1!$A$11:$A$12</c:f>
              <c:strCache>
                <c:ptCount val="2"/>
                <c:pt idx="0">
                  <c:v>   No perianal paresthesia</c:v>
                </c:pt>
                <c:pt idx="1">
                  <c:v>   Perianal paresthesia</c:v>
                </c:pt>
              </c:strCache>
            </c:strRef>
          </c:cat>
          <c:val>
            <c:numRef>
              <c:f>Sheet1!$B$11:$B$12</c:f>
              <c:numCache>
                <c:formatCode>General</c:formatCode>
                <c:ptCount val="2"/>
                <c:pt idx="0">
                  <c:v>48</c:v>
                </c:pt>
                <c:pt idx="1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29870188101487299"/>
          <c:y val="3.240740740740739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Controls (n=82)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Sheet1!$A$11:$A$12</c:f>
              <c:strCache>
                <c:ptCount val="2"/>
                <c:pt idx="0">
                  <c:v>   No perianal paresthesia</c:v>
                </c:pt>
                <c:pt idx="1">
                  <c:v>   Perianal paresthesia</c:v>
                </c:pt>
              </c:strCache>
            </c:strRef>
          </c:cat>
          <c:val>
            <c:numRef>
              <c:f>Sheet1!$C$11:$C$12</c:f>
              <c:numCache>
                <c:formatCode>General</c:formatCode>
                <c:ptCount val="2"/>
                <c:pt idx="0">
                  <c:v>77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Cases (n=76)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Sheet1!$A$3:$A$4</c:f>
              <c:strCache>
                <c:ptCount val="2"/>
                <c:pt idx="0">
                  <c:v>   Intact</c:v>
                </c:pt>
                <c:pt idx="1">
                  <c:v>   Reduced or absent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51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Controls (n=82)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Sheet1!$A$3:$A$4</c:f>
              <c:strCache>
                <c:ptCount val="2"/>
                <c:pt idx="0">
                  <c:v>   Intact</c:v>
                </c:pt>
                <c:pt idx="1">
                  <c:v>   Reduced or absent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48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51982-87A8-024C-AAA3-B195070A2EB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3E35A-BB17-0346-A314-7F81F6962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7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As</a:t>
            </a:r>
            <a:r>
              <a:rPr lang="en-US" b="1" baseline="0" dirty="0" smtClean="0"/>
              <a:t> name suggest it’s a compression of Cauda Equina due to various pathology with lumbar disc herniation </a:t>
            </a:r>
          </a:p>
          <a:p>
            <a:r>
              <a:rPr lang="en-US" b="1" dirty="0" smtClean="0"/>
              <a:t>It’s a rare clinical condition</a:t>
            </a:r>
            <a:r>
              <a:rPr lang="en-US" b="1" baseline="0" dirty="0" smtClean="0"/>
              <a:t> with associated diagnostic challenges due to spectrum of symptoms and Signs motor, sensory and sphincteric dysfunction and timing of presentation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2 broadly </a:t>
            </a:r>
            <a:r>
              <a:rPr lang="en-US" b="1" baseline="0" dirty="0" err="1" smtClean="0"/>
              <a:t>recognised</a:t>
            </a:r>
            <a:r>
              <a:rPr lang="en-US" b="1" baseline="0" dirty="0" smtClean="0"/>
              <a:t> categories CES-R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CES-I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Fairbank et al study revealed that there is very little correlation of symptoms and signs in </a:t>
            </a:r>
            <a:r>
              <a:rPr lang="en-US" b="1" baseline="0" dirty="0" err="1" smtClean="0"/>
              <a:t>dignosing</a:t>
            </a:r>
            <a:r>
              <a:rPr lang="en-US" b="1" baseline="0" dirty="0" smtClean="0"/>
              <a:t> CES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Traditionally DRE has been considered crucial but recent studies contradicted that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Role of DRE is dubious </a:t>
            </a:r>
            <a:r>
              <a:rPr lang="en-US" b="1" baseline="0" dirty="0" err="1" smtClean="0"/>
              <a:t>calthorpe</a:t>
            </a:r>
            <a:r>
              <a:rPr lang="en-US" b="1" baseline="0" dirty="0" smtClean="0"/>
              <a:t> et al</a:t>
            </a:r>
          </a:p>
          <a:p>
            <a:endParaRPr lang="en-US" baseline="0" dirty="0" smtClean="0"/>
          </a:p>
          <a:p>
            <a:r>
              <a:rPr lang="en-US" dirty="0" smtClean="0"/>
              <a:t>CES: Compression of </a:t>
            </a:r>
            <a:r>
              <a:rPr lang="en-US" dirty="0" err="1" smtClean="0"/>
              <a:t>Lumbo</a:t>
            </a:r>
            <a:r>
              <a:rPr lang="en-US" dirty="0" smtClean="0"/>
              <a:t>-Sacral Coccygeal</a:t>
            </a:r>
            <a:r>
              <a:rPr lang="en-US" baseline="0" dirty="0" smtClean="0"/>
              <a:t> nerve root in lumbar canal</a:t>
            </a:r>
          </a:p>
          <a:p>
            <a:r>
              <a:rPr lang="en-US" baseline="0" dirty="0" smtClean="0"/>
              <a:t>With early reported cases from 1950, Shepherd et al BMJ 1956</a:t>
            </a:r>
          </a:p>
          <a:p>
            <a:r>
              <a:rPr lang="en-US" dirty="0" smtClean="0"/>
              <a:t>Rare diagnosis 1:33000 – 1:100000 </a:t>
            </a:r>
            <a:r>
              <a:rPr lang="en-US" dirty="0" err="1" smtClean="0"/>
              <a:t>slovenia</a:t>
            </a:r>
            <a:r>
              <a:rPr lang="en-US" dirty="0" smtClean="0"/>
              <a:t> study</a:t>
            </a:r>
          </a:p>
          <a:p>
            <a:r>
              <a:rPr lang="en-US" dirty="0" smtClean="0"/>
              <a:t>With broad range of symptoms and signs, devastating consequences</a:t>
            </a:r>
          </a:p>
          <a:p>
            <a:r>
              <a:rPr lang="en-US" dirty="0" smtClean="0"/>
              <a:t>Missed</a:t>
            </a:r>
            <a:r>
              <a:rPr lang="en-US" baseline="0" dirty="0" smtClean="0"/>
              <a:t> or delay in diagnosis has serious impact on patient and health system</a:t>
            </a:r>
            <a:endParaRPr lang="en-US" dirty="0" smtClean="0"/>
          </a:p>
          <a:p>
            <a:r>
              <a:rPr lang="en-US" dirty="0" smtClean="0"/>
              <a:t>CES a diagnostic and surgical</a:t>
            </a:r>
            <a:r>
              <a:rPr lang="en-US" baseline="0" dirty="0" smtClean="0"/>
              <a:t> emergency</a:t>
            </a:r>
          </a:p>
          <a:p>
            <a:r>
              <a:rPr lang="en-US" baseline="0" dirty="0" smtClean="0"/>
              <a:t>Although Findings of Anal tone on DRE is dubious it still forms important assessment criteria</a:t>
            </a:r>
          </a:p>
          <a:p>
            <a:endParaRPr lang="en-US" baseline="0" dirty="0" smtClean="0"/>
          </a:p>
          <a:p>
            <a:r>
              <a:rPr lang="en-US" baseline="0" dirty="0" smtClean="0"/>
              <a:t>MR forms Gold standard with reported true +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14-40%</a:t>
            </a:r>
          </a:p>
          <a:p>
            <a:r>
              <a:rPr lang="en-US" baseline="0" dirty="0" smtClean="0"/>
              <a:t>Costly, not many units have out of </a:t>
            </a:r>
            <a:r>
              <a:rPr lang="en-US" baseline="0" dirty="0" err="1" smtClean="0"/>
              <a:t>hrs</a:t>
            </a:r>
            <a:r>
              <a:rPr lang="en-US" baseline="0" dirty="0" smtClean="0"/>
              <a:t> services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Macfarlane 2 categories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Poor documentation more damage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2 categories </a:t>
            </a:r>
            <a:r>
              <a:rPr lang="en-US" baseline="0" dirty="0" err="1" smtClean="0"/>
              <a:t>cES</a:t>
            </a:r>
            <a:r>
              <a:rPr lang="en-US" baseline="0" dirty="0" smtClean="0"/>
              <a:t>-R and CES-I</a:t>
            </a:r>
          </a:p>
          <a:p>
            <a:endParaRPr lang="en-US" baseline="0" dirty="0" smtClean="0"/>
          </a:p>
          <a:p>
            <a:r>
              <a:rPr lang="en-GB" b="1" dirty="0" smtClean="0"/>
              <a:t>Due to poor clinical confirmation MR mainstay</a:t>
            </a:r>
          </a:p>
          <a:p>
            <a:r>
              <a:rPr lang="en-GB" b="1" dirty="0" smtClean="0"/>
              <a:t>Extensive literature to emphasis the </a:t>
            </a:r>
          </a:p>
          <a:p>
            <a:r>
              <a:rPr lang="en-GB" b="1" dirty="0" smtClean="0"/>
              <a:t>It not only add to </a:t>
            </a:r>
            <a:r>
              <a:rPr lang="en-GB" b="1" dirty="0" err="1" smtClean="0"/>
              <a:t>physosocial</a:t>
            </a:r>
            <a:r>
              <a:rPr lang="en-GB" b="1" baseline="0" dirty="0" smtClean="0"/>
              <a:t> stress to patient but also cost to health care system with litigation</a:t>
            </a:r>
          </a:p>
          <a:p>
            <a:r>
              <a:rPr lang="en-GB" b="1" baseline="0" dirty="0" smtClean="0"/>
              <a:t>Morley et al identified the poor documentation during patient management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Morley et al (</a:t>
            </a:r>
            <a:r>
              <a:rPr lang="en-US" sz="1600" dirty="0" err="1" smtClean="0">
                <a:solidFill>
                  <a:srgbClr val="000000"/>
                </a:solidFill>
              </a:rPr>
              <a:t>Eur</a:t>
            </a:r>
            <a:r>
              <a:rPr lang="en-US" sz="1600" dirty="0" smtClean="0">
                <a:solidFill>
                  <a:srgbClr val="000000"/>
                </a:solidFill>
              </a:rPr>
              <a:t> Spine J- 2011)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MPS: 63 (46 in UK) claims (2003-2007)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Average payment £117,331 (max £584,000)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68% against GP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17% against </a:t>
            </a:r>
            <a:r>
              <a:rPr lang="en-US" sz="1200" dirty="0" err="1" smtClean="0">
                <a:solidFill>
                  <a:srgbClr val="000000"/>
                </a:solidFill>
              </a:rPr>
              <a:t>orthopaedics</a:t>
            </a:r>
            <a:endParaRPr lang="en-US" sz="1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NHS Litigation Authority : 78 cases (2003-2008)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Average Claim: £211,758 (max £2,041,000)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50% against </a:t>
            </a:r>
            <a:r>
              <a:rPr lang="en-US" sz="1200" dirty="0" err="1" smtClean="0">
                <a:solidFill>
                  <a:srgbClr val="000000"/>
                </a:solidFill>
              </a:rPr>
              <a:t>Orthopaedics</a:t>
            </a:r>
            <a:endParaRPr lang="en-US" sz="1200" dirty="0" smtClean="0">
              <a:solidFill>
                <a:srgbClr val="000000"/>
              </a:solidFill>
            </a:endParaRPr>
          </a:p>
          <a:p>
            <a:endParaRPr lang="en-GB" b="1" baseline="0" dirty="0" smtClean="0"/>
          </a:p>
          <a:p>
            <a:endParaRPr lang="en-GB" b="1" dirty="0" smtClean="0"/>
          </a:p>
          <a:p>
            <a:r>
              <a:rPr lang="en-GB" b="1" dirty="0" smtClean="0"/>
              <a:t>Diagnosis and Prognosis of Cauda Equina Syndrome Produced by Protrusion of Lumbar Disk  </a:t>
            </a:r>
            <a:r>
              <a:rPr lang="en-GB" dirty="0" smtClean="0">
                <a:solidFill>
                  <a:srgbClr val="FFFF00"/>
                </a:solidFill>
              </a:rPr>
              <a:t>R H Shepherd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Br Med J. Dec 26, 1959; 2(5164): 1434–1439.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E35A-BB17-0346-A314-7F81F69624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4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E35A-BB17-0346-A314-7F81F69624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E35A-BB17-0346-A314-7F81F69624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9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Bilateral sciatica had an odds ratio of 64 with a p&lt;0.001</a:t>
            </a:r>
          </a:p>
          <a:p>
            <a:r>
              <a:rPr lang="en-US" dirty="0" smtClean="0"/>
              <a:t>Unilateral sciatica 8.54</a:t>
            </a:r>
          </a:p>
          <a:p>
            <a:endParaRPr lang="en-US" dirty="0" smtClean="0"/>
          </a:p>
          <a:p>
            <a:r>
              <a:rPr lang="en-US" dirty="0" smtClean="0"/>
              <a:t>Perianal </a:t>
            </a:r>
            <a:r>
              <a:rPr lang="en-US" dirty="0" err="1" smtClean="0"/>
              <a:t>paraesthesia</a:t>
            </a:r>
            <a:r>
              <a:rPr lang="en-US" baseline="0" dirty="0" smtClean="0"/>
              <a:t> 26.4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E35A-BB17-0346-A314-7F81F69624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17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interest of time,</a:t>
            </a:r>
            <a:r>
              <a:rPr lang="en-US" baseline="0" dirty="0" smtClean="0"/>
              <a:t> here is one salient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E35A-BB17-0346-A314-7F81F69624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3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Logistic regression analyses</a:t>
            </a:r>
            <a:r>
              <a:rPr lang="en-GB" dirty="0" smtClean="0">
                <a:effectLst/>
              </a:rPr>
              <a:t> </a:t>
            </a:r>
          </a:p>
          <a:p>
            <a:r>
              <a:rPr lang="en-GB" dirty="0" smtClean="0">
                <a:effectLst/>
              </a:rPr>
              <a:t>Uncontrolled analyses as</a:t>
            </a:r>
            <a:r>
              <a:rPr lang="en-GB" baseline="0" dirty="0" smtClean="0">
                <a:effectLst/>
              </a:rPr>
              <a:t> a screening procedure – symptoms that were most predictive were used in a -</a:t>
            </a:r>
          </a:p>
          <a:p>
            <a:r>
              <a:rPr lang="en-US" dirty="0" smtClean="0"/>
              <a:t>Multiple logistic regression model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 elimination modeling strategy based on likelihood ratio considerations was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derive a parsimonious model,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minimise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potential for model over-fitting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E35A-BB17-0346-A314-7F81F69624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9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6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5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8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9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3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0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6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51E05-C98F-4F4B-8BB1-4522E8A42FB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F8D0-28CC-7049-B1E1-38317317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6" y="104198"/>
            <a:ext cx="2289621" cy="86607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943014"/>
            <a:ext cx="9144000" cy="2839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0000"/>
                </a:solidFill>
              </a:rPr>
              <a:t>‘Cauda Equina Syndrome’ </a:t>
            </a:r>
            <a:br>
              <a:rPr lang="en-GB" b="1" dirty="0" smtClean="0">
                <a:solidFill>
                  <a:srgbClr val="000000"/>
                </a:solidFill>
              </a:rPr>
            </a:br>
            <a:r>
              <a:rPr lang="en-GB" b="1" dirty="0" smtClean="0">
                <a:solidFill>
                  <a:srgbClr val="000000"/>
                </a:solidFill>
              </a:rPr>
              <a:t>The Prelude to an Evidence-Based Scoring System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9201" y="4099001"/>
            <a:ext cx="7535580" cy="1815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b="1" dirty="0" smtClean="0">
                <a:solidFill>
                  <a:srgbClr val="000000"/>
                </a:solidFill>
              </a:rPr>
              <a:t>Navraj S Nagra</a:t>
            </a:r>
            <a:r>
              <a:rPr lang="en-US" sz="3100" b="1" baseline="30000" dirty="0" smtClean="0">
                <a:solidFill>
                  <a:srgbClr val="000000"/>
                </a:solidFill>
              </a:rPr>
              <a:t>1,2</a:t>
            </a:r>
          </a:p>
          <a:p>
            <a:r>
              <a:rPr lang="en-US" sz="3100" b="1" dirty="0" smtClean="0">
                <a:solidFill>
                  <a:srgbClr val="000000"/>
                </a:solidFill>
              </a:rPr>
              <a:t>Badge R</a:t>
            </a:r>
            <a:r>
              <a:rPr lang="en-US" sz="31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3100" b="1" dirty="0" smtClean="0">
                <a:solidFill>
                  <a:srgbClr val="000000"/>
                </a:solidFill>
              </a:rPr>
              <a:t>, </a:t>
            </a:r>
            <a:r>
              <a:rPr lang="en-US" sz="3100" dirty="0" err="1" smtClean="0">
                <a:solidFill>
                  <a:srgbClr val="000000"/>
                </a:solidFill>
              </a:rPr>
              <a:t>Siddique</a:t>
            </a:r>
            <a:r>
              <a:rPr lang="en-US" sz="3100" dirty="0" smtClean="0">
                <a:solidFill>
                  <a:srgbClr val="000000"/>
                </a:solidFill>
              </a:rPr>
              <a:t> I</a:t>
            </a:r>
            <a:r>
              <a:rPr lang="en-US" sz="31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3100" dirty="0" smtClean="0">
                <a:solidFill>
                  <a:srgbClr val="000000"/>
                </a:solidFill>
              </a:rPr>
              <a:t>, Stephenson J</a:t>
            </a:r>
            <a:r>
              <a:rPr lang="en-US" sz="3100" b="1" baseline="30000" dirty="0" smtClean="0">
                <a:solidFill>
                  <a:srgbClr val="000000"/>
                </a:solidFill>
              </a:rPr>
              <a:t>2,3</a:t>
            </a:r>
            <a:r>
              <a:rPr lang="en-US" sz="3100" dirty="0" smtClean="0">
                <a:solidFill>
                  <a:srgbClr val="000000"/>
                </a:solidFill>
              </a:rPr>
              <a:t>, Mohammad S</a:t>
            </a:r>
            <a:r>
              <a:rPr lang="en-US" sz="31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3100" dirty="0" smtClean="0">
                <a:solidFill>
                  <a:srgbClr val="000000"/>
                </a:solidFill>
              </a:rPr>
              <a:t>, </a:t>
            </a:r>
            <a:r>
              <a:rPr lang="en-US" sz="3100" dirty="0" err="1" smtClean="0">
                <a:solidFill>
                  <a:srgbClr val="000000"/>
                </a:solidFill>
              </a:rPr>
              <a:t>Verma</a:t>
            </a:r>
            <a:r>
              <a:rPr lang="en-US" sz="3100" dirty="0" smtClean="0">
                <a:solidFill>
                  <a:srgbClr val="000000"/>
                </a:solidFill>
              </a:rPr>
              <a:t> R</a:t>
            </a:r>
            <a:r>
              <a:rPr lang="en-US" sz="3100" b="1" baseline="30000" dirty="0" smtClean="0">
                <a:solidFill>
                  <a:srgbClr val="000000"/>
                </a:solidFill>
              </a:rPr>
              <a:t>2</a:t>
            </a:r>
          </a:p>
          <a:p>
            <a:endParaRPr lang="en-US" sz="1800" b="1" baseline="30000" dirty="0" smtClean="0">
              <a:solidFill>
                <a:srgbClr val="000000"/>
              </a:solidFill>
            </a:endParaRPr>
          </a:p>
          <a:p>
            <a:r>
              <a:rPr lang="en-US" sz="1800" b="1" baseline="30000" dirty="0" smtClean="0">
                <a:solidFill>
                  <a:srgbClr val="000000"/>
                </a:solidFill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</a:rPr>
              <a:t>Oxford University Clinical Academic Graduate School (OUCAGS), Oxford</a:t>
            </a:r>
          </a:p>
          <a:p>
            <a:r>
              <a:rPr lang="en-US" sz="1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1800" b="1" dirty="0" smtClean="0">
                <a:solidFill>
                  <a:srgbClr val="000000"/>
                </a:solidFill>
              </a:rPr>
              <a:t>Spinal Surgery Department, </a:t>
            </a:r>
            <a:r>
              <a:rPr lang="en-US" sz="1800" b="1" dirty="0" err="1" smtClean="0">
                <a:solidFill>
                  <a:srgbClr val="000000"/>
                </a:solidFill>
              </a:rPr>
              <a:t>Salford</a:t>
            </a:r>
            <a:r>
              <a:rPr lang="en-US" sz="1800" b="1" dirty="0" smtClean="0">
                <a:solidFill>
                  <a:srgbClr val="000000"/>
                </a:solidFill>
              </a:rPr>
              <a:t> Royal NHS Foundation Trust, Manchester</a:t>
            </a:r>
          </a:p>
          <a:p>
            <a:r>
              <a:rPr lang="en-US" sz="1800" b="1" baseline="30000" dirty="0" smtClean="0">
                <a:solidFill>
                  <a:srgbClr val="000000"/>
                </a:solidFill>
              </a:rPr>
              <a:t>3</a:t>
            </a:r>
            <a:r>
              <a:rPr lang="en-US" sz="1800" b="1" dirty="0" smtClean="0">
                <a:solidFill>
                  <a:srgbClr val="000000"/>
                </a:solidFill>
              </a:rPr>
              <a:t>Department of Statistics, University of </a:t>
            </a:r>
            <a:r>
              <a:rPr lang="en-US" sz="1800" b="1" dirty="0" err="1" smtClean="0">
                <a:solidFill>
                  <a:srgbClr val="000000"/>
                </a:solidFill>
              </a:rPr>
              <a:t>Huddersfield</a:t>
            </a:r>
            <a:endParaRPr lang="en-US" sz="18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9308" y="2795326"/>
            <a:ext cx="3719743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Any Questions?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www.yourprostate.co.nz/cmscontent/images/digitalrectalexa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" b="9290"/>
          <a:stretch/>
        </p:blipFill>
        <p:spPr bwMode="auto">
          <a:xfrm>
            <a:off x="3879051" y="211766"/>
            <a:ext cx="5177411" cy="626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8864" y="239951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Cauda Equina Syndrome (CES): </a:t>
            </a:r>
            <a:r>
              <a:rPr lang="en-US" sz="4400" dirty="0" smtClean="0">
                <a:solidFill>
                  <a:srgbClr val="000000"/>
                </a:solidFill>
              </a:rPr>
              <a:t>Background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5921" y="1470414"/>
            <a:ext cx="8197980" cy="45232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Challenging clinical diagnosis, MR mainstay of diagnosis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Lack of </a:t>
            </a:r>
            <a:r>
              <a:rPr lang="en-US" sz="2400" dirty="0">
                <a:solidFill>
                  <a:srgbClr val="000000"/>
                </a:solidFill>
              </a:rPr>
              <a:t>c</a:t>
            </a:r>
            <a:r>
              <a:rPr lang="en-US" sz="2400" dirty="0" smtClean="0">
                <a:solidFill>
                  <a:srgbClr val="000000"/>
                </a:solidFill>
              </a:rPr>
              <a:t>linical correlation (Fairbank </a:t>
            </a:r>
            <a:r>
              <a:rPr lang="en-US" sz="2400" i="1" dirty="0" smtClean="0">
                <a:solidFill>
                  <a:srgbClr val="000000"/>
                </a:solidFill>
              </a:rPr>
              <a:t>et </a:t>
            </a:r>
            <a:r>
              <a:rPr lang="en-US" sz="2400" i="1" dirty="0">
                <a:solidFill>
                  <a:srgbClr val="000000"/>
                </a:solidFill>
              </a:rPr>
              <a:t>al.</a:t>
            </a:r>
            <a:r>
              <a:rPr lang="en-US" sz="2400" dirty="0" smtClean="0">
                <a:solidFill>
                  <a:srgbClr val="000000"/>
                </a:solidFill>
              </a:rPr>
              <a:t>, Bell </a:t>
            </a:r>
            <a:r>
              <a:rPr lang="en-US" sz="2400" i="1" dirty="0" smtClean="0">
                <a:solidFill>
                  <a:srgbClr val="000000"/>
                </a:solidFill>
              </a:rPr>
              <a:t>et </a:t>
            </a:r>
            <a:r>
              <a:rPr lang="en-US" sz="2400" i="1" dirty="0">
                <a:solidFill>
                  <a:srgbClr val="000000"/>
                </a:solidFill>
              </a:rPr>
              <a:t>al.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</a:rPr>
              <a:t>Categories: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</a:rPr>
              <a:t>CES-S</a:t>
            </a:r>
            <a:r>
              <a:rPr lang="en-GB" sz="2000" dirty="0">
                <a:solidFill>
                  <a:srgbClr val="000000"/>
                </a:solidFill>
                <a:sym typeface="Wingdings"/>
              </a:rPr>
              <a:t> Suspected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</a:rPr>
              <a:t>CES-I</a:t>
            </a:r>
            <a:r>
              <a:rPr lang="en-GB" sz="2000" dirty="0">
                <a:solidFill>
                  <a:srgbClr val="000000"/>
                </a:solidFill>
                <a:sym typeface="Wingdings" panose="05000000000000000000" pitchFamily="2" charset="2"/>
              </a:rPr>
              <a:t> Urinary Difficulties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</a:rPr>
              <a:t>CES-R</a:t>
            </a:r>
            <a:r>
              <a:rPr lang="en-GB" sz="2000" dirty="0">
                <a:solidFill>
                  <a:srgbClr val="000000"/>
                </a:solidFill>
                <a:sym typeface="Wingdings" panose="05000000000000000000" pitchFamily="2" charset="2"/>
              </a:rPr>
              <a:t> Painless retention</a:t>
            </a:r>
            <a:endParaRPr lang="en-US" sz="1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Poor </a:t>
            </a:r>
            <a:r>
              <a:rPr lang="en-US" sz="2400" dirty="0">
                <a:solidFill>
                  <a:srgbClr val="000000"/>
                </a:solidFill>
              </a:rPr>
              <a:t>outcome in late diagnosis and decompression (Shepherd </a:t>
            </a:r>
            <a:r>
              <a:rPr lang="en-US" sz="2400" i="1" dirty="0">
                <a:solidFill>
                  <a:srgbClr val="000000"/>
                </a:solidFill>
              </a:rPr>
              <a:t>et al., </a:t>
            </a:r>
            <a:r>
              <a:rPr lang="en-US" sz="2400" dirty="0" err="1">
                <a:solidFill>
                  <a:srgbClr val="000000"/>
                </a:solidFill>
              </a:rPr>
              <a:t>Ahn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et al., </a:t>
            </a:r>
            <a:r>
              <a:rPr lang="en-US" sz="2400" dirty="0">
                <a:solidFill>
                  <a:srgbClr val="000000"/>
                </a:solidFill>
              </a:rPr>
              <a:t>MacFarlane </a:t>
            </a:r>
            <a:r>
              <a:rPr lang="en-US" sz="2400" i="1" dirty="0">
                <a:solidFill>
                  <a:srgbClr val="000000"/>
                </a:solidFill>
              </a:rPr>
              <a:t>et al., </a:t>
            </a:r>
            <a:r>
              <a:rPr lang="en-US" sz="2400" dirty="0">
                <a:solidFill>
                  <a:srgbClr val="000000"/>
                </a:solidFill>
              </a:rPr>
              <a:t>Todd </a:t>
            </a:r>
            <a:r>
              <a:rPr lang="en-US" sz="2400" i="1" dirty="0">
                <a:solidFill>
                  <a:srgbClr val="000000"/>
                </a:solidFill>
              </a:rPr>
              <a:t>et al.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Large litigation cost to the NHS – need for objective ‘score’</a:t>
            </a:r>
          </a:p>
        </p:txBody>
      </p:sp>
      <p:pic>
        <p:nvPicPr>
          <p:cNvPr id="6" name="Picture 2" descr="C:\Documents and Settings\RBadge\Desktop\F1.large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3" b="3106"/>
          <a:stretch/>
        </p:blipFill>
        <p:spPr bwMode="auto">
          <a:xfrm>
            <a:off x="6034529" y="2998477"/>
            <a:ext cx="2538002" cy="197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18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74638"/>
            <a:ext cx="4876798" cy="1143000"/>
          </a:xfrm>
        </p:spPr>
        <p:txBody>
          <a:bodyPr/>
          <a:lstStyle/>
          <a:p>
            <a:r>
              <a:rPr lang="en-US" dirty="0" smtClean="0"/>
              <a:t>Literature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24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Meta-analysis (Spine 2014)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Progression Pattern of Cauda Equina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264 cases from 198 publications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‘Red flag’ symptom prevalence such that: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Bilateral Sciatica: 31%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Peri-anal </a:t>
            </a:r>
            <a:r>
              <a:rPr lang="en-US" dirty="0" err="1" smtClean="0">
                <a:solidFill>
                  <a:srgbClr val="000000"/>
                </a:solidFill>
              </a:rPr>
              <a:t>Paraesthesia</a:t>
            </a:r>
            <a:r>
              <a:rPr lang="en-US" dirty="0" smtClean="0">
                <a:solidFill>
                  <a:srgbClr val="000000"/>
                </a:solidFill>
              </a:rPr>
              <a:t>: 22%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Sphincter Dysfunction: 12.6%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99% progressed from CES-S to CES-I/CES-R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977" y="274638"/>
            <a:ext cx="4282023" cy="148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5870" y="-131358"/>
            <a:ext cx="4285442" cy="115409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0000"/>
                </a:solidFill>
              </a:rPr>
              <a:t>Objective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1729" y="752480"/>
            <a:ext cx="8059162" cy="14602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Establish value of clinical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ymptoms and signs in confirmation of suspected 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25345" y="1901346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Patients and Methods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1729" y="2781526"/>
            <a:ext cx="8059162" cy="43333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Observational Study over a 24-month period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Review of clinical findings, MR scan, </a:t>
            </a:r>
            <a:r>
              <a:rPr lang="en-US" sz="2400" dirty="0">
                <a:solidFill>
                  <a:srgbClr val="000000"/>
                </a:solidFill>
              </a:rPr>
              <a:t>o</a:t>
            </a:r>
            <a:r>
              <a:rPr lang="en-US" sz="2400" dirty="0" smtClean="0">
                <a:solidFill>
                  <a:srgbClr val="000000"/>
                </a:solidFill>
              </a:rPr>
              <a:t>peration notes</a:t>
            </a:r>
          </a:p>
          <a:p>
            <a:pPr lvl="1">
              <a:lnSpc>
                <a:spcPct val="200000"/>
              </a:lnSpc>
            </a:pPr>
            <a:r>
              <a:rPr lang="en-US" sz="2000" dirty="0" err="1">
                <a:solidFill>
                  <a:srgbClr val="000000"/>
                </a:solidFill>
              </a:rPr>
              <a:t>Salford</a:t>
            </a:r>
            <a:r>
              <a:rPr lang="en-US" sz="2000" dirty="0">
                <a:solidFill>
                  <a:srgbClr val="000000"/>
                </a:solidFill>
              </a:rPr>
              <a:t> Neurosurgical </a:t>
            </a:r>
            <a:r>
              <a:rPr lang="en-US" sz="2000" dirty="0" smtClean="0">
                <a:solidFill>
                  <a:srgbClr val="000000"/>
                </a:solidFill>
              </a:rPr>
              <a:t>Database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Correlation clinical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ymptoms/signs with MR proven CES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6087" y="182564"/>
            <a:ext cx="3663137" cy="115409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2052" y="1537685"/>
            <a:ext cx="8006325" cy="455018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400" dirty="0">
                <a:solidFill>
                  <a:srgbClr val="000000"/>
                </a:solidFill>
              </a:rPr>
              <a:t>n=158 patients (</a:t>
            </a:r>
            <a:r>
              <a:rPr lang="en-GB" sz="2400" dirty="0"/>
              <a:t>♂:♀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 72:86, 42.3 years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)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Two Groups</a:t>
            </a:r>
          </a:p>
          <a:p>
            <a:pPr lvl="1">
              <a:lnSpc>
                <a:spcPct val="17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Proven </a:t>
            </a:r>
            <a:r>
              <a:rPr lang="en-US" sz="2400" dirty="0">
                <a:solidFill>
                  <a:srgbClr val="000000"/>
                </a:solidFill>
              </a:rPr>
              <a:t>CES on </a:t>
            </a:r>
            <a:r>
              <a:rPr lang="en-US" sz="2400" dirty="0" smtClean="0">
                <a:solidFill>
                  <a:srgbClr val="000000"/>
                </a:solidFill>
              </a:rPr>
              <a:t>MR, underwent decompression (n=76)</a:t>
            </a:r>
          </a:p>
          <a:p>
            <a:pPr lvl="1">
              <a:lnSpc>
                <a:spcPct val="17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Suspected </a:t>
            </a:r>
            <a:r>
              <a:rPr lang="en-US" sz="2400" dirty="0">
                <a:solidFill>
                  <a:srgbClr val="000000"/>
                </a:solidFill>
              </a:rPr>
              <a:t>CES but MR </a:t>
            </a:r>
            <a:r>
              <a:rPr lang="en-US" sz="2400" dirty="0" smtClean="0">
                <a:solidFill>
                  <a:srgbClr val="000000"/>
                </a:solidFill>
              </a:rPr>
              <a:t>negative (n=82)</a:t>
            </a:r>
            <a:endParaRPr lang="en-US" sz="2400" dirty="0" smtClean="0">
              <a:solidFill>
                <a:srgbClr val="00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6962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50660"/>
              </p:ext>
            </p:extLst>
          </p:nvPr>
        </p:nvGraphicFramePr>
        <p:xfrm>
          <a:off x="211870" y="951315"/>
          <a:ext cx="8635712" cy="216849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46686"/>
                <a:gridCol w="1914770"/>
                <a:gridCol w="1962185"/>
                <a:gridCol w="1812071"/>
              </a:tblGrid>
              <a:tr h="802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Variable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Cases (n=76)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Controls (n=82)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All patients (n=158)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65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Sciatica status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No sciatica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Unilateral sciatica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Bilateral sciatica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 (6.6%)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46 (60.5%)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 (32.8%)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38 (48.1%)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36 (45.6%)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 (6.3%)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43 (27.7%)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82 (52.9%)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30 (19.4%)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704621"/>
              </p:ext>
            </p:extLst>
          </p:nvPr>
        </p:nvGraphicFramePr>
        <p:xfrm>
          <a:off x="211870" y="951315"/>
          <a:ext cx="8635712" cy="319281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46686"/>
                <a:gridCol w="1914770"/>
                <a:gridCol w="1962185"/>
                <a:gridCol w="1812071"/>
              </a:tblGrid>
              <a:tr h="802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Variable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Cases (n=76)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Controls (n=82)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All patients (n=158)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65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Sciatica status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No sciatica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Unilateral sciatica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Bilateral sciatica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5 (6.6%)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46 (60.5%)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25 (32.8%)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38 (48.1%)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36 (45.6%)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5 (6.3%)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43 (27.7%)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82 (52.9%)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30 (19.4%)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Perianal </a:t>
                      </a:r>
                      <a:r>
                        <a:rPr lang="en-GB" sz="1600" b="1" dirty="0" smtClean="0">
                          <a:effectLst/>
                        </a:rPr>
                        <a:t>paraesthesia status</a:t>
                      </a:r>
                      <a:endParaRPr lang="en-GB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No perianal </a:t>
                      </a:r>
                      <a:r>
                        <a:rPr lang="en-GB" sz="1600" dirty="0" smtClean="0">
                          <a:effectLst/>
                        </a:rPr>
                        <a:t>paraesthesia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Perianal </a:t>
                      </a:r>
                      <a:r>
                        <a:rPr lang="en-GB" sz="1600" dirty="0" smtClean="0">
                          <a:effectLst/>
                        </a:rPr>
                        <a:t>paraesthesia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48 (63.2%)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 (36.8%)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77 (98.7%)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 (1.3%)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104 (67.5%)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50 (32.5%)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16964"/>
              </p:ext>
            </p:extLst>
          </p:nvPr>
        </p:nvGraphicFramePr>
        <p:xfrm>
          <a:off x="211870" y="951315"/>
          <a:ext cx="8635712" cy="524145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46686"/>
                <a:gridCol w="1914770"/>
                <a:gridCol w="1962185"/>
                <a:gridCol w="1812071"/>
              </a:tblGrid>
              <a:tr h="802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Variable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Cases (n=76)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Controls (n=82)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All patients (n=158)</a:t>
                      </a:r>
                      <a:endParaRPr lang="en-GB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65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Sciatica status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No sciatica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Unilateral sciatica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Bilateral sciatica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 (6.6%)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46 (60.5%)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 (32.8%)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38 (48.1%)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36 (45.6%)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 (6.3%)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43 (27.7%)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82 (52.9%)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30 (19.4%)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Perianal </a:t>
                      </a:r>
                      <a:r>
                        <a:rPr lang="en-GB" sz="1600" b="1" dirty="0" smtClean="0">
                          <a:effectLst/>
                        </a:rPr>
                        <a:t>paraesthesia status</a:t>
                      </a:r>
                      <a:endParaRPr lang="en-GB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No perianal </a:t>
                      </a:r>
                      <a:r>
                        <a:rPr lang="en-GB" sz="1600" dirty="0" smtClean="0">
                          <a:effectLst/>
                        </a:rPr>
                        <a:t>paraesthesia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Perianal </a:t>
                      </a:r>
                      <a:r>
                        <a:rPr lang="en-GB" sz="1600" dirty="0" smtClean="0">
                          <a:effectLst/>
                        </a:rPr>
                        <a:t>paraesthesia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48 (63.2%)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 (36.8%)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77 (98.7%)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 (1.3%)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104 (67.5%)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50 (32.5%)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Weakness (Foot drop) status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No weakness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Weakness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66 (86.8%)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 (13.2%)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75 (96.2%)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 (3.8%)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141 (91.6%)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 (8.4%)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Sphincter dysfunction status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No dysfunction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Dysfunction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37 (48.7%)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39 (51.3%)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26 (32.9%)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53 (67.1%)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63 (40.6%)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92 (59.4%)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417090"/>
              </p:ext>
            </p:extLst>
          </p:nvPr>
        </p:nvGraphicFramePr>
        <p:xfrm>
          <a:off x="139700" y="345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451899"/>
              </p:ext>
            </p:extLst>
          </p:nvPr>
        </p:nvGraphicFramePr>
        <p:xfrm>
          <a:off x="4275582" y="345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660488"/>
              </p:ext>
            </p:extLst>
          </p:nvPr>
        </p:nvGraphicFramePr>
        <p:xfrm>
          <a:off x="139700" y="40945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275958"/>
              </p:ext>
            </p:extLst>
          </p:nvPr>
        </p:nvGraphicFramePr>
        <p:xfrm>
          <a:off x="4427855" y="40945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864404" y="10057"/>
            <a:ext cx="7315200" cy="7345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Results continued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8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  <p:bldGraphic spid="10" grpId="0">
        <p:bldAsOne/>
      </p:bldGraphic>
      <p:bldGraphic spid="10" grpId="1">
        <p:bldAsOne/>
      </p:bldGraphic>
      <p:bldGraphic spid="11" grpId="0">
        <p:bldAsOne/>
      </p:bldGraphic>
      <p:bldGraphic spid="11" grpId="1">
        <p:bldAsOne/>
      </p:bldGraphic>
      <p:bldGraphic spid="12" grpId="0">
        <p:bldAsOne/>
      </p:bldGraphic>
      <p:bldGraphic spid="12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54106"/>
              </p:ext>
            </p:extLst>
          </p:nvPr>
        </p:nvGraphicFramePr>
        <p:xfrm>
          <a:off x="350469" y="2494509"/>
          <a:ext cx="8367264" cy="182589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91813"/>
                <a:gridCol w="1858484"/>
                <a:gridCol w="2003033"/>
                <a:gridCol w="1713934"/>
              </a:tblGrid>
              <a:tr h="802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Variable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Cases (n=76)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Controls (n=82)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All patients (n=158)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3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DRE status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</a:t>
                      </a:r>
                      <a:r>
                        <a:rPr lang="en-GB" sz="1600" dirty="0" smtClean="0">
                          <a:effectLst/>
                        </a:rPr>
                        <a:t>Intact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Reduced or absent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51 (67.1%)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 (32.9%)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48 (59.3%)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33 (40.7%)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99 (63.1%)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58 (36.9%)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864404" y="10057"/>
            <a:ext cx="7315200" cy="7345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Results continued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1373" y="472028"/>
            <a:ext cx="8652276" cy="291445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Opposite </a:t>
            </a:r>
            <a:r>
              <a:rPr lang="en-US" sz="2000" dirty="0"/>
              <a:t>trends </a:t>
            </a:r>
            <a:r>
              <a:rPr lang="en-US" sz="2000" dirty="0" smtClean="0"/>
              <a:t>occur with:</a:t>
            </a:r>
            <a:endParaRPr lang="en-US" sz="2000" dirty="0"/>
          </a:p>
          <a:p>
            <a:pPr marL="800100" lvl="1" indent="-342900">
              <a:buFont typeface="Lucida Grande"/>
              <a:buChar char="-"/>
            </a:pPr>
            <a:r>
              <a:rPr lang="en-US" sz="1600" dirty="0" smtClean="0"/>
              <a:t>Altered </a:t>
            </a:r>
            <a:r>
              <a:rPr lang="en-US" sz="1600" dirty="0"/>
              <a:t>perianal sensation</a:t>
            </a:r>
          </a:p>
          <a:p>
            <a:pPr marL="800100" lvl="1" indent="-342900">
              <a:buFont typeface="Lucida Grande"/>
              <a:buChar char="-"/>
            </a:pPr>
            <a:r>
              <a:rPr lang="en-US" sz="1600" dirty="0"/>
              <a:t>Altered dermatomal sensation</a:t>
            </a:r>
          </a:p>
          <a:p>
            <a:pPr marL="800100" lvl="1" indent="-342900">
              <a:buFont typeface="Lucida Grande"/>
              <a:buChar char="-"/>
            </a:pPr>
            <a:r>
              <a:rPr lang="en-US" sz="1600" dirty="0"/>
              <a:t>Dermatomal motor weakness</a:t>
            </a:r>
          </a:p>
          <a:p>
            <a:pPr marL="800100" lvl="1" indent="-342900">
              <a:buFont typeface="Lucida Grande"/>
              <a:buChar char="-"/>
            </a:pPr>
            <a:r>
              <a:rPr lang="en-US" sz="1600" dirty="0" smtClean="0"/>
              <a:t>Reduced</a:t>
            </a:r>
            <a:r>
              <a:rPr lang="en-US" sz="1600" dirty="0"/>
              <a:t>/Absent DRE</a:t>
            </a:r>
          </a:p>
          <a:p>
            <a:pPr>
              <a:lnSpc>
                <a:spcPct val="20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891939"/>
              </p:ext>
            </p:extLst>
          </p:nvPr>
        </p:nvGraphicFramePr>
        <p:xfrm>
          <a:off x="661626" y="4340412"/>
          <a:ext cx="4158031" cy="2494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409887"/>
              </p:ext>
            </p:extLst>
          </p:nvPr>
        </p:nvGraphicFramePr>
        <p:xfrm>
          <a:off x="4366049" y="4340412"/>
          <a:ext cx="4158031" cy="2494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6156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853416"/>
              </p:ext>
            </p:extLst>
          </p:nvPr>
        </p:nvGraphicFramePr>
        <p:xfrm>
          <a:off x="-10773" y="708526"/>
          <a:ext cx="92329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5" imgW="5270500" imgH="381000" progId="Word.Document.12">
                  <p:embed/>
                </p:oleObj>
              </mc:Choice>
              <mc:Fallback>
                <p:oleObj name="Document" r:id="rId5" imgW="5270500" imgH="381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0773" y="708526"/>
                        <a:ext cx="923290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6" t="6124" r="13104" b="6760"/>
          <a:stretch/>
        </p:blipFill>
        <p:spPr bwMode="auto">
          <a:xfrm>
            <a:off x="2203906" y="3289092"/>
            <a:ext cx="3286984" cy="33606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93524" y="4548084"/>
            <a:ext cx="287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=0.96 (95% CI: 0.93-0.99)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6301" y="2482150"/>
            <a:ext cx="6270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ROC curve for predicted probabilities 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367" y="0"/>
            <a:ext cx="3925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</a:rPr>
              <a:t>Predictive model for CES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367" y="1718300"/>
            <a:ext cx="80206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 smtClean="0"/>
              <a:t>Where: x</a:t>
            </a:r>
            <a:r>
              <a:rPr lang="en-US" sz="1500" baseline="-25000" dirty="0" smtClean="0"/>
              <a:t>1</a:t>
            </a:r>
            <a:r>
              <a:rPr lang="en-US" sz="1500" dirty="0"/>
              <a:t>=unilateral sciatica; </a:t>
            </a:r>
            <a:r>
              <a:rPr lang="en-US" sz="1500" i="1" dirty="0"/>
              <a:t>x</a:t>
            </a:r>
            <a:r>
              <a:rPr lang="en-US" sz="1500" baseline="-25000" dirty="0"/>
              <a:t>2</a:t>
            </a:r>
            <a:r>
              <a:rPr lang="en-US" sz="1500" dirty="0"/>
              <a:t>=bilateral sciatica;</a:t>
            </a:r>
            <a:r>
              <a:rPr lang="en-US" sz="1500" i="1" dirty="0"/>
              <a:t> x</a:t>
            </a:r>
            <a:r>
              <a:rPr lang="en-US" sz="1500" baseline="-25000" dirty="0"/>
              <a:t>3</a:t>
            </a:r>
            <a:r>
              <a:rPr lang="en-US" sz="1500" dirty="0"/>
              <a:t>=perianal </a:t>
            </a:r>
            <a:r>
              <a:rPr lang="en-US" sz="1500" dirty="0" err="1"/>
              <a:t>paraesthesia</a:t>
            </a:r>
            <a:r>
              <a:rPr lang="en-US" sz="1500" dirty="0"/>
              <a:t> status</a:t>
            </a:r>
            <a:r>
              <a:rPr lang="en-US" sz="1500" dirty="0" smtClean="0"/>
              <a:t>;</a:t>
            </a:r>
            <a:endParaRPr lang="en-US" sz="1500" i="1" dirty="0"/>
          </a:p>
          <a:p>
            <a:r>
              <a:rPr lang="en-US" sz="1500" i="1" dirty="0" smtClean="0"/>
              <a:t>	   x</a:t>
            </a:r>
            <a:r>
              <a:rPr lang="en-US" sz="1500" baseline="-25000" dirty="0" smtClean="0"/>
              <a:t>4</a:t>
            </a:r>
            <a:r>
              <a:rPr lang="en-US" sz="1500" dirty="0"/>
              <a:t>=perianal sensation;</a:t>
            </a:r>
            <a:r>
              <a:rPr lang="en-US" sz="1500" i="1" dirty="0"/>
              <a:t> x</a:t>
            </a:r>
            <a:r>
              <a:rPr lang="en-US" sz="1500" baseline="-25000" dirty="0"/>
              <a:t>5</a:t>
            </a:r>
            <a:r>
              <a:rPr lang="en-US" sz="1500" dirty="0"/>
              <a:t>=motor weakness status; </a:t>
            </a:r>
            <a:r>
              <a:rPr lang="en-US" sz="1500" i="1" dirty="0"/>
              <a:t>x</a:t>
            </a:r>
            <a:r>
              <a:rPr lang="en-US" sz="1500" baseline="-25000" dirty="0"/>
              <a:t>6</a:t>
            </a:r>
            <a:r>
              <a:rPr lang="en-US" sz="1500" dirty="0"/>
              <a:t>=dermatomal sensation</a:t>
            </a:r>
            <a:r>
              <a:rPr lang="en-GB" sz="1500" dirty="0"/>
              <a:t>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3080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73" y="1"/>
            <a:ext cx="4703452" cy="1019008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</a:rPr>
              <a:t>Conclusion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373" y="895332"/>
            <a:ext cx="8652276" cy="451177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300" dirty="0" smtClean="0">
                <a:solidFill>
                  <a:srgbClr val="000000"/>
                </a:solidFill>
              </a:rPr>
              <a:t>Largest Single Centre Study</a:t>
            </a:r>
          </a:p>
          <a:p>
            <a:pPr>
              <a:lnSpc>
                <a:spcPct val="200000"/>
              </a:lnSpc>
            </a:pPr>
            <a:r>
              <a:rPr lang="en-US" sz="2300" dirty="0" smtClean="0">
                <a:solidFill>
                  <a:srgbClr val="000000"/>
                </a:solidFill>
              </a:rPr>
              <a:t>Sciatica and Perianal </a:t>
            </a:r>
            <a:r>
              <a:rPr lang="en-US" sz="2300" dirty="0" err="1" smtClean="0">
                <a:solidFill>
                  <a:srgbClr val="000000"/>
                </a:solidFill>
              </a:rPr>
              <a:t>Paresthesia</a:t>
            </a:r>
            <a:r>
              <a:rPr lang="en-US" sz="2300" dirty="0" smtClean="0">
                <a:solidFill>
                  <a:srgbClr val="000000"/>
                </a:solidFill>
              </a:rPr>
              <a:t> are the most predictive symptoms of CES</a:t>
            </a:r>
          </a:p>
          <a:p>
            <a:pPr>
              <a:lnSpc>
                <a:spcPct val="200000"/>
              </a:lnSpc>
            </a:pPr>
            <a:r>
              <a:rPr lang="en-US" sz="2300" dirty="0" smtClean="0">
                <a:solidFill>
                  <a:srgbClr val="000000"/>
                </a:solidFill>
              </a:rPr>
              <a:t>DRE findings have no correlation with CES</a:t>
            </a:r>
          </a:p>
          <a:p>
            <a:pPr>
              <a:lnSpc>
                <a:spcPct val="200000"/>
              </a:lnSpc>
            </a:pPr>
            <a:r>
              <a:rPr lang="en-US" sz="2300" dirty="0" smtClean="0">
                <a:solidFill>
                  <a:srgbClr val="000000"/>
                </a:solidFill>
              </a:rPr>
              <a:t>We have developed a Predictive </a:t>
            </a:r>
            <a:r>
              <a:rPr lang="en-US" sz="2300" dirty="0">
                <a:solidFill>
                  <a:srgbClr val="000000"/>
                </a:solidFill>
              </a:rPr>
              <a:t>Scoring </a:t>
            </a:r>
            <a:r>
              <a:rPr lang="en-US" sz="2300" dirty="0" smtClean="0">
                <a:solidFill>
                  <a:srgbClr val="000000"/>
                </a:solidFill>
              </a:rPr>
              <a:t>System, which preludes a practical model to be used as a Referral </a:t>
            </a:r>
            <a:r>
              <a:rPr lang="en-US" sz="2300" dirty="0">
                <a:solidFill>
                  <a:srgbClr val="000000"/>
                </a:solidFill>
              </a:rPr>
              <a:t>Guide for </a:t>
            </a:r>
            <a:r>
              <a:rPr lang="en-US" sz="2300" dirty="0" smtClean="0">
                <a:solidFill>
                  <a:srgbClr val="000000"/>
                </a:solidFill>
              </a:rPr>
              <a:t>GPs, DGHs</a:t>
            </a:r>
          </a:p>
          <a:p>
            <a:pPr lvl="1">
              <a:lnSpc>
                <a:spcPct val="200000"/>
              </a:lnSpc>
            </a:pPr>
            <a:r>
              <a:rPr lang="en-US" sz="1900" dirty="0" smtClean="0">
                <a:solidFill>
                  <a:srgbClr val="000000"/>
                </a:solidFill>
              </a:rPr>
              <a:t>Guide the need </a:t>
            </a:r>
            <a:r>
              <a:rPr lang="en-US" sz="1900" dirty="0">
                <a:solidFill>
                  <a:srgbClr val="000000"/>
                </a:solidFill>
              </a:rPr>
              <a:t>for </a:t>
            </a:r>
            <a:r>
              <a:rPr lang="en-US" sz="1900" dirty="0" smtClean="0">
                <a:solidFill>
                  <a:srgbClr val="000000"/>
                </a:solidFill>
              </a:rPr>
              <a:t>urgent MR</a:t>
            </a:r>
          </a:p>
          <a:p>
            <a:pPr lvl="1">
              <a:lnSpc>
                <a:spcPct val="200000"/>
              </a:lnSpc>
            </a:pPr>
            <a:r>
              <a:rPr lang="en-US" sz="1900" dirty="0" smtClean="0">
                <a:solidFill>
                  <a:srgbClr val="000000"/>
                </a:solidFill>
              </a:rPr>
              <a:t>Medico</a:t>
            </a:r>
            <a:r>
              <a:rPr lang="en-US" sz="1900" dirty="0">
                <a:solidFill>
                  <a:srgbClr val="000000"/>
                </a:solidFill>
              </a:rPr>
              <a:t>-Legal Stand</a:t>
            </a:r>
          </a:p>
          <a:p>
            <a:pPr>
              <a:lnSpc>
                <a:spcPct val="200000"/>
              </a:lnSpc>
            </a:pPr>
            <a:endParaRPr lang="en-US" sz="2300" dirty="0" smtClean="0">
              <a:solidFill>
                <a:srgbClr val="000000"/>
              </a:solidFill>
            </a:endParaRPr>
          </a:p>
          <a:p>
            <a:endParaRPr lang="en-US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912</Words>
  <Application>Microsoft Office PowerPoint</Application>
  <PresentationFormat>On-screen Show (4:3)</PresentationFormat>
  <Paragraphs>244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PowerPoint Presentation</vt:lpstr>
      <vt:lpstr>Cauda Equina Syndrome (CES): Background</vt:lpstr>
      <vt:lpstr>Literature of Note</vt:lpstr>
      <vt:lpstr>Objective</vt:lpstr>
      <vt:lpstr>Results</vt:lpstr>
      <vt:lpstr>Results continued</vt:lpstr>
      <vt:lpstr>Results continued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Navraj Nagra</dc:creator>
  <cp:lastModifiedBy>Sharon Beastall</cp:lastModifiedBy>
  <cp:revision>13</cp:revision>
  <dcterms:created xsi:type="dcterms:W3CDTF">2015-03-16T15:39:27Z</dcterms:created>
  <dcterms:modified xsi:type="dcterms:W3CDTF">2015-05-06T09:28:42Z</dcterms:modified>
</cp:coreProperties>
</file>