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handoutMasterIdLst>
    <p:handoutMasterId r:id="rId23"/>
  </p:handoutMasterIdLst>
  <p:sldIdLst>
    <p:sldId id="256" r:id="rId3"/>
    <p:sldId id="282" r:id="rId4"/>
    <p:sldId id="285" r:id="rId5"/>
    <p:sldId id="278" r:id="rId6"/>
    <p:sldId id="257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80" r:id="rId19"/>
    <p:sldId id="284" r:id="rId20"/>
    <p:sldId id="264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BE8AE-9552-49F5-A32C-AE6BC4203126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833B7-93FB-4683-AF91-F01B30902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86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43F56-B300-4343-A7E3-F58DE37B1549}" type="datetimeFigureOut">
              <a:rPr lang="en-GB" smtClean="0"/>
              <a:t>26/03/2015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4E1E-ABC5-4093-A108-435CCD0DA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38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4CAB-8B5D-405D-833C-788725EE45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B9E5-9E66-488D-86EE-6B895F95D66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03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F672-3C9D-4102-9C3C-415E839036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EC20-2CB1-4B8B-AF86-BE0C3D42CCD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F787A-B34F-4374-A5BB-EF686976305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D3821-6838-4FF1-9DAC-30A8321352A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80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97D9-268D-4116-9169-06BDF88AB83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6446E-01DA-4D60-827A-17216679031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2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D3FC5-6457-44E1-80AA-DB42742DDF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ED77-FC20-4239-9750-6CBC4593BD4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87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A152C-A5B4-4291-A727-7AAB5B6532C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FCEC0-D041-4301-9EBF-7BD5E876F88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57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4069-FBD0-41D0-987C-0FDD6AF56D5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7AEF-7E40-4FFF-9959-B410B06A3F5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795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306C9-0451-4375-AAD8-30B9457F607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A809F-EDA0-4A55-830E-C17626A5DF6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8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07BFA-0740-46E2-964B-6584A3414DE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9436B-37C7-4CBC-BE63-FC0387114E3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61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43E62-54BF-41D1-87DC-9EAEF997177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5E38-F263-4509-B7E3-FC13828712F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622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AD5D-4320-4B51-82C0-18FDCAE5537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77749-B2E5-4239-8DA0-754FAD932BF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12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5"/>
          <p:cNvCxnSpPr>
            <a:cxnSpLocks noChangeShapeType="1"/>
          </p:cNvCxnSpPr>
          <p:nvPr userDrawn="1"/>
        </p:nvCxnSpPr>
        <p:spPr bwMode="auto">
          <a:xfrm>
            <a:off x="179388" y="6500813"/>
            <a:ext cx="8785225" cy="0"/>
          </a:xfrm>
          <a:prstGeom prst="line">
            <a:avLst/>
          </a:prstGeom>
          <a:noFill/>
          <a:ln w="9525" algn="ctr">
            <a:solidFill>
              <a:srgbClr val="9BA7B0"/>
            </a:solidFill>
            <a:round/>
            <a:headEnd/>
            <a:tailEnd/>
          </a:ln>
        </p:spPr>
      </p:cxnSp>
      <p:pic>
        <p:nvPicPr>
          <p:cNvPr id="5" name="Picture 4" descr="iDF_2013_Jisc_Logo_RGB150.f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1058862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91680" y="187200"/>
            <a:ext cx="7272320" cy="5184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3000">
                <a:solidFill>
                  <a:srgbClr val="2C3841"/>
                </a:solidFill>
                <a:latin typeface="Corbel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0000" y="1440000"/>
            <a:ext cx="8424000" cy="4800000"/>
          </a:xfrm>
          <a:prstGeom prst="rect">
            <a:avLst/>
          </a:prstGeom>
        </p:spPr>
        <p:txBody>
          <a:bodyPr lIns="0" tIns="0" rIns="0" bIns="0"/>
          <a:lstStyle>
            <a:lvl1pPr marL="324000" indent="-324000">
              <a:lnSpc>
                <a:spcPct val="100000"/>
              </a:lnSpc>
              <a:spcBef>
                <a:spcPts val="2400"/>
              </a:spcBef>
              <a:buClr>
                <a:srgbClr val="9BA7B0"/>
              </a:buClr>
              <a:buSzPct val="110000"/>
              <a:defRPr sz="2400" b="0">
                <a:solidFill>
                  <a:srgbClr val="2C3841"/>
                </a:solidFill>
                <a:latin typeface="Corbel"/>
                <a:cs typeface="Corbel"/>
              </a:defRPr>
            </a:lvl1pPr>
            <a:lvl2pPr marL="648000" indent="-324000">
              <a:lnSpc>
                <a:spcPct val="100000"/>
              </a:lnSpc>
              <a:spcBef>
                <a:spcPts val="1200"/>
              </a:spcBef>
              <a:buClr>
                <a:srgbClr val="9BA7B0"/>
              </a:buClr>
              <a:defRPr sz="2400" b="0">
                <a:solidFill>
                  <a:srgbClr val="2C3841"/>
                </a:solidFill>
                <a:latin typeface="Corbel"/>
                <a:cs typeface="Corbel"/>
              </a:defRPr>
            </a:lvl2pPr>
            <a:lvl3pPr marL="972000" indent="-324000">
              <a:lnSpc>
                <a:spcPct val="100000"/>
              </a:lnSpc>
              <a:spcBef>
                <a:spcPts val="600"/>
              </a:spcBef>
              <a:buClr>
                <a:srgbClr val="9BA7B0"/>
              </a:buClr>
              <a:defRPr sz="2000" b="0">
                <a:solidFill>
                  <a:srgbClr val="2C3841"/>
                </a:solidFill>
                <a:latin typeface="Corbel"/>
                <a:cs typeface="Corbel"/>
              </a:defRPr>
            </a:lvl3pPr>
            <a:lvl4pPr marL="1296000" indent="-324000">
              <a:lnSpc>
                <a:spcPct val="100000"/>
              </a:lnSpc>
              <a:spcBef>
                <a:spcPts val="600"/>
              </a:spcBef>
              <a:buClr>
                <a:srgbClr val="9BA7B0"/>
              </a:buClr>
              <a:defRPr sz="2000" b="0">
                <a:solidFill>
                  <a:srgbClr val="2C3841"/>
                </a:solidFill>
                <a:latin typeface="Corbel"/>
                <a:cs typeface="Corbel"/>
              </a:defRPr>
            </a:lvl4pPr>
            <a:lvl5pPr marL="1512000" indent="-324000">
              <a:lnSpc>
                <a:spcPct val="100000"/>
              </a:lnSpc>
              <a:spcBef>
                <a:spcPts val="600"/>
              </a:spcBef>
              <a:buClr>
                <a:srgbClr val="9BA7B0"/>
              </a:buClr>
              <a:defRPr sz="2000" b="0">
                <a:solidFill>
                  <a:srgbClr val="2C3841"/>
                </a:solidFill>
                <a:latin typeface="Corbel"/>
                <a:cs typeface="Corbe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>
          <a:xfrm>
            <a:off x="179388" y="6551613"/>
            <a:ext cx="1079500" cy="238125"/>
          </a:xfrm>
        </p:spPr>
        <p:txBody>
          <a:bodyPr lIns="0" tIns="0" rIns="0" bIns="0"/>
          <a:lstStyle>
            <a:lvl1pPr>
              <a:defRPr sz="1000" b="1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pPr>
              <a:defRPr/>
            </a:pPr>
            <a:r>
              <a:rPr lang="en-GB"/>
              <a:t>25 April 2013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1403350" y="6551613"/>
            <a:ext cx="6192838" cy="238125"/>
          </a:xfrm>
        </p:spPr>
        <p:txBody>
          <a:bodyPr lIns="0" tIns="0" rIns="0" bIns="0"/>
          <a:lstStyle>
            <a:lvl1pPr>
              <a:defRPr sz="1000" b="0" i="0">
                <a:solidFill>
                  <a:srgbClr val="9BA7B0"/>
                </a:solidFill>
                <a:latin typeface="Corbel"/>
                <a:cs typeface="Corbel"/>
              </a:defRPr>
            </a:lvl1pPr>
          </a:lstStyle>
          <a:p>
            <a:pPr>
              <a:defRPr/>
            </a:pPr>
            <a:r>
              <a:rPr lang="en-US"/>
              <a:t>Martyn C Harrow, Chief Executive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6"/>
          </p:nvPr>
        </p:nvSpPr>
        <p:spPr>
          <a:xfrm>
            <a:off x="7740650" y="6551613"/>
            <a:ext cx="1223963" cy="238125"/>
          </a:xfrm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1000" b="1">
                <a:solidFill>
                  <a:srgbClr val="9BA7B0"/>
                </a:solidFill>
                <a:latin typeface="Corbel" pitchFamily="34" charset="0"/>
              </a:defRPr>
            </a:lvl1pPr>
          </a:lstStyle>
          <a:p>
            <a:pPr>
              <a:defRPr/>
            </a:pPr>
            <a:fld id="{353791B9-A612-4B46-9217-1DC7BF9D3753}" type="slidenum">
              <a:rPr lang="en-US"/>
              <a:pPr>
                <a:defRPr/>
              </a:pPr>
              <a:t>‹#›</a:t>
            </a:fld>
            <a:r>
              <a:rPr lang="en-US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207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1A9EC44-5452-4EC7-B584-9D21BC7CABF5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5A03F85-9CA7-4FA2-9ED1-F6C64AD1544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6CBF24-3F84-4CC8-9848-B28215B64DD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26/03/2015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86C681-F143-4A77-B088-E7CA5FAA6A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9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creativecommons.org/licenses/by/3.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066800"/>
            <a:ext cx="3886200" cy="2133600"/>
          </a:xfrm>
        </p:spPr>
        <p:txBody>
          <a:bodyPr>
            <a:noAutofit/>
          </a:bodyPr>
          <a:lstStyle/>
          <a:p>
            <a:r>
              <a:rPr lang="cy-GB" sz="2800" dirty="0" smtClean="0"/>
              <a:t>OAWAL</a:t>
            </a:r>
            <a:r>
              <a:rPr lang="cy-GB" sz="2800" dirty="0"/>
              <a:t>: open access workflows for academic librarians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3183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Jill Emery 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Portland State University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Graham Stone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University of Huddersfield</a:t>
            </a:r>
          </a:p>
        </p:txBody>
      </p:sp>
      <p:pic>
        <p:nvPicPr>
          <p:cNvPr id="6" name="Picture 5" descr="88x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7" y="4770338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01887" y="4698901"/>
            <a:ext cx="1785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00377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377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77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00377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>
                <a:solidFill>
                  <a:schemeClr val="tx1"/>
                </a:solidFill>
              </a:rPr>
              <a:t>This work is licensed under a </a:t>
            </a:r>
            <a:r>
              <a:rPr lang="en-GB" altLang="en-US" sz="800">
                <a:solidFill>
                  <a:schemeClr val="tx1"/>
                </a:solidFill>
                <a:hlinkClick r:id="rId3"/>
              </a:rPr>
              <a:t>Creative Commons Attribution 3.0 </a:t>
            </a:r>
            <a:r>
              <a:rPr lang="en-GB" altLang="en-US" sz="800">
                <a:solidFill>
                  <a:schemeClr val="tx1"/>
                </a:solidFill>
              </a:rPr>
              <a:t>Unported License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54215"/>
            <a:ext cx="3132114" cy="187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Standards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/>
              <a:t>Open Access Metadata &amp; </a:t>
            </a:r>
            <a:r>
              <a:rPr lang="en-GB" sz="2200" dirty="0" smtClean="0"/>
              <a:t>Indicators</a:t>
            </a:r>
          </a:p>
          <a:p>
            <a:endParaRPr lang="en-GB" sz="2200" dirty="0"/>
          </a:p>
          <a:p>
            <a:r>
              <a:rPr lang="en-GB" sz="2200" dirty="0" smtClean="0"/>
              <a:t>ORCID</a:t>
            </a:r>
          </a:p>
          <a:p>
            <a:endParaRPr lang="en-GB" sz="2200" dirty="0"/>
          </a:p>
          <a:p>
            <a:r>
              <a:rPr lang="en-GB" sz="2200" dirty="0" err="1" smtClean="0"/>
              <a:t>FundRef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 err="1" smtClean="0"/>
              <a:t>CrossMark</a:t>
            </a:r>
            <a:endParaRPr lang="en-GB" sz="2200" dirty="0" smtClean="0"/>
          </a:p>
          <a:p>
            <a:endParaRPr lang="en-GB" sz="2200" dirty="0"/>
          </a:p>
          <a:p>
            <a:r>
              <a:rPr lang="en-GB" sz="2200" dirty="0"/>
              <a:t>Preservation &amp; Storage Formats</a:t>
            </a:r>
          </a:p>
          <a:p>
            <a:endParaRPr lang="en-GB" sz="2200" dirty="0" smtClean="0"/>
          </a:p>
          <a:p>
            <a:r>
              <a:rPr lang="en-GB" sz="2200" dirty="0" smtClean="0"/>
              <a:t>Alternative </a:t>
            </a:r>
            <a:r>
              <a:rPr lang="en-GB" sz="2200" dirty="0"/>
              <a:t>Metric Schemes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073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Library scholarly publishing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rmAutofit fontScale="92500" lnSpcReduction="10000"/>
          </a:bodyPr>
          <a:lstStyle/>
          <a:p>
            <a:r>
              <a:rPr lang="en-GB" sz="2200" dirty="0" smtClean="0"/>
              <a:t>The </a:t>
            </a:r>
            <a:r>
              <a:rPr lang="en-GB" sz="2200" dirty="0"/>
              <a:t>new university presses</a:t>
            </a:r>
          </a:p>
          <a:p>
            <a:endParaRPr lang="en-GB" sz="2200" dirty="0" smtClean="0"/>
          </a:p>
          <a:p>
            <a:r>
              <a:rPr lang="en-GB" sz="2200" dirty="0" smtClean="0"/>
              <a:t>Hosting</a:t>
            </a:r>
            <a:endParaRPr lang="en-GB" sz="2200" dirty="0"/>
          </a:p>
          <a:p>
            <a:endParaRPr lang="en-GB" sz="2200" dirty="0" smtClean="0"/>
          </a:p>
          <a:p>
            <a:r>
              <a:rPr lang="en-GB" sz="2200" dirty="0" smtClean="0"/>
              <a:t>Librarian </a:t>
            </a:r>
            <a:r>
              <a:rPr lang="en-GB" sz="2200" dirty="0"/>
              <a:t>expertise</a:t>
            </a:r>
          </a:p>
          <a:p>
            <a:endParaRPr lang="en-GB" sz="2200" dirty="0" smtClean="0"/>
          </a:p>
          <a:p>
            <a:r>
              <a:rPr lang="en-GB" sz="2200" dirty="0" smtClean="0"/>
              <a:t>Publishing</a:t>
            </a:r>
            <a:endParaRPr lang="en-GB" sz="2200" dirty="0"/>
          </a:p>
          <a:p>
            <a:endParaRPr lang="en-GB" sz="2200" dirty="0" smtClean="0"/>
          </a:p>
          <a:p>
            <a:r>
              <a:rPr lang="en-GB" sz="2200" dirty="0" smtClean="0"/>
              <a:t>Challenges</a:t>
            </a:r>
          </a:p>
          <a:p>
            <a:endParaRPr lang="en-GB" sz="2200" dirty="0"/>
          </a:p>
          <a:p>
            <a:r>
              <a:rPr lang="en-GB" sz="2200" dirty="0"/>
              <a:t>Sustainability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108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issues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Autofit/>
          </a:bodyPr>
          <a:lstStyle/>
          <a:p>
            <a:r>
              <a:rPr lang="en-GB" sz="1800" dirty="0"/>
              <a:t>Creative Commons licences </a:t>
            </a:r>
            <a:endParaRPr lang="en-GB" sz="1800" dirty="0" smtClean="0"/>
          </a:p>
          <a:p>
            <a:endParaRPr lang="en-GB" sz="1800" dirty="0"/>
          </a:p>
          <a:p>
            <a:r>
              <a:rPr lang="en-GB" sz="1800" dirty="0"/>
              <a:t>Institutional polices and </a:t>
            </a:r>
            <a:r>
              <a:rPr lang="en-GB" sz="1800" dirty="0" smtClean="0"/>
              <a:t>copyright</a:t>
            </a:r>
          </a:p>
          <a:p>
            <a:endParaRPr lang="en-GB" sz="1800" dirty="0" smtClean="0"/>
          </a:p>
          <a:p>
            <a:r>
              <a:rPr lang="en-GB" sz="1800" dirty="0" smtClean="0"/>
              <a:t>Funder mandates</a:t>
            </a:r>
          </a:p>
          <a:p>
            <a:endParaRPr lang="en-GB" sz="1800" dirty="0" smtClean="0"/>
          </a:p>
          <a:p>
            <a:r>
              <a:rPr lang="en-GB" sz="1800" dirty="0" smtClean="0"/>
              <a:t>Third </a:t>
            </a:r>
            <a:r>
              <a:rPr lang="en-GB" sz="1800" dirty="0"/>
              <a:t>Party rights and author </a:t>
            </a:r>
            <a:r>
              <a:rPr lang="en-GB" sz="1800" dirty="0" smtClean="0"/>
              <a:t>rights</a:t>
            </a:r>
          </a:p>
          <a:p>
            <a:endParaRPr lang="en-GB" sz="1800" dirty="0"/>
          </a:p>
          <a:p>
            <a:r>
              <a:rPr lang="en-GB" sz="1800" dirty="0"/>
              <a:t>Commercial Use </a:t>
            </a:r>
            <a:r>
              <a:rPr lang="en-GB" sz="1800" dirty="0" smtClean="0"/>
              <a:t>Questions</a:t>
            </a:r>
          </a:p>
          <a:p>
            <a:endParaRPr lang="en-GB" sz="1800" dirty="0"/>
          </a:p>
          <a:p>
            <a:r>
              <a:rPr lang="en-GB" sz="1800" dirty="0"/>
              <a:t>Benefits of publishing with a Creative Commons licence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782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discovery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Autofit/>
          </a:bodyPr>
          <a:lstStyle/>
          <a:p>
            <a:r>
              <a:rPr lang="en-GB" sz="1600" dirty="0"/>
              <a:t>Addition of global OA Content to library catalogues &amp; discovery </a:t>
            </a:r>
            <a:r>
              <a:rPr lang="en-GB" sz="1600" dirty="0" smtClean="0"/>
              <a:t>systems</a:t>
            </a:r>
          </a:p>
          <a:p>
            <a:endParaRPr lang="en-GB" sz="1600" dirty="0"/>
          </a:p>
          <a:p>
            <a:r>
              <a:rPr lang="en-GB" sz="1600" dirty="0"/>
              <a:t>Participation in </a:t>
            </a:r>
            <a:r>
              <a:rPr lang="en-GB" sz="1600" dirty="0" err="1" smtClean="0"/>
              <a:t>OAISter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/>
              <a:t>Necessary </a:t>
            </a:r>
            <a:r>
              <a:rPr lang="en-GB" sz="1600" dirty="0" smtClean="0"/>
              <a:t>Metadata</a:t>
            </a:r>
          </a:p>
          <a:p>
            <a:endParaRPr lang="en-GB" sz="1600" dirty="0"/>
          </a:p>
          <a:p>
            <a:r>
              <a:rPr lang="en-GB" sz="1600" dirty="0"/>
              <a:t>Exposure of local repository on </a:t>
            </a:r>
            <a:r>
              <a:rPr lang="en-GB" sz="1600" dirty="0" smtClean="0"/>
              <a:t>Google</a:t>
            </a:r>
          </a:p>
          <a:p>
            <a:endParaRPr lang="en-GB" sz="1600" dirty="0"/>
          </a:p>
          <a:p>
            <a:r>
              <a:rPr lang="en-GB" sz="1600" dirty="0"/>
              <a:t>Indexing of gold OA journals and the need for OA </a:t>
            </a:r>
            <a:r>
              <a:rPr lang="en-GB" sz="1600" dirty="0" smtClean="0"/>
              <a:t>designation</a:t>
            </a:r>
          </a:p>
          <a:p>
            <a:endParaRPr lang="en-GB" sz="1600" dirty="0"/>
          </a:p>
          <a:p>
            <a:r>
              <a:rPr lang="en-GB" sz="1600" dirty="0"/>
              <a:t>Usage data (PIRUS, IRUS-UK, COUNTER 4)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6903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Crowdsourcing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483608"/>
          </a:xfrm>
        </p:spPr>
        <p:txBody>
          <a:bodyPr>
            <a:noAutofit/>
          </a:bodyPr>
          <a:lstStyle/>
          <a:p>
            <a:r>
              <a:rPr lang="en-GB" sz="1400" dirty="0"/>
              <a:t>Comments and suggestions from around the world</a:t>
            </a:r>
          </a:p>
          <a:p>
            <a:endParaRPr lang="en-GB" sz="1400" dirty="0"/>
          </a:p>
          <a:p>
            <a:r>
              <a:rPr lang="en-GB" sz="1400" dirty="0"/>
              <a:t>Australia, the United States (incl. Californian Digital Library and SPARC), South Africa </a:t>
            </a:r>
            <a:r>
              <a:rPr lang="en-GB" sz="1400" dirty="0" smtClean="0"/>
              <a:t>(Stellenbosch </a:t>
            </a:r>
            <a:r>
              <a:rPr lang="en-GB" sz="1400" dirty="0"/>
              <a:t>University) and the UK (incl. Jisc and SCONUL)</a:t>
            </a:r>
          </a:p>
          <a:p>
            <a:endParaRPr lang="en-GB" sz="1400" dirty="0"/>
          </a:p>
          <a:p>
            <a:r>
              <a:rPr lang="en-GB" sz="1400" dirty="0"/>
              <a:t>Where does OAWAL overlap with work already in progress? California Digital Library, SPARC, </a:t>
            </a:r>
            <a:r>
              <a:rPr lang="en-GB" sz="1400" dirty="0" err="1"/>
              <a:t>Jisc</a:t>
            </a:r>
            <a:r>
              <a:rPr lang="en-GB" sz="1400" dirty="0"/>
              <a:t> </a:t>
            </a:r>
            <a:r>
              <a:rPr lang="en-GB" sz="1400" dirty="0" smtClean="0"/>
              <a:t>OA Pathfinder</a:t>
            </a:r>
            <a:r>
              <a:rPr lang="en-GB" sz="1400" smtClean="0"/>
              <a:t>, OA Monitor</a:t>
            </a:r>
            <a:r>
              <a:rPr lang="en-GB" sz="1400" dirty="0" smtClean="0"/>
              <a:t>?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Further discussions at conferences and workshops are planned in 2014/15</a:t>
            </a:r>
          </a:p>
          <a:p>
            <a:endParaRPr lang="en-GB" sz="1400" dirty="0"/>
          </a:p>
          <a:p>
            <a:r>
              <a:rPr lang="en-GB" sz="1400" dirty="0"/>
              <a:t>We would like to encourage your feedback this afternoon</a:t>
            </a:r>
          </a:p>
          <a:p>
            <a:pPr marL="6858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073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Workshop: The 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 form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GB" b="1" dirty="0">
                <a:sym typeface="Wingdings" panose="05000000000000000000" pitchFamily="2" charset="2"/>
              </a:rPr>
              <a:t></a:t>
            </a:r>
            <a:r>
              <a:rPr lang="en-GB" dirty="0"/>
              <a:t> Write down barriers (issues and challenges) </a:t>
            </a:r>
            <a:r>
              <a:rPr lang="en-GB" dirty="0" smtClean="0"/>
              <a:t>for open access (one </a:t>
            </a:r>
            <a:r>
              <a:rPr lang="en-GB" dirty="0"/>
              <a:t>per post-it) </a:t>
            </a:r>
            <a:endParaRPr lang="en-GB" dirty="0" smtClean="0"/>
          </a:p>
          <a:p>
            <a:pPr marL="525780" indent="-457200">
              <a:buFont typeface="+mj-lt"/>
              <a:buAutoNum type="arabicPeriod"/>
            </a:pPr>
            <a:r>
              <a:rPr lang="en-GB" dirty="0" smtClean="0"/>
              <a:t>As </a:t>
            </a:r>
            <a:r>
              <a:rPr lang="en-GB" dirty="0"/>
              <a:t>a group add these to the sheet, clustering where themes/duplicates </a:t>
            </a:r>
            <a:r>
              <a:rPr lang="en-GB" dirty="0" smtClean="0"/>
              <a:t>appear</a:t>
            </a:r>
            <a:endParaRPr lang="en-GB" dirty="0"/>
          </a:p>
          <a:p>
            <a:pPr marL="525780" indent="-457200">
              <a:buFont typeface="+mj-lt"/>
              <a:buAutoNum type="arabicPeriod"/>
            </a:pPr>
            <a:r>
              <a:rPr lang="en-GB" b="1" dirty="0" smtClean="0">
                <a:sym typeface="Wingdings" panose="05000000000000000000" pitchFamily="2" charset="2"/>
              </a:rPr>
              <a:t></a:t>
            </a:r>
            <a:r>
              <a:rPr lang="en-GB" dirty="0" smtClean="0"/>
              <a:t> </a:t>
            </a:r>
            <a:r>
              <a:rPr lang="en-GB" dirty="0"/>
              <a:t>Individually jot down positive words and </a:t>
            </a:r>
            <a:r>
              <a:rPr lang="en-GB" dirty="0" smtClean="0"/>
              <a:t>phrases </a:t>
            </a:r>
            <a:r>
              <a:rPr lang="en-GB" dirty="0"/>
              <a:t>associated with the </a:t>
            </a:r>
            <a:r>
              <a:rPr lang="en-GB" dirty="0" smtClean="0"/>
              <a:t>barriers;  what </a:t>
            </a:r>
            <a:r>
              <a:rPr lang="en-GB" dirty="0"/>
              <a:t>does success look </a:t>
            </a:r>
            <a:r>
              <a:rPr lang="en-GB" dirty="0" smtClean="0"/>
              <a:t>like?</a:t>
            </a:r>
            <a:endParaRPr lang="en-GB" dirty="0"/>
          </a:p>
          <a:p>
            <a:pPr marL="525780" indent="-457200">
              <a:buFont typeface="+mj-lt"/>
              <a:buAutoNum type="arabicPeriod"/>
            </a:pPr>
            <a:r>
              <a:rPr lang="en-GB" dirty="0" smtClean="0"/>
              <a:t>As </a:t>
            </a:r>
            <a:r>
              <a:rPr lang="en-GB" dirty="0"/>
              <a:t>a group add these to the sheet, clustering where themes/duplicates </a:t>
            </a:r>
            <a:r>
              <a:rPr lang="en-GB" dirty="0" smtClean="0"/>
              <a:t>appear</a:t>
            </a:r>
            <a:endParaRPr lang="en-GB" dirty="0"/>
          </a:p>
          <a:p>
            <a:pPr marL="525780" indent="-457200">
              <a:buFont typeface="+mj-lt"/>
              <a:buAutoNum type="arabicPeriod"/>
            </a:pPr>
            <a:r>
              <a:rPr lang="en-GB" dirty="0"/>
              <a:t>As a group write down suggestions for resolving these barriers – the idea space! </a:t>
            </a:r>
            <a:endParaRPr lang="en-GB" dirty="0" smtClean="0"/>
          </a:p>
          <a:p>
            <a:pPr marL="525780" indent="-457200">
              <a:buFont typeface="+mj-lt"/>
              <a:buAutoNum type="arabicPeriod"/>
            </a:pPr>
            <a:r>
              <a:rPr lang="en-GB" dirty="0" smtClean="0"/>
              <a:t>Turn </a:t>
            </a:r>
            <a:r>
              <a:rPr lang="en-GB" dirty="0"/>
              <a:t>these into a top 3 priority </a:t>
            </a:r>
            <a:r>
              <a:rPr lang="en-GB" dirty="0" smtClean="0"/>
              <a:t>actions/follow-ups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9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Workshop: The H form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From this:</a:t>
            </a:r>
            <a:endParaRPr lang="en-GB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To this</a:t>
            </a:r>
            <a:endParaRPr lang="en-GB" sz="280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29556"/>
            <a:ext cx="3428059" cy="2571044"/>
          </a:xfrm>
          <a:prstGeom prst="rect">
            <a:avLst/>
          </a:prstGeom>
          <a:scene3d>
            <a:camera prst="orthographicFront">
              <a:rot lat="0" lon="10799977" rev="0"/>
            </a:camera>
            <a:lightRig rig="threePt" dir="t"/>
          </a:scene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229556"/>
            <a:ext cx="3428059" cy="2571044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9213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Workshop: The </a:t>
            </a: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 form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GB" b="1" dirty="0">
                <a:sym typeface="Wingdings" panose="05000000000000000000" pitchFamily="2" charset="2"/>
              </a:rPr>
              <a:t></a:t>
            </a:r>
            <a:r>
              <a:rPr lang="en-GB" dirty="0"/>
              <a:t> Write down barriers (issues and challenges) </a:t>
            </a:r>
            <a:r>
              <a:rPr lang="en-GB" dirty="0" smtClean="0"/>
              <a:t>for open access (one </a:t>
            </a:r>
            <a:r>
              <a:rPr lang="en-GB" dirty="0"/>
              <a:t>per post-it) </a:t>
            </a:r>
            <a:endParaRPr lang="en-GB" dirty="0" smtClean="0"/>
          </a:p>
          <a:p>
            <a:pPr marL="525780" indent="-457200">
              <a:buFont typeface="+mj-lt"/>
              <a:buAutoNum type="arabicPeriod"/>
            </a:pPr>
            <a:r>
              <a:rPr lang="en-GB" dirty="0" smtClean="0"/>
              <a:t>As </a:t>
            </a:r>
            <a:r>
              <a:rPr lang="en-GB" dirty="0"/>
              <a:t>a group add these to the sheet, clustering where themes/duplicates </a:t>
            </a:r>
            <a:r>
              <a:rPr lang="en-GB" dirty="0" smtClean="0"/>
              <a:t>appear</a:t>
            </a:r>
            <a:endParaRPr lang="en-GB" dirty="0"/>
          </a:p>
          <a:p>
            <a:pPr marL="525780" indent="-457200">
              <a:buFont typeface="+mj-lt"/>
              <a:buAutoNum type="arabicPeriod"/>
            </a:pPr>
            <a:r>
              <a:rPr lang="en-GB" b="1" dirty="0" smtClean="0">
                <a:sym typeface="Wingdings" panose="05000000000000000000" pitchFamily="2" charset="2"/>
              </a:rPr>
              <a:t></a:t>
            </a:r>
            <a:r>
              <a:rPr lang="en-GB" dirty="0" smtClean="0"/>
              <a:t> </a:t>
            </a:r>
            <a:r>
              <a:rPr lang="en-GB" dirty="0"/>
              <a:t>Individually jot down positive words and </a:t>
            </a:r>
            <a:r>
              <a:rPr lang="en-GB" dirty="0" smtClean="0"/>
              <a:t>phrases </a:t>
            </a:r>
            <a:r>
              <a:rPr lang="en-GB" dirty="0"/>
              <a:t>associated with the </a:t>
            </a:r>
            <a:r>
              <a:rPr lang="en-GB" dirty="0" smtClean="0"/>
              <a:t>barriers; </a:t>
            </a:r>
            <a:r>
              <a:rPr lang="en-GB" dirty="0"/>
              <a:t>what does success look </a:t>
            </a:r>
            <a:r>
              <a:rPr lang="en-GB" dirty="0" smtClean="0"/>
              <a:t>like?</a:t>
            </a:r>
            <a:endParaRPr lang="en-GB" dirty="0"/>
          </a:p>
          <a:p>
            <a:pPr marL="525780" indent="-457200">
              <a:buFont typeface="+mj-lt"/>
              <a:buAutoNum type="arabicPeriod"/>
            </a:pPr>
            <a:r>
              <a:rPr lang="en-GB" dirty="0" smtClean="0"/>
              <a:t>As </a:t>
            </a:r>
            <a:r>
              <a:rPr lang="en-GB" dirty="0"/>
              <a:t>a group add these to the sheet, clustering where themes/duplicates </a:t>
            </a:r>
            <a:r>
              <a:rPr lang="en-GB" dirty="0" smtClean="0"/>
              <a:t>appear</a:t>
            </a:r>
            <a:endParaRPr lang="en-GB" dirty="0"/>
          </a:p>
          <a:p>
            <a:pPr marL="525780" indent="-457200">
              <a:buFont typeface="+mj-lt"/>
              <a:buAutoNum type="arabicPeriod"/>
            </a:pPr>
            <a:r>
              <a:rPr lang="en-GB" dirty="0"/>
              <a:t>As a group write down suggestions for resolving these barriers – the idea space! </a:t>
            </a:r>
            <a:endParaRPr lang="en-GB" dirty="0" smtClean="0"/>
          </a:p>
          <a:p>
            <a:pPr marL="525780" indent="-457200">
              <a:buFont typeface="+mj-lt"/>
              <a:buAutoNum type="arabicPeriod"/>
            </a:pPr>
            <a:r>
              <a:rPr lang="en-GB" dirty="0" smtClean="0"/>
              <a:t>Turn </a:t>
            </a:r>
            <a:r>
              <a:rPr lang="en-GB" dirty="0"/>
              <a:t>these into a top 3 priority </a:t>
            </a:r>
            <a:r>
              <a:rPr lang="en-GB" dirty="0" smtClean="0"/>
              <a:t>actions/follow-ups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25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of the Goals Received So Far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10 Items identified for Discovery section</a:t>
            </a:r>
          </a:p>
          <a:p>
            <a:r>
              <a:rPr lang="en-US" dirty="0"/>
              <a:t>7 for </a:t>
            </a:r>
            <a:r>
              <a:rPr lang="en-US" dirty="0" smtClean="0"/>
              <a:t>Advocacy Section</a:t>
            </a:r>
          </a:p>
          <a:p>
            <a:r>
              <a:rPr lang="en-US" dirty="0" smtClean="0"/>
              <a:t>6 Items identified for Models &amp; Mandates Section</a:t>
            </a:r>
          </a:p>
          <a:p>
            <a:r>
              <a:rPr lang="en-US" dirty="0"/>
              <a:t>5 for </a:t>
            </a:r>
            <a:r>
              <a:rPr lang="en-US" dirty="0" smtClean="0"/>
              <a:t>Standards section</a:t>
            </a:r>
          </a:p>
          <a:p>
            <a:r>
              <a:rPr lang="en-US" dirty="0" smtClean="0"/>
              <a:t>3 for Workflows/staffing (models?)</a:t>
            </a:r>
          </a:p>
          <a:p>
            <a:r>
              <a:rPr lang="en-US" dirty="0" smtClean="0"/>
              <a:t>2 for Indexing of Journals (discovery?)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Discovery goals: Everything OAI-PMH compliant &amp; Good APIs for </a:t>
            </a:r>
            <a:r>
              <a:rPr lang="en-US" dirty="0" smtClean="0"/>
              <a:t>DOAJ</a:t>
            </a:r>
          </a:p>
          <a:p>
            <a:r>
              <a:rPr lang="en-US" dirty="0"/>
              <a:t>Banning of the word free and utilization of the phrase: “No cost to reader/user</a:t>
            </a:r>
            <a:r>
              <a:rPr lang="en-US" dirty="0" smtClean="0"/>
              <a:t>”</a:t>
            </a:r>
          </a:p>
          <a:p>
            <a:r>
              <a:rPr lang="en-US" dirty="0"/>
              <a:t>Policy evolution &amp; Reskilling/career path required for </a:t>
            </a:r>
            <a:r>
              <a:rPr lang="en-US" dirty="0" smtClean="0"/>
              <a:t>OA</a:t>
            </a:r>
          </a:p>
          <a:p>
            <a:r>
              <a:rPr lang="en-US" dirty="0"/>
              <a:t>We're all agreed that we need </a:t>
            </a:r>
            <a:r>
              <a:rPr lang="en-US" dirty="0" smtClean="0"/>
              <a:t>them (standards)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90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Further Questions?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7772400" cy="639762"/>
          </a:xfrm>
        </p:spPr>
        <p:txBody>
          <a:bodyPr>
            <a:noAutofit/>
          </a:bodyPr>
          <a:lstStyle/>
          <a:p>
            <a:r>
              <a:rPr lang="en-GB" sz="3600" dirty="0"/>
              <a:t>https://library3.hud.ac.uk/blogs/oawal/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71800"/>
            <a:ext cx="3657600" cy="2189555"/>
          </a:xfrm>
        </p:spPr>
      </p:pic>
      <p:pic>
        <p:nvPicPr>
          <p:cNvPr id="15" name="Picture 14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3" y="5281015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672263" y="5209578"/>
            <a:ext cx="1785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rgbClr val="00377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rgbClr val="00377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77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00377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377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800" dirty="0">
                <a:solidFill>
                  <a:schemeClr val="tx1"/>
                </a:solidFill>
              </a:rPr>
              <a:t>This work is licensed under a </a:t>
            </a:r>
            <a:r>
              <a:rPr lang="en-GB" altLang="en-US" sz="800" dirty="0">
                <a:solidFill>
                  <a:schemeClr val="tx1"/>
                </a:solidFill>
                <a:hlinkClick r:id="rId4"/>
              </a:rPr>
              <a:t>Creative Commons Attribution 3.0 </a:t>
            </a:r>
            <a:r>
              <a:rPr lang="en-GB" altLang="en-US" sz="800" dirty="0" err="1">
                <a:solidFill>
                  <a:schemeClr val="tx1"/>
                </a:solidFill>
              </a:rPr>
              <a:t>Unported</a:t>
            </a:r>
            <a:r>
              <a:rPr lang="en-GB" altLang="en-US" sz="800" dirty="0">
                <a:solidFill>
                  <a:schemeClr val="tx1"/>
                </a:solidFill>
              </a:rPr>
              <a:t> License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165791"/>
            <a:ext cx="303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http://eprints.hud.ac.uk/22786/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Jill Emery: jemery@pdx.edu</a:t>
            </a:r>
          </a:p>
          <a:p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Graham Stone: g.stone@hud.ac.uk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1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 Participation warning!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7772400" cy="639762"/>
          </a:xfrm>
        </p:spPr>
        <p:txBody>
          <a:bodyPr>
            <a:noAutofit/>
          </a:bodyPr>
          <a:lstStyle/>
          <a:p>
            <a:r>
              <a:rPr lang="en-GB" sz="3600" dirty="0"/>
              <a:t>https://library3.hud.ac.uk/blogs/oawal/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/>
              <a:t>Have a think about some positive and negatives about achieving open access as </a:t>
            </a:r>
            <a:r>
              <a:rPr lang="en-GB" dirty="0" smtClean="0"/>
              <a:t>we </a:t>
            </a:r>
            <a:r>
              <a:rPr lang="en-GB" dirty="0"/>
              <a:t>run through OAWAL</a:t>
            </a:r>
          </a:p>
          <a:p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71800"/>
            <a:ext cx="3657600" cy="2189555"/>
          </a:xfrm>
        </p:spPr>
      </p:pic>
    </p:spTree>
    <p:extLst>
      <p:ext uri="{BB962C8B-B14F-4D97-AF65-F5344CB8AC3E}">
        <p14:creationId xmlns:p14="http://schemas.microsoft.com/office/powerpoint/2010/main" val="379520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464524"/>
          </a:xfrm>
        </p:spPr>
      </p:pic>
    </p:spTree>
    <p:extLst>
      <p:ext uri="{BB962C8B-B14F-4D97-AF65-F5344CB8AC3E}">
        <p14:creationId xmlns:p14="http://schemas.microsoft.com/office/powerpoint/2010/main" val="293408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OAWAL: Open access workflows for academic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librarians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48110"/>
            <a:ext cx="7772400" cy="3637980"/>
          </a:xfrm>
        </p:spPr>
      </p:pic>
    </p:spTree>
    <p:extLst>
      <p:ext uri="{BB962C8B-B14F-4D97-AF65-F5344CB8AC3E}">
        <p14:creationId xmlns:p14="http://schemas.microsoft.com/office/powerpoint/2010/main" val="35326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OAWAL?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work in progress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Crowdsourcing comments through 2015</a:t>
            </a:r>
          </a:p>
          <a:p>
            <a:endParaRPr lang="en-US" dirty="0"/>
          </a:p>
          <a:p>
            <a:r>
              <a:rPr lang="en-US" dirty="0" smtClean="0"/>
              <a:t>Goal is to produce a</a:t>
            </a:r>
            <a:r>
              <a:rPr lang="en-GB" dirty="0" smtClean="0"/>
              <a:t>n </a:t>
            </a:r>
            <a:r>
              <a:rPr lang="en-GB" dirty="0"/>
              <a:t>openly accessible wiki/blog </a:t>
            </a:r>
            <a:r>
              <a:rPr lang="en-GB" dirty="0" smtClean="0"/>
              <a:t>reference site </a:t>
            </a:r>
            <a:r>
              <a:rPr lang="en-GB" dirty="0"/>
              <a:t>for librarians working on the management of open access </a:t>
            </a:r>
            <a:r>
              <a:rPr lang="en-GB" dirty="0" smtClean="0"/>
              <a:t>workflows</a:t>
            </a:r>
          </a:p>
          <a:p>
            <a:endParaRPr lang="en-GB" dirty="0"/>
          </a:p>
          <a:p>
            <a:r>
              <a:rPr lang="en-GB" dirty="0" smtClean="0"/>
              <a:t>To contain best practice guidance and examples of workflows</a:t>
            </a:r>
            <a:endParaRPr lang="en-GB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</a:t>
            </a:r>
            <a:r>
              <a:rPr lang="en-US" sz="1200" b="1" dirty="0"/>
              <a:t>https://library3.hud.ac.uk/blogs/oawal/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3657600"/>
            <a:ext cx="31580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Winner of the 2015 Ingram 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Coutts Award for Innovation in Electronic Resources Management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148" y="4876800"/>
            <a:ext cx="2161190" cy="447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48" y="4876800"/>
            <a:ext cx="13335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94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OAWAL?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rmAutofit fontScale="85000" lnSpcReduction="20000"/>
          </a:bodyPr>
          <a:lstStyle/>
          <a:p>
            <a:r>
              <a:rPr lang="en-US" sz="2200" dirty="0" smtClean="0"/>
              <a:t>OAWAL will contain international examples</a:t>
            </a:r>
          </a:p>
          <a:p>
            <a:pPr marL="68580" indent="0">
              <a:buNone/>
            </a:pPr>
            <a:endParaRPr lang="en-US" sz="2200" dirty="0"/>
          </a:p>
          <a:p>
            <a:r>
              <a:rPr lang="en-US" sz="2200" dirty="0"/>
              <a:t>Aimed at those who may be new to or whose jobs now include OA</a:t>
            </a:r>
          </a:p>
          <a:p>
            <a:endParaRPr lang="en-US" sz="2200" dirty="0"/>
          </a:p>
          <a:p>
            <a:r>
              <a:rPr lang="en-US" sz="2200" dirty="0"/>
              <a:t>OAWAL is agnostic regarding the route to OA</a:t>
            </a:r>
          </a:p>
          <a:p>
            <a:pPr marL="68580" indent="0">
              <a:buNone/>
            </a:pPr>
            <a:endParaRPr lang="en-US" sz="2200" dirty="0"/>
          </a:p>
          <a:p>
            <a:r>
              <a:rPr lang="en-US" sz="2200" dirty="0"/>
              <a:t>OAWAL </a:t>
            </a:r>
            <a:r>
              <a:rPr lang="en-US" sz="2200" dirty="0" smtClean="0"/>
              <a:t>was </a:t>
            </a:r>
            <a:r>
              <a:rPr lang="en-US" sz="2200" dirty="0"/>
              <a:t>not created to be prescriptive of any one specific business model or philosophical arguments over business model selection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8867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OAWAL?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Advocacy</a:t>
            </a:r>
          </a:p>
          <a:p>
            <a:endParaRPr lang="en-US" sz="2200" dirty="0"/>
          </a:p>
          <a:p>
            <a:r>
              <a:rPr lang="en-US" sz="2200" dirty="0" smtClean="0"/>
              <a:t>Models and mandates</a:t>
            </a:r>
          </a:p>
          <a:p>
            <a:endParaRPr lang="en-US" sz="2200" dirty="0"/>
          </a:p>
          <a:p>
            <a:r>
              <a:rPr lang="en-US" sz="2200" dirty="0" smtClean="0"/>
              <a:t>Standards</a:t>
            </a:r>
          </a:p>
          <a:p>
            <a:endParaRPr lang="en-US" sz="2200" dirty="0"/>
          </a:p>
          <a:p>
            <a:r>
              <a:rPr lang="en-US" sz="2200" dirty="0" smtClean="0"/>
              <a:t>Library scholarly publishing</a:t>
            </a:r>
          </a:p>
          <a:p>
            <a:endParaRPr lang="en-US" sz="2200" dirty="0"/>
          </a:p>
          <a:p>
            <a:r>
              <a:rPr lang="en-US" sz="2200" dirty="0" smtClean="0"/>
              <a:t>Copyright issues</a:t>
            </a:r>
          </a:p>
          <a:p>
            <a:endParaRPr lang="en-US" sz="2200" dirty="0"/>
          </a:p>
          <a:p>
            <a:r>
              <a:rPr lang="en-US" sz="2200" dirty="0" smtClean="0"/>
              <a:t>Discovery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2696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Advocacy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/>
              <a:t>Internal library message on open </a:t>
            </a:r>
            <a:r>
              <a:rPr lang="en-US" sz="2200" dirty="0" smtClean="0"/>
              <a:t>access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 smtClean="0"/>
              <a:t>Communication </a:t>
            </a:r>
            <a:r>
              <a:rPr lang="en-GB" sz="2200" dirty="0"/>
              <a:t>of OA Opportunities to Your Academic Community</a:t>
            </a:r>
          </a:p>
          <a:p>
            <a:endParaRPr lang="en-GB" sz="2200" dirty="0"/>
          </a:p>
          <a:p>
            <a:r>
              <a:rPr lang="en-GB" sz="2200" dirty="0"/>
              <a:t>Mandates/Policies</a:t>
            </a:r>
          </a:p>
          <a:p>
            <a:endParaRPr lang="en-GB" sz="2200" dirty="0"/>
          </a:p>
          <a:p>
            <a:r>
              <a:rPr lang="en-GB" sz="2200" dirty="0"/>
              <a:t>Promotion of Your Repository</a:t>
            </a:r>
          </a:p>
          <a:p>
            <a:endParaRPr lang="en-GB" sz="2200" dirty="0"/>
          </a:p>
          <a:p>
            <a:r>
              <a:rPr lang="en-GB" sz="2200" dirty="0"/>
              <a:t>Budgeting for Open Access Publication</a:t>
            </a:r>
          </a:p>
          <a:p>
            <a:endParaRPr lang="en-GB" sz="2200" dirty="0"/>
          </a:p>
          <a:p>
            <a:r>
              <a:rPr lang="en-US" sz="2200" dirty="0"/>
              <a:t>Integration of open access process management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3013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Models and mandates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1295400"/>
            <a:ext cx="3158002" cy="148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4102608"/>
          </a:xfrm>
        </p:spPr>
        <p:txBody>
          <a:bodyPr>
            <a:normAutofit fontScale="85000" lnSpcReduction="20000"/>
          </a:bodyPr>
          <a:lstStyle/>
          <a:p>
            <a:r>
              <a:rPr lang="en-GB" sz="2200" dirty="0"/>
              <a:t>The ‘traditional’ green </a:t>
            </a:r>
            <a:r>
              <a:rPr lang="en-GB" sz="2200" dirty="0" smtClean="0"/>
              <a:t>model</a:t>
            </a:r>
          </a:p>
          <a:p>
            <a:endParaRPr lang="en-GB" sz="2200" dirty="0"/>
          </a:p>
          <a:p>
            <a:r>
              <a:rPr lang="en-GB" sz="2200" dirty="0"/>
              <a:t>Gold Open </a:t>
            </a:r>
            <a:r>
              <a:rPr lang="en-GB" sz="2200" dirty="0" smtClean="0"/>
              <a:t>Access</a:t>
            </a:r>
          </a:p>
          <a:p>
            <a:endParaRPr lang="en-GB" sz="2200" dirty="0"/>
          </a:p>
          <a:p>
            <a:r>
              <a:rPr lang="en-GB" sz="2200" dirty="0"/>
              <a:t>Funder mandates/policies for </a:t>
            </a:r>
            <a:r>
              <a:rPr lang="en-GB" sz="2200" dirty="0" smtClean="0"/>
              <a:t>green </a:t>
            </a:r>
            <a:r>
              <a:rPr lang="en-GB" sz="2200" dirty="0"/>
              <a:t>and gold</a:t>
            </a:r>
          </a:p>
          <a:p>
            <a:endParaRPr lang="en-GB" sz="2200" dirty="0" smtClean="0"/>
          </a:p>
          <a:p>
            <a:r>
              <a:rPr lang="en-GB" sz="2200" dirty="0" smtClean="0"/>
              <a:t>The </a:t>
            </a:r>
            <a:r>
              <a:rPr lang="en-GB" sz="2200" dirty="0"/>
              <a:t>effect of gold on workflows and staffing</a:t>
            </a:r>
          </a:p>
          <a:p>
            <a:endParaRPr lang="en-GB" sz="2200" dirty="0" smtClean="0"/>
          </a:p>
          <a:p>
            <a:r>
              <a:rPr lang="en-GB" sz="2200" dirty="0" smtClean="0"/>
              <a:t>Pure </a:t>
            </a:r>
            <a:r>
              <a:rPr lang="en-GB" sz="2200" dirty="0"/>
              <a:t>gold vs. hybrid journals</a:t>
            </a:r>
          </a:p>
          <a:p>
            <a:endParaRPr lang="en-GB" sz="2200" dirty="0" smtClean="0"/>
          </a:p>
          <a:p>
            <a:r>
              <a:rPr lang="en-GB" sz="2200" dirty="0" smtClean="0"/>
              <a:t>APC </a:t>
            </a:r>
            <a:r>
              <a:rPr lang="en-GB" sz="2200" dirty="0"/>
              <a:t>processing services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2917" y="2971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URL: https://library3.hud.ac.uk/blogs/oawal/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9403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801</Words>
  <Application>Microsoft Office PowerPoint</Application>
  <PresentationFormat>On-screen Show (4:3)</PresentationFormat>
  <Paragraphs>172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Corbel</vt:lpstr>
      <vt:lpstr>Gill Sans MT</vt:lpstr>
      <vt:lpstr>Verdana</vt:lpstr>
      <vt:lpstr>Wingdings</vt:lpstr>
      <vt:lpstr>Wingdings 3</vt:lpstr>
      <vt:lpstr>Urban Pop</vt:lpstr>
      <vt:lpstr>Office Theme</vt:lpstr>
      <vt:lpstr>OAWAL: open access workflows for academic librarians</vt:lpstr>
      <vt:lpstr>Group Participation warning!</vt:lpstr>
      <vt:lpstr>PowerPoint Presentation</vt:lpstr>
      <vt:lpstr>OAWAL: Open access workflows for academic librarians</vt:lpstr>
      <vt:lpstr>What Is OAWAL?</vt:lpstr>
      <vt:lpstr>What Is OAWAL?</vt:lpstr>
      <vt:lpstr>What Is OAWAL?</vt:lpstr>
      <vt:lpstr>Advocacy</vt:lpstr>
      <vt:lpstr>Models and mandates</vt:lpstr>
      <vt:lpstr>Standards</vt:lpstr>
      <vt:lpstr>Library scholarly publishing</vt:lpstr>
      <vt:lpstr>Copyright issues</vt:lpstr>
      <vt:lpstr>discovery</vt:lpstr>
      <vt:lpstr>Crowdsourcing</vt:lpstr>
      <vt:lpstr>Workshop: The H form</vt:lpstr>
      <vt:lpstr>Workshop: The H form</vt:lpstr>
      <vt:lpstr>Workshop: The H form</vt:lpstr>
      <vt:lpstr>Some of the Goals Received So Far</vt:lpstr>
      <vt:lpstr>Further Questions?</vt:lpstr>
    </vt:vector>
  </TitlesOfParts>
  <Company>Portland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 Technologies</dc:creator>
  <cp:lastModifiedBy>Graham Stone</cp:lastModifiedBy>
  <cp:revision>52</cp:revision>
  <cp:lastPrinted>2014-12-05T12:38:59Z</cp:lastPrinted>
  <dcterms:created xsi:type="dcterms:W3CDTF">2014-01-31T19:47:38Z</dcterms:created>
  <dcterms:modified xsi:type="dcterms:W3CDTF">2015-03-26T21:34:48Z</dcterms:modified>
</cp:coreProperties>
</file>