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29"/>
  </p:notesMasterIdLst>
  <p:handoutMasterIdLst>
    <p:handoutMasterId r:id="rId30"/>
  </p:handoutMasterIdLst>
  <p:sldIdLst>
    <p:sldId id="256" r:id="rId14"/>
    <p:sldId id="257" r:id="rId15"/>
    <p:sldId id="258" r:id="rId16"/>
    <p:sldId id="259" r:id="rId17"/>
    <p:sldId id="260" r:id="rId18"/>
    <p:sldId id="262" r:id="rId19"/>
    <p:sldId id="261" r:id="rId20"/>
    <p:sldId id="268" r:id="rId21"/>
    <p:sldId id="264" r:id="rId22"/>
    <p:sldId id="265" r:id="rId23"/>
    <p:sldId id="267" r:id="rId24"/>
    <p:sldId id="269" r:id="rId25"/>
    <p:sldId id="270" r:id="rId26"/>
    <p:sldId id="271" r:id="rId27"/>
    <p:sldId id="272" r:id="rId28"/>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0" autoAdjust="0"/>
    <p:restoredTop sz="94650" autoAdjust="0"/>
  </p:normalViewPr>
  <p:slideViewPr>
    <p:cSldViewPr>
      <p:cViewPr>
        <p:scale>
          <a:sx n="100" d="100"/>
          <a:sy n="100" d="100"/>
        </p:scale>
        <p:origin x="-2238"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24/09/2014</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7184" name="Picture 16"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1.jpe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1.jpe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1.jpe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1.jpe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18" Type="http://schemas.openxmlformats.org/officeDocument/2006/relationships/image" Target="../media/image1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image" Target="../media/image12.em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1.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1.jpe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1.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9.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emf"/><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5128" name="Picture 8"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3897"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4921"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594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696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819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34611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11277" name="Picture 13"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Uof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5" y="358775"/>
            <a:ext cx="14859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89802" name="Picture 10"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082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184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2873"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395288" y="260648"/>
            <a:ext cx="8231187" cy="1728192"/>
          </a:xfrm>
          <a:noFill/>
          <a:ln/>
        </p:spPr>
        <p:txBody>
          <a:bodyPr/>
          <a:lstStyle/>
          <a:p>
            <a:endParaRPr lang="en-GB" sz="2800" dirty="0"/>
          </a:p>
        </p:txBody>
      </p:sp>
      <p:sp>
        <p:nvSpPr>
          <p:cNvPr id="2" name="Rectangle 1"/>
          <p:cNvSpPr/>
          <p:nvPr/>
        </p:nvSpPr>
        <p:spPr>
          <a:xfrm>
            <a:off x="611560" y="1844824"/>
            <a:ext cx="8352928" cy="4733604"/>
          </a:xfrm>
          <a:prstGeom prst="rect">
            <a:avLst/>
          </a:prstGeom>
        </p:spPr>
        <p:txBody>
          <a:bodyPr wrap="square">
            <a:spAutoFit/>
          </a:bodyPr>
          <a:lstStyle/>
          <a:p>
            <a:pPr algn="ctr"/>
            <a:r>
              <a:rPr lang="en-US" sz="3600" b="1" i="1" dirty="0">
                <a:solidFill>
                  <a:schemeClr val="accent2">
                    <a:lumMod val="75000"/>
                  </a:schemeClr>
                </a:solidFill>
              </a:rPr>
              <a:t>“</a:t>
            </a:r>
            <a:r>
              <a:rPr lang="en-US" sz="3600" i="1" dirty="0">
                <a:solidFill>
                  <a:schemeClr val="accent2">
                    <a:lumMod val="75000"/>
                  </a:schemeClr>
                </a:solidFill>
              </a:rPr>
              <a:t>Good health that’s all </a:t>
            </a:r>
            <a:r>
              <a:rPr lang="en-US" sz="3600" i="1" dirty="0" smtClean="0">
                <a:solidFill>
                  <a:schemeClr val="accent2">
                    <a:lumMod val="75000"/>
                  </a:schemeClr>
                </a:solidFill>
              </a:rPr>
              <a:t>I’m</a:t>
            </a:r>
          </a:p>
          <a:p>
            <a:pPr algn="ctr"/>
            <a:r>
              <a:rPr lang="en-US" sz="3600" i="1" dirty="0" smtClean="0">
                <a:solidFill>
                  <a:schemeClr val="accent2">
                    <a:lumMod val="75000"/>
                  </a:schemeClr>
                </a:solidFill>
              </a:rPr>
              <a:t>asking </a:t>
            </a:r>
            <a:r>
              <a:rPr lang="en-US" sz="3600" i="1" dirty="0">
                <a:solidFill>
                  <a:schemeClr val="accent2">
                    <a:lumMod val="75000"/>
                  </a:schemeClr>
                </a:solidFill>
              </a:rPr>
              <a:t>for</a:t>
            </a:r>
            <a:r>
              <a:rPr lang="en-US" sz="3600" i="1" dirty="0" smtClean="0">
                <a:solidFill>
                  <a:schemeClr val="accent2">
                    <a:lumMod val="75000"/>
                  </a:schemeClr>
                </a:solidFill>
              </a:rPr>
              <a:t>” </a:t>
            </a:r>
          </a:p>
          <a:p>
            <a:pPr algn="ctr"/>
            <a:r>
              <a:rPr lang="en-US" sz="3200" dirty="0" smtClean="0">
                <a:solidFill>
                  <a:schemeClr val="accent2">
                    <a:lumMod val="75000"/>
                  </a:schemeClr>
                </a:solidFill>
              </a:rPr>
              <a:t>Older </a:t>
            </a:r>
            <a:r>
              <a:rPr lang="en-US" sz="3200" dirty="0">
                <a:solidFill>
                  <a:schemeClr val="accent2">
                    <a:lumMod val="75000"/>
                  </a:schemeClr>
                </a:solidFill>
              </a:rPr>
              <a:t>women’s perceptions and experiences of health and well being across ethnic diversity </a:t>
            </a:r>
          </a:p>
          <a:p>
            <a:pPr algn="ctr">
              <a:spcAft>
                <a:spcPts val="0"/>
              </a:spcAft>
            </a:pPr>
            <a:endParaRPr lang="en-US" smtClean="0">
              <a:solidFill>
                <a:schemeClr val="accent2">
                  <a:lumMod val="75000"/>
                </a:schemeClr>
              </a:solidFill>
            </a:endParaRPr>
          </a:p>
          <a:p>
            <a:pPr algn="ctr">
              <a:spcAft>
                <a:spcPts val="0"/>
              </a:spcAft>
            </a:pPr>
            <a:r>
              <a:rPr lang="en-US" smtClean="0">
                <a:solidFill>
                  <a:schemeClr val="accent2">
                    <a:lumMod val="75000"/>
                  </a:schemeClr>
                </a:solidFill>
              </a:rPr>
              <a:t>Dr </a:t>
            </a:r>
            <a:r>
              <a:rPr lang="en-US" dirty="0">
                <a:solidFill>
                  <a:schemeClr val="accent2">
                    <a:lumMod val="75000"/>
                  </a:schemeClr>
                </a:solidFill>
              </a:rPr>
              <a:t>Sharon Wray</a:t>
            </a:r>
          </a:p>
          <a:p>
            <a:pPr algn="ctr">
              <a:spcAft>
                <a:spcPts val="0"/>
              </a:spcAft>
            </a:pPr>
            <a:r>
              <a:rPr lang="en-US" dirty="0">
                <a:solidFill>
                  <a:schemeClr val="accent2">
                    <a:lumMod val="75000"/>
                  </a:schemeClr>
                </a:solidFill>
              </a:rPr>
              <a:t>Reader in Sociology</a:t>
            </a:r>
          </a:p>
          <a:p>
            <a:pPr algn="ctr">
              <a:spcAft>
                <a:spcPts val="0"/>
              </a:spcAft>
            </a:pPr>
            <a:r>
              <a:rPr lang="en-US" dirty="0" err="1">
                <a:solidFill>
                  <a:schemeClr val="accent2">
                    <a:lumMod val="75000"/>
                  </a:schemeClr>
                </a:solidFill>
              </a:rPr>
              <a:t>s.wray@hud.ac.uk</a:t>
            </a:r>
            <a:endParaRPr lang="en-US" dirty="0">
              <a:solidFill>
                <a:schemeClr val="accent2">
                  <a:lumMod val="75000"/>
                </a:schemeClr>
              </a:solidFill>
            </a:endParaRPr>
          </a:p>
          <a:p>
            <a:pPr algn="ctr">
              <a:spcAft>
                <a:spcPts val="0"/>
              </a:spcAft>
            </a:pP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Connecting Past and Current Health </a:t>
            </a:r>
            <a:br>
              <a:rPr lang="en-US" dirty="0" smtClean="0"/>
            </a:br>
            <a:r>
              <a:rPr lang="en-US" dirty="0" smtClean="0"/>
              <a:t>and Well-Being</a:t>
            </a:r>
            <a:endParaRPr lang="en-US" dirty="0"/>
          </a:p>
        </p:txBody>
      </p:sp>
      <p:sp>
        <p:nvSpPr>
          <p:cNvPr id="3" name="Content Placeholder 2"/>
          <p:cNvSpPr>
            <a:spLocks noGrp="1"/>
          </p:cNvSpPr>
          <p:nvPr>
            <p:ph idx="1"/>
          </p:nvPr>
        </p:nvSpPr>
        <p:spPr/>
        <p:txBody>
          <a:bodyPr/>
          <a:lstStyle/>
          <a:p>
            <a:r>
              <a:rPr lang="en-US" i="1" dirty="0">
                <a:latin typeface="Tahoma" charset="0"/>
              </a:rPr>
              <a:t>I have not been able to </a:t>
            </a:r>
            <a:r>
              <a:rPr lang="en-US" i="1" dirty="0" err="1">
                <a:latin typeface="Tahoma" charset="0"/>
              </a:rPr>
              <a:t>socialise</a:t>
            </a:r>
            <a:r>
              <a:rPr lang="en-US" i="1" dirty="0">
                <a:latin typeface="Tahoma" charset="0"/>
              </a:rPr>
              <a:t> with people in England. They live different lives than Bangladeshi. I cannot read or write. I had good health all my life but I feel depressed. I was told by the doctor I need to go out and </a:t>
            </a:r>
            <a:r>
              <a:rPr lang="en-US" i="1" dirty="0" err="1">
                <a:latin typeface="Tahoma" charset="0"/>
              </a:rPr>
              <a:t>socialise</a:t>
            </a:r>
            <a:r>
              <a:rPr lang="en-US" i="1" dirty="0">
                <a:latin typeface="Tahoma" charset="0"/>
              </a:rPr>
              <a:t> more. I am in the house 90% of the time</a:t>
            </a:r>
            <a:r>
              <a:rPr lang="en-US" dirty="0">
                <a:latin typeface="Tahoma" charset="0"/>
              </a:rPr>
              <a:t> (Bangladeshi woman, aged 61).</a:t>
            </a:r>
          </a:p>
          <a:p>
            <a:endParaRPr lang="en-US" dirty="0"/>
          </a:p>
        </p:txBody>
      </p:sp>
    </p:spTree>
    <p:extLst>
      <p:ext uri="{BB962C8B-B14F-4D97-AF65-F5344CB8AC3E}">
        <p14:creationId xmlns:p14="http://schemas.microsoft.com/office/powerpoint/2010/main" val="400955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8763"/>
            <a:ext cx="8373368" cy="900112"/>
          </a:xfrm>
        </p:spPr>
        <p:txBody>
          <a:bodyPr/>
          <a:lstStyle/>
          <a:p>
            <a:r>
              <a:rPr lang="en-US" dirty="0" smtClean="0"/>
              <a:t>Religious Beliefs and Health and </a:t>
            </a:r>
            <a:br>
              <a:rPr lang="en-US" dirty="0" smtClean="0"/>
            </a:br>
            <a:r>
              <a:rPr lang="en-US" dirty="0" smtClean="0"/>
              <a:t>Well-Being</a:t>
            </a:r>
            <a:endParaRPr lang="en-US" dirty="0"/>
          </a:p>
        </p:txBody>
      </p:sp>
      <p:sp>
        <p:nvSpPr>
          <p:cNvPr id="3" name="Content Placeholder 2"/>
          <p:cNvSpPr>
            <a:spLocks noGrp="1"/>
          </p:cNvSpPr>
          <p:nvPr>
            <p:ph idx="1"/>
          </p:nvPr>
        </p:nvSpPr>
        <p:spPr>
          <a:xfrm>
            <a:off x="412750" y="1844824"/>
            <a:ext cx="8229600" cy="3959076"/>
          </a:xfrm>
        </p:spPr>
        <p:txBody>
          <a:bodyPr/>
          <a:lstStyle/>
          <a:p>
            <a:r>
              <a:rPr lang="en-GB" sz="2800" i="1" dirty="0"/>
              <a:t>She’s saying she finds peace of mind and if she is feeling ill praying </a:t>
            </a:r>
            <a:r>
              <a:rPr lang="en-GB" sz="2800" i="1" dirty="0" smtClean="0"/>
              <a:t>helps </a:t>
            </a:r>
            <a:r>
              <a:rPr lang="en-GB" sz="2800" i="1" dirty="0"/>
              <a:t>to calm her </a:t>
            </a:r>
            <a:r>
              <a:rPr lang="en-GB" sz="2800" dirty="0"/>
              <a:t>(</a:t>
            </a:r>
            <a:r>
              <a:rPr lang="en-GB" sz="2800" dirty="0" smtClean="0"/>
              <a:t>Interpreter)</a:t>
            </a:r>
            <a:endParaRPr lang="en-GB" sz="2800" dirty="0"/>
          </a:p>
          <a:p>
            <a:endParaRPr lang="en-GB" sz="2800" dirty="0"/>
          </a:p>
          <a:p>
            <a:r>
              <a:rPr lang="en-GB" sz="2800" i="1" dirty="0" smtClean="0"/>
              <a:t>We </a:t>
            </a:r>
            <a:r>
              <a:rPr lang="en-GB" sz="2800" i="1" dirty="0"/>
              <a:t>pray five times a day and then we feel that God is helping us</a:t>
            </a:r>
            <a:r>
              <a:rPr lang="en-GB" sz="2800" dirty="0"/>
              <a:t> (B)</a:t>
            </a:r>
          </a:p>
          <a:p>
            <a:endParaRPr lang="en-US" dirty="0"/>
          </a:p>
        </p:txBody>
      </p:sp>
    </p:spTree>
    <p:extLst>
      <p:ext uri="{BB962C8B-B14F-4D97-AF65-F5344CB8AC3E}">
        <p14:creationId xmlns:p14="http://schemas.microsoft.com/office/powerpoint/2010/main" val="23765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Beliefs and Health and </a:t>
            </a:r>
            <a:br>
              <a:rPr lang="en-US" dirty="0" smtClean="0"/>
            </a:br>
            <a:r>
              <a:rPr lang="en-US" dirty="0" smtClean="0"/>
              <a:t>Well-Being</a:t>
            </a:r>
            <a:endParaRPr lang="en-US" dirty="0"/>
          </a:p>
        </p:txBody>
      </p:sp>
      <p:sp>
        <p:nvSpPr>
          <p:cNvPr id="3" name="Content Placeholder 2"/>
          <p:cNvSpPr>
            <a:spLocks noGrp="1"/>
          </p:cNvSpPr>
          <p:nvPr>
            <p:ph idx="1"/>
          </p:nvPr>
        </p:nvSpPr>
        <p:spPr/>
        <p:txBody>
          <a:bodyPr/>
          <a:lstStyle/>
          <a:p>
            <a:r>
              <a:rPr lang="en-GB" sz="2800" i="1" dirty="0"/>
              <a:t>Did </a:t>
            </a:r>
            <a:r>
              <a:rPr lang="en-GB" sz="2800" i="1" dirty="0" smtClean="0"/>
              <a:t>it (religion) </a:t>
            </a:r>
            <a:r>
              <a:rPr lang="en-GB" sz="2800" i="1" dirty="0"/>
              <a:t>help when you lost your partner? </a:t>
            </a:r>
            <a:r>
              <a:rPr lang="en-GB" sz="2800" dirty="0"/>
              <a:t>(Interviewer</a:t>
            </a:r>
            <a:r>
              <a:rPr lang="en-GB" sz="2800" dirty="0" smtClean="0"/>
              <a:t>)</a:t>
            </a:r>
          </a:p>
          <a:p>
            <a:endParaRPr lang="en-GB" sz="2800" dirty="0"/>
          </a:p>
          <a:p>
            <a:r>
              <a:rPr lang="en-GB" sz="2800" i="1" dirty="0" smtClean="0"/>
              <a:t>Yes</a:t>
            </a:r>
            <a:r>
              <a:rPr lang="en-GB" sz="2800" i="1" dirty="0"/>
              <a:t>, yes, yes. Well I was lonely in this kind of way and so I had the </a:t>
            </a:r>
            <a:r>
              <a:rPr lang="en-GB" sz="2800" i="1" dirty="0" smtClean="0"/>
              <a:t>people </a:t>
            </a:r>
            <a:r>
              <a:rPr lang="en-GB" sz="2800" i="1" dirty="0"/>
              <a:t>in the church to get myself back on my feet. Yes</a:t>
            </a:r>
            <a:r>
              <a:rPr lang="en-GB" sz="2800" dirty="0"/>
              <a:t> (Isadora)</a:t>
            </a:r>
          </a:p>
          <a:p>
            <a:endParaRPr lang="en-US" dirty="0"/>
          </a:p>
        </p:txBody>
      </p:sp>
    </p:spTree>
    <p:extLst>
      <p:ext uri="{BB962C8B-B14F-4D97-AF65-F5344CB8AC3E}">
        <p14:creationId xmlns:p14="http://schemas.microsoft.com/office/powerpoint/2010/main" val="250044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12750" y="1844824"/>
            <a:ext cx="8229600" cy="3959076"/>
          </a:xfrm>
        </p:spPr>
        <p:txBody>
          <a:bodyPr/>
          <a:lstStyle/>
          <a:p>
            <a:r>
              <a:rPr lang="en-US" dirty="0" smtClean="0"/>
              <a:t>Western </a:t>
            </a:r>
            <a:r>
              <a:rPr lang="en-US" dirty="0" err="1" smtClean="0"/>
              <a:t>medicalised</a:t>
            </a:r>
            <a:r>
              <a:rPr lang="en-US" dirty="0" smtClean="0"/>
              <a:t> accounts often fail to capture diverse experiences</a:t>
            </a:r>
            <a:r>
              <a:rPr lang="en-US" dirty="0"/>
              <a:t> </a:t>
            </a:r>
            <a:r>
              <a:rPr lang="en-US" dirty="0" smtClean="0"/>
              <a:t>of health. </a:t>
            </a:r>
          </a:p>
          <a:p>
            <a:r>
              <a:rPr lang="en-US" dirty="0" smtClean="0"/>
              <a:t>There is a negative view prevalent amongst medical professionals that aging involves a steady and largely inevitable deterioration in physical and mental capabilities.</a:t>
            </a:r>
          </a:p>
          <a:p>
            <a:r>
              <a:rPr lang="en-US" dirty="0" smtClean="0"/>
              <a:t>Examining the interplay between ethnic and cultural diversity and life course inequalities is essential if we are to move beyond simplistic biological reductionist models, that further exacerbate existing inequalities in health.</a:t>
            </a:r>
          </a:p>
          <a:p>
            <a:endParaRPr lang="en-US" dirty="0" smtClean="0"/>
          </a:p>
          <a:p>
            <a:endParaRPr lang="en-US" dirty="0"/>
          </a:p>
        </p:txBody>
      </p:sp>
    </p:spTree>
    <p:extLst>
      <p:ext uri="{BB962C8B-B14F-4D97-AF65-F5344CB8AC3E}">
        <p14:creationId xmlns:p14="http://schemas.microsoft.com/office/powerpoint/2010/main" val="87903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12750" y="1916832"/>
            <a:ext cx="8229600" cy="3887068"/>
          </a:xfrm>
        </p:spPr>
        <p:txBody>
          <a:bodyPr/>
          <a:lstStyle/>
          <a:p>
            <a:r>
              <a:rPr lang="en-US" sz="2000" dirty="0"/>
              <a:t>Bartholomew, M. </a:t>
            </a:r>
            <a:r>
              <a:rPr lang="en-US" sz="2000" smtClean="0"/>
              <a:t>(2012) </a:t>
            </a:r>
            <a:r>
              <a:rPr lang="en-US" sz="2000" i="1" dirty="0"/>
              <a:t>Health Experiences of Older African Caribbean Women Living in the UK</a:t>
            </a:r>
            <a:r>
              <a:rPr lang="en-US" sz="2000" dirty="0"/>
              <a:t>. Unpublished PhD thesis, University of </a:t>
            </a:r>
            <a:r>
              <a:rPr lang="en-US" sz="2000" dirty="0" err="1"/>
              <a:t>Huddersfield</a:t>
            </a:r>
            <a:r>
              <a:rPr lang="en-US" sz="2000" dirty="0"/>
              <a:t>, UK. </a:t>
            </a:r>
            <a:endParaRPr lang="en-US" sz="2000" dirty="0" smtClean="0"/>
          </a:p>
          <a:p>
            <a:r>
              <a:rPr lang="en-US" sz="2000" dirty="0" err="1" smtClean="0"/>
              <a:t>Furedi</a:t>
            </a:r>
            <a:r>
              <a:rPr lang="en-US" sz="2000" dirty="0" smtClean="0"/>
              <a:t>, F. (2004) </a:t>
            </a:r>
            <a:r>
              <a:rPr lang="en-US" sz="2000" i="1" dirty="0" smtClean="0"/>
              <a:t>Therapy Culture: Cultivating Uncertainty in an Uncertain Age</a:t>
            </a:r>
            <a:r>
              <a:rPr lang="en-US" sz="2000" dirty="0" smtClean="0"/>
              <a:t>. London: </a:t>
            </a:r>
            <a:r>
              <a:rPr lang="en-US" sz="2000" dirty="0" err="1" smtClean="0"/>
              <a:t>Routledge</a:t>
            </a:r>
            <a:r>
              <a:rPr lang="en-US" sz="2000" dirty="0" smtClean="0"/>
              <a:t>.</a:t>
            </a:r>
          </a:p>
          <a:p>
            <a:r>
              <a:rPr lang="en-US" sz="2000" dirty="0" smtClean="0"/>
              <a:t>Maynard</a:t>
            </a:r>
            <a:r>
              <a:rPr lang="en-US" sz="2000" dirty="0"/>
              <a:t>, M., </a:t>
            </a:r>
            <a:r>
              <a:rPr lang="en-US" sz="2000" dirty="0" err="1"/>
              <a:t>Afshar</a:t>
            </a:r>
            <a:r>
              <a:rPr lang="en-US" sz="2000" dirty="0"/>
              <a:t>, H., Franks, M., Wray, S. </a:t>
            </a:r>
            <a:r>
              <a:rPr lang="en-US" sz="2000" dirty="0" smtClean="0"/>
              <a:t>(2008) </a:t>
            </a:r>
            <a:r>
              <a:rPr lang="en-US" sz="2000" i="1" dirty="0" smtClean="0"/>
              <a:t>Women </a:t>
            </a:r>
            <a:r>
              <a:rPr lang="en-US" sz="2000" i="1" dirty="0"/>
              <a:t>in Later Life: Exploring Race and Ethnicity. </a:t>
            </a:r>
            <a:r>
              <a:rPr lang="en-US" sz="2000" dirty="0"/>
              <a:t>Milton Keynes: Open University Press. </a:t>
            </a:r>
            <a:endParaRPr lang="en-US" sz="2000" dirty="0" smtClean="0"/>
          </a:p>
        </p:txBody>
      </p:sp>
    </p:spTree>
    <p:extLst>
      <p:ext uri="{BB962C8B-B14F-4D97-AF65-F5344CB8AC3E}">
        <p14:creationId xmlns:p14="http://schemas.microsoft.com/office/powerpoint/2010/main" val="335988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12750" y="1844824"/>
            <a:ext cx="8229600" cy="3959076"/>
          </a:xfrm>
        </p:spPr>
        <p:txBody>
          <a:bodyPr/>
          <a:lstStyle/>
          <a:p>
            <a:r>
              <a:rPr lang="en-US" dirty="0"/>
              <a:t>Rose, N. (1999) </a:t>
            </a:r>
            <a:r>
              <a:rPr lang="en-US" i="1" dirty="0"/>
              <a:t>Powers of Freedom: Reframing Political Thought</a:t>
            </a:r>
            <a:r>
              <a:rPr lang="en-US" dirty="0"/>
              <a:t>. Cambridge: Cambridge University Press.</a:t>
            </a:r>
          </a:p>
          <a:p>
            <a:r>
              <a:rPr lang="en-US" dirty="0"/>
              <a:t>Vincent, J. (2003) </a:t>
            </a:r>
            <a:r>
              <a:rPr lang="en-US" i="1" dirty="0"/>
              <a:t>Old Age</a:t>
            </a:r>
            <a:r>
              <a:rPr lang="en-US" dirty="0"/>
              <a:t>. London: </a:t>
            </a:r>
            <a:r>
              <a:rPr lang="en-US" dirty="0" err="1"/>
              <a:t>Routledge</a:t>
            </a:r>
            <a:r>
              <a:rPr lang="en-US" dirty="0"/>
              <a:t>.</a:t>
            </a:r>
            <a:endParaRPr lang="en-GB" dirty="0"/>
          </a:p>
          <a:p>
            <a:r>
              <a:rPr lang="en-US" dirty="0"/>
              <a:t>Wray, S. (2012) “This is your life you have to live with the memories”: Older migrant women’s reflections on living with the past. </a:t>
            </a:r>
            <a:r>
              <a:rPr lang="en-US" i="1" dirty="0"/>
              <a:t>The International Journal of Aging in Society</a:t>
            </a:r>
            <a:r>
              <a:rPr lang="en-US" dirty="0"/>
              <a:t>, </a:t>
            </a:r>
            <a:r>
              <a:rPr lang="en-US" b="1" dirty="0"/>
              <a:t>1</a:t>
            </a:r>
            <a:r>
              <a:rPr lang="en-US" dirty="0"/>
              <a:t>, 3, 35-48. </a:t>
            </a:r>
            <a:endParaRPr lang="en-GB" dirty="0"/>
          </a:p>
          <a:p>
            <a:endParaRPr lang="en-US" dirty="0"/>
          </a:p>
          <a:p>
            <a:endParaRPr lang="en-US" dirty="0"/>
          </a:p>
        </p:txBody>
      </p:sp>
    </p:spTree>
    <p:extLst>
      <p:ext uri="{BB962C8B-B14F-4D97-AF65-F5344CB8AC3E}">
        <p14:creationId xmlns:p14="http://schemas.microsoft.com/office/powerpoint/2010/main" val="24970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Conference Agenda </a:t>
            </a:r>
            <a:br>
              <a:rPr lang="en-US" sz="3200" dirty="0" smtClean="0"/>
            </a:br>
            <a:endParaRPr lang="en-US" sz="3200" dirty="0"/>
          </a:p>
        </p:txBody>
      </p:sp>
      <p:sp>
        <p:nvSpPr>
          <p:cNvPr id="3" name="Content Placeholder 2"/>
          <p:cNvSpPr>
            <a:spLocks noGrp="1"/>
          </p:cNvSpPr>
          <p:nvPr>
            <p:ph idx="1"/>
          </p:nvPr>
        </p:nvSpPr>
        <p:spPr>
          <a:xfrm>
            <a:off x="412750" y="1916832"/>
            <a:ext cx="8229600" cy="3887068"/>
          </a:xfrm>
        </p:spPr>
        <p:txBody>
          <a:bodyPr/>
          <a:lstStyle/>
          <a:p>
            <a:pPr marL="0" indent="0" algn="ctr">
              <a:buNone/>
            </a:pPr>
            <a:endParaRPr lang="en-GB" sz="3200" b="1" dirty="0" smtClean="0"/>
          </a:p>
          <a:p>
            <a:pPr marL="0" indent="0" algn="ctr">
              <a:buNone/>
            </a:pPr>
            <a:r>
              <a:rPr lang="en-GB" sz="3200" b="1" dirty="0" smtClean="0"/>
              <a:t>Taking </a:t>
            </a:r>
            <a:r>
              <a:rPr lang="en-GB" sz="3200" b="1" dirty="0" err="1"/>
              <a:t>Transculturalism</a:t>
            </a:r>
            <a:r>
              <a:rPr lang="en-GB" sz="3200" b="1" dirty="0"/>
              <a:t> and Diversity </a:t>
            </a:r>
            <a:r>
              <a:rPr lang="en-GB" sz="3200" b="1" dirty="0" smtClean="0"/>
              <a:t>Beyond</a:t>
            </a:r>
            <a:r>
              <a:rPr lang="en-GB" sz="3200" dirty="0"/>
              <a:t> </a:t>
            </a:r>
            <a:r>
              <a:rPr lang="en-GB" sz="3200" b="1" dirty="0" smtClean="0"/>
              <a:t>Boundaries</a:t>
            </a:r>
            <a:r>
              <a:rPr lang="en-GB" sz="3200" b="1" dirty="0"/>
              <a:t>: Exploring the experiences of under-represented Groups</a:t>
            </a:r>
            <a:r>
              <a:rPr lang="en-GB" sz="3200" dirty="0"/>
              <a:t> </a:t>
            </a:r>
            <a:endParaRPr lang="en-US" sz="3200" dirty="0"/>
          </a:p>
        </p:txBody>
      </p:sp>
    </p:spTree>
    <p:extLst>
      <p:ext uri="{BB962C8B-B14F-4D97-AF65-F5344CB8AC3E}">
        <p14:creationId xmlns:p14="http://schemas.microsoft.com/office/powerpoint/2010/main" val="365180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Focus and Aims</a:t>
            </a:r>
            <a:endParaRPr lang="en-US" dirty="0"/>
          </a:p>
        </p:txBody>
      </p:sp>
      <p:sp>
        <p:nvSpPr>
          <p:cNvPr id="3" name="Content Placeholder 2"/>
          <p:cNvSpPr>
            <a:spLocks noGrp="1"/>
          </p:cNvSpPr>
          <p:nvPr>
            <p:ph idx="1"/>
          </p:nvPr>
        </p:nvSpPr>
        <p:spPr>
          <a:xfrm>
            <a:off x="412750" y="1700808"/>
            <a:ext cx="8229600" cy="4320480"/>
          </a:xfrm>
        </p:spPr>
        <p:txBody>
          <a:bodyPr/>
          <a:lstStyle/>
          <a:p>
            <a:pPr marL="0" indent="0">
              <a:buNone/>
            </a:pPr>
            <a:r>
              <a:rPr lang="en-US" b="1" dirty="0" smtClean="0"/>
              <a:t>Focus</a:t>
            </a:r>
          </a:p>
          <a:p>
            <a:r>
              <a:rPr lang="en-US" dirty="0" smtClean="0"/>
              <a:t>The meanings </a:t>
            </a:r>
            <a:r>
              <a:rPr lang="en-US" dirty="0"/>
              <a:t>older women from diverse ethnic backgrounds attach to health and well being.  </a:t>
            </a:r>
            <a:endParaRPr lang="en-US" dirty="0" smtClean="0"/>
          </a:p>
          <a:p>
            <a:pPr marL="0" indent="0">
              <a:buNone/>
            </a:pPr>
            <a:r>
              <a:rPr lang="en-US" b="1" dirty="0" smtClean="0"/>
              <a:t>Aims</a:t>
            </a:r>
          </a:p>
          <a:p>
            <a:r>
              <a:rPr lang="en-US" dirty="0" smtClean="0"/>
              <a:t>To contest </a:t>
            </a:r>
            <a:r>
              <a:rPr lang="en-US" dirty="0"/>
              <a:t>uncritical Western and </a:t>
            </a:r>
            <a:r>
              <a:rPr lang="en-US" dirty="0" err="1"/>
              <a:t>medicalised</a:t>
            </a:r>
            <a:r>
              <a:rPr lang="en-US" dirty="0"/>
              <a:t> notions of health that are often applied to older women. </a:t>
            </a:r>
            <a:endParaRPr lang="en-US" dirty="0" smtClean="0"/>
          </a:p>
          <a:p>
            <a:r>
              <a:rPr lang="en-US" dirty="0" smtClean="0"/>
              <a:t>To highlight </a:t>
            </a:r>
            <a:r>
              <a:rPr lang="en-US" dirty="0"/>
              <a:t>the creative individual and collective capacity of older women to challenge negative stereotypes that associate ageing with poor health and disengagement from society.  </a:t>
            </a:r>
            <a:endParaRPr lang="en-GB" dirty="0"/>
          </a:p>
          <a:p>
            <a:endParaRPr lang="en-US" dirty="0"/>
          </a:p>
        </p:txBody>
      </p:sp>
    </p:spTree>
    <p:extLst>
      <p:ext uri="{BB962C8B-B14F-4D97-AF65-F5344CB8AC3E}">
        <p14:creationId xmlns:p14="http://schemas.microsoft.com/office/powerpoint/2010/main" val="239747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404663"/>
            <a:ext cx="9865096" cy="754211"/>
          </a:xfrm>
        </p:spPr>
        <p:txBody>
          <a:bodyPr/>
          <a:lstStyle/>
          <a:p>
            <a:pPr algn="ctr"/>
            <a:r>
              <a:rPr lang="en-US" dirty="0" smtClean="0"/>
              <a:t/>
            </a:r>
            <a:br>
              <a:rPr lang="en-US" dirty="0" smtClean="0"/>
            </a:br>
            <a:r>
              <a:rPr lang="en-US" dirty="0" smtClean="0"/>
              <a:t>To Begin…Some Western Medical </a:t>
            </a:r>
            <a:br>
              <a:rPr lang="en-US" dirty="0" smtClean="0"/>
            </a:br>
            <a:r>
              <a:rPr lang="en-US" dirty="0" smtClean="0"/>
              <a:t>Assumptions</a:t>
            </a:r>
            <a:endParaRPr lang="en-US" dirty="0"/>
          </a:p>
        </p:txBody>
      </p:sp>
      <p:sp>
        <p:nvSpPr>
          <p:cNvPr id="3" name="Content Placeholder 2"/>
          <p:cNvSpPr>
            <a:spLocks noGrp="1"/>
          </p:cNvSpPr>
          <p:nvPr>
            <p:ph idx="1"/>
          </p:nvPr>
        </p:nvSpPr>
        <p:spPr>
          <a:xfrm>
            <a:off x="412750" y="1988840"/>
            <a:ext cx="8229600" cy="3815060"/>
          </a:xfrm>
        </p:spPr>
        <p:txBody>
          <a:bodyPr/>
          <a:lstStyle/>
          <a:p>
            <a:pPr marL="0" indent="0">
              <a:buNone/>
            </a:pPr>
            <a:r>
              <a:rPr lang="en-US" sz="2800" dirty="0" smtClean="0"/>
              <a:t>1. ‘Health’ and ‘healthy lifestyle’ = the absence of disease (Rose 1999; </a:t>
            </a:r>
            <a:r>
              <a:rPr lang="en-US" sz="2800" dirty="0" err="1" smtClean="0"/>
              <a:t>Furedi</a:t>
            </a:r>
            <a:r>
              <a:rPr lang="en-US" sz="2800" dirty="0" smtClean="0"/>
              <a:t> 2004)</a:t>
            </a:r>
          </a:p>
          <a:p>
            <a:pPr marL="0" indent="0">
              <a:buNone/>
            </a:pPr>
            <a:r>
              <a:rPr lang="en-US" sz="2800" dirty="0" smtClean="0"/>
              <a:t>2. Ageing = physical and mental decline</a:t>
            </a:r>
          </a:p>
          <a:p>
            <a:pPr marL="0" indent="0">
              <a:buNone/>
            </a:pPr>
            <a:r>
              <a:rPr lang="en-US" sz="2800" dirty="0" smtClean="0"/>
              <a:t>3. But…ageing is a preventable ‘disease’ due to medical intervention</a:t>
            </a:r>
          </a:p>
          <a:p>
            <a:pPr marL="0" indent="0">
              <a:buNone/>
            </a:pPr>
            <a:r>
              <a:rPr lang="en-US" sz="2800" dirty="0" smtClean="0"/>
              <a:t>4. Good health can be achieved through self-surveillance and self-education</a:t>
            </a:r>
          </a:p>
          <a:p>
            <a:pPr marL="0" indent="0">
              <a:buNone/>
            </a:pPr>
            <a:r>
              <a:rPr lang="en-US" sz="2800" dirty="0" smtClean="0"/>
              <a:t>5. Health promotion is a means to achieve this.</a:t>
            </a:r>
          </a:p>
          <a:p>
            <a:pPr marL="0" indent="0">
              <a:buNone/>
            </a:pPr>
            <a:r>
              <a:rPr lang="en-US" sz="2800" dirty="0" smtClean="0"/>
              <a:t> </a:t>
            </a:r>
          </a:p>
          <a:p>
            <a:pPr marL="0" indent="0">
              <a:buNone/>
            </a:pPr>
            <a:endParaRPr lang="en-US" sz="2800" dirty="0" smtClean="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82396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332656"/>
            <a:ext cx="9885784" cy="1044128"/>
          </a:xfrm>
        </p:spPr>
        <p:txBody>
          <a:bodyPr/>
          <a:lstStyle/>
          <a:p>
            <a:pPr algn="ctr"/>
            <a:r>
              <a:rPr lang="en-US" dirty="0" smtClean="0"/>
              <a:t>The Abstraction </a:t>
            </a:r>
            <a:r>
              <a:rPr lang="en-US" dirty="0"/>
              <a:t>of </a:t>
            </a:r>
            <a:r>
              <a:rPr lang="en-US" dirty="0" smtClean="0"/>
              <a:t>‘Health</a:t>
            </a:r>
            <a:r>
              <a:rPr lang="en-US" dirty="0"/>
              <a:t>’ and </a:t>
            </a:r>
            <a:r>
              <a:rPr lang="en-US" dirty="0" smtClean="0"/>
              <a:t>‘Well-Being</a:t>
            </a:r>
            <a:r>
              <a:rPr lang="en-US" dirty="0"/>
              <a:t>’ </a:t>
            </a:r>
            <a:r>
              <a:rPr lang="en-US" dirty="0" smtClean="0"/>
              <a:t/>
            </a:r>
            <a:br>
              <a:rPr lang="en-US" dirty="0" smtClean="0"/>
            </a:br>
            <a:r>
              <a:rPr lang="en-US" dirty="0" smtClean="0"/>
              <a:t>from Social </a:t>
            </a:r>
            <a:r>
              <a:rPr lang="en-US" dirty="0"/>
              <a:t>and </a:t>
            </a:r>
            <a:r>
              <a:rPr lang="en-US" dirty="0" smtClean="0"/>
              <a:t>Cultural </a:t>
            </a:r>
            <a:r>
              <a:rPr lang="en-US" dirty="0"/>
              <a:t>C</a:t>
            </a:r>
            <a:r>
              <a:rPr lang="en-US" dirty="0" smtClean="0"/>
              <a:t>ontext </a:t>
            </a:r>
            <a:endParaRPr lang="en-US" dirty="0"/>
          </a:p>
        </p:txBody>
      </p:sp>
      <p:sp>
        <p:nvSpPr>
          <p:cNvPr id="3" name="Content Placeholder 2"/>
          <p:cNvSpPr>
            <a:spLocks noGrp="1"/>
          </p:cNvSpPr>
          <p:nvPr>
            <p:ph idx="1"/>
          </p:nvPr>
        </p:nvSpPr>
        <p:spPr>
          <a:xfrm>
            <a:off x="412750" y="2060848"/>
            <a:ext cx="8229600" cy="3743052"/>
          </a:xfrm>
        </p:spPr>
        <p:txBody>
          <a:bodyPr/>
          <a:lstStyle/>
          <a:p>
            <a:r>
              <a:rPr lang="en-US" dirty="0" smtClean="0"/>
              <a:t>Western medicalization of ageing and health has shaped societal and individual expectations of health and physical capability in later life (Vincent 2003; Maynard et al. 2008)</a:t>
            </a:r>
          </a:p>
          <a:p>
            <a:r>
              <a:rPr lang="en-US" dirty="0" smtClean="0"/>
              <a:t>Social and ethno-cultural aspects of health and ageing are absent or made invisible - mechanistic approach to the body</a:t>
            </a:r>
          </a:p>
          <a:p>
            <a:r>
              <a:rPr lang="en-US" dirty="0" smtClean="0"/>
              <a:t>The increasing western medicalization of everyday life has influenced what is constructed as illness (</a:t>
            </a:r>
            <a:r>
              <a:rPr lang="en-US" dirty="0" err="1" smtClean="0"/>
              <a:t>Furedi</a:t>
            </a:r>
            <a:r>
              <a:rPr lang="en-US" dirty="0" smtClean="0"/>
              <a:t> 2004).</a:t>
            </a:r>
          </a:p>
          <a:p>
            <a:endParaRPr lang="en-US" dirty="0" smtClean="0"/>
          </a:p>
          <a:p>
            <a:endParaRPr lang="en-US" dirty="0" smtClean="0"/>
          </a:p>
          <a:p>
            <a:endParaRPr lang="en-US" dirty="0"/>
          </a:p>
        </p:txBody>
      </p:sp>
    </p:spTree>
    <p:extLst>
      <p:ext uri="{BB962C8B-B14F-4D97-AF65-F5344CB8AC3E}">
        <p14:creationId xmlns:p14="http://schemas.microsoft.com/office/powerpoint/2010/main" val="249803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GB" sz="3200" dirty="0">
                <a:latin typeface="Tahoma" charset="0"/>
                <a:cs typeface="+mj-cs"/>
              </a:rPr>
              <a:t/>
            </a:r>
            <a:br>
              <a:rPr lang="en-GB" sz="3200" dirty="0">
                <a:latin typeface="Tahoma" charset="0"/>
                <a:cs typeface="+mj-cs"/>
              </a:rPr>
            </a:br>
            <a:r>
              <a:rPr lang="en-GB" sz="3200" dirty="0" smtClean="0">
                <a:latin typeface="Tahoma" charset="0"/>
                <a:cs typeface="+mj-cs"/>
              </a:rPr>
              <a:t>My Research: Some Key findings</a:t>
            </a:r>
            <a:endParaRPr lang="en-GB" sz="3200" dirty="0">
              <a:latin typeface="Tahoma" charset="0"/>
              <a:cs typeface="+mj-cs"/>
            </a:endParaRPr>
          </a:p>
        </p:txBody>
      </p:sp>
      <p:sp>
        <p:nvSpPr>
          <p:cNvPr id="18435" name="Rectangle 3"/>
          <p:cNvSpPr>
            <a:spLocks noGrp="1" noRot="1" noChangeArrowheads="1"/>
          </p:cNvSpPr>
          <p:nvPr>
            <p:ph type="body" idx="1"/>
          </p:nvPr>
        </p:nvSpPr>
        <p:spPr>
          <a:xfrm>
            <a:off x="412750" y="2060848"/>
            <a:ext cx="8229600" cy="3743052"/>
          </a:xfrm>
        </p:spPr>
        <p:txBody>
          <a:bodyPr/>
          <a:lstStyle/>
          <a:p>
            <a:pPr marL="0" indent="0" eaLnBrk="1" hangingPunct="1">
              <a:buNone/>
              <a:defRPr/>
            </a:pPr>
            <a:r>
              <a:rPr lang="en-GB" dirty="0" smtClean="0">
                <a:latin typeface="Tahoma" charset="0"/>
                <a:cs typeface="+mn-cs"/>
              </a:rPr>
              <a:t>1. Significance of ‘health’ - good </a:t>
            </a:r>
            <a:r>
              <a:rPr lang="en-GB" dirty="0">
                <a:latin typeface="Tahoma" charset="0"/>
                <a:cs typeface="+mn-cs"/>
              </a:rPr>
              <a:t>health regarded as central to quality of life for older people.</a:t>
            </a:r>
          </a:p>
          <a:p>
            <a:pPr marL="0" indent="0" eaLnBrk="1" hangingPunct="1">
              <a:buNone/>
              <a:defRPr/>
            </a:pPr>
            <a:r>
              <a:rPr lang="en-GB" dirty="0" smtClean="0">
                <a:latin typeface="Tahoma" charset="0"/>
                <a:cs typeface="+mn-cs"/>
              </a:rPr>
              <a:t>2. When </a:t>
            </a:r>
            <a:r>
              <a:rPr lang="en-GB" dirty="0">
                <a:latin typeface="Tahoma" charset="0"/>
                <a:cs typeface="+mn-cs"/>
              </a:rPr>
              <a:t>faced with illnesses like arthritis, high blood pressure etc. women were still able to </a:t>
            </a:r>
            <a:r>
              <a:rPr lang="ja-JP" altLang="en-GB" dirty="0">
                <a:latin typeface="Tahoma" charset="0"/>
                <a:cs typeface="+mn-cs"/>
              </a:rPr>
              <a:t>‘</a:t>
            </a:r>
            <a:r>
              <a:rPr lang="en-GB" dirty="0">
                <a:latin typeface="Tahoma" charset="0"/>
                <a:cs typeface="+mn-cs"/>
              </a:rPr>
              <a:t>get on with their lives</a:t>
            </a:r>
            <a:r>
              <a:rPr lang="ja-JP" altLang="en-GB" dirty="0">
                <a:latin typeface="Tahoma" charset="0"/>
                <a:cs typeface="+mn-cs"/>
              </a:rPr>
              <a:t>’</a:t>
            </a:r>
            <a:r>
              <a:rPr lang="en-GB" dirty="0">
                <a:latin typeface="Tahoma" charset="0"/>
                <a:cs typeface="+mn-cs"/>
              </a:rPr>
              <a:t> (Maynard, </a:t>
            </a:r>
            <a:r>
              <a:rPr lang="en-GB" dirty="0" err="1">
                <a:latin typeface="Tahoma" charset="0"/>
                <a:cs typeface="+mn-cs"/>
              </a:rPr>
              <a:t>Afshar</a:t>
            </a:r>
            <a:r>
              <a:rPr lang="en-GB" dirty="0">
                <a:latin typeface="Tahoma" charset="0"/>
                <a:cs typeface="+mn-cs"/>
              </a:rPr>
              <a:t>, Franks, Wray, 2008)</a:t>
            </a:r>
            <a:r>
              <a:rPr lang="en-GB" dirty="0" smtClean="0">
                <a:latin typeface="Tahoma" charset="0"/>
                <a:cs typeface="+mn-cs"/>
              </a:rPr>
              <a:t>.</a:t>
            </a:r>
          </a:p>
          <a:p>
            <a:pPr marL="0" indent="0" eaLnBrk="1" hangingPunct="1">
              <a:buNone/>
              <a:defRPr/>
            </a:pPr>
            <a:r>
              <a:rPr lang="en-GB" dirty="0" smtClean="0">
                <a:latin typeface="Tahoma" charset="0"/>
              </a:rPr>
              <a:t>3. Previous life events impact health and well being in later life (</a:t>
            </a:r>
            <a:r>
              <a:rPr lang="en-GB" dirty="0">
                <a:latin typeface="Tahoma" charset="0"/>
              </a:rPr>
              <a:t>Maynard, </a:t>
            </a:r>
            <a:r>
              <a:rPr lang="en-GB" dirty="0" err="1">
                <a:latin typeface="Tahoma" charset="0"/>
              </a:rPr>
              <a:t>Afshar</a:t>
            </a:r>
            <a:r>
              <a:rPr lang="en-GB" dirty="0">
                <a:latin typeface="Tahoma" charset="0"/>
              </a:rPr>
              <a:t>, Franks, Wray, </a:t>
            </a:r>
            <a:r>
              <a:rPr lang="en-GB" dirty="0" smtClean="0">
                <a:latin typeface="Tahoma" charset="0"/>
              </a:rPr>
              <a:t>2008; Wray 2012).</a:t>
            </a:r>
          </a:p>
          <a:p>
            <a:pPr marL="0" indent="0" eaLnBrk="1" hangingPunct="1">
              <a:buNone/>
              <a:defRPr/>
            </a:pPr>
            <a:r>
              <a:rPr lang="en-GB" dirty="0" smtClean="0">
                <a:latin typeface="Tahoma" charset="0"/>
                <a:cs typeface="+mn-cs"/>
              </a:rPr>
              <a:t>4. Religious beliefs </a:t>
            </a:r>
            <a:r>
              <a:rPr lang="en-GB" dirty="0" smtClean="0">
                <a:latin typeface="Tahoma" charset="0"/>
              </a:rPr>
              <a:t>influence health and well being (Bartholomew 2011). </a:t>
            </a:r>
            <a:endParaRPr lang="en-GB" dirty="0">
              <a:latin typeface="Tahoma" charset="0"/>
              <a:cs typeface="+mn-cs"/>
            </a:endParaRPr>
          </a:p>
        </p:txBody>
      </p:sp>
    </p:spTree>
    <p:extLst>
      <p:ext uri="{BB962C8B-B14F-4D97-AF65-F5344CB8AC3E}">
        <p14:creationId xmlns:p14="http://schemas.microsoft.com/office/powerpoint/2010/main" val="189313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663"/>
            <a:ext cx="8229600" cy="1008113"/>
          </a:xfrm>
        </p:spPr>
        <p:txBody>
          <a:bodyPr/>
          <a:lstStyle/>
          <a:p>
            <a:r>
              <a:rPr lang="en-US" dirty="0" smtClean="0"/>
              <a:t>Perceptions of ‘Health’ are Diverse</a:t>
            </a:r>
            <a:endParaRPr lang="en-US" dirty="0"/>
          </a:p>
        </p:txBody>
      </p:sp>
      <p:sp>
        <p:nvSpPr>
          <p:cNvPr id="3" name="Content Placeholder 2"/>
          <p:cNvSpPr>
            <a:spLocks noGrp="1"/>
          </p:cNvSpPr>
          <p:nvPr>
            <p:ph idx="1"/>
          </p:nvPr>
        </p:nvSpPr>
        <p:spPr>
          <a:xfrm>
            <a:off x="412750" y="2132856"/>
            <a:ext cx="8229600" cy="3671044"/>
          </a:xfrm>
        </p:spPr>
        <p:txBody>
          <a:bodyPr/>
          <a:lstStyle/>
          <a:p>
            <a:r>
              <a:rPr lang="en-US" i="1" dirty="0" smtClean="0">
                <a:latin typeface="Tahoma" charset="0"/>
              </a:rPr>
              <a:t>Good </a:t>
            </a:r>
            <a:r>
              <a:rPr lang="en-US" i="1" dirty="0">
                <a:latin typeface="Tahoma" charset="0"/>
              </a:rPr>
              <a:t>health is when you’re happy, physically and mentally healthy </a:t>
            </a:r>
            <a:r>
              <a:rPr lang="en-US" dirty="0">
                <a:latin typeface="Tahoma" charset="0"/>
              </a:rPr>
              <a:t>(Indian woman, aged 62)</a:t>
            </a:r>
            <a:r>
              <a:rPr lang="en-US" dirty="0" smtClean="0">
                <a:latin typeface="Tahoma" charset="0"/>
              </a:rPr>
              <a:t>.</a:t>
            </a:r>
          </a:p>
          <a:p>
            <a:endParaRPr lang="en-US" dirty="0" smtClean="0">
              <a:latin typeface="Tahoma" charset="0"/>
            </a:endParaRPr>
          </a:p>
          <a:p>
            <a:r>
              <a:rPr lang="en-US" i="1" dirty="0">
                <a:latin typeface="Tahoma" charset="0"/>
              </a:rPr>
              <a:t>Generally I have enjoyed good health, For the past six years, I have had knee problems which causes discomfort when walking. Good health is having mind, soul and physical free from foreign diseases</a:t>
            </a:r>
            <a:r>
              <a:rPr lang="en-US" dirty="0">
                <a:latin typeface="Tahoma" charset="0"/>
              </a:rPr>
              <a:t>. (Indian woman, aged 62).</a:t>
            </a:r>
          </a:p>
          <a:p>
            <a:endParaRPr lang="en-US" dirty="0">
              <a:latin typeface="Tahoma" charset="0"/>
            </a:endParaRPr>
          </a:p>
          <a:p>
            <a:endParaRPr lang="en-US" dirty="0">
              <a:cs typeface="Times New Roman" charset="0"/>
            </a:endParaRPr>
          </a:p>
          <a:p>
            <a:endParaRPr lang="en-US" dirty="0"/>
          </a:p>
        </p:txBody>
      </p:sp>
    </p:spTree>
    <p:extLst>
      <p:ext uri="{BB962C8B-B14F-4D97-AF65-F5344CB8AC3E}">
        <p14:creationId xmlns:p14="http://schemas.microsoft.com/office/powerpoint/2010/main" val="204970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Giving In and Keeping Going…</a:t>
            </a:r>
            <a:endParaRPr lang="en-US" dirty="0"/>
          </a:p>
        </p:txBody>
      </p:sp>
      <p:sp>
        <p:nvSpPr>
          <p:cNvPr id="3" name="Content Placeholder 2"/>
          <p:cNvSpPr>
            <a:spLocks noGrp="1"/>
          </p:cNvSpPr>
          <p:nvPr>
            <p:ph idx="1"/>
          </p:nvPr>
        </p:nvSpPr>
        <p:spPr>
          <a:xfrm>
            <a:off x="412750" y="1844824"/>
            <a:ext cx="8229600" cy="3959076"/>
          </a:xfrm>
        </p:spPr>
        <p:txBody>
          <a:bodyPr/>
          <a:lstStyle/>
          <a:p>
            <a:r>
              <a:rPr lang="en-US" i="1" dirty="0" smtClean="0"/>
              <a:t>In general it (body) is slowing down and um you know there are things you could do and you can’t always do it. You can do it but you do it a slower pace. It’s got its set-backs but it’s not being ill </a:t>
            </a:r>
            <a:r>
              <a:rPr lang="en-US" dirty="0" smtClean="0"/>
              <a:t>(West Indian woman, age 64).</a:t>
            </a:r>
          </a:p>
          <a:p>
            <a:endParaRPr lang="en-US" dirty="0" smtClean="0"/>
          </a:p>
          <a:p>
            <a:r>
              <a:rPr lang="en-US" i="1" dirty="0" smtClean="0"/>
              <a:t>I can’t run that’s one thing I can’t do since I broke me knee. I can’t run but I can dance…if there’s dancing I mean I’m up dancing all day you know </a:t>
            </a:r>
            <a:r>
              <a:rPr lang="en-US" dirty="0" smtClean="0"/>
              <a:t>(British/Irish woman aged, 66).</a:t>
            </a:r>
          </a:p>
          <a:p>
            <a:endParaRPr lang="en-US" dirty="0" smtClean="0"/>
          </a:p>
          <a:p>
            <a:endParaRPr lang="en-US" dirty="0" smtClean="0"/>
          </a:p>
          <a:p>
            <a:endParaRPr lang="en-US" dirty="0"/>
          </a:p>
        </p:txBody>
      </p:sp>
    </p:spTree>
    <p:extLst>
      <p:ext uri="{BB962C8B-B14F-4D97-AF65-F5344CB8AC3E}">
        <p14:creationId xmlns:p14="http://schemas.microsoft.com/office/powerpoint/2010/main" val="330068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latin typeface="Tahoma" charset="0"/>
                <a:cs typeface="+mj-cs"/>
              </a:rPr>
              <a:t/>
            </a:r>
            <a:br>
              <a:rPr lang="en-US" sz="3200" dirty="0" smtClean="0">
                <a:latin typeface="Tahoma" charset="0"/>
                <a:cs typeface="+mj-cs"/>
              </a:rPr>
            </a:br>
            <a:r>
              <a:rPr lang="en-US" sz="3200" dirty="0" smtClean="0">
                <a:latin typeface="Tahoma" charset="0"/>
                <a:cs typeface="+mj-cs"/>
              </a:rPr>
              <a:t>Connecting </a:t>
            </a:r>
            <a:r>
              <a:rPr lang="en-US" sz="3200" dirty="0" smtClean="0">
                <a:latin typeface="Tahoma" charset="0"/>
              </a:rPr>
              <a:t>Past </a:t>
            </a:r>
            <a:r>
              <a:rPr lang="en-US" sz="3200" dirty="0" smtClean="0">
                <a:latin typeface="Tahoma" charset="0"/>
                <a:cs typeface="+mj-cs"/>
              </a:rPr>
              <a:t>and Current Health </a:t>
            </a:r>
            <a:br>
              <a:rPr lang="en-US" sz="3200" dirty="0" smtClean="0">
                <a:latin typeface="Tahoma" charset="0"/>
                <a:cs typeface="+mj-cs"/>
              </a:rPr>
            </a:br>
            <a:r>
              <a:rPr lang="en-US" sz="3200" dirty="0" smtClean="0">
                <a:latin typeface="Tahoma" charset="0"/>
                <a:cs typeface="+mj-cs"/>
              </a:rPr>
              <a:t>and </a:t>
            </a:r>
            <a:br>
              <a:rPr lang="en-US" sz="3200" dirty="0" smtClean="0">
                <a:latin typeface="Tahoma" charset="0"/>
                <a:cs typeface="+mj-cs"/>
              </a:rPr>
            </a:br>
            <a:r>
              <a:rPr lang="en-US" sz="3200" dirty="0" smtClean="0">
                <a:latin typeface="Tahoma" charset="0"/>
                <a:cs typeface="+mj-cs"/>
              </a:rPr>
              <a:t>Well-Being</a:t>
            </a:r>
            <a:endParaRPr lang="en-US" sz="3200" dirty="0">
              <a:latin typeface="Tahoma" charset="0"/>
              <a:cs typeface="+mj-cs"/>
            </a:endParaRPr>
          </a:p>
        </p:txBody>
      </p:sp>
      <p:sp>
        <p:nvSpPr>
          <p:cNvPr id="3" name="Content Placeholder 2"/>
          <p:cNvSpPr>
            <a:spLocks noGrp="1"/>
          </p:cNvSpPr>
          <p:nvPr>
            <p:ph idx="1"/>
          </p:nvPr>
        </p:nvSpPr>
        <p:spPr/>
        <p:txBody>
          <a:bodyPr/>
          <a:lstStyle/>
          <a:p>
            <a:pPr>
              <a:defRPr/>
            </a:pPr>
            <a:r>
              <a:rPr lang="en-US" i="1" dirty="0" smtClean="0">
                <a:latin typeface="Tahoma" charset="0"/>
                <a:cs typeface="+mn-cs"/>
              </a:rPr>
              <a:t>(…) when </a:t>
            </a:r>
            <a:r>
              <a:rPr lang="en-US" i="1" dirty="0">
                <a:latin typeface="Tahoma" charset="0"/>
                <a:cs typeface="+mn-cs"/>
              </a:rPr>
              <a:t>I was young I had too many responsibilities to feel young. I cared for my brothers and sisters and now my own children…I am not in good health. I have been mentally ill for some time. Feeling tired and depressed</a:t>
            </a:r>
            <a:r>
              <a:rPr lang="en-US" dirty="0">
                <a:latin typeface="Tahoma" charset="0"/>
                <a:cs typeface="+mn-cs"/>
              </a:rPr>
              <a:t> (Bangladeshi woman, aged 61</a:t>
            </a:r>
            <a:r>
              <a:rPr lang="en-US" dirty="0" smtClean="0">
                <a:latin typeface="Tahoma" charset="0"/>
                <a:cs typeface="+mn-cs"/>
              </a:rPr>
              <a:t>).</a:t>
            </a:r>
          </a:p>
          <a:p>
            <a:pPr>
              <a:defRPr/>
            </a:pPr>
            <a:endParaRPr lang="en-US" dirty="0" smtClean="0">
              <a:latin typeface="Tahoma" charset="0"/>
              <a:cs typeface="+mn-cs"/>
            </a:endParaRPr>
          </a:p>
          <a:p>
            <a:pPr>
              <a:defRPr/>
            </a:pPr>
            <a:r>
              <a:rPr lang="en-US" i="1" dirty="0"/>
              <a:t>After having nine children my health is very poor</a:t>
            </a:r>
            <a:r>
              <a:rPr lang="en-US" dirty="0"/>
              <a:t> (Pakistani woman, aged 59).</a:t>
            </a:r>
          </a:p>
          <a:p>
            <a:pPr>
              <a:defRPr/>
            </a:pPr>
            <a:endParaRPr lang="en-US" dirty="0" smtClean="0">
              <a:latin typeface="Tahoma" charset="0"/>
              <a:cs typeface="+mn-cs"/>
            </a:endParaRPr>
          </a:p>
          <a:p>
            <a:pPr>
              <a:defRPr/>
            </a:pPr>
            <a:endParaRPr lang="en-US" dirty="0">
              <a:latin typeface="Tahoma" charset="0"/>
              <a:cs typeface="+mn-cs"/>
            </a:endParaRPr>
          </a:p>
        </p:txBody>
      </p:sp>
    </p:spTree>
    <p:extLst>
      <p:ext uri="{BB962C8B-B14F-4D97-AF65-F5344CB8AC3E}">
        <p14:creationId xmlns:p14="http://schemas.microsoft.com/office/powerpoint/2010/main" val="204799128"/>
      </p:ext>
    </p:extLst>
  </p:cSld>
  <p:clrMapOvr>
    <a:masterClrMapping/>
  </p:clrMapOvr>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1427</TotalTime>
  <Words>1002</Words>
  <Application>Microsoft Office PowerPoint</Application>
  <PresentationFormat>On-screen Show (4:3)</PresentationFormat>
  <Paragraphs>72</Paragraphs>
  <Slides>15</Slides>
  <Notes>1</Notes>
  <HiddenSlides>0</HiddenSlides>
  <MMClips>0</MMClips>
  <ScaleCrop>false</ScaleCrop>
  <HeadingPairs>
    <vt:vector size="4" baseType="variant">
      <vt:variant>
        <vt:lpstr>Theme</vt:lpstr>
      </vt:variant>
      <vt:variant>
        <vt:i4>13</vt:i4>
      </vt:variant>
      <vt:variant>
        <vt:lpstr>Slide Titles</vt:lpstr>
      </vt:variant>
      <vt:variant>
        <vt:i4>15</vt:i4>
      </vt:variant>
    </vt:vector>
  </HeadingPairs>
  <TitlesOfParts>
    <vt:vector size="28"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PowerPoint Presentation</vt:lpstr>
      <vt:lpstr>The Conference Agenda  </vt:lpstr>
      <vt:lpstr>Presentation Focus and Aims</vt:lpstr>
      <vt:lpstr> To Begin…Some Western Medical  Assumptions</vt:lpstr>
      <vt:lpstr>The Abstraction of ‘Health’ and ‘Well-Being’  from Social and Cultural Context </vt:lpstr>
      <vt:lpstr> My Research: Some Key findings</vt:lpstr>
      <vt:lpstr>Perceptions of ‘Health’ are Diverse</vt:lpstr>
      <vt:lpstr>Not Giving In and Keeping Going…</vt:lpstr>
      <vt:lpstr> Connecting Past and Current Health  and  Well-Being</vt:lpstr>
      <vt:lpstr>Connecting Past and Current Health  and Well-Being</vt:lpstr>
      <vt:lpstr>Religious Beliefs and Health and  Well-Being</vt:lpstr>
      <vt:lpstr>Religious Beliefs and Health and  Well-Being</vt:lpstr>
      <vt:lpstr>Summary</vt:lpstr>
      <vt:lpstr>References</vt:lpstr>
      <vt:lpstr>References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Sharon Beastall</cp:lastModifiedBy>
  <cp:revision>54</cp:revision>
  <cp:lastPrinted>2014-03-04T12:23:41Z</cp:lastPrinted>
  <dcterms:created xsi:type="dcterms:W3CDTF">2012-10-10T08:25:01Z</dcterms:created>
  <dcterms:modified xsi:type="dcterms:W3CDTF">2014-09-24T07:05:39Z</dcterms:modified>
</cp:coreProperties>
</file>