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3"/>
  </p:notesMasterIdLst>
  <p:handoutMasterIdLst>
    <p:handoutMasterId r:id="rId4"/>
  </p:handoutMasterIdLst>
  <p:sldIdLst>
    <p:sldId id="263" r:id="rId2"/>
  </p:sldIdLst>
  <p:sldSz cx="35967988" cy="43168888"/>
  <p:notesSz cx="10234613" cy="7099300"/>
  <p:defaultTextStyle>
    <a:defPPr>
      <a:defRPr lang="en-GB"/>
    </a:defPPr>
    <a:lvl1pPr algn="l" rtl="0" fontAlgn="base">
      <a:spcBef>
        <a:spcPct val="0"/>
      </a:spcBef>
      <a:spcAft>
        <a:spcPct val="0"/>
      </a:spcAft>
      <a:defRPr sz="8900" kern="1200">
        <a:solidFill>
          <a:schemeClr val="tx1"/>
        </a:solidFill>
        <a:latin typeface="Times New Roman" pitchFamily="18" charset="0"/>
        <a:ea typeface="+mn-ea"/>
        <a:cs typeface="+mn-cs"/>
      </a:defRPr>
    </a:lvl1pPr>
    <a:lvl2pPr marL="412166" algn="l" rtl="0" fontAlgn="base">
      <a:spcBef>
        <a:spcPct val="0"/>
      </a:spcBef>
      <a:spcAft>
        <a:spcPct val="0"/>
      </a:spcAft>
      <a:defRPr sz="8900" kern="1200">
        <a:solidFill>
          <a:schemeClr val="tx1"/>
        </a:solidFill>
        <a:latin typeface="Times New Roman" pitchFamily="18" charset="0"/>
        <a:ea typeface="+mn-ea"/>
        <a:cs typeface="+mn-cs"/>
      </a:defRPr>
    </a:lvl2pPr>
    <a:lvl3pPr marL="824332" algn="l" rtl="0" fontAlgn="base">
      <a:spcBef>
        <a:spcPct val="0"/>
      </a:spcBef>
      <a:spcAft>
        <a:spcPct val="0"/>
      </a:spcAft>
      <a:defRPr sz="8900" kern="1200">
        <a:solidFill>
          <a:schemeClr val="tx1"/>
        </a:solidFill>
        <a:latin typeface="Times New Roman" pitchFamily="18" charset="0"/>
        <a:ea typeface="+mn-ea"/>
        <a:cs typeface="+mn-cs"/>
      </a:defRPr>
    </a:lvl3pPr>
    <a:lvl4pPr marL="1236497" algn="l" rtl="0" fontAlgn="base">
      <a:spcBef>
        <a:spcPct val="0"/>
      </a:spcBef>
      <a:spcAft>
        <a:spcPct val="0"/>
      </a:spcAft>
      <a:defRPr sz="8900" kern="1200">
        <a:solidFill>
          <a:schemeClr val="tx1"/>
        </a:solidFill>
        <a:latin typeface="Times New Roman" pitchFamily="18" charset="0"/>
        <a:ea typeface="+mn-ea"/>
        <a:cs typeface="+mn-cs"/>
      </a:defRPr>
    </a:lvl4pPr>
    <a:lvl5pPr marL="1648663" algn="l" rtl="0" fontAlgn="base">
      <a:spcBef>
        <a:spcPct val="0"/>
      </a:spcBef>
      <a:spcAft>
        <a:spcPct val="0"/>
      </a:spcAft>
      <a:defRPr sz="8900" kern="1200">
        <a:solidFill>
          <a:schemeClr val="tx1"/>
        </a:solidFill>
        <a:latin typeface="Times New Roman" pitchFamily="18" charset="0"/>
        <a:ea typeface="+mn-ea"/>
        <a:cs typeface="+mn-cs"/>
      </a:defRPr>
    </a:lvl5pPr>
    <a:lvl6pPr marL="2060829" algn="l" defTabSz="824332" rtl="0" eaLnBrk="1" latinLnBrk="0" hangingPunct="1">
      <a:defRPr sz="8900" kern="1200">
        <a:solidFill>
          <a:schemeClr val="tx1"/>
        </a:solidFill>
        <a:latin typeface="Times New Roman" pitchFamily="18" charset="0"/>
        <a:ea typeface="+mn-ea"/>
        <a:cs typeface="+mn-cs"/>
      </a:defRPr>
    </a:lvl6pPr>
    <a:lvl7pPr marL="2472995" algn="l" defTabSz="824332" rtl="0" eaLnBrk="1" latinLnBrk="0" hangingPunct="1">
      <a:defRPr sz="8900" kern="1200">
        <a:solidFill>
          <a:schemeClr val="tx1"/>
        </a:solidFill>
        <a:latin typeface="Times New Roman" pitchFamily="18" charset="0"/>
        <a:ea typeface="+mn-ea"/>
        <a:cs typeface="+mn-cs"/>
      </a:defRPr>
    </a:lvl7pPr>
    <a:lvl8pPr marL="2885161" algn="l" defTabSz="824332" rtl="0" eaLnBrk="1" latinLnBrk="0" hangingPunct="1">
      <a:defRPr sz="8900" kern="1200">
        <a:solidFill>
          <a:schemeClr val="tx1"/>
        </a:solidFill>
        <a:latin typeface="Times New Roman" pitchFamily="18" charset="0"/>
        <a:ea typeface="+mn-ea"/>
        <a:cs typeface="+mn-cs"/>
      </a:defRPr>
    </a:lvl8pPr>
    <a:lvl9pPr marL="3297326" algn="l" defTabSz="824332" rtl="0" eaLnBrk="1" latinLnBrk="0" hangingPunct="1">
      <a:defRPr sz="89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k Johnson (IWNM)" initials="" lastIdx="4" clrIdx="0"/>
  <p:cmAuthor id="1" name="v-debuye" initials="" lastIdx="8" clrIdx="1"/>
  <p:cmAuthor id="2" name="a-bumont"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1"/>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ECEE"/>
    <a:srgbClr val="BF3409"/>
    <a:srgbClr val="362DF3"/>
    <a:srgbClr val="F2ACEA"/>
    <a:srgbClr val="B3A8F6"/>
    <a:srgbClr val="F0D010"/>
    <a:srgbClr val="006666"/>
    <a:srgbClr val="A72F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634" autoAdjust="0"/>
    <p:restoredTop sz="96307" autoAdjust="0"/>
  </p:normalViewPr>
  <p:slideViewPr>
    <p:cSldViewPr>
      <p:cViewPr>
        <p:scale>
          <a:sx n="16" d="100"/>
          <a:sy n="16" d="100"/>
        </p:scale>
        <p:origin x="-3726" y="-498"/>
      </p:cViewPr>
      <p:guideLst>
        <p:guide orient="horz" pos="13597"/>
        <p:guide pos="11329"/>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4418932" cy="393870"/>
          </a:xfrm>
          <a:prstGeom prst="rect">
            <a:avLst/>
          </a:prstGeom>
          <a:noFill/>
          <a:ln>
            <a:noFill/>
          </a:ln>
          <a:effectLst/>
          <a:extLst/>
        </p:spPr>
        <p:txBody>
          <a:bodyPr vert="horz" wrap="square" lIns="98579" tIns="49290" rIns="98579" bIns="49290" numCol="1" anchor="t" anchorCtr="0" compatLnSpc="1">
            <a:prstTxWarp prst="textNoShape">
              <a:avLst/>
            </a:prstTxWarp>
          </a:bodyPr>
          <a:lstStyle>
            <a:lvl1pPr defTabSz="985736" eaLnBrk="0" hangingPunct="0">
              <a:spcBef>
                <a:spcPct val="0"/>
              </a:spcBef>
              <a:buFontTx/>
              <a:buNone/>
              <a:defRPr sz="1300">
                <a:latin typeface="Arial" charset="0"/>
              </a:defRPr>
            </a:lvl1pPr>
          </a:lstStyle>
          <a:p>
            <a:pPr>
              <a:defRPr/>
            </a:pPr>
            <a:endParaRPr lang="en-GB" dirty="0"/>
          </a:p>
        </p:txBody>
      </p:sp>
      <p:sp>
        <p:nvSpPr>
          <p:cNvPr id="9219" name="Rectangle 3"/>
          <p:cNvSpPr>
            <a:spLocks noGrp="1" noChangeArrowheads="1"/>
          </p:cNvSpPr>
          <p:nvPr>
            <p:ph type="dt" sz="quarter" idx="1"/>
          </p:nvPr>
        </p:nvSpPr>
        <p:spPr bwMode="auto">
          <a:xfrm>
            <a:off x="5776980" y="0"/>
            <a:ext cx="4417174" cy="393870"/>
          </a:xfrm>
          <a:prstGeom prst="rect">
            <a:avLst/>
          </a:prstGeom>
          <a:noFill/>
          <a:ln>
            <a:noFill/>
          </a:ln>
          <a:effectLst/>
          <a:extLst/>
        </p:spPr>
        <p:txBody>
          <a:bodyPr vert="horz" wrap="square" lIns="98579" tIns="49290" rIns="98579" bIns="49290" numCol="1" anchor="t" anchorCtr="0" compatLnSpc="1">
            <a:prstTxWarp prst="textNoShape">
              <a:avLst/>
            </a:prstTxWarp>
          </a:bodyPr>
          <a:lstStyle>
            <a:lvl1pPr algn="r" defTabSz="985736" eaLnBrk="0" hangingPunct="0">
              <a:spcBef>
                <a:spcPct val="0"/>
              </a:spcBef>
              <a:buFontTx/>
              <a:buNone/>
              <a:defRPr sz="1300">
                <a:latin typeface="Arial" charset="0"/>
              </a:defRPr>
            </a:lvl1pPr>
          </a:lstStyle>
          <a:p>
            <a:pPr>
              <a:defRPr/>
            </a:pPr>
            <a:endParaRPr lang="en-GB" dirty="0"/>
          </a:p>
        </p:txBody>
      </p:sp>
      <p:sp>
        <p:nvSpPr>
          <p:cNvPr id="9220" name="Rectangle 4"/>
          <p:cNvSpPr>
            <a:spLocks noGrp="1" noChangeArrowheads="1"/>
          </p:cNvSpPr>
          <p:nvPr>
            <p:ph type="ftr" sz="quarter" idx="2"/>
          </p:nvPr>
        </p:nvSpPr>
        <p:spPr bwMode="auto">
          <a:xfrm>
            <a:off x="0" y="6705431"/>
            <a:ext cx="4418932" cy="393869"/>
          </a:xfrm>
          <a:prstGeom prst="rect">
            <a:avLst/>
          </a:prstGeom>
          <a:noFill/>
          <a:ln>
            <a:noFill/>
          </a:ln>
          <a:effectLst/>
          <a:extLst/>
        </p:spPr>
        <p:txBody>
          <a:bodyPr vert="horz" wrap="square" lIns="98579" tIns="49290" rIns="98579" bIns="49290" numCol="1" anchor="b" anchorCtr="0" compatLnSpc="1">
            <a:prstTxWarp prst="textNoShape">
              <a:avLst/>
            </a:prstTxWarp>
          </a:bodyPr>
          <a:lstStyle>
            <a:lvl1pPr defTabSz="985736" eaLnBrk="0" hangingPunct="0">
              <a:spcBef>
                <a:spcPct val="0"/>
              </a:spcBef>
              <a:buFontTx/>
              <a:buNone/>
              <a:defRPr sz="1300">
                <a:latin typeface="Arial" charset="0"/>
              </a:defRPr>
            </a:lvl1pPr>
          </a:lstStyle>
          <a:p>
            <a:pPr>
              <a:defRPr/>
            </a:pPr>
            <a:endParaRPr lang="en-GB" dirty="0"/>
          </a:p>
        </p:txBody>
      </p:sp>
      <p:sp>
        <p:nvSpPr>
          <p:cNvPr id="9221" name="Rectangle 5"/>
          <p:cNvSpPr>
            <a:spLocks noGrp="1" noChangeArrowheads="1"/>
          </p:cNvSpPr>
          <p:nvPr>
            <p:ph type="sldNum" sz="quarter" idx="3"/>
          </p:nvPr>
        </p:nvSpPr>
        <p:spPr bwMode="auto">
          <a:xfrm>
            <a:off x="5776980" y="6705431"/>
            <a:ext cx="4417174" cy="393869"/>
          </a:xfrm>
          <a:prstGeom prst="rect">
            <a:avLst/>
          </a:prstGeom>
          <a:noFill/>
          <a:ln>
            <a:noFill/>
          </a:ln>
          <a:effectLst/>
          <a:extLst/>
        </p:spPr>
        <p:txBody>
          <a:bodyPr vert="horz" wrap="square" lIns="98579" tIns="49290" rIns="98579" bIns="49290" numCol="1" anchor="b" anchorCtr="0" compatLnSpc="1">
            <a:prstTxWarp prst="textNoShape">
              <a:avLst/>
            </a:prstTxWarp>
          </a:bodyPr>
          <a:lstStyle>
            <a:lvl1pPr algn="r" defTabSz="985736" eaLnBrk="0" hangingPunct="0">
              <a:spcBef>
                <a:spcPct val="0"/>
              </a:spcBef>
              <a:buFontTx/>
              <a:buNone/>
              <a:defRPr sz="1300">
                <a:latin typeface="Arial" charset="0"/>
              </a:defRPr>
            </a:lvl1pPr>
          </a:lstStyle>
          <a:p>
            <a:pPr>
              <a:defRPr/>
            </a:pPr>
            <a:fld id="{B655ECEB-DBEF-4517-B612-3AD2C83072A8}" type="slidenum">
              <a:rPr lang="en-GB"/>
              <a:pPr>
                <a:defRPr/>
              </a:pPr>
              <a:t>‹#›</a:t>
            </a:fld>
            <a:endParaRPr lang="en-GB" dirty="0"/>
          </a:p>
        </p:txBody>
      </p:sp>
    </p:spTree>
    <p:extLst>
      <p:ext uri="{BB962C8B-B14F-4D97-AF65-F5344CB8AC3E}">
        <p14:creationId xmlns:p14="http://schemas.microsoft.com/office/powerpoint/2010/main" val="26300735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64180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Times New Roman" pitchFamily="18" charset="0"/>
        <a:ea typeface="+mn-ea"/>
        <a:cs typeface="+mn-cs"/>
      </a:defRPr>
    </a:lvl1pPr>
    <a:lvl2pPr marL="412166" algn="l" rtl="0" eaLnBrk="0" fontAlgn="base" hangingPunct="0">
      <a:spcBef>
        <a:spcPct val="30000"/>
      </a:spcBef>
      <a:spcAft>
        <a:spcPct val="0"/>
      </a:spcAft>
      <a:defRPr sz="1100" kern="1200">
        <a:solidFill>
          <a:schemeClr val="tx1"/>
        </a:solidFill>
        <a:latin typeface="Times New Roman" pitchFamily="18" charset="0"/>
        <a:ea typeface="+mn-ea"/>
        <a:cs typeface="+mn-cs"/>
      </a:defRPr>
    </a:lvl2pPr>
    <a:lvl3pPr marL="824332" algn="l" rtl="0" eaLnBrk="0" fontAlgn="base" hangingPunct="0">
      <a:spcBef>
        <a:spcPct val="30000"/>
      </a:spcBef>
      <a:spcAft>
        <a:spcPct val="0"/>
      </a:spcAft>
      <a:defRPr sz="1100" kern="1200">
        <a:solidFill>
          <a:schemeClr val="tx1"/>
        </a:solidFill>
        <a:latin typeface="Times New Roman" pitchFamily="18" charset="0"/>
        <a:ea typeface="+mn-ea"/>
        <a:cs typeface="+mn-cs"/>
      </a:defRPr>
    </a:lvl3pPr>
    <a:lvl4pPr marL="1236497" algn="l" rtl="0" eaLnBrk="0" fontAlgn="base" hangingPunct="0">
      <a:spcBef>
        <a:spcPct val="30000"/>
      </a:spcBef>
      <a:spcAft>
        <a:spcPct val="0"/>
      </a:spcAft>
      <a:defRPr sz="1100" kern="1200">
        <a:solidFill>
          <a:schemeClr val="tx1"/>
        </a:solidFill>
        <a:latin typeface="Times New Roman" pitchFamily="18" charset="0"/>
        <a:ea typeface="+mn-ea"/>
        <a:cs typeface="+mn-cs"/>
      </a:defRPr>
    </a:lvl4pPr>
    <a:lvl5pPr marL="1648663" algn="l" rtl="0" eaLnBrk="0" fontAlgn="base" hangingPunct="0">
      <a:spcBef>
        <a:spcPct val="30000"/>
      </a:spcBef>
      <a:spcAft>
        <a:spcPct val="0"/>
      </a:spcAft>
      <a:defRPr sz="1100" kern="1200">
        <a:solidFill>
          <a:schemeClr val="tx1"/>
        </a:solidFill>
        <a:latin typeface="Times New Roman" pitchFamily="18" charset="0"/>
        <a:ea typeface="+mn-ea"/>
        <a:cs typeface="+mn-cs"/>
      </a:defRPr>
    </a:lvl5pPr>
    <a:lvl6pPr marL="2060829" algn="l" defTabSz="824332" rtl="0" eaLnBrk="1" latinLnBrk="0" hangingPunct="1">
      <a:defRPr sz="1100" kern="1200">
        <a:solidFill>
          <a:schemeClr val="tx1"/>
        </a:solidFill>
        <a:latin typeface="+mn-lt"/>
        <a:ea typeface="+mn-ea"/>
        <a:cs typeface="+mn-cs"/>
      </a:defRPr>
    </a:lvl6pPr>
    <a:lvl7pPr marL="2472995" algn="l" defTabSz="824332" rtl="0" eaLnBrk="1" latinLnBrk="0" hangingPunct="1">
      <a:defRPr sz="1100" kern="1200">
        <a:solidFill>
          <a:schemeClr val="tx1"/>
        </a:solidFill>
        <a:latin typeface="+mn-lt"/>
        <a:ea typeface="+mn-ea"/>
        <a:cs typeface="+mn-cs"/>
      </a:defRPr>
    </a:lvl7pPr>
    <a:lvl8pPr marL="2885161" algn="l" defTabSz="824332" rtl="0" eaLnBrk="1" latinLnBrk="0" hangingPunct="1">
      <a:defRPr sz="1100" kern="1200">
        <a:solidFill>
          <a:schemeClr val="tx1"/>
        </a:solidFill>
        <a:latin typeface="+mn-lt"/>
        <a:ea typeface="+mn-ea"/>
        <a:cs typeface="+mn-cs"/>
      </a:defRPr>
    </a:lvl8pPr>
    <a:lvl9pPr marL="3297326" algn="l" defTabSz="824332" rtl="0" eaLnBrk="1" latinLnBrk="0" hangingPunct="1">
      <a:defRPr sz="11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97377" y="13409712"/>
            <a:ext cx="30573236" cy="9253955"/>
          </a:xfrm>
        </p:spPr>
        <p:txBody>
          <a:bodyPr/>
          <a:lstStyle/>
          <a:p>
            <a:r>
              <a:rPr lang="en-US" smtClean="0"/>
              <a:t>Click to edit Master title style</a:t>
            </a:r>
            <a:endParaRPr lang="en-GB"/>
          </a:p>
        </p:txBody>
      </p:sp>
      <p:sp>
        <p:nvSpPr>
          <p:cNvPr id="3" name="Subtitle 2"/>
          <p:cNvSpPr>
            <a:spLocks noGrp="1"/>
          </p:cNvSpPr>
          <p:nvPr>
            <p:ph type="subTitle" idx="1"/>
          </p:nvPr>
        </p:nvSpPr>
        <p:spPr>
          <a:xfrm>
            <a:off x="5394753" y="24462370"/>
            <a:ext cx="25178484" cy="11032049"/>
          </a:xfrm>
        </p:spPr>
        <p:txBody>
          <a:bodyPr/>
          <a:lstStyle>
            <a:lvl1pPr marL="0" indent="0" algn="ctr">
              <a:buNone/>
              <a:defRPr/>
            </a:lvl1pPr>
            <a:lvl2pPr marL="412166" indent="0" algn="ctr">
              <a:buNone/>
              <a:defRPr/>
            </a:lvl2pPr>
            <a:lvl3pPr marL="824332" indent="0" algn="ctr">
              <a:buNone/>
              <a:defRPr/>
            </a:lvl3pPr>
            <a:lvl4pPr marL="1236497" indent="0" algn="ctr">
              <a:buNone/>
              <a:defRPr/>
            </a:lvl4pPr>
            <a:lvl5pPr marL="1648663" indent="0" algn="ctr">
              <a:buNone/>
              <a:defRPr/>
            </a:lvl5pPr>
            <a:lvl6pPr marL="2060829" indent="0" algn="ctr">
              <a:buNone/>
              <a:defRPr/>
            </a:lvl6pPr>
            <a:lvl7pPr marL="2472995" indent="0" algn="ctr">
              <a:buNone/>
              <a:defRPr/>
            </a:lvl7pPr>
            <a:lvl8pPr marL="2885161" indent="0" algn="ctr">
              <a:buNone/>
              <a:defRPr/>
            </a:lvl8pPr>
            <a:lvl9pPr marL="3297326"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87240BFF-3F3D-4BB2-AEB5-93771F62B1E8}" type="slidenum">
              <a:rPr lang="en-GB"/>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C6CDDFFD-46CC-46AD-AA16-049301BB3B3B}"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077238" y="1729380"/>
            <a:ext cx="8092129" cy="3683220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798624" y="1729380"/>
            <a:ext cx="24171567" cy="368322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E0D48559-3203-4DD8-BCA3-795B38288CD1}" type="slidenum">
              <a:rPr lang="en-GB"/>
              <a:pPr>
                <a:defRPr/>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798623" y="1729379"/>
            <a:ext cx="32370743" cy="719481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1798623" y="10072741"/>
            <a:ext cx="16131847" cy="2848884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18037519" y="10072742"/>
            <a:ext cx="16131848" cy="1415354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18037519" y="24406161"/>
            <a:ext cx="16131848" cy="141554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Rectangle 4"/>
          <p:cNvSpPr>
            <a:spLocks noGrp="1" noChangeArrowheads="1"/>
          </p:cNvSpPr>
          <p:nvPr>
            <p:ph type="dt" sz="half" idx="10"/>
          </p:nvPr>
        </p:nvSpPr>
        <p:spPr>
          <a:ln/>
        </p:spPr>
        <p:txBody>
          <a:bodyPr/>
          <a:lstStyle>
            <a:lvl1pPr>
              <a:defRPr/>
            </a:lvl1pPr>
          </a:lstStyle>
          <a:p>
            <a:pPr>
              <a:defRPr/>
            </a:pPr>
            <a:endParaRPr lang="en-GB" dirty="0"/>
          </a:p>
        </p:txBody>
      </p:sp>
      <p:sp>
        <p:nvSpPr>
          <p:cNvPr id="7"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8" name="Rectangle 6"/>
          <p:cNvSpPr>
            <a:spLocks noGrp="1" noChangeArrowheads="1"/>
          </p:cNvSpPr>
          <p:nvPr>
            <p:ph type="sldNum" sz="quarter" idx="12"/>
          </p:nvPr>
        </p:nvSpPr>
        <p:spPr>
          <a:ln/>
        </p:spPr>
        <p:txBody>
          <a:bodyPr/>
          <a:lstStyle>
            <a:lvl1pPr>
              <a:defRPr/>
            </a:lvl1pPr>
          </a:lstStyle>
          <a:p>
            <a:pPr>
              <a:defRPr/>
            </a:pPr>
            <a:fld id="{07CE3953-9283-4B84-ABA8-4555D290082C}"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2804BBE0-8520-43D0-9566-99F734276195}"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41221" y="27739383"/>
            <a:ext cx="30573236" cy="8573821"/>
          </a:xfrm>
        </p:spPr>
        <p:txBody>
          <a:bodyPr anchor="t"/>
          <a:lstStyle>
            <a:lvl1pPr algn="l">
              <a:defRPr sz="3600" b="1" cap="all"/>
            </a:lvl1pPr>
          </a:lstStyle>
          <a:p>
            <a:r>
              <a:rPr lang="en-US" smtClean="0"/>
              <a:t>Click to edit Master title style</a:t>
            </a:r>
            <a:endParaRPr lang="en-GB"/>
          </a:p>
        </p:txBody>
      </p:sp>
      <p:sp>
        <p:nvSpPr>
          <p:cNvPr id="3" name="Text Placeholder 2"/>
          <p:cNvSpPr>
            <a:spLocks noGrp="1"/>
          </p:cNvSpPr>
          <p:nvPr>
            <p:ph type="body" idx="1"/>
          </p:nvPr>
        </p:nvSpPr>
        <p:spPr>
          <a:xfrm>
            <a:off x="2841221" y="18296189"/>
            <a:ext cx="30573236" cy="9443194"/>
          </a:xfrm>
        </p:spPr>
        <p:txBody>
          <a:bodyPr anchor="b"/>
          <a:lstStyle>
            <a:lvl1pPr marL="0" indent="0">
              <a:buNone/>
              <a:defRPr sz="1800"/>
            </a:lvl1pPr>
            <a:lvl2pPr marL="412166" indent="0">
              <a:buNone/>
              <a:defRPr sz="1600"/>
            </a:lvl2pPr>
            <a:lvl3pPr marL="824332" indent="0">
              <a:buNone/>
              <a:defRPr sz="1400"/>
            </a:lvl3pPr>
            <a:lvl4pPr marL="1236497" indent="0">
              <a:buNone/>
              <a:defRPr sz="1300"/>
            </a:lvl4pPr>
            <a:lvl5pPr marL="1648663" indent="0">
              <a:buNone/>
              <a:defRPr sz="1300"/>
            </a:lvl5pPr>
            <a:lvl6pPr marL="2060829" indent="0">
              <a:buNone/>
              <a:defRPr sz="1300"/>
            </a:lvl6pPr>
            <a:lvl7pPr marL="2472995" indent="0">
              <a:buNone/>
              <a:defRPr sz="1300"/>
            </a:lvl7pPr>
            <a:lvl8pPr marL="2885161" indent="0">
              <a:buNone/>
              <a:defRPr sz="1300"/>
            </a:lvl8pPr>
            <a:lvl9pPr marL="3297326" indent="0">
              <a:buNone/>
              <a:defRPr sz="13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2A98BA5B-BE25-42B3-801A-F5B70F28D7B4}"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798623" y="10072741"/>
            <a:ext cx="16131847" cy="28488843"/>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18037519" y="10072741"/>
            <a:ext cx="16131848" cy="28488843"/>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A61899F7-0C9C-4AA4-A3D5-AF917685FD08}"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798623" y="9662413"/>
            <a:ext cx="15892106" cy="4028347"/>
          </a:xfrm>
        </p:spPr>
        <p:txBody>
          <a:bodyPr anchor="b"/>
          <a:lstStyle>
            <a:lvl1pPr marL="0" indent="0">
              <a:buNone/>
              <a:defRPr sz="2200" b="1"/>
            </a:lvl1pPr>
            <a:lvl2pPr marL="412166" indent="0">
              <a:buNone/>
              <a:defRPr sz="1800" b="1"/>
            </a:lvl2pPr>
            <a:lvl3pPr marL="824332" indent="0">
              <a:buNone/>
              <a:defRPr sz="1600" b="1"/>
            </a:lvl3pPr>
            <a:lvl4pPr marL="1236497" indent="0">
              <a:buNone/>
              <a:defRPr sz="1400" b="1"/>
            </a:lvl4pPr>
            <a:lvl5pPr marL="1648663" indent="0">
              <a:buNone/>
              <a:defRPr sz="1400" b="1"/>
            </a:lvl5pPr>
            <a:lvl6pPr marL="2060829" indent="0">
              <a:buNone/>
              <a:defRPr sz="1400" b="1"/>
            </a:lvl6pPr>
            <a:lvl7pPr marL="2472995" indent="0">
              <a:buNone/>
              <a:defRPr sz="1400" b="1"/>
            </a:lvl7pPr>
            <a:lvl8pPr marL="2885161" indent="0">
              <a:buNone/>
              <a:defRPr sz="1400" b="1"/>
            </a:lvl8pPr>
            <a:lvl9pPr marL="3297326"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1798623" y="13690760"/>
            <a:ext cx="15892106" cy="24870825"/>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8271685" y="9662413"/>
            <a:ext cx="15897682" cy="4028347"/>
          </a:xfrm>
        </p:spPr>
        <p:txBody>
          <a:bodyPr anchor="b"/>
          <a:lstStyle>
            <a:lvl1pPr marL="0" indent="0">
              <a:buNone/>
              <a:defRPr sz="2200" b="1"/>
            </a:lvl1pPr>
            <a:lvl2pPr marL="412166" indent="0">
              <a:buNone/>
              <a:defRPr sz="1800" b="1"/>
            </a:lvl2pPr>
            <a:lvl3pPr marL="824332" indent="0">
              <a:buNone/>
              <a:defRPr sz="1600" b="1"/>
            </a:lvl3pPr>
            <a:lvl4pPr marL="1236497" indent="0">
              <a:buNone/>
              <a:defRPr sz="1400" b="1"/>
            </a:lvl4pPr>
            <a:lvl5pPr marL="1648663" indent="0">
              <a:buNone/>
              <a:defRPr sz="1400" b="1"/>
            </a:lvl5pPr>
            <a:lvl6pPr marL="2060829" indent="0">
              <a:buNone/>
              <a:defRPr sz="1400" b="1"/>
            </a:lvl6pPr>
            <a:lvl7pPr marL="2472995" indent="0">
              <a:buNone/>
              <a:defRPr sz="1400" b="1"/>
            </a:lvl7pPr>
            <a:lvl8pPr marL="2885161" indent="0">
              <a:buNone/>
              <a:defRPr sz="1400" b="1"/>
            </a:lvl8pPr>
            <a:lvl9pPr marL="3297326"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18271685" y="13690760"/>
            <a:ext cx="15897682" cy="24870825"/>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fld id="{EEED98E5-50A0-4603-8D25-ED1EC36E6A53}"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fld id="{38314998-7FD0-454B-8176-A2370BB295EB}"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fld id="{9B608187-2F91-4835-A3DE-DEF10C44EAF9}"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8623" y="1718137"/>
            <a:ext cx="11833218" cy="7314728"/>
          </a:xfrm>
        </p:spPr>
        <p:txBody>
          <a:bodyPr anchor="b"/>
          <a:lstStyle>
            <a:lvl1pPr algn="l">
              <a:defRPr sz="1800" b="1"/>
            </a:lvl1pPr>
          </a:lstStyle>
          <a:p>
            <a:r>
              <a:rPr lang="en-US" smtClean="0"/>
              <a:t>Click to edit Master title style</a:t>
            </a:r>
            <a:endParaRPr lang="en-GB"/>
          </a:p>
        </p:txBody>
      </p:sp>
      <p:sp>
        <p:nvSpPr>
          <p:cNvPr id="3" name="Content Placeholder 2"/>
          <p:cNvSpPr>
            <a:spLocks noGrp="1"/>
          </p:cNvSpPr>
          <p:nvPr>
            <p:ph idx="1"/>
          </p:nvPr>
        </p:nvSpPr>
        <p:spPr>
          <a:xfrm>
            <a:off x="14062262" y="1718137"/>
            <a:ext cx="20107104" cy="36843447"/>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798623" y="9032865"/>
            <a:ext cx="11833218" cy="29528719"/>
          </a:xfrm>
        </p:spPr>
        <p:txBody>
          <a:bodyPr/>
          <a:lstStyle>
            <a:lvl1pPr marL="0" indent="0">
              <a:buNone/>
              <a:defRPr sz="1300"/>
            </a:lvl1pPr>
            <a:lvl2pPr marL="412166" indent="0">
              <a:buNone/>
              <a:defRPr sz="1100"/>
            </a:lvl2pPr>
            <a:lvl3pPr marL="824332" indent="0">
              <a:buNone/>
              <a:defRPr sz="900"/>
            </a:lvl3pPr>
            <a:lvl4pPr marL="1236497" indent="0">
              <a:buNone/>
              <a:defRPr sz="800"/>
            </a:lvl4pPr>
            <a:lvl5pPr marL="1648663" indent="0">
              <a:buNone/>
              <a:defRPr sz="800"/>
            </a:lvl5pPr>
            <a:lvl6pPr marL="2060829" indent="0">
              <a:buNone/>
              <a:defRPr sz="800"/>
            </a:lvl6pPr>
            <a:lvl7pPr marL="2472995" indent="0">
              <a:buNone/>
              <a:defRPr sz="800"/>
            </a:lvl7pPr>
            <a:lvl8pPr marL="2885161" indent="0">
              <a:buNone/>
              <a:defRPr sz="800"/>
            </a:lvl8pPr>
            <a:lvl9pPr marL="3297326" indent="0">
              <a:buNone/>
              <a:defRPr sz="8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D92189E9-AFE6-4BA3-B6AB-D04F60424525}"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49530" y="30218222"/>
            <a:ext cx="21581239" cy="3567429"/>
          </a:xfrm>
        </p:spPr>
        <p:txBody>
          <a:bodyPr anchor="b"/>
          <a:lstStyle>
            <a:lvl1pPr algn="l">
              <a:defRPr sz="1800" b="1"/>
            </a:lvl1pPr>
          </a:lstStyle>
          <a:p>
            <a:r>
              <a:rPr lang="en-US" smtClean="0"/>
              <a:t>Click to edit Master title style</a:t>
            </a:r>
            <a:endParaRPr lang="en-GB"/>
          </a:p>
        </p:txBody>
      </p:sp>
      <p:sp>
        <p:nvSpPr>
          <p:cNvPr id="3" name="Picture Placeholder 2"/>
          <p:cNvSpPr>
            <a:spLocks noGrp="1"/>
          </p:cNvSpPr>
          <p:nvPr>
            <p:ph type="pic" idx="1"/>
          </p:nvPr>
        </p:nvSpPr>
        <p:spPr>
          <a:xfrm>
            <a:off x="7049530" y="3857845"/>
            <a:ext cx="21581239" cy="25901333"/>
          </a:xfrm>
        </p:spPr>
        <p:txBody>
          <a:bodyPr/>
          <a:lstStyle>
            <a:lvl1pPr marL="0" indent="0">
              <a:buNone/>
              <a:defRPr sz="2900"/>
            </a:lvl1pPr>
            <a:lvl2pPr marL="412166" indent="0">
              <a:buNone/>
              <a:defRPr sz="2500"/>
            </a:lvl2pPr>
            <a:lvl3pPr marL="824332" indent="0">
              <a:buNone/>
              <a:defRPr sz="2200"/>
            </a:lvl3pPr>
            <a:lvl4pPr marL="1236497" indent="0">
              <a:buNone/>
              <a:defRPr sz="1800"/>
            </a:lvl4pPr>
            <a:lvl5pPr marL="1648663" indent="0">
              <a:buNone/>
              <a:defRPr sz="1800"/>
            </a:lvl5pPr>
            <a:lvl6pPr marL="2060829" indent="0">
              <a:buNone/>
              <a:defRPr sz="1800"/>
            </a:lvl6pPr>
            <a:lvl7pPr marL="2472995" indent="0">
              <a:buNone/>
              <a:defRPr sz="1800"/>
            </a:lvl7pPr>
            <a:lvl8pPr marL="2885161" indent="0">
              <a:buNone/>
              <a:defRPr sz="1800"/>
            </a:lvl8pPr>
            <a:lvl9pPr marL="3297326" indent="0">
              <a:buNone/>
              <a:defRPr sz="1800"/>
            </a:lvl9pPr>
          </a:lstStyle>
          <a:p>
            <a:pPr lvl="0"/>
            <a:r>
              <a:rPr lang="en-US" noProof="0" dirty="0" smtClean="0"/>
              <a:t>Click icon to add picture</a:t>
            </a:r>
            <a:endParaRPr lang="en-GB" noProof="0" dirty="0"/>
          </a:p>
        </p:txBody>
      </p:sp>
      <p:sp>
        <p:nvSpPr>
          <p:cNvPr id="4" name="Text Placeholder 3"/>
          <p:cNvSpPr>
            <a:spLocks noGrp="1"/>
          </p:cNvSpPr>
          <p:nvPr>
            <p:ph type="body" sz="half" idx="2"/>
          </p:nvPr>
        </p:nvSpPr>
        <p:spPr>
          <a:xfrm>
            <a:off x="7049530" y="33785650"/>
            <a:ext cx="21581239" cy="5066349"/>
          </a:xfrm>
        </p:spPr>
        <p:txBody>
          <a:bodyPr/>
          <a:lstStyle>
            <a:lvl1pPr marL="0" indent="0">
              <a:buNone/>
              <a:defRPr sz="1300"/>
            </a:lvl1pPr>
            <a:lvl2pPr marL="412166" indent="0">
              <a:buNone/>
              <a:defRPr sz="1100"/>
            </a:lvl2pPr>
            <a:lvl3pPr marL="824332" indent="0">
              <a:buNone/>
              <a:defRPr sz="900"/>
            </a:lvl3pPr>
            <a:lvl4pPr marL="1236497" indent="0">
              <a:buNone/>
              <a:defRPr sz="800"/>
            </a:lvl4pPr>
            <a:lvl5pPr marL="1648663" indent="0">
              <a:buNone/>
              <a:defRPr sz="800"/>
            </a:lvl5pPr>
            <a:lvl6pPr marL="2060829" indent="0">
              <a:buNone/>
              <a:defRPr sz="800"/>
            </a:lvl6pPr>
            <a:lvl7pPr marL="2472995" indent="0">
              <a:buNone/>
              <a:defRPr sz="800"/>
            </a:lvl7pPr>
            <a:lvl8pPr marL="2885161" indent="0">
              <a:buNone/>
              <a:defRPr sz="800"/>
            </a:lvl8pPr>
            <a:lvl9pPr marL="3297326" indent="0">
              <a:buNone/>
              <a:defRPr sz="8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229B1CC2-D9B5-45BF-872E-DCCFE3CBD29D}"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3981" name="Rectangle 13"/>
          <p:cNvSpPr>
            <a:spLocks noChangeAspect="1" noChangeArrowheads="1"/>
          </p:cNvSpPr>
          <p:nvPr/>
        </p:nvSpPr>
        <p:spPr bwMode="auto">
          <a:xfrm>
            <a:off x="0" y="7896095"/>
            <a:ext cx="9001364" cy="35272793"/>
          </a:xfrm>
          <a:prstGeom prst="rect">
            <a:avLst/>
          </a:prstGeom>
          <a:solidFill>
            <a:schemeClr val="accent1"/>
          </a:solidFill>
          <a:ln>
            <a:noFill/>
          </a:ln>
          <a:effectLst/>
          <a:extLst/>
        </p:spPr>
        <p:txBody>
          <a:bodyPr wrap="none" lIns="247399" tIns="124631" rIns="247399" bIns="124631" anchor="ctr"/>
          <a:lstStyle/>
          <a:p>
            <a:pPr marL="925942" indent="-925942" algn="ctr" defTabSz="5668711" eaLnBrk="0" hangingPunct="0">
              <a:spcBef>
                <a:spcPct val="20000"/>
              </a:spcBef>
              <a:buFontTx/>
              <a:buChar char="•"/>
              <a:defRPr/>
            </a:pPr>
            <a:endParaRPr lang="en-US" dirty="0"/>
          </a:p>
        </p:txBody>
      </p:sp>
      <p:pic>
        <p:nvPicPr>
          <p:cNvPr id="1027" name="Picture 14" descr="MPj03905180000[1]"/>
          <p:cNvPicPr>
            <a:picLocks noChangeAspect="1" noChangeArrowheads="1"/>
          </p:cNvPicPr>
          <p:nvPr/>
        </p:nvPicPr>
        <p:blipFill>
          <a:blip r:embed="rId14" cstate="print"/>
          <a:srcRect t="14999" b="72250"/>
          <a:stretch>
            <a:fillRect/>
          </a:stretch>
        </p:blipFill>
        <p:spPr bwMode="auto">
          <a:xfrm>
            <a:off x="21046894" y="0"/>
            <a:ext cx="7535481" cy="1619369"/>
          </a:xfrm>
          <a:prstGeom prst="rect">
            <a:avLst/>
          </a:prstGeom>
          <a:noFill/>
          <a:ln w="9525">
            <a:noFill/>
            <a:miter lim="800000"/>
            <a:headEnd/>
            <a:tailEnd/>
          </a:ln>
        </p:spPr>
      </p:pic>
      <p:pic>
        <p:nvPicPr>
          <p:cNvPr id="1028" name="Picture 15" descr="MPj03211020000[1]"/>
          <p:cNvPicPr>
            <a:picLocks noChangeAspect="1" noChangeArrowheads="1"/>
          </p:cNvPicPr>
          <p:nvPr/>
        </p:nvPicPr>
        <p:blipFill>
          <a:blip r:embed="rId15" cstate="print"/>
          <a:srcRect t="56000" b="34750"/>
          <a:stretch>
            <a:fillRect/>
          </a:stretch>
        </p:blipFill>
        <p:spPr bwMode="auto">
          <a:xfrm>
            <a:off x="28543346" y="0"/>
            <a:ext cx="7424642" cy="1619369"/>
          </a:xfrm>
          <a:prstGeom prst="rect">
            <a:avLst/>
          </a:prstGeom>
          <a:noFill/>
          <a:ln w="9525">
            <a:noFill/>
            <a:miter lim="800000"/>
            <a:headEnd/>
            <a:tailEnd/>
          </a:ln>
        </p:spPr>
      </p:pic>
      <p:pic>
        <p:nvPicPr>
          <p:cNvPr id="1029" name="Picture 16" descr="MPj03905200000[1]"/>
          <p:cNvPicPr>
            <a:picLocks noChangeAspect="1" noChangeArrowheads="1"/>
          </p:cNvPicPr>
          <p:nvPr/>
        </p:nvPicPr>
        <p:blipFill>
          <a:blip r:embed="rId16" cstate="print"/>
          <a:srcRect t="62750" b="22501"/>
          <a:stretch>
            <a:fillRect/>
          </a:stretch>
        </p:blipFill>
        <p:spPr bwMode="auto">
          <a:xfrm>
            <a:off x="14504279" y="0"/>
            <a:ext cx="6562909" cy="1619369"/>
          </a:xfrm>
          <a:prstGeom prst="rect">
            <a:avLst/>
          </a:prstGeom>
          <a:noFill/>
          <a:ln w="9525">
            <a:noFill/>
            <a:miter lim="800000"/>
            <a:headEnd/>
            <a:tailEnd/>
          </a:ln>
        </p:spPr>
      </p:pic>
      <p:sp>
        <p:nvSpPr>
          <p:cNvPr id="83985" name="Line 17"/>
          <p:cNvSpPr>
            <a:spLocks noChangeShapeType="1"/>
          </p:cNvSpPr>
          <p:nvPr/>
        </p:nvSpPr>
        <p:spPr bwMode="auto">
          <a:xfrm>
            <a:off x="0" y="7896095"/>
            <a:ext cx="35967988" cy="0"/>
          </a:xfrm>
          <a:prstGeom prst="line">
            <a:avLst/>
          </a:prstGeom>
          <a:noFill/>
          <a:ln w="28575">
            <a:solidFill>
              <a:schemeClr val="tx1"/>
            </a:solidFill>
            <a:round/>
            <a:headEnd/>
            <a:tailEnd/>
          </a:ln>
          <a:effectLst/>
          <a:extLst/>
        </p:spPr>
        <p:txBody>
          <a:bodyPr lIns="247399" tIns="124631" rIns="247399" bIns="124631"/>
          <a:lstStyle/>
          <a:p>
            <a:pPr eaLnBrk="0" hangingPunct="0">
              <a:spcBef>
                <a:spcPct val="20000"/>
              </a:spcBef>
              <a:buFontTx/>
              <a:buChar char="•"/>
              <a:defRPr/>
            </a:pPr>
            <a:endParaRPr lang="en-GB" dirty="0"/>
          </a:p>
        </p:txBody>
      </p:sp>
      <p:sp>
        <p:nvSpPr>
          <p:cNvPr id="83986" name="Line 18"/>
          <p:cNvSpPr>
            <a:spLocks noChangeShapeType="1"/>
          </p:cNvSpPr>
          <p:nvPr/>
        </p:nvSpPr>
        <p:spPr bwMode="auto">
          <a:xfrm>
            <a:off x="0" y="8439453"/>
            <a:ext cx="35967988" cy="0"/>
          </a:xfrm>
          <a:prstGeom prst="line">
            <a:avLst/>
          </a:prstGeom>
          <a:noFill/>
          <a:ln w="28575">
            <a:solidFill>
              <a:schemeClr val="tx1"/>
            </a:solidFill>
            <a:round/>
            <a:headEnd/>
            <a:tailEnd/>
          </a:ln>
          <a:effectLst/>
          <a:extLst/>
        </p:spPr>
        <p:txBody>
          <a:bodyPr lIns="247399" tIns="124631" rIns="247399" bIns="124631"/>
          <a:lstStyle/>
          <a:p>
            <a:pPr eaLnBrk="0" hangingPunct="0">
              <a:spcBef>
                <a:spcPct val="20000"/>
              </a:spcBef>
              <a:buFontTx/>
              <a:buChar char="•"/>
              <a:defRPr/>
            </a:pPr>
            <a:endParaRPr lang="en-GB" dirty="0"/>
          </a:p>
        </p:txBody>
      </p:sp>
      <p:sp>
        <p:nvSpPr>
          <p:cNvPr id="83987" name="Line 19"/>
          <p:cNvSpPr>
            <a:spLocks noChangeShapeType="1"/>
          </p:cNvSpPr>
          <p:nvPr/>
        </p:nvSpPr>
        <p:spPr bwMode="auto">
          <a:xfrm>
            <a:off x="9009170" y="42254815"/>
            <a:ext cx="26968185" cy="0"/>
          </a:xfrm>
          <a:prstGeom prst="line">
            <a:avLst/>
          </a:prstGeom>
          <a:noFill/>
          <a:ln w="28575">
            <a:solidFill>
              <a:schemeClr val="tx1"/>
            </a:solidFill>
            <a:round/>
            <a:headEnd/>
            <a:tailEnd/>
          </a:ln>
          <a:effectLst/>
          <a:extLst/>
        </p:spPr>
        <p:txBody>
          <a:bodyPr lIns="247399" tIns="124631" rIns="247399" bIns="124631"/>
          <a:lstStyle/>
          <a:p>
            <a:pPr eaLnBrk="0" hangingPunct="0">
              <a:spcBef>
                <a:spcPct val="20000"/>
              </a:spcBef>
              <a:buFontTx/>
              <a:buChar char="•"/>
              <a:defRPr/>
            </a:pPr>
            <a:endParaRPr lang="en-GB" dirty="0"/>
          </a:p>
        </p:txBody>
      </p:sp>
      <p:sp>
        <p:nvSpPr>
          <p:cNvPr id="83988" name="Line 20"/>
          <p:cNvSpPr>
            <a:spLocks noChangeShapeType="1"/>
          </p:cNvSpPr>
          <p:nvPr/>
        </p:nvSpPr>
        <p:spPr bwMode="auto">
          <a:xfrm>
            <a:off x="9001364" y="7896095"/>
            <a:ext cx="0" cy="35272793"/>
          </a:xfrm>
          <a:prstGeom prst="line">
            <a:avLst/>
          </a:prstGeom>
          <a:noFill/>
          <a:ln w="28575">
            <a:solidFill>
              <a:schemeClr val="tx1"/>
            </a:solidFill>
            <a:round/>
            <a:headEnd/>
            <a:tailEnd/>
          </a:ln>
          <a:effectLst/>
          <a:extLst/>
        </p:spPr>
        <p:txBody>
          <a:bodyPr lIns="247399" tIns="124631" rIns="247399" bIns="124631"/>
          <a:lstStyle/>
          <a:p>
            <a:pPr eaLnBrk="0" hangingPunct="0">
              <a:spcBef>
                <a:spcPct val="20000"/>
              </a:spcBef>
              <a:buFontTx/>
              <a:buChar char="•"/>
              <a:defRPr/>
            </a:pPr>
            <a:endParaRPr lang="en-GB" dirty="0"/>
          </a:p>
        </p:txBody>
      </p:sp>
      <p:sp>
        <p:nvSpPr>
          <p:cNvPr id="83989" name="Line 21"/>
          <p:cNvSpPr>
            <a:spLocks noChangeShapeType="1"/>
          </p:cNvSpPr>
          <p:nvPr/>
        </p:nvSpPr>
        <p:spPr bwMode="auto">
          <a:xfrm>
            <a:off x="746211" y="7933568"/>
            <a:ext cx="0" cy="35318296"/>
          </a:xfrm>
          <a:prstGeom prst="line">
            <a:avLst/>
          </a:prstGeom>
          <a:noFill/>
          <a:ln w="28575">
            <a:solidFill>
              <a:schemeClr val="tx1"/>
            </a:solidFill>
            <a:round/>
            <a:headEnd/>
            <a:tailEnd/>
          </a:ln>
          <a:effectLst/>
          <a:extLst/>
        </p:spPr>
        <p:txBody>
          <a:bodyPr lIns="247399" tIns="124631" rIns="247399" bIns="124631"/>
          <a:lstStyle/>
          <a:p>
            <a:pPr eaLnBrk="0" hangingPunct="0">
              <a:spcBef>
                <a:spcPct val="20000"/>
              </a:spcBef>
              <a:buFontTx/>
              <a:buChar char="•"/>
              <a:defRPr/>
            </a:pPr>
            <a:endParaRPr lang="en-GB" dirty="0"/>
          </a:p>
        </p:txBody>
      </p:sp>
      <p:sp>
        <p:nvSpPr>
          <p:cNvPr id="83990" name="Line 22"/>
          <p:cNvSpPr>
            <a:spLocks noChangeShapeType="1"/>
          </p:cNvSpPr>
          <p:nvPr/>
        </p:nvSpPr>
        <p:spPr bwMode="auto">
          <a:xfrm>
            <a:off x="9513408" y="0"/>
            <a:ext cx="0" cy="43168888"/>
          </a:xfrm>
          <a:prstGeom prst="line">
            <a:avLst/>
          </a:prstGeom>
          <a:noFill/>
          <a:ln w="28575">
            <a:solidFill>
              <a:schemeClr val="tx1"/>
            </a:solidFill>
            <a:round/>
            <a:headEnd/>
            <a:tailEnd/>
          </a:ln>
          <a:effectLst/>
          <a:extLst/>
        </p:spPr>
        <p:txBody>
          <a:bodyPr lIns="247399" tIns="124631" rIns="247399" bIns="124631"/>
          <a:lstStyle/>
          <a:p>
            <a:pPr eaLnBrk="0" hangingPunct="0">
              <a:spcBef>
                <a:spcPct val="20000"/>
              </a:spcBef>
              <a:buFontTx/>
              <a:buChar char="•"/>
              <a:defRPr/>
            </a:pPr>
            <a:endParaRPr lang="en-GB" dirty="0"/>
          </a:p>
        </p:txBody>
      </p:sp>
      <p:sp>
        <p:nvSpPr>
          <p:cNvPr id="83991" name="Line 23"/>
          <p:cNvSpPr>
            <a:spLocks noChangeShapeType="1"/>
          </p:cNvSpPr>
          <p:nvPr/>
        </p:nvSpPr>
        <p:spPr bwMode="auto">
          <a:xfrm>
            <a:off x="18227527" y="8439454"/>
            <a:ext cx="0" cy="34729435"/>
          </a:xfrm>
          <a:prstGeom prst="line">
            <a:avLst/>
          </a:prstGeom>
          <a:noFill/>
          <a:ln w="28575">
            <a:solidFill>
              <a:schemeClr val="tx1"/>
            </a:solidFill>
            <a:round/>
            <a:headEnd/>
            <a:tailEnd/>
          </a:ln>
          <a:effectLst/>
          <a:extLst/>
        </p:spPr>
        <p:txBody>
          <a:bodyPr lIns="247399" tIns="124631" rIns="247399" bIns="124631"/>
          <a:lstStyle/>
          <a:p>
            <a:pPr eaLnBrk="0" hangingPunct="0">
              <a:spcBef>
                <a:spcPct val="20000"/>
              </a:spcBef>
              <a:buFontTx/>
              <a:buChar char="•"/>
              <a:defRPr/>
            </a:pPr>
            <a:endParaRPr lang="en-GB" dirty="0"/>
          </a:p>
        </p:txBody>
      </p:sp>
      <p:sp>
        <p:nvSpPr>
          <p:cNvPr id="83992" name="Line 24"/>
          <p:cNvSpPr>
            <a:spLocks noChangeShapeType="1"/>
          </p:cNvSpPr>
          <p:nvPr/>
        </p:nvSpPr>
        <p:spPr bwMode="auto">
          <a:xfrm>
            <a:off x="26966624" y="8439454"/>
            <a:ext cx="0" cy="34729435"/>
          </a:xfrm>
          <a:prstGeom prst="line">
            <a:avLst/>
          </a:prstGeom>
          <a:noFill/>
          <a:ln w="28575">
            <a:solidFill>
              <a:schemeClr val="tx1"/>
            </a:solidFill>
            <a:round/>
            <a:headEnd/>
            <a:tailEnd/>
          </a:ln>
          <a:effectLst/>
          <a:extLst/>
        </p:spPr>
        <p:txBody>
          <a:bodyPr lIns="247399" tIns="124631" rIns="247399" bIns="124631"/>
          <a:lstStyle/>
          <a:p>
            <a:pPr eaLnBrk="0" hangingPunct="0">
              <a:spcBef>
                <a:spcPct val="20000"/>
              </a:spcBef>
              <a:buFontTx/>
              <a:buChar char="•"/>
              <a:defRPr/>
            </a:pPr>
            <a:endParaRPr lang="en-GB" dirty="0"/>
          </a:p>
        </p:txBody>
      </p:sp>
      <p:sp>
        <p:nvSpPr>
          <p:cNvPr id="83993" name="Line 25"/>
          <p:cNvSpPr>
            <a:spLocks noChangeShapeType="1"/>
          </p:cNvSpPr>
          <p:nvPr/>
        </p:nvSpPr>
        <p:spPr bwMode="auto">
          <a:xfrm>
            <a:off x="35140599" y="8439454"/>
            <a:ext cx="0" cy="34729435"/>
          </a:xfrm>
          <a:prstGeom prst="line">
            <a:avLst/>
          </a:prstGeom>
          <a:noFill/>
          <a:ln w="28575">
            <a:solidFill>
              <a:schemeClr val="tx1"/>
            </a:solidFill>
            <a:round/>
            <a:headEnd/>
            <a:tailEnd/>
          </a:ln>
          <a:effectLst/>
          <a:extLst/>
        </p:spPr>
        <p:txBody>
          <a:bodyPr lIns="247399" tIns="124631" rIns="247399" bIns="124631"/>
          <a:lstStyle/>
          <a:p>
            <a:pPr eaLnBrk="0" hangingPunct="0">
              <a:spcBef>
                <a:spcPct val="20000"/>
              </a:spcBef>
              <a:buFontTx/>
              <a:buChar char="•"/>
              <a:defRPr/>
            </a:pPr>
            <a:endParaRPr lang="en-GB" dirty="0"/>
          </a:p>
        </p:txBody>
      </p:sp>
      <p:sp>
        <p:nvSpPr>
          <p:cNvPr id="83994" name="Rectangle 26"/>
          <p:cNvSpPr>
            <a:spLocks noChangeAspect="1" noChangeArrowheads="1"/>
          </p:cNvSpPr>
          <p:nvPr/>
        </p:nvSpPr>
        <p:spPr bwMode="auto">
          <a:xfrm>
            <a:off x="0" y="9369"/>
            <a:ext cx="14611995" cy="1610000"/>
          </a:xfrm>
          <a:prstGeom prst="rect">
            <a:avLst/>
          </a:prstGeom>
          <a:solidFill>
            <a:srgbClr val="008080"/>
          </a:solidFill>
          <a:ln>
            <a:noFill/>
          </a:ln>
          <a:effectLst/>
          <a:extLst/>
        </p:spPr>
        <p:txBody>
          <a:bodyPr wrap="none" lIns="247399" tIns="124631" rIns="247399" bIns="124631" anchor="ctr"/>
          <a:lstStyle/>
          <a:p>
            <a:pPr eaLnBrk="0" hangingPunct="0">
              <a:spcBef>
                <a:spcPct val="20000"/>
              </a:spcBef>
              <a:buFontTx/>
              <a:buChar char="•"/>
              <a:defRPr/>
            </a:pPr>
            <a:endParaRPr lang="en-GB" dirty="0"/>
          </a:p>
        </p:txBody>
      </p:sp>
      <p:sp>
        <p:nvSpPr>
          <p:cNvPr id="1040" name="Rectangle 2"/>
          <p:cNvSpPr>
            <a:spLocks noGrp="1" noChangeArrowheads="1"/>
          </p:cNvSpPr>
          <p:nvPr>
            <p:ph type="title"/>
          </p:nvPr>
        </p:nvSpPr>
        <p:spPr bwMode="auto">
          <a:xfrm>
            <a:off x="1798400" y="1729111"/>
            <a:ext cx="32371189" cy="7194815"/>
          </a:xfrm>
          <a:prstGeom prst="rect">
            <a:avLst/>
          </a:prstGeom>
          <a:noFill/>
          <a:ln w="9525">
            <a:noFill/>
            <a:miter lim="800000"/>
            <a:headEnd/>
            <a:tailEnd/>
          </a:ln>
        </p:spPr>
        <p:txBody>
          <a:bodyPr vert="horz" wrap="square" lIns="82390" tIns="41195" rIns="82390" bIns="41195" numCol="1" anchor="ctr" anchorCtr="0" compatLnSpc="1">
            <a:prstTxWarp prst="textNoShape">
              <a:avLst/>
            </a:prstTxWarp>
          </a:bodyPr>
          <a:lstStyle/>
          <a:p>
            <a:pPr lvl="0"/>
            <a:r>
              <a:rPr lang="en-US" smtClean="0"/>
              <a:t>Click to edit Master title style</a:t>
            </a:r>
            <a:endParaRPr lang="en-GB" smtClean="0"/>
          </a:p>
        </p:txBody>
      </p:sp>
      <p:sp>
        <p:nvSpPr>
          <p:cNvPr id="1041" name="Rectangle 3"/>
          <p:cNvSpPr>
            <a:spLocks noGrp="1" noChangeArrowheads="1"/>
          </p:cNvSpPr>
          <p:nvPr>
            <p:ph type="body" idx="1"/>
          </p:nvPr>
        </p:nvSpPr>
        <p:spPr bwMode="auto">
          <a:xfrm>
            <a:off x="1798400" y="10072206"/>
            <a:ext cx="32371189" cy="28488843"/>
          </a:xfrm>
          <a:prstGeom prst="rect">
            <a:avLst/>
          </a:prstGeom>
          <a:noFill/>
          <a:ln w="9525">
            <a:noFill/>
            <a:miter lim="800000"/>
            <a:headEnd/>
            <a:tailEnd/>
          </a:ln>
        </p:spPr>
        <p:txBody>
          <a:bodyPr vert="horz" wrap="square" lIns="82390" tIns="41195" rIns="82390" bIns="4119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83972" name="Rectangle 4"/>
          <p:cNvSpPr>
            <a:spLocks noGrp="1" noChangeArrowheads="1"/>
          </p:cNvSpPr>
          <p:nvPr>
            <p:ph type="dt" sz="half" idx="2"/>
          </p:nvPr>
        </p:nvSpPr>
        <p:spPr bwMode="auto">
          <a:xfrm>
            <a:off x="1798399" y="39310509"/>
            <a:ext cx="8392531" cy="2997839"/>
          </a:xfrm>
          <a:prstGeom prst="rect">
            <a:avLst/>
          </a:prstGeom>
          <a:noFill/>
          <a:ln>
            <a:noFill/>
          </a:ln>
          <a:effectLst/>
          <a:extLst/>
        </p:spPr>
        <p:txBody>
          <a:bodyPr vert="horz" wrap="square" lIns="82390" tIns="41195" rIns="82390" bIns="41195" numCol="1" anchor="t" anchorCtr="0" compatLnSpc="1">
            <a:prstTxWarp prst="textNoShape">
              <a:avLst/>
            </a:prstTxWarp>
          </a:bodyPr>
          <a:lstStyle>
            <a:lvl1pPr eaLnBrk="0" hangingPunct="0">
              <a:spcBef>
                <a:spcPct val="0"/>
              </a:spcBef>
              <a:buFontTx/>
              <a:buNone/>
              <a:defRPr sz="1400"/>
            </a:lvl1pPr>
          </a:lstStyle>
          <a:p>
            <a:pPr>
              <a:defRPr/>
            </a:pPr>
            <a:endParaRPr lang="en-GB" dirty="0"/>
          </a:p>
        </p:txBody>
      </p:sp>
      <p:sp>
        <p:nvSpPr>
          <p:cNvPr id="83973" name="Rectangle 5"/>
          <p:cNvSpPr>
            <a:spLocks noGrp="1" noChangeArrowheads="1"/>
          </p:cNvSpPr>
          <p:nvPr>
            <p:ph type="ftr" sz="quarter" idx="3"/>
          </p:nvPr>
        </p:nvSpPr>
        <p:spPr bwMode="auto">
          <a:xfrm>
            <a:off x="12289063" y="39310509"/>
            <a:ext cx="11389863" cy="2997839"/>
          </a:xfrm>
          <a:prstGeom prst="rect">
            <a:avLst/>
          </a:prstGeom>
          <a:noFill/>
          <a:ln>
            <a:noFill/>
          </a:ln>
          <a:effectLst/>
          <a:extLst/>
        </p:spPr>
        <p:txBody>
          <a:bodyPr vert="horz" wrap="square" lIns="82390" tIns="41195" rIns="82390" bIns="41195" numCol="1" anchor="t" anchorCtr="0" compatLnSpc="1">
            <a:prstTxWarp prst="textNoShape">
              <a:avLst/>
            </a:prstTxWarp>
          </a:bodyPr>
          <a:lstStyle>
            <a:lvl1pPr algn="ctr" eaLnBrk="0" hangingPunct="0">
              <a:spcBef>
                <a:spcPct val="0"/>
              </a:spcBef>
              <a:buFontTx/>
              <a:buNone/>
              <a:defRPr sz="1400"/>
            </a:lvl1pPr>
          </a:lstStyle>
          <a:p>
            <a:pPr>
              <a:defRPr/>
            </a:pPr>
            <a:endParaRPr lang="en-GB" dirty="0"/>
          </a:p>
        </p:txBody>
      </p:sp>
      <p:sp>
        <p:nvSpPr>
          <p:cNvPr id="83974" name="Rectangle 6"/>
          <p:cNvSpPr>
            <a:spLocks noGrp="1" noChangeArrowheads="1"/>
          </p:cNvSpPr>
          <p:nvPr>
            <p:ph type="sldNum" sz="quarter" idx="4"/>
          </p:nvPr>
        </p:nvSpPr>
        <p:spPr bwMode="auto">
          <a:xfrm>
            <a:off x="25777058" y="39310509"/>
            <a:ext cx="8392531" cy="2997839"/>
          </a:xfrm>
          <a:prstGeom prst="rect">
            <a:avLst/>
          </a:prstGeom>
          <a:noFill/>
          <a:ln>
            <a:noFill/>
          </a:ln>
          <a:effectLst/>
          <a:extLst/>
        </p:spPr>
        <p:txBody>
          <a:bodyPr vert="horz" wrap="square" lIns="82390" tIns="41195" rIns="82390" bIns="41195" numCol="1" anchor="t" anchorCtr="0" compatLnSpc="1">
            <a:prstTxWarp prst="textNoShape">
              <a:avLst/>
            </a:prstTxWarp>
          </a:bodyPr>
          <a:lstStyle>
            <a:lvl1pPr algn="r" eaLnBrk="0" hangingPunct="0">
              <a:spcBef>
                <a:spcPct val="0"/>
              </a:spcBef>
              <a:buFontTx/>
              <a:buNone/>
              <a:defRPr sz="1400"/>
            </a:lvl1pPr>
          </a:lstStyle>
          <a:p>
            <a:pPr>
              <a:defRPr/>
            </a:pPr>
            <a:fld id="{9B122CAA-5DBD-46A1-AF72-6D21920E2A3A}"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Lst>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Arial" charset="0"/>
        </a:defRPr>
      </a:lvl2pPr>
      <a:lvl3pPr algn="ctr" rtl="0" eaLnBrk="0" fontAlgn="base" hangingPunct="0">
        <a:spcBef>
          <a:spcPct val="0"/>
        </a:spcBef>
        <a:spcAft>
          <a:spcPct val="0"/>
        </a:spcAft>
        <a:defRPr sz="4000">
          <a:solidFill>
            <a:schemeClr val="tx2"/>
          </a:solidFill>
          <a:latin typeface="Arial" charset="0"/>
        </a:defRPr>
      </a:lvl3pPr>
      <a:lvl4pPr algn="ctr" rtl="0" eaLnBrk="0" fontAlgn="base" hangingPunct="0">
        <a:spcBef>
          <a:spcPct val="0"/>
        </a:spcBef>
        <a:spcAft>
          <a:spcPct val="0"/>
        </a:spcAft>
        <a:defRPr sz="4000">
          <a:solidFill>
            <a:schemeClr val="tx2"/>
          </a:solidFill>
          <a:latin typeface="Arial" charset="0"/>
        </a:defRPr>
      </a:lvl4pPr>
      <a:lvl5pPr algn="ctr" rtl="0" eaLnBrk="0" fontAlgn="base" hangingPunct="0">
        <a:spcBef>
          <a:spcPct val="0"/>
        </a:spcBef>
        <a:spcAft>
          <a:spcPct val="0"/>
        </a:spcAft>
        <a:defRPr sz="4000">
          <a:solidFill>
            <a:schemeClr val="tx2"/>
          </a:solidFill>
          <a:latin typeface="Arial" charset="0"/>
        </a:defRPr>
      </a:lvl5pPr>
      <a:lvl6pPr marL="412166" algn="ctr" rtl="0" eaLnBrk="1" fontAlgn="base" hangingPunct="1">
        <a:spcBef>
          <a:spcPct val="0"/>
        </a:spcBef>
        <a:spcAft>
          <a:spcPct val="0"/>
        </a:spcAft>
        <a:defRPr sz="4000">
          <a:solidFill>
            <a:schemeClr val="tx2"/>
          </a:solidFill>
          <a:latin typeface="Arial" charset="0"/>
        </a:defRPr>
      </a:lvl6pPr>
      <a:lvl7pPr marL="824332" algn="ctr" rtl="0" eaLnBrk="1" fontAlgn="base" hangingPunct="1">
        <a:spcBef>
          <a:spcPct val="0"/>
        </a:spcBef>
        <a:spcAft>
          <a:spcPct val="0"/>
        </a:spcAft>
        <a:defRPr sz="4000">
          <a:solidFill>
            <a:schemeClr val="tx2"/>
          </a:solidFill>
          <a:latin typeface="Arial" charset="0"/>
        </a:defRPr>
      </a:lvl7pPr>
      <a:lvl8pPr marL="1236497" algn="ctr" rtl="0" eaLnBrk="1" fontAlgn="base" hangingPunct="1">
        <a:spcBef>
          <a:spcPct val="0"/>
        </a:spcBef>
        <a:spcAft>
          <a:spcPct val="0"/>
        </a:spcAft>
        <a:defRPr sz="4000">
          <a:solidFill>
            <a:schemeClr val="tx2"/>
          </a:solidFill>
          <a:latin typeface="Arial" charset="0"/>
        </a:defRPr>
      </a:lvl8pPr>
      <a:lvl9pPr marL="1648663" algn="ctr" rtl="0" eaLnBrk="1" fontAlgn="base" hangingPunct="1">
        <a:spcBef>
          <a:spcPct val="0"/>
        </a:spcBef>
        <a:spcAft>
          <a:spcPct val="0"/>
        </a:spcAft>
        <a:defRPr sz="4000">
          <a:solidFill>
            <a:schemeClr val="tx2"/>
          </a:solidFill>
          <a:latin typeface="Arial" charset="0"/>
        </a:defRPr>
      </a:lvl9pPr>
    </p:titleStyle>
    <p:bodyStyle>
      <a:lvl1pPr marL="306262" indent="-306262" algn="l" rtl="0" eaLnBrk="0" fontAlgn="base" hangingPunct="0">
        <a:spcBef>
          <a:spcPct val="20000"/>
        </a:spcBef>
        <a:spcAft>
          <a:spcPct val="0"/>
        </a:spcAft>
        <a:buChar char="•"/>
        <a:defRPr sz="3000">
          <a:solidFill>
            <a:schemeClr val="tx1"/>
          </a:solidFill>
          <a:latin typeface="+mn-lt"/>
          <a:ea typeface="+mn-ea"/>
          <a:cs typeface="+mn-cs"/>
        </a:defRPr>
      </a:lvl1pPr>
      <a:lvl2pPr marL="666907" indent="-259035" algn="l" rtl="0" eaLnBrk="0" fontAlgn="base" hangingPunct="0">
        <a:spcBef>
          <a:spcPct val="20000"/>
        </a:spcBef>
        <a:spcAft>
          <a:spcPct val="0"/>
        </a:spcAft>
        <a:buChar char="–"/>
        <a:defRPr sz="2400">
          <a:solidFill>
            <a:schemeClr val="tx1"/>
          </a:solidFill>
          <a:latin typeface="+mn-lt"/>
        </a:defRPr>
      </a:lvl2pPr>
      <a:lvl3pPr marL="1028984" indent="-204652" algn="l" rtl="0" eaLnBrk="0" fontAlgn="base" hangingPunct="0">
        <a:spcBef>
          <a:spcPct val="20000"/>
        </a:spcBef>
        <a:spcAft>
          <a:spcPct val="0"/>
        </a:spcAft>
        <a:buChar char="•"/>
        <a:defRPr sz="2000">
          <a:solidFill>
            <a:schemeClr val="tx1"/>
          </a:solidFill>
          <a:latin typeface="+mn-lt"/>
        </a:defRPr>
      </a:lvl3pPr>
      <a:lvl4pPr marL="1444012" indent="-211807" algn="l" rtl="0" eaLnBrk="0" fontAlgn="base" hangingPunct="0">
        <a:spcBef>
          <a:spcPct val="20000"/>
        </a:spcBef>
        <a:spcAft>
          <a:spcPct val="0"/>
        </a:spcAft>
        <a:buChar char="–"/>
        <a:defRPr sz="2000">
          <a:solidFill>
            <a:schemeClr val="tx1"/>
          </a:solidFill>
          <a:latin typeface="+mn-lt"/>
        </a:defRPr>
      </a:lvl4pPr>
      <a:lvl5pPr marL="1853315" indent="-204652" algn="l" rtl="0" eaLnBrk="0" fontAlgn="base" hangingPunct="0">
        <a:spcBef>
          <a:spcPct val="20000"/>
        </a:spcBef>
        <a:spcAft>
          <a:spcPct val="0"/>
        </a:spcAft>
        <a:buChar char="»"/>
        <a:defRPr sz="2000">
          <a:solidFill>
            <a:schemeClr val="tx1"/>
          </a:solidFill>
          <a:latin typeface="+mn-lt"/>
        </a:defRPr>
      </a:lvl5pPr>
      <a:lvl6pPr marL="2265481" indent="-204652" algn="l" rtl="0" eaLnBrk="1" fontAlgn="base" hangingPunct="1">
        <a:spcBef>
          <a:spcPct val="20000"/>
        </a:spcBef>
        <a:spcAft>
          <a:spcPct val="0"/>
        </a:spcAft>
        <a:buChar char="»"/>
        <a:defRPr sz="2000">
          <a:solidFill>
            <a:schemeClr val="tx1"/>
          </a:solidFill>
          <a:latin typeface="+mn-lt"/>
        </a:defRPr>
      </a:lvl6pPr>
      <a:lvl7pPr marL="2677647" indent="-204652" algn="l" rtl="0" eaLnBrk="1" fontAlgn="base" hangingPunct="1">
        <a:spcBef>
          <a:spcPct val="20000"/>
        </a:spcBef>
        <a:spcAft>
          <a:spcPct val="0"/>
        </a:spcAft>
        <a:buChar char="»"/>
        <a:defRPr sz="2000">
          <a:solidFill>
            <a:schemeClr val="tx1"/>
          </a:solidFill>
          <a:latin typeface="+mn-lt"/>
        </a:defRPr>
      </a:lvl7pPr>
      <a:lvl8pPr marL="3089813" indent="-204652" algn="l" rtl="0" eaLnBrk="1" fontAlgn="base" hangingPunct="1">
        <a:spcBef>
          <a:spcPct val="20000"/>
        </a:spcBef>
        <a:spcAft>
          <a:spcPct val="0"/>
        </a:spcAft>
        <a:buChar char="»"/>
        <a:defRPr sz="2000">
          <a:solidFill>
            <a:schemeClr val="tx1"/>
          </a:solidFill>
          <a:latin typeface="+mn-lt"/>
        </a:defRPr>
      </a:lvl8pPr>
      <a:lvl9pPr marL="3501979" indent="-204652"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824332" rtl="0" eaLnBrk="1" latinLnBrk="0" hangingPunct="1">
        <a:defRPr sz="1600" kern="1200">
          <a:solidFill>
            <a:schemeClr val="tx1"/>
          </a:solidFill>
          <a:latin typeface="+mn-lt"/>
          <a:ea typeface="+mn-ea"/>
          <a:cs typeface="+mn-cs"/>
        </a:defRPr>
      </a:lvl1pPr>
      <a:lvl2pPr marL="412166" algn="l" defTabSz="824332" rtl="0" eaLnBrk="1" latinLnBrk="0" hangingPunct="1">
        <a:defRPr sz="1600" kern="1200">
          <a:solidFill>
            <a:schemeClr val="tx1"/>
          </a:solidFill>
          <a:latin typeface="+mn-lt"/>
          <a:ea typeface="+mn-ea"/>
          <a:cs typeface="+mn-cs"/>
        </a:defRPr>
      </a:lvl2pPr>
      <a:lvl3pPr marL="824332" algn="l" defTabSz="824332" rtl="0" eaLnBrk="1" latinLnBrk="0" hangingPunct="1">
        <a:defRPr sz="1600" kern="1200">
          <a:solidFill>
            <a:schemeClr val="tx1"/>
          </a:solidFill>
          <a:latin typeface="+mn-lt"/>
          <a:ea typeface="+mn-ea"/>
          <a:cs typeface="+mn-cs"/>
        </a:defRPr>
      </a:lvl3pPr>
      <a:lvl4pPr marL="1236497" algn="l" defTabSz="824332" rtl="0" eaLnBrk="1" latinLnBrk="0" hangingPunct="1">
        <a:defRPr sz="1600" kern="1200">
          <a:solidFill>
            <a:schemeClr val="tx1"/>
          </a:solidFill>
          <a:latin typeface="+mn-lt"/>
          <a:ea typeface="+mn-ea"/>
          <a:cs typeface="+mn-cs"/>
        </a:defRPr>
      </a:lvl4pPr>
      <a:lvl5pPr marL="1648663" algn="l" defTabSz="824332" rtl="0" eaLnBrk="1" latinLnBrk="0" hangingPunct="1">
        <a:defRPr sz="1600" kern="1200">
          <a:solidFill>
            <a:schemeClr val="tx1"/>
          </a:solidFill>
          <a:latin typeface="+mn-lt"/>
          <a:ea typeface="+mn-ea"/>
          <a:cs typeface="+mn-cs"/>
        </a:defRPr>
      </a:lvl5pPr>
      <a:lvl6pPr marL="2060829" algn="l" defTabSz="824332" rtl="0" eaLnBrk="1" latinLnBrk="0" hangingPunct="1">
        <a:defRPr sz="1600" kern="1200">
          <a:solidFill>
            <a:schemeClr val="tx1"/>
          </a:solidFill>
          <a:latin typeface="+mn-lt"/>
          <a:ea typeface="+mn-ea"/>
          <a:cs typeface="+mn-cs"/>
        </a:defRPr>
      </a:lvl6pPr>
      <a:lvl7pPr marL="2472995" algn="l" defTabSz="824332" rtl="0" eaLnBrk="1" latinLnBrk="0" hangingPunct="1">
        <a:defRPr sz="1600" kern="1200">
          <a:solidFill>
            <a:schemeClr val="tx1"/>
          </a:solidFill>
          <a:latin typeface="+mn-lt"/>
          <a:ea typeface="+mn-ea"/>
          <a:cs typeface="+mn-cs"/>
        </a:defRPr>
      </a:lvl7pPr>
      <a:lvl8pPr marL="2885161" algn="l" defTabSz="824332" rtl="0" eaLnBrk="1" latinLnBrk="0" hangingPunct="1">
        <a:defRPr sz="1600" kern="1200">
          <a:solidFill>
            <a:schemeClr val="tx1"/>
          </a:solidFill>
          <a:latin typeface="+mn-lt"/>
          <a:ea typeface="+mn-ea"/>
          <a:cs typeface="+mn-cs"/>
        </a:defRPr>
      </a:lvl8pPr>
      <a:lvl9pPr marL="3297326" algn="l" defTabSz="824332"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hyperlink" Target="http://www.hud.ac.uk/ourstaff/profile/index.php?staffuid=shumwpg" TargetMode="External"/><Relationship Id="rId7" Type="http://schemas.openxmlformats.org/officeDocument/2006/relationships/image" Target="../media/image7.jpeg"/><Relationship Id="rId2" Type="http://schemas.openxmlformats.org/officeDocument/2006/relationships/hyperlink" Target="mailto:w.p.gillibrand@hud.ac.uk" TargetMode="External"/><Relationship Id="rId1" Type="http://schemas.openxmlformats.org/officeDocument/2006/relationships/slideLayout" Target="../slideLayouts/slideLayout1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xfrm>
            <a:off x="9362093" y="1967250"/>
            <a:ext cx="25985930" cy="2711099"/>
          </a:xfrm>
        </p:spPr>
        <p:txBody>
          <a:bodyPr/>
          <a:lstStyle/>
          <a:p>
            <a:pPr algn="l" eaLnBrk="1" hangingPunct="1"/>
            <a:r>
              <a:rPr lang="en-GB" sz="3600" b="1" dirty="0"/>
              <a:t>An exploration of personal constructs in people with type 2 diabetes in the community.</a:t>
            </a:r>
            <a:r>
              <a:rPr lang="en-GB" sz="3600" dirty="0"/>
              <a:t/>
            </a:r>
            <a:br>
              <a:rPr lang="en-GB" sz="3600" dirty="0"/>
            </a:br>
            <a:endParaRPr lang="en-GB" sz="3600" b="1" i="1" dirty="0"/>
          </a:p>
        </p:txBody>
      </p:sp>
      <p:sp>
        <p:nvSpPr>
          <p:cNvPr id="80899" name="Rectangle 3"/>
          <p:cNvSpPr>
            <a:spLocks noGrp="1" noChangeArrowheads="1"/>
          </p:cNvSpPr>
          <p:nvPr>
            <p:ph type="body" sz="half" idx="1"/>
          </p:nvPr>
        </p:nvSpPr>
        <p:spPr>
          <a:xfrm>
            <a:off x="1024089" y="26745011"/>
            <a:ext cx="7223259" cy="5682512"/>
          </a:xfrm>
        </p:spPr>
        <p:txBody>
          <a:bodyPr lIns="82433" tIns="41217" rIns="82433" bIns="41217"/>
          <a:lstStyle/>
          <a:p>
            <a:pPr marL="0" indent="0" algn="ctr" eaLnBrk="1" hangingPunct="1">
              <a:spcBef>
                <a:spcPct val="0"/>
              </a:spcBef>
              <a:spcAft>
                <a:spcPct val="65000"/>
              </a:spcAft>
              <a:buNone/>
              <a:defRPr/>
            </a:pPr>
            <a:endParaRPr lang="en-GB" sz="4100" b="1" dirty="0">
              <a:solidFill>
                <a:srgbClr val="004442"/>
              </a:solidFill>
              <a:latin typeface="Times New Roman" pitchFamily="18" charset="0"/>
            </a:endParaRPr>
          </a:p>
          <a:p>
            <a:pPr marL="0" indent="0" eaLnBrk="1" hangingPunct="1">
              <a:lnSpc>
                <a:spcPct val="115000"/>
              </a:lnSpc>
              <a:spcBef>
                <a:spcPct val="0"/>
              </a:spcBef>
              <a:spcAft>
                <a:spcPct val="75000"/>
              </a:spcAft>
              <a:buNone/>
              <a:defRPr/>
            </a:pPr>
            <a:endParaRPr lang="en-GB" sz="1900" dirty="0">
              <a:latin typeface="Times New Roman" pitchFamily="18" charset="0"/>
            </a:endParaRPr>
          </a:p>
          <a:p>
            <a:pPr marL="0" indent="0">
              <a:spcBef>
                <a:spcPct val="75000"/>
              </a:spcBef>
              <a:spcAft>
                <a:spcPct val="25000"/>
              </a:spcAft>
              <a:buClr>
                <a:srgbClr val="008080"/>
              </a:buClr>
              <a:buSzPct val="115000"/>
              <a:buNone/>
              <a:defRPr/>
            </a:pPr>
            <a:endParaRPr lang="en-GB" sz="2200" b="1" dirty="0">
              <a:latin typeface="Times New Roman" pitchFamily="18" charset="0"/>
              <a:cs typeface="Times New Roman" pitchFamily="18" charset="0"/>
            </a:endParaRPr>
          </a:p>
        </p:txBody>
      </p:sp>
      <p:sp>
        <p:nvSpPr>
          <p:cNvPr id="16388" name="Text Box 49"/>
          <p:cNvSpPr txBox="1">
            <a:spLocks noChangeArrowheads="1"/>
          </p:cNvSpPr>
          <p:nvPr/>
        </p:nvSpPr>
        <p:spPr bwMode="auto">
          <a:xfrm>
            <a:off x="9253593" y="4014114"/>
            <a:ext cx="24498471" cy="2190689"/>
          </a:xfrm>
          <a:prstGeom prst="rect">
            <a:avLst/>
          </a:prstGeom>
          <a:noFill/>
          <a:ln w="9525">
            <a:noFill/>
            <a:miter lim="800000"/>
            <a:headEnd/>
            <a:tailEnd/>
          </a:ln>
        </p:spPr>
        <p:txBody>
          <a:bodyPr wrap="square" lIns="247399" tIns="124631" rIns="247399" bIns="124631">
            <a:spAutoFit/>
          </a:bodyPr>
          <a:lstStyle/>
          <a:p>
            <a:pPr marL="925942" indent="-925942" defTabSz="5668711"/>
            <a:r>
              <a:rPr lang="en-US" altLang="ja-JP" sz="2400" i="1" dirty="0">
                <a:latin typeface="+mn-lt"/>
                <a:ea typeface="ＭＳ Ｐゴシック"/>
                <a:cs typeface="ＭＳ Ｐゴシック"/>
              </a:rPr>
              <a:t>Dr. Warren Gillibrand</a:t>
            </a:r>
            <a:r>
              <a:rPr lang="en-GB" sz="2400" dirty="0">
                <a:latin typeface="+mn-lt"/>
              </a:rPr>
              <a:t> </a:t>
            </a:r>
          </a:p>
          <a:p>
            <a:pPr marL="925942" indent="-925942" defTabSz="5668711"/>
            <a:r>
              <a:rPr lang="en-GB" sz="2400" i="1" dirty="0">
                <a:latin typeface="+mn-lt"/>
              </a:rPr>
              <a:t>University of Huddersfield</a:t>
            </a:r>
          </a:p>
          <a:p>
            <a:pPr marL="925942" indent="-925942" defTabSz="5668711"/>
            <a:r>
              <a:rPr lang="en-GB" sz="2400" dirty="0">
                <a:latin typeface="+mn-lt"/>
                <a:hlinkClick r:id="rId2"/>
              </a:rPr>
              <a:t>w.p.gillibrand@hud.ac.uk</a:t>
            </a:r>
            <a:endParaRPr lang="en-GB" sz="2400" dirty="0">
              <a:latin typeface="+mn-lt"/>
            </a:endParaRPr>
          </a:p>
          <a:p>
            <a:pPr marL="925942" indent="-925942" defTabSz="5668711"/>
            <a:r>
              <a:rPr lang="en-GB" sz="2200" dirty="0">
                <a:latin typeface="+mn-lt"/>
                <a:hlinkClick r:id="rId3"/>
              </a:rPr>
              <a:t>http://www.hud.ac.uk/ourstaff/profile/index.php?staffuid=shumwpg</a:t>
            </a:r>
            <a:endParaRPr lang="en-GB" sz="2200" dirty="0">
              <a:latin typeface="+mn-lt"/>
            </a:endParaRPr>
          </a:p>
          <a:p>
            <a:pPr marL="925942" indent="-925942" defTabSz="5668711"/>
            <a:endParaRPr lang="en-GB" sz="3200" dirty="0">
              <a:latin typeface="+mn-lt"/>
            </a:endParaRPr>
          </a:p>
        </p:txBody>
      </p:sp>
      <p:sp>
        <p:nvSpPr>
          <p:cNvPr id="16389" name="Rectangle 86"/>
          <p:cNvSpPr>
            <a:spLocks noChangeArrowheads="1"/>
          </p:cNvSpPr>
          <p:nvPr/>
        </p:nvSpPr>
        <p:spPr bwMode="auto">
          <a:xfrm>
            <a:off x="1626678" y="16281000"/>
            <a:ext cx="6089723" cy="6628392"/>
          </a:xfrm>
          <a:prstGeom prst="rect">
            <a:avLst/>
          </a:prstGeom>
          <a:solidFill>
            <a:srgbClr val="D6ECEE"/>
          </a:solidFill>
          <a:ln w="9525">
            <a:noFill/>
            <a:miter lim="800000"/>
            <a:headEnd/>
            <a:tailEnd/>
          </a:ln>
        </p:spPr>
        <p:txBody>
          <a:bodyPr lIns="82433" tIns="41217" rIns="82433" bIns="41217"/>
          <a:lstStyle/>
          <a:p>
            <a:pPr marL="306262" indent="-306262" algn="ctr">
              <a:spcAft>
                <a:spcPct val="65000"/>
              </a:spcAft>
              <a:tabLst>
                <a:tab pos="927373" algn="l"/>
              </a:tabLst>
            </a:pPr>
            <a:r>
              <a:rPr lang="en-GB" sz="2200" b="1" dirty="0">
                <a:solidFill>
                  <a:schemeClr val="hlink"/>
                </a:solidFill>
                <a:latin typeface="Arial" charset="0"/>
              </a:rPr>
              <a:t>METHODS</a:t>
            </a:r>
          </a:p>
          <a:p>
            <a:pPr marL="412166" indent="-412166">
              <a:spcAft>
                <a:spcPct val="65000"/>
              </a:spcAft>
              <a:buFont typeface="Arial" panose="020B0604020202020204" pitchFamily="34" charset="0"/>
              <a:buChar char="•"/>
              <a:tabLst>
                <a:tab pos="927373" algn="l"/>
              </a:tabLst>
            </a:pPr>
            <a:r>
              <a:rPr lang="en-GB" sz="1800" dirty="0">
                <a:latin typeface="+mn-lt"/>
              </a:rPr>
              <a:t>Purposive sample of adults with type 2 diabetes, cared for in the community, identified as cases.</a:t>
            </a:r>
          </a:p>
          <a:p>
            <a:pPr marL="412166" indent="-412166">
              <a:spcAft>
                <a:spcPct val="65000"/>
              </a:spcAft>
              <a:buFont typeface="Arial" panose="020B0604020202020204" pitchFamily="34" charset="0"/>
              <a:buChar char="•"/>
              <a:tabLst>
                <a:tab pos="927373" algn="l"/>
              </a:tabLst>
            </a:pPr>
            <a:r>
              <a:rPr lang="en-GB" sz="1800" dirty="0">
                <a:latin typeface="+mn-lt"/>
              </a:rPr>
              <a:t>Participants (cases) completed an initial exploratory qualitative interview, followed by sequential interviews using a laddered dependency grid technique, (The Diabetes Dependency Grid Test - DDGT), where each participant rated constructs (aspects of living with diabetes) against elements (people involved in the participants’ living with diabetes), on a scale of 0-10, within a grid. The data was analysed using a modified principal component analysis technique, (INGRID programme) and plotted on bi-plot diagrams to show the relationship strength, via angle of association, to the element, and vector length from the construct.  </a:t>
            </a:r>
          </a:p>
          <a:p>
            <a:pPr marL="412166" indent="-412166">
              <a:spcAft>
                <a:spcPct val="65000"/>
              </a:spcAft>
              <a:buFont typeface="Arial" panose="020B0604020202020204" pitchFamily="34" charset="0"/>
              <a:buChar char="•"/>
              <a:tabLst>
                <a:tab pos="927373" algn="l"/>
              </a:tabLst>
            </a:pPr>
            <a:r>
              <a:rPr lang="en-GB" sz="1800" dirty="0">
                <a:latin typeface="+mn-lt"/>
              </a:rPr>
              <a:t>These calculations were then triangulated against the individual rating comments given by the participants to provide identification of personal constructs, and presented as a case study series.</a:t>
            </a:r>
          </a:p>
          <a:p>
            <a:pPr marL="306262" indent="-306262" algn="ctr">
              <a:spcAft>
                <a:spcPct val="65000"/>
              </a:spcAft>
              <a:tabLst>
                <a:tab pos="927373" algn="l"/>
              </a:tabLst>
            </a:pPr>
            <a:endParaRPr lang="en-GB" sz="2500" b="1" dirty="0">
              <a:solidFill>
                <a:schemeClr val="hlink"/>
              </a:solidFill>
              <a:latin typeface="Arial" charset="0"/>
            </a:endParaRPr>
          </a:p>
        </p:txBody>
      </p:sp>
      <p:sp>
        <p:nvSpPr>
          <p:cNvPr id="81267" name="Rectangle 371"/>
          <p:cNvSpPr>
            <a:spLocks noChangeArrowheads="1"/>
          </p:cNvSpPr>
          <p:nvPr/>
        </p:nvSpPr>
        <p:spPr bwMode="auto">
          <a:xfrm>
            <a:off x="27047803" y="33603908"/>
            <a:ext cx="7789942" cy="3926634"/>
          </a:xfrm>
          <a:prstGeom prst="rect">
            <a:avLst/>
          </a:prstGeom>
          <a:noFill/>
          <a:ln>
            <a:noFill/>
          </a:ln>
          <a:effectLst/>
          <a:extLst/>
        </p:spPr>
        <p:txBody>
          <a:bodyPr lIns="82433" tIns="41217" rIns="82433" bIns="41217"/>
          <a:lstStyle/>
          <a:p>
            <a:pPr marL="412166" indent="-412166">
              <a:spcAft>
                <a:spcPct val="65000"/>
              </a:spcAft>
            </a:pPr>
            <a:endParaRPr lang="en-GB" sz="2500" dirty="0">
              <a:solidFill>
                <a:srgbClr val="004442"/>
              </a:solidFill>
              <a:latin typeface="Arial" charset="0"/>
              <a:cs typeface="Times New Roman" pitchFamily="18" charset="0"/>
            </a:endParaRPr>
          </a:p>
          <a:p>
            <a:pPr marL="412166" indent="-412166" eaLnBrk="0" hangingPunct="0">
              <a:lnSpc>
                <a:spcPct val="115000"/>
              </a:lnSpc>
              <a:spcBef>
                <a:spcPct val="20000"/>
              </a:spcBef>
            </a:pPr>
            <a:endParaRPr lang="en-GB" sz="2200" b="1" dirty="0">
              <a:solidFill>
                <a:srgbClr val="004442"/>
              </a:solidFill>
              <a:cs typeface="Times New Roman" pitchFamily="18" charset="0"/>
            </a:endParaRPr>
          </a:p>
          <a:p>
            <a:pPr marL="412166" indent="-412166" eaLnBrk="0" hangingPunct="0">
              <a:lnSpc>
                <a:spcPct val="115000"/>
              </a:lnSpc>
              <a:spcBef>
                <a:spcPct val="20000"/>
              </a:spcBef>
            </a:pPr>
            <a:endParaRPr lang="en-GB" sz="2200" b="1" dirty="0">
              <a:solidFill>
                <a:srgbClr val="004442"/>
              </a:solidFill>
              <a:cs typeface="Times New Roman" pitchFamily="18" charset="0"/>
            </a:endParaRPr>
          </a:p>
          <a:p>
            <a:pPr marL="412166" indent="-412166" eaLnBrk="0" hangingPunct="0">
              <a:lnSpc>
                <a:spcPct val="115000"/>
              </a:lnSpc>
              <a:spcBef>
                <a:spcPct val="20000"/>
              </a:spcBef>
            </a:pPr>
            <a:endParaRPr lang="en-GB" sz="2200" dirty="0">
              <a:cs typeface="Times New Roman" pitchFamily="18" charset="0"/>
            </a:endParaRPr>
          </a:p>
        </p:txBody>
      </p:sp>
      <p:sp>
        <p:nvSpPr>
          <p:cNvPr id="81271" name="Text Box 375"/>
          <p:cNvSpPr txBox="1">
            <a:spLocks noChangeArrowheads="1"/>
          </p:cNvSpPr>
          <p:nvPr/>
        </p:nvSpPr>
        <p:spPr bwMode="auto">
          <a:xfrm>
            <a:off x="32371189" y="11476105"/>
            <a:ext cx="2791266" cy="298638"/>
          </a:xfrm>
          <a:prstGeom prst="rect">
            <a:avLst/>
          </a:prstGeom>
          <a:noFill/>
          <a:ln>
            <a:noFill/>
          </a:ln>
          <a:effectLst/>
          <a:extLst/>
        </p:spPr>
        <p:txBody>
          <a:bodyPr lIns="82390" tIns="41195" rIns="82390" bIns="41195">
            <a:spAutoFit/>
          </a:bodyPr>
          <a:lstStyle>
            <a:lvl1pPr>
              <a:spcBef>
                <a:spcPct val="0"/>
              </a:spcBef>
              <a:defRPr sz="2400">
                <a:solidFill>
                  <a:schemeClr val="tx1"/>
                </a:solidFill>
                <a:latin typeface="Times New Roman" pitchFamily="18" charset="0"/>
              </a:defRPr>
            </a:lvl1pPr>
            <a:lvl2pPr marL="452438">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marL="1366838">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ctr" eaLnBrk="0" hangingPunct="0">
              <a:spcBef>
                <a:spcPct val="50000"/>
              </a:spcBef>
              <a:defRPr/>
            </a:pPr>
            <a:endParaRPr lang="en-US" sz="1400" b="1" dirty="0">
              <a:effectLst>
                <a:outerShdw blurRad="38100" dist="38100" dir="2700000" algn="tl">
                  <a:srgbClr val="C0C0C0"/>
                </a:outerShdw>
              </a:effectLst>
              <a:latin typeface="Arial" charset="0"/>
              <a:cs typeface="Times New Roman" pitchFamily="18" charset="0"/>
            </a:endParaRPr>
          </a:p>
        </p:txBody>
      </p:sp>
      <p:sp>
        <p:nvSpPr>
          <p:cNvPr id="16393" name="Text Box 494"/>
          <p:cNvSpPr txBox="1">
            <a:spLocks noChangeArrowheads="1"/>
          </p:cNvSpPr>
          <p:nvPr/>
        </p:nvSpPr>
        <p:spPr bwMode="auto">
          <a:xfrm>
            <a:off x="3158127" y="3237400"/>
            <a:ext cx="2702282" cy="2308604"/>
          </a:xfrm>
          <a:prstGeom prst="rect">
            <a:avLst/>
          </a:prstGeom>
          <a:noFill/>
          <a:ln w="9525">
            <a:noFill/>
            <a:miter lim="800000"/>
            <a:headEnd/>
            <a:tailEnd/>
          </a:ln>
        </p:spPr>
        <p:txBody>
          <a:bodyPr lIns="32973" tIns="32973" rIns="32973" bIns="32973"/>
          <a:lstStyle/>
          <a:p>
            <a:pPr algn="ctr" defTabSz="3957078"/>
            <a:r>
              <a:rPr lang="en-GB" sz="900" dirty="0">
                <a:solidFill>
                  <a:srgbClr val="000000"/>
                </a:solidFill>
              </a:rPr>
              <a:t>￼</a:t>
            </a:r>
            <a:endParaRPr lang="en-GB" sz="7800" dirty="0">
              <a:latin typeface="Arial" charset="0"/>
            </a:endParaRPr>
          </a:p>
        </p:txBody>
      </p:sp>
      <p:sp>
        <p:nvSpPr>
          <p:cNvPr id="16401" name="TextBox 5"/>
          <p:cNvSpPr txBox="1">
            <a:spLocks noChangeArrowheads="1"/>
          </p:cNvSpPr>
          <p:nvPr/>
        </p:nvSpPr>
        <p:spPr bwMode="auto">
          <a:xfrm>
            <a:off x="1219228" y="2406302"/>
            <a:ext cx="166541" cy="1452845"/>
          </a:xfrm>
          <a:prstGeom prst="rect">
            <a:avLst/>
          </a:prstGeom>
          <a:noFill/>
          <a:ln w="9525">
            <a:noFill/>
            <a:miter lim="800000"/>
            <a:headEnd/>
            <a:tailEnd/>
          </a:ln>
        </p:spPr>
        <p:txBody>
          <a:bodyPr wrap="none" lIns="82433" tIns="41217" rIns="82433" bIns="41217">
            <a:spAutoFit/>
          </a:bodyPr>
          <a:lstStyle/>
          <a:p>
            <a:pPr eaLnBrk="0" hangingPunct="0">
              <a:spcBef>
                <a:spcPct val="20000"/>
              </a:spcBef>
            </a:pPr>
            <a:endParaRPr lang="en-US" dirty="0"/>
          </a:p>
        </p:txBody>
      </p:sp>
      <p:sp>
        <p:nvSpPr>
          <p:cNvPr id="16402" name="Rectangle 6"/>
          <p:cNvSpPr>
            <a:spLocks noChangeArrowheads="1"/>
          </p:cNvSpPr>
          <p:nvPr/>
        </p:nvSpPr>
        <p:spPr bwMode="auto">
          <a:xfrm>
            <a:off x="1626678" y="7865314"/>
            <a:ext cx="6089723" cy="6678891"/>
          </a:xfrm>
          <a:prstGeom prst="rect">
            <a:avLst/>
          </a:prstGeom>
          <a:solidFill>
            <a:srgbClr val="D6ECEE"/>
          </a:solidFill>
          <a:ln w="9525">
            <a:noFill/>
            <a:miter lim="800000"/>
            <a:headEnd/>
            <a:tailEnd/>
          </a:ln>
        </p:spPr>
        <p:txBody>
          <a:bodyPr wrap="square" lIns="82433" tIns="41217" rIns="82433" bIns="41217">
            <a:spAutoFit/>
          </a:bodyPr>
          <a:lstStyle/>
          <a:p>
            <a:pPr algn="ctr" eaLnBrk="0" hangingPunct="0">
              <a:spcBef>
                <a:spcPct val="20000"/>
              </a:spcBef>
            </a:pPr>
            <a:r>
              <a:rPr lang="en-GB" sz="2200" b="1" dirty="0" smtClean="0">
                <a:solidFill>
                  <a:schemeClr val="hlink"/>
                </a:solidFill>
                <a:latin typeface="Arial" charset="0"/>
                <a:cs typeface="Times New Roman" pitchFamily="18" charset="0"/>
              </a:rPr>
              <a:t>INTRODUCTION</a:t>
            </a:r>
            <a:endParaRPr lang="en-GB" sz="2200" dirty="0">
              <a:solidFill>
                <a:schemeClr val="hlink"/>
              </a:solidFill>
              <a:latin typeface="Arial" charset="0"/>
            </a:endParaRPr>
          </a:p>
          <a:p>
            <a:pPr marL="309124" indent="-309124" eaLnBrk="0" hangingPunct="0">
              <a:spcBef>
                <a:spcPct val="20000"/>
              </a:spcBef>
              <a:buFont typeface="Arial" pitchFamily="34" charset="0"/>
              <a:buChar char="•"/>
            </a:pPr>
            <a:r>
              <a:rPr lang="en-GB" sz="1800" dirty="0">
                <a:latin typeface="+mn-lt"/>
              </a:rPr>
              <a:t>There is an emerging theoretical framework for the psychosocial focussed experience of type 2 diabetes and indeed for the formation of interventions aimed at aiding self-management (</a:t>
            </a:r>
            <a:r>
              <a:rPr lang="en-GB" sz="1800" dirty="0" err="1">
                <a:latin typeface="+mn-lt"/>
              </a:rPr>
              <a:t>Vermiere</a:t>
            </a:r>
            <a:r>
              <a:rPr lang="en-GB" sz="1800" dirty="0">
                <a:latin typeface="+mn-lt"/>
              </a:rPr>
              <a:t> et al. 2002, </a:t>
            </a:r>
            <a:r>
              <a:rPr lang="en-GB" sz="1800" dirty="0" err="1">
                <a:latin typeface="+mn-lt"/>
              </a:rPr>
              <a:t>Ridder</a:t>
            </a:r>
            <a:r>
              <a:rPr lang="en-GB" sz="1800" dirty="0">
                <a:latin typeface="+mn-lt"/>
              </a:rPr>
              <a:t> et al. 2008, </a:t>
            </a:r>
            <a:r>
              <a:rPr lang="en-GB" sz="1800" dirty="0" err="1">
                <a:latin typeface="+mn-lt"/>
              </a:rPr>
              <a:t>Peyrot</a:t>
            </a:r>
            <a:r>
              <a:rPr lang="en-GB" sz="1800" dirty="0">
                <a:latin typeface="+mn-lt"/>
              </a:rPr>
              <a:t> et al. 2013).  </a:t>
            </a:r>
          </a:p>
          <a:p>
            <a:pPr marL="309124" indent="-309124">
              <a:buFont typeface="Arial" pitchFamily="34" charset="0"/>
              <a:buChar char="•"/>
              <a:defRPr/>
            </a:pPr>
            <a:endParaRPr lang="en-GB" sz="1800" dirty="0">
              <a:latin typeface="+mn-lt"/>
            </a:endParaRPr>
          </a:p>
          <a:p>
            <a:pPr marL="309124" indent="-309124">
              <a:buFont typeface="Arial" pitchFamily="34" charset="0"/>
              <a:buChar char="•"/>
              <a:defRPr/>
            </a:pPr>
            <a:r>
              <a:rPr lang="en-GB" sz="1800" dirty="0" smtClean="0">
                <a:latin typeface="+mn-lt"/>
              </a:rPr>
              <a:t>Dependency, </a:t>
            </a:r>
            <a:r>
              <a:rPr lang="en-GB" sz="1800" dirty="0">
                <a:latin typeface="+mn-lt"/>
              </a:rPr>
              <a:t>and its relationships </a:t>
            </a:r>
            <a:r>
              <a:rPr lang="en-GB" sz="1800" dirty="0" smtClean="0">
                <a:latin typeface="+mn-lt"/>
              </a:rPr>
              <a:t>,and </a:t>
            </a:r>
            <a:r>
              <a:rPr lang="en-GB" sz="1800" dirty="0">
                <a:latin typeface="+mn-lt"/>
              </a:rPr>
              <a:t>effect on the </a:t>
            </a:r>
            <a:r>
              <a:rPr lang="en-GB" sz="1800" dirty="0" smtClean="0">
                <a:latin typeface="+mn-lt"/>
              </a:rPr>
              <a:t>person-centred </a:t>
            </a:r>
            <a:r>
              <a:rPr lang="en-GB" sz="1800" dirty="0">
                <a:latin typeface="+mn-lt"/>
              </a:rPr>
              <a:t>model of </a:t>
            </a:r>
            <a:r>
              <a:rPr lang="en-GB" sz="1800" dirty="0" smtClean="0">
                <a:latin typeface="+mn-lt"/>
              </a:rPr>
              <a:t>care, </a:t>
            </a:r>
            <a:r>
              <a:rPr lang="en-GB" sz="1800" dirty="0">
                <a:latin typeface="+mn-lt"/>
              </a:rPr>
              <a:t>remains a relatively unexplored issue in people with type 2 diabetes. The degree of </a:t>
            </a:r>
            <a:r>
              <a:rPr lang="en-GB" sz="1800" dirty="0" smtClean="0">
                <a:latin typeface="+mn-lt"/>
              </a:rPr>
              <a:t>dependency, </a:t>
            </a:r>
            <a:r>
              <a:rPr lang="en-GB" sz="1800" dirty="0">
                <a:latin typeface="+mn-lt"/>
              </a:rPr>
              <a:t>and the predominant use of the bio-medical model of </a:t>
            </a:r>
            <a:r>
              <a:rPr lang="en-GB" sz="1800" dirty="0" smtClean="0">
                <a:latin typeface="+mn-lt"/>
              </a:rPr>
              <a:t>care, </a:t>
            </a:r>
            <a:r>
              <a:rPr lang="en-GB" sz="1800" dirty="0">
                <a:latin typeface="+mn-lt"/>
              </a:rPr>
              <a:t>and its effect on people with type 2 diabetes, </a:t>
            </a:r>
            <a:r>
              <a:rPr lang="en-GB" sz="1800" dirty="0" smtClean="0">
                <a:latin typeface="+mn-lt"/>
              </a:rPr>
              <a:t>psychologically, </a:t>
            </a:r>
            <a:r>
              <a:rPr lang="en-GB" sz="1800" dirty="0">
                <a:latin typeface="+mn-lt"/>
              </a:rPr>
              <a:t>and </a:t>
            </a:r>
            <a:r>
              <a:rPr lang="en-GB" sz="1800" dirty="0" smtClean="0">
                <a:latin typeface="+mn-lt"/>
              </a:rPr>
              <a:t>socially, </a:t>
            </a:r>
            <a:r>
              <a:rPr lang="en-GB" sz="1800" dirty="0">
                <a:latin typeface="+mn-lt"/>
              </a:rPr>
              <a:t>has </a:t>
            </a:r>
            <a:r>
              <a:rPr lang="en-GB" sz="1800" dirty="0" smtClean="0">
                <a:latin typeface="+mn-lt"/>
              </a:rPr>
              <a:t>received little attention. </a:t>
            </a:r>
            <a:endParaRPr lang="en-GB" sz="1800" dirty="0">
              <a:latin typeface="+mn-lt"/>
            </a:endParaRPr>
          </a:p>
          <a:p>
            <a:pPr marL="309124" indent="-309124">
              <a:buFont typeface="Arial" pitchFamily="34" charset="0"/>
              <a:buChar char="•"/>
              <a:defRPr/>
            </a:pPr>
            <a:endParaRPr lang="en-GB" sz="1800" dirty="0">
              <a:latin typeface="+mn-lt"/>
            </a:endParaRPr>
          </a:p>
          <a:p>
            <a:pPr marL="309124" indent="-309124">
              <a:buFont typeface="Arial" pitchFamily="34" charset="0"/>
              <a:buChar char="•"/>
              <a:defRPr/>
            </a:pPr>
            <a:r>
              <a:rPr lang="en-GB" sz="1800" dirty="0" smtClean="0">
                <a:latin typeface="+mn-lt"/>
              </a:rPr>
              <a:t>Finding, and developing, </a:t>
            </a:r>
            <a:r>
              <a:rPr lang="en-GB" sz="1800" dirty="0">
                <a:latin typeface="+mn-lt"/>
              </a:rPr>
              <a:t>a reliable and valid methodology to answer these </a:t>
            </a:r>
            <a:r>
              <a:rPr lang="en-GB" sz="1800" dirty="0" smtClean="0">
                <a:latin typeface="+mn-lt"/>
              </a:rPr>
              <a:t>questions, is </a:t>
            </a:r>
            <a:r>
              <a:rPr lang="en-GB" sz="1800" dirty="0">
                <a:latin typeface="+mn-lt"/>
              </a:rPr>
              <a:t>complex and also not readily answered. </a:t>
            </a:r>
          </a:p>
          <a:p>
            <a:pPr marL="309124" indent="-309124">
              <a:buFont typeface="Arial" pitchFamily="34" charset="0"/>
              <a:buChar char="•"/>
              <a:defRPr/>
            </a:pPr>
            <a:endParaRPr lang="en-GB" sz="1800" b="1" dirty="0">
              <a:latin typeface="+mn-lt"/>
            </a:endParaRPr>
          </a:p>
          <a:p>
            <a:pPr marL="309124" indent="-309124">
              <a:buFont typeface="Arial" pitchFamily="34" charset="0"/>
              <a:buChar char="•"/>
              <a:defRPr/>
            </a:pPr>
            <a:r>
              <a:rPr lang="en-GB" sz="1800" dirty="0">
                <a:latin typeface="+mn-lt"/>
              </a:rPr>
              <a:t>Aim</a:t>
            </a:r>
            <a:r>
              <a:rPr lang="en-GB" sz="1800" b="1" dirty="0">
                <a:latin typeface="+mn-lt"/>
              </a:rPr>
              <a:t>: </a:t>
            </a:r>
            <a:r>
              <a:rPr lang="en-GB" sz="1800" dirty="0">
                <a:latin typeface="+mn-lt"/>
              </a:rPr>
              <a:t>To explore and investigate personal constructs in adults with type 2 diabetes under primary care services. </a:t>
            </a:r>
          </a:p>
          <a:p>
            <a:pPr marL="412166" indent="-412166">
              <a:buFont typeface="Arial" pitchFamily="34" charset="0"/>
              <a:buChar char="•"/>
            </a:pPr>
            <a:endParaRPr lang="en-GB" sz="2500" b="1" dirty="0">
              <a:solidFill>
                <a:schemeClr val="hlink"/>
              </a:solidFill>
              <a:latin typeface="Arial" charset="0"/>
            </a:endParaRPr>
          </a:p>
        </p:txBody>
      </p:sp>
      <p:pic>
        <p:nvPicPr>
          <p:cNvPr id="30" name="Picture 0" descr="hudd uni main marque with strap RGB.jpg"/>
          <p:cNvPicPr>
            <a:picLocks noChangeAspect="1" noChangeArrowheads="1"/>
          </p:cNvPicPr>
          <p:nvPr/>
        </p:nvPicPr>
        <p:blipFill>
          <a:blip r:embed="rId4" cstate="print"/>
          <a:srcRect/>
          <a:stretch>
            <a:fillRect/>
          </a:stretch>
        </p:blipFill>
        <p:spPr bwMode="auto">
          <a:xfrm>
            <a:off x="1696929" y="2840428"/>
            <a:ext cx="6019471" cy="3675843"/>
          </a:xfrm>
          <a:prstGeom prst="rect">
            <a:avLst/>
          </a:prstGeom>
          <a:noFill/>
          <a:ln w="9525">
            <a:noFill/>
            <a:miter lim="800000"/>
            <a:headEnd/>
            <a:tailEnd/>
          </a:ln>
          <a:effectLst>
            <a:glow rad="139700">
              <a:schemeClr val="accent4">
                <a:satMod val="175000"/>
                <a:alpha val="40000"/>
              </a:schemeClr>
            </a:glow>
            <a:outerShdw blurRad="127000" dist="38100" dir="2700000" algn="ctr">
              <a:srgbClr val="000000">
                <a:alpha val="45000"/>
              </a:srgbClr>
            </a:outerShdw>
          </a:effectLst>
        </p:spPr>
      </p:pic>
      <p:sp>
        <p:nvSpPr>
          <p:cNvPr id="16406" name="TextBox 30"/>
          <p:cNvSpPr txBox="1">
            <a:spLocks noChangeArrowheads="1"/>
          </p:cNvSpPr>
          <p:nvPr/>
        </p:nvSpPr>
        <p:spPr bwMode="auto">
          <a:xfrm>
            <a:off x="1696928" y="30508370"/>
            <a:ext cx="565624" cy="1452845"/>
          </a:xfrm>
          <a:prstGeom prst="rect">
            <a:avLst/>
          </a:prstGeom>
          <a:noFill/>
          <a:ln w="9525">
            <a:noFill/>
            <a:miter lim="800000"/>
            <a:headEnd/>
            <a:tailEnd/>
          </a:ln>
        </p:spPr>
        <p:txBody>
          <a:bodyPr wrap="none" lIns="82433" tIns="41217" rIns="82433" bIns="41217">
            <a:spAutoFit/>
          </a:bodyPr>
          <a:lstStyle/>
          <a:p>
            <a:pPr eaLnBrk="0" hangingPunct="0">
              <a:spcBef>
                <a:spcPct val="20000"/>
              </a:spcBef>
              <a:buFontTx/>
              <a:buChar char="•"/>
            </a:pPr>
            <a:endParaRPr lang="en-US" dirty="0"/>
          </a:p>
        </p:txBody>
      </p:sp>
      <p:sp>
        <p:nvSpPr>
          <p:cNvPr id="16411" name="Rectangle 10"/>
          <p:cNvSpPr>
            <a:spLocks noChangeArrowheads="1"/>
          </p:cNvSpPr>
          <p:nvPr/>
        </p:nvSpPr>
        <p:spPr bwMode="auto">
          <a:xfrm>
            <a:off x="27441202" y="26564338"/>
            <a:ext cx="7758720" cy="1065046"/>
          </a:xfrm>
          <a:prstGeom prst="rect">
            <a:avLst/>
          </a:prstGeom>
          <a:noFill/>
          <a:ln w="9525">
            <a:noFill/>
            <a:miter lim="800000"/>
            <a:headEnd/>
            <a:tailEnd/>
          </a:ln>
        </p:spPr>
        <p:txBody>
          <a:bodyPr lIns="82433" tIns="41217" rIns="82433" bIns="41217">
            <a:spAutoFit/>
          </a:bodyPr>
          <a:lstStyle/>
          <a:p>
            <a:pPr eaLnBrk="0" hangingPunct="0">
              <a:spcBef>
                <a:spcPct val="20000"/>
              </a:spcBef>
            </a:pPr>
            <a:endParaRPr lang="en-GB" sz="2900" dirty="0">
              <a:solidFill>
                <a:schemeClr val="hlink"/>
              </a:solidFill>
              <a:latin typeface="Arial" charset="0"/>
            </a:endParaRPr>
          </a:p>
          <a:p>
            <a:pPr eaLnBrk="0" hangingPunct="0">
              <a:spcBef>
                <a:spcPct val="20000"/>
              </a:spcBef>
            </a:pPr>
            <a:r>
              <a:rPr lang="en-GB" sz="2900" dirty="0">
                <a:solidFill>
                  <a:schemeClr val="hlink"/>
                </a:solidFill>
                <a:latin typeface="Arial" charset="0"/>
              </a:rPr>
              <a:t> </a:t>
            </a:r>
          </a:p>
        </p:txBody>
      </p:sp>
      <p:sp>
        <p:nvSpPr>
          <p:cNvPr id="16435" name="Rectangle 128"/>
          <p:cNvSpPr>
            <a:spLocks noChangeArrowheads="1"/>
          </p:cNvSpPr>
          <p:nvPr/>
        </p:nvSpPr>
        <p:spPr bwMode="auto">
          <a:xfrm>
            <a:off x="18196427" y="28395971"/>
            <a:ext cx="9205112" cy="467960"/>
          </a:xfrm>
          <a:prstGeom prst="rect">
            <a:avLst/>
          </a:prstGeom>
          <a:noFill/>
          <a:ln w="9525">
            <a:noFill/>
            <a:miter lim="800000"/>
            <a:headEnd/>
            <a:tailEnd/>
          </a:ln>
        </p:spPr>
        <p:txBody>
          <a:bodyPr wrap="square" lIns="82433" tIns="41217" rIns="82433" bIns="41217" anchor="ctr">
            <a:spAutoFit/>
          </a:bodyPr>
          <a:lstStyle/>
          <a:p>
            <a:pPr eaLnBrk="0" hangingPunct="0"/>
            <a:r>
              <a:rPr lang="en-US" sz="2500" b="1" dirty="0">
                <a:latin typeface="Arial" charset="0"/>
              </a:rPr>
              <a:t> </a:t>
            </a:r>
          </a:p>
        </p:txBody>
      </p:sp>
      <p:sp>
        <p:nvSpPr>
          <p:cNvPr id="16546" name="Rectangle 162"/>
          <p:cNvSpPr>
            <a:spLocks noChangeArrowheads="1"/>
          </p:cNvSpPr>
          <p:nvPr/>
        </p:nvSpPr>
        <p:spPr bwMode="auto">
          <a:xfrm>
            <a:off x="1623067" y="24477532"/>
            <a:ext cx="6093334" cy="9778201"/>
          </a:xfrm>
          <a:prstGeom prst="rect">
            <a:avLst/>
          </a:prstGeom>
          <a:solidFill>
            <a:srgbClr val="D6ECEE"/>
          </a:solidFill>
          <a:ln w="9525">
            <a:noFill/>
            <a:miter lim="800000"/>
            <a:headEnd/>
            <a:tailEnd/>
          </a:ln>
          <a:effectLst/>
        </p:spPr>
        <p:txBody>
          <a:bodyPr wrap="square" lIns="82433" tIns="41217" rIns="82433" bIns="41217">
            <a:spAutoFit/>
          </a:bodyPr>
          <a:lstStyle/>
          <a:p>
            <a:pPr algn="ctr"/>
            <a:r>
              <a:rPr lang="en-GB" sz="2200" b="1" dirty="0">
                <a:solidFill>
                  <a:schemeClr val="hlink"/>
                </a:solidFill>
                <a:latin typeface="Arial" charset="0"/>
              </a:rPr>
              <a:t>CONCLUSIONS</a:t>
            </a:r>
          </a:p>
          <a:p>
            <a:pPr algn="ctr"/>
            <a:endParaRPr lang="en-US" sz="2200" dirty="0">
              <a:latin typeface="Arial" charset="0"/>
            </a:endParaRPr>
          </a:p>
          <a:p>
            <a:pPr marL="309124" indent="-309124">
              <a:buFont typeface="Arial" pitchFamily="34" charset="0"/>
              <a:buChar char="•"/>
            </a:pPr>
            <a:r>
              <a:rPr lang="en-GB" sz="2200" dirty="0">
                <a:latin typeface="+mn-lt"/>
              </a:rPr>
              <a:t>The findings suggest that in this sample, some of the participants with type 2 diabetes did not always consider primary care services as appropriate to enable self-management and achievement of their life goals. </a:t>
            </a:r>
          </a:p>
          <a:p>
            <a:pPr marL="309124" indent="-309124">
              <a:buFont typeface="Arial" pitchFamily="34" charset="0"/>
              <a:buChar char="•"/>
            </a:pPr>
            <a:endParaRPr lang="en-GB" sz="2200" dirty="0">
              <a:latin typeface="+mn-lt"/>
            </a:endParaRPr>
          </a:p>
          <a:p>
            <a:pPr marL="309124" indent="-309124">
              <a:buFont typeface="Arial" pitchFamily="34" charset="0"/>
              <a:buChar char="•"/>
            </a:pPr>
            <a:r>
              <a:rPr lang="en-GB" sz="2200" dirty="0">
                <a:latin typeface="+mn-lt"/>
              </a:rPr>
              <a:t>Each individual had developed their own level of interdependence with some of the participants being self-reliant or using family members/friends more than professional health services.  </a:t>
            </a:r>
          </a:p>
          <a:p>
            <a:pPr marL="309124" indent="-309124">
              <a:buFont typeface="Arial" pitchFamily="34" charset="0"/>
              <a:buChar char="•"/>
            </a:pPr>
            <a:endParaRPr lang="en-GB" sz="2200" dirty="0">
              <a:latin typeface="+mn-lt"/>
            </a:endParaRPr>
          </a:p>
          <a:p>
            <a:pPr marL="309124" indent="-309124">
              <a:buFont typeface="Arial" pitchFamily="34" charset="0"/>
              <a:buChar char="•"/>
            </a:pPr>
            <a:r>
              <a:rPr lang="en-GB" sz="2200" dirty="0">
                <a:latin typeface="+mn-lt"/>
              </a:rPr>
              <a:t>Recommendations include further exploration of interdependence in people with type 2 diabetes. </a:t>
            </a:r>
          </a:p>
          <a:p>
            <a:pPr marL="309124" indent="-309124">
              <a:buFont typeface="Arial" pitchFamily="34" charset="0"/>
              <a:buChar char="•"/>
            </a:pPr>
            <a:endParaRPr lang="en-US" sz="2200" dirty="0">
              <a:latin typeface="+mn-lt"/>
            </a:endParaRPr>
          </a:p>
          <a:p>
            <a:pPr marL="309124" indent="-309124">
              <a:buFont typeface="Arial" pitchFamily="34" charset="0"/>
              <a:buChar char="•"/>
            </a:pPr>
            <a:r>
              <a:rPr lang="en-US" sz="2200" dirty="0">
                <a:latin typeface="+mn-lt"/>
              </a:rPr>
              <a:t>The dependency grid method can be illuminating, however is complex and time-consuming for the participant.</a:t>
            </a:r>
          </a:p>
          <a:p>
            <a:pPr marL="309124" indent="-309124">
              <a:buFont typeface="Arial" pitchFamily="34" charset="0"/>
              <a:buChar char="•"/>
            </a:pPr>
            <a:endParaRPr lang="en-US" sz="2200" dirty="0">
              <a:latin typeface="+mn-lt"/>
            </a:endParaRPr>
          </a:p>
          <a:p>
            <a:pPr marL="309124" indent="-309124">
              <a:buFont typeface="Arial" pitchFamily="34" charset="0"/>
              <a:buChar char="•"/>
            </a:pPr>
            <a:r>
              <a:rPr lang="en-US" sz="2200" dirty="0">
                <a:latin typeface="+mn-lt"/>
              </a:rPr>
              <a:t>The DDGT, or other in-depth methods, could be a useful means of addressing individual, person-centered care planning, but needs further </a:t>
            </a:r>
            <a:r>
              <a:rPr lang="en-US" sz="2200" dirty="0" smtClean="0">
                <a:latin typeface="+mn-lt"/>
              </a:rPr>
              <a:t>research.</a:t>
            </a:r>
            <a:endParaRPr lang="en-US" sz="2200" dirty="0">
              <a:latin typeface="+mn-lt"/>
            </a:endParaRPr>
          </a:p>
          <a:p>
            <a:pPr marL="309124" indent="-309124">
              <a:buFont typeface="Arial" pitchFamily="34" charset="0"/>
              <a:buChar char="•"/>
            </a:pPr>
            <a:endParaRPr lang="en-US" sz="1800" dirty="0">
              <a:latin typeface="+mn-lt"/>
            </a:endParaRPr>
          </a:p>
          <a:p>
            <a:r>
              <a:rPr lang="en-US" sz="1800" dirty="0">
                <a:latin typeface="+mn-lt"/>
              </a:rPr>
              <a:t>  </a:t>
            </a:r>
            <a:endParaRPr lang="en-GB" sz="1800" dirty="0">
              <a:latin typeface="+mn-lt"/>
            </a:endParaRPr>
          </a:p>
        </p:txBody>
      </p:sp>
      <p:sp>
        <p:nvSpPr>
          <p:cNvPr id="16547" name="Rectangle 163"/>
          <p:cNvSpPr>
            <a:spLocks noChangeArrowheads="1"/>
          </p:cNvSpPr>
          <p:nvPr/>
        </p:nvSpPr>
        <p:spPr bwMode="auto">
          <a:xfrm>
            <a:off x="1696930" y="35603479"/>
            <a:ext cx="6019471" cy="6023327"/>
          </a:xfrm>
          <a:prstGeom prst="rect">
            <a:avLst/>
          </a:prstGeom>
          <a:solidFill>
            <a:srgbClr val="D6ECEE"/>
          </a:solidFill>
          <a:ln w="9525">
            <a:noFill/>
            <a:miter lim="800000"/>
            <a:headEnd/>
            <a:tailEnd/>
          </a:ln>
          <a:effectLst/>
        </p:spPr>
        <p:txBody>
          <a:bodyPr wrap="square" lIns="82433" tIns="41217" rIns="82433" bIns="41217" anchor="ctr">
            <a:spAutoFit/>
          </a:bodyPr>
          <a:lstStyle/>
          <a:p>
            <a:pPr algn="ctr"/>
            <a:r>
              <a:rPr lang="en-GB" sz="2200" b="1" dirty="0">
                <a:solidFill>
                  <a:schemeClr val="hlink"/>
                </a:solidFill>
                <a:latin typeface="Arial" charset="0"/>
              </a:rPr>
              <a:t>REFERENCES</a:t>
            </a:r>
            <a:endParaRPr lang="en-US" sz="2200" b="1" dirty="0">
              <a:latin typeface="Arial" charset="0"/>
            </a:endParaRPr>
          </a:p>
          <a:p>
            <a:endParaRPr lang="en-US" sz="2200" dirty="0">
              <a:latin typeface="Arial" charset="0"/>
            </a:endParaRPr>
          </a:p>
          <a:p>
            <a:r>
              <a:rPr lang="en-US" sz="1800" dirty="0" err="1">
                <a:latin typeface="+mn-lt"/>
              </a:rPr>
              <a:t>Peyrot</a:t>
            </a:r>
            <a:r>
              <a:rPr lang="en-US" sz="1800" dirty="0">
                <a:latin typeface="+mn-lt"/>
              </a:rPr>
              <a:t> M, Kovacs K, Davies M et al. (2013) </a:t>
            </a:r>
            <a:r>
              <a:rPr lang="en-US" sz="1800" dirty="0" smtClean="0">
                <a:latin typeface="+mn-lt"/>
              </a:rPr>
              <a:t>Diabetes </a:t>
            </a:r>
            <a:r>
              <a:rPr lang="en-GB" sz="1800" dirty="0" smtClean="0">
                <a:latin typeface="+mn-lt"/>
              </a:rPr>
              <a:t>Attitudes </a:t>
            </a:r>
            <a:r>
              <a:rPr lang="en-GB" sz="1800" dirty="0">
                <a:latin typeface="+mn-lt"/>
              </a:rPr>
              <a:t>Wishes and Needs 2 (DAWN2): a multinational, multi-stakeholder study of psychosocial issues in diabetes and person-centred diabetes care. </a:t>
            </a:r>
            <a:r>
              <a:rPr lang="en-GB" sz="1800" i="1" dirty="0">
                <a:latin typeface="+mn-lt"/>
              </a:rPr>
              <a:t>Diabetes Research &amp; Clinical Practice</a:t>
            </a:r>
            <a:r>
              <a:rPr lang="en-GB" sz="1800" dirty="0">
                <a:latin typeface="+mn-lt"/>
              </a:rPr>
              <a:t>, 99,2,pp.174-184.</a:t>
            </a:r>
            <a:endParaRPr lang="en-US" sz="1800" dirty="0">
              <a:latin typeface="+mn-lt"/>
            </a:endParaRPr>
          </a:p>
          <a:p>
            <a:endParaRPr lang="en-US" sz="1800" dirty="0">
              <a:latin typeface="+mn-lt"/>
            </a:endParaRPr>
          </a:p>
          <a:p>
            <a:endParaRPr lang="en-US" sz="1800" dirty="0">
              <a:latin typeface="+mn-lt"/>
            </a:endParaRPr>
          </a:p>
          <a:p>
            <a:r>
              <a:rPr lang="en-US" sz="1800" dirty="0" err="1">
                <a:latin typeface="+mn-lt"/>
              </a:rPr>
              <a:t>Ridder</a:t>
            </a:r>
            <a:r>
              <a:rPr lang="en-US" sz="1800" dirty="0">
                <a:latin typeface="+mn-lt"/>
              </a:rPr>
              <a:t> D, </a:t>
            </a:r>
            <a:r>
              <a:rPr lang="en-US" sz="1800" dirty="0" err="1">
                <a:latin typeface="+mn-lt"/>
              </a:rPr>
              <a:t>Geenen</a:t>
            </a:r>
            <a:r>
              <a:rPr lang="en-US" sz="1800" dirty="0">
                <a:latin typeface="+mn-lt"/>
              </a:rPr>
              <a:t> R, </a:t>
            </a:r>
            <a:r>
              <a:rPr lang="en-US" sz="1800" dirty="0" err="1">
                <a:latin typeface="+mn-lt"/>
              </a:rPr>
              <a:t>Kuijer</a:t>
            </a:r>
            <a:r>
              <a:rPr lang="en-US" sz="1800" dirty="0">
                <a:latin typeface="+mn-lt"/>
              </a:rPr>
              <a:t> R, </a:t>
            </a:r>
            <a:r>
              <a:rPr lang="en-US" sz="1800" dirty="0" err="1">
                <a:latin typeface="+mn-lt"/>
              </a:rPr>
              <a:t>Middendorp</a:t>
            </a:r>
            <a:r>
              <a:rPr lang="en-US" sz="1800" dirty="0">
                <a:latin typeface="+mn-lt"/>
              </a:rPr>
              <a:t> H (2008) Psychological adjustment to chronic disease. </a:t>
            </a:r>
            <a:r>
              <a:rPr lang="en-US" sz="1800" i="1" dirty="0">
                <a:latin typeface="+mn-lt"/>
              </a:rPr>
              <a:t>The Lancet</a:t>
            </a:r>
            <a:r>
              <a:rPr lang="en-US" sz="1800" dirty="0">
                <a:latin typeface="+mn-lt"/>
              </a:rPr>
              <a:t>, 372,pp.246-255.</a:t>
            </a:r>
          </a:p>
          <a:p>
            <a:endParaRPr lang="en-US" sz="1800" dirty="0">
              <a:latin typeface="+mn-lt"/>
            </a:endParaRPr>
          </a:p>
          <a:p>
            <a:r>
              <a:rPr lang="en-GB" sz="1800" dirty="0" err="1">
                <a:latin typeface="+mn-lt"/>
              </a:rPr>
              <a:t>Vermeire</a:t>
            </a:r>
            <a:r>
              <a:rPr lang="en-GB" sz="1800" dirty="0">
                <a:latin typeface="+mn-lt"/>
              </a:rPr>
              <a:t>, E., Wens, J., Van </a:t>
            </a:r>
            <a:r>
              <a:rPr lang="en-GB" sz="1800" dirty="0" err="1">
                <a:latin typeface="+mn-lt"/>
              </a:rPr>
              <a:t>Royen</a:t>
            </a:r>
            <a:r>
              <a:rPr lang="en-GB" sz="1800" dirty="0">
                <a:latin typeface="+mn-lt"/>
              </a:rPr>
              <a:t>, P., &amp; </a:t>
            </a:r>
            <a:r>
              <a:rPr lang="en-GB" sz="1800" dirty="0" err="1">
                <a:latin typeface="+mn-lt"/>
              </a:rPr>
              <a:t>Hearnshaw</a:t>
            </a:r>
            <a:r>
              <a:rPr lang="en-GB" sz="1800" dirty="0">
                <a:latin typeface="+mn-lt"/>
              </a:rPr>
              <a:t>, H. (2002), Interventions for improving adherence to treatment recommendations in people with type 2 diabetes mellitus,  </a:t>
            </a:r>
            <a:r>
              <a:rPr lang="en-GB" sz="1800" i="1" dirty="0">
                <a:latin typeface="+mn-lt"/>
              </a:rPr>
              <a:t>Cochrane Database of Systematic reviews</a:t>
            </a:r>
            <a:r>
              <a:rPr lang="en-GB" sz="1800" dirty="0">
                <a:latin typeface="+mn-lt"/>
              </a:rPr>
              <a:t>, Issue 2.</a:t>
            </a:r>
          </a:p>
          <a:p>
            <a:endParaRPr lang="en-US" sz="1800" dirty="0">
              <a:latin typeface="+mn-lt"/>
            </a:endParaRPr>
          </a:p>
          <a:p>
            <a:endParaRPr lang="en-US" sz="1800" dirty="0">
              <a:latin typeface="+mn-lt"/>
            </a:endParaRPr>
          </a:p>
          <a:p>
            <a:endParaRPr lang="en-US" sz="1800" dirty="0">
              <a:latin typeface="+mn-lt"/>
            </a:endParaRPr>
          </a:p>
        </p:txBody>
      </p:sp>
      <p:sp>
        <p:nvSpPr>
          <p:cNvPr id="16573" name="Text Box 189"/>
          <p:cNvSpPr txBox="1">
            <a:spLocks noChangeArrowheads="1"/>
          </p:cNvSpPr>
          <p:nvPr/>
        </p:nvSpPr>
        <p:spPr bwMode="auto">
          <a:xfrm>
            <a:off x="9268352" y="7865314"/>
            <a:ext cx="25931570" cy="1252790"/>
          </a:xfrm>
          <a:prstGeom prst="rect">
            <a:avLst/>
          </a:prstGeom>
          <a:solidFill>
            <a:srgbClr val="D6ECEE"/>
          </a:solidFill>
          <a:ln w="9525">
            <a:noFill/>
            <a:miter lim="800000"/>
            <a:headEnd/>
            <a:tailEnd/>
          </a:ln>
          <a:effectLst/>
        </p:spPr>
        <p:txBody>
          <a:bodyPr wrap="square" lIns="82433" tIns="41217" rIns="82433" bIns="41217">
            <a:spAutoFit/>
          </a:bodyPr>
          <a:lstStyle/>
          <a:p>
            <a:pPr algn="ctr"/>
            <a:r>
              <a:rPr lang="en-GB" sz="2200" b="1" dirty="0">
                <a:solidFill>
                  <a:schemeClr val="hlink"/>
                </a:solidFill>
                <a:latin typeface="Arial" charset="0"/>
              </a:rPr>
              <a:t>RESULTS</a:t>
            </a:r>
          </a:p>
          <a:p>
            <a:r>
              <a:rPr lang="en-GB" sz="1800" dirty="0">
                <a:latin typeface="+mn-lt"/>
              </a:rPr>
              <a:t>19 participants completed the sequential interviews, with </a:t>
            </a:r>
            <a:r>
              <a:rPr lang="en-GB" sz="1800" dirty="0" smtClean="0">
                <a:latin typeface="+mn-lt"/>
              </a:rPr>
              <a:t>DDGT </a:t>
            </a:r>
            <a:r>
              <a:rPr lang="en-GB" sz="1800" dirty="0">
                <a:latin typeface="+mn-lt"/>
              </a:rPr>
              <a:t>grids, and </a:t>
            </a:r>
            <a:r>
              <a:rPr lang="en-GB" sz="1800" dirty="0" smtClean="0">
                <a:latin typeface="+mn-lt"/>
              </a:rPr>
              <a:t>in some cases, further </a:t>
            </a:r>
            <a:r>
              <a:rPr lang="en-GB" sz="1800" dirty="0">
                <a:latin typeface="+mn-lt"/>
              </a:rPr>
              <a:t>laddered dependency grids (n=48), from a sample of 23, who completed the initial interview.  The major construct of interdependence identified, had strong or weak association with diabetes related constructs, depending on how each individual participant had rated them, and the explanation they gave of the ratings.</a:t>
            </a:r>
            <a:r>
              <a:rPr lang="en-GB" sz="1800" b="1" dirty="0">
                <a:latin typeface="+mn-lt"/>
              </a:rPr>
              <a:t> </a:t>
            </a:r>
            <a:r>
              <a:rPr lang="en-GB" sz="1800" dirty="0">
                <a:latin typeface="+mn-lt"/>
              </a:rPr>
              <a:t>The following results are 3 example case studies from the series,  to demonstrate the dependency grid and personal construct identification in 3 participants (cases).</a:t>
            </a:r>
          </a:p>
        </p:txBody>
      </p:sp>
      <p:sp>
        <p:nvSpPr>
          <p:cNvPr id="3106" name="Rectangle 34"/>
          <p:cNvSpPr>
            <a:spLocks noChangeArrowheads="1"/>
          </p:cNvSpPr>
          <p:nvPr/>
        </p:nvSpPr>
        <p:spPr bwMode="auto">
          <a:xfrm>
            <a:off x="0" y="-533704"/>
            <a:ext cx="166541" cy="1452845"/>
          </a:xfrm>
          <a:prstGeom prst="rect">
            <a:avLst/>
          </a:prstGeom>
          <a:noFill/>
          <a:ln w="9525">
            <a:noFill/>
            <a:miter lim="800000"/>
            <a:headEnd/>
            <a:tailEnd/>
          </a:ln>
          <a:effectLst/>
        </p:spPr>
        <p:txBody>
          <a:bodyPr vert="horz" wrap="none" lIns="82433" tIns="41217" rIns="82433" bIns="41217" numCol="1" anchor="ctr" anchorCtr="0" compatLnSpc="1">
            <a:prstTxWarp prst="textNoShape">
              <a:avLst/>
            </a:prstTxWarp>
            <a:spAutoFit/>
          </a:bodyPr>
          <a:lstStyle/>
          <a:p>
            <a:endParaRPr lang="en-US" dirty="0"/>
          </a:p>
        </p:txBody>
      </p:sp>
      <p:sp>
        <p:nvSpPr>
          <p:cNvPr id="104" name="TextBox 103"/>
          <p:cNvSpPr txBox="1"/>
          <p:nvPr/>
        </p:nvSpPr>
        <p:spPr>
          <a:xfrm>
            <a:off x="9834940" y="18633425"/>
            <a:ext cx="4215028" cy="1622122"/>
          </a:xfrm>
          <a:prstGeom prst="rect">
            <a:avLst/>
          </a:prstGeom>
          <a:noFill/>
        </p:spPr>
        <p:txBody>
          <a:bodyPr wrap="square" lIns="82433" tIns="41217" rIns="82433" bIns="41217" rtlCol="0">
            <a:spAutoFit/>
          </a:bodyPr>
          <a:lstStyle/>
          <a:p>
            <a:pPr algn="ctr"/>
            <a:r>
              <a:rPr lang="en-GB" sz="2500" b="1" dirty="0">
                <a:solidFill>
                  <a:schemeClr val="bg1"/>
                </a:solidFill>
                <a:latin typeface="+mn-lt"/>
              </a:rPr>
              <a:t>Managing Injectables Course </a:t>
            </a:r>
          </a:p>
          <a:p>
            <a:pPr algn="ctr"/>
            <a:r>
              <a:rPr lang="en-GB" sz="2500" b="1" dirty="0">
                <a:solidFill>
                  <a:schemeClr val="bg1"/>
                </a:solidFill>
                <a:latin typeface="+mn-lt"/>
              </a:rPr>
              <a:t>&amp;</a:t>
            </a:r>
          </a:p>
          <a:p>
            <a:pPr algn="ctr"/>
            <a:r>
              <a:rPr lang="en-GB" sz="2500" b="1" dirty="0">
                <a:solidFill>
                  <a:schemeClr val="bg1"/>
                </a:solidFill>
                <a:latin typeface="+mn-lt"/>
              </a:rPr>
              <a:t> mentorship</a:t>
            </a:r>
            <a:endParaRPr lang="en-US" sz="2500" b="1" dirty="0">
              <a:solidFill>
                <a:schemeClr val="bg1"/>
              </a:solidFill>
              <a:latin typeface="+mn-lt"/>
            </a:endParaRPr>
          </a:p>
        </p:txBody>
      </p:sp>
      <p:sp>
        <p:nvSpPr>
          <p:cNvPr id="106" name="TextBox 105"/>
          <p:cNvSpPr txBox="1"/>
          <p:nvPr/>
        </p:nvSpPr>
        <p:spPr>
          <a:xfrm>
            <a:off x="16297983" y="16826679"/>
            <a:ext cx="3793525" cy="467960"/>
          </a:xfrm>
          <a:prstGeom prst="rect">
            <a:avLst/>
          </a:prstGeom>
          <a:noFill/>
        </p:spPr>
        <p:txBody>
          <a:bodyPr wrap="square" lIns="82433" tIns="41217" rIns="82433" bIns="41217" rtlCol="0">
            <a:spAutoFit/>
          </a:bodyPr>
          <a:lstStyle/>
          <a:p>
            <a:r>
              <a:rPr lang="en-GB" sz="2500" b="1" dirty="0">
                <a:solidFill>
                  <a:schemeClr val="bg1"/>
                </a:solidFill>
                <a:latin typeface="+mn-lt"/>
              </a:rPr>
              <a:t>E-Consultation</a:t>
            </a:r>
            <a:endParaRPr lang="en-US" sz="2500" b="1" dirty="0">
              <a:solidFill>
                <a:schemeClr val="bg1"/>
              </a:solidFill>
              <a:latin typeface="+mn-lt"/>
            </a:endParaRPr>
          </a:p>
        </p:txBody>
      </p:sp>
      <p:sp>
        <p:nvSpPr>
          <p:cNvPr id="108" name="TextBox 107"/>
          <p:cNvSpPr txBox="1"/>
          <p:nvPr/>
        </p:nvSpPr>
        <p:spPr>
          <a:xfrm>
            <a:off x="11520951" y="22909392"/>
            <a:ext cx="3934026" cy="1622122"/>
          </a:xfrm>
          <a:prstGeom prst="rect">
            <a:avLst/>
          </a:prstGeom>
          <a:noFill/>
        </p:spPr>
        <p:txBody>
          <a:bodyPr wrap="square" lIns="82433" tIns="41217" rIns="82433" bIns="41217" rtlCol="0">
            <a:spAutoFit/>
          </a:bodyPr>
          <a:lstStyle/>
          <a:p>
            <a:pPr algn="ctr"/>
            <a:r>
              <a:rPr lang="en-GB" sz="2500" b="1" dirty="0">
                <a:solidFill>
                  <a:schemeClr val="bg1"/>
                </a:solidFill>
                <a:latin typeface="+mn-lt"/>
              </a:rPr>
              <a:t>Foot care </a:t>
            </a:r>
          </a:p>
          <a:p>
            <a:pPr algn="ctr"/>
            <a:r>
              <a:rPr lang="en-GB" sz="2500" b="1" dirty="0">
                <a:solidFill>
                  <a:schemeClr val="bg1"/>
                </a:solidFill>
                <a:latin typeface="+mn-lt"/>
              </a:rPr>
              <a:t>Course </a:t>
            </a:r>
          </a:p>
          <a:p>
            <a:pPr algn="ctr"/>
            <a:r>
              <a:rPr lang="en-GB" sz="2500" b="1" dirty="0">
                <a:solidFill>
                  <a:schemeClr val="bg1"/>
                </a:solidFill>
                <a:latin typeface="+mn-lt"/>
              </a:rPr>
              <a:t>&amp;</a:t>
            </a:r>
          </a:p>
          <a:p>
            <a:pPr algn="ctr"/>
            <a:r>
              <a:rPr lang="en-GB" sz="2500" b="1" dirty="0">
                <a:solidFill>
                  <a:schemeClr val="bg1"/>
                </a:solidFill>
                <a:latin typeface="+mn-lt"/>
              </a:rPr>
              <a:t> mentorship</a:t>
            </a:r>
            <a:endParaRPr lang="en-US" sz="2500" b="1" dirty="0">
              <a:solidFill>
                <a:schemeClr val="bg1"/>
              </a:solidFill>
              <a:latin typeface="+mn-lt"/>
            </a:endParaRPr>
          </a:p>
        </p:txBody>
      </p:sp>
      <p:sp>
        <p:nvSpPr>
          <p:cNvPr id="114" name="TextBox 113"/>
          <p:cNvSpPr txBox="1"/>
          <p:nvPr/>
        </p:nvSpPr>
        <p:spPr>
          <a:xfrm>
            <a:off x="10326693" y="17127803"/>
            <a:ext cx="1194258" cy="467960"/>
          </a:xfrm>
          <a:prstGeom prst="rect">
            <a:avLst/>
          </a:prstGeom>
          <a:noFill/>
        </p:spPr>
        <p:txBody>
          <a:bodyPr wrap="square" lIns="82433" tIns="41217" rIns="82433" bIns="41217" rtlCol="0">
            <a:spAutoFit/>
          </a:bodyPr>
          <a:lstStyle/>
          <a:p>
            <a:r>
              <a:rPr lang="en-GB" sz="2500" b="1" dirty="0">
                <a:solidFill>
                  <a:schemeClr val="bg1"/>
                </a:solidFill>
                <a:latin typeface="+mn-lt"/>
              </a:rPr>
              <a:t>LES</a:t>
            </a:r>
            <a:endParaRPr lang="en-US" sz="2500" b="1" dirty="0">
              <a:solidFill>
                <a:schemeClr val="bg1"/>
              </a:solidFill>
              <a:latin typeface="+mn-lt"/>
            </a:endParaRPr>
          </a:p>
        </p:txBody>
      </p:sp>
      <p:sp>
        <p:nvSpPr>
          <p:cNvPr id="4" name="TextBox 3"/>
          <p:cNvSpPr txBox="1"/>
          <p:nvPr/>
        </p:nvSpPr>
        <p:spPr>
          <a:xfrm>
            <a:off x="9549308" y="19316757"/>
            <a:ext cx="25369657" cy="1575955"/>
          </a:xfrm>
          <a:prstGeom prst="rect">
            <a:avLst/>
          </a:prstGeom>
          <a:solidFill>
            <a:schemeClr val="accent5"/>
          </a:solidFill>
        </p:spPr>
        <p:txBody>
          <a:bodyPr wrap="square" lIns="82433" tIns="41217" rIns="82433" bIns="41217" rtlCol="0">
            <a:spAutoFit/>
          </a:bodyPr>
          <a:lstStyle/>
          <a:p>
            <a:r>
              <a:rPr lang="en-GB" sz="1800" b="1" dirty="0">
                <a:latin typeface="+mn-lt"/>
              </a:rPr>
              <a:t>Case Study 2</a:t>
            </a:r>
            <a:r>
              <a:rPr lang="en-GB" sz="1800" dirty="0">
                <a:latin typeface="+mn-lt"/>
              </a:rPr>
              <a:t>: 59 year old white male who has had type 2 diabetes diagnosed for 10 years, treated with exercise, diet and oral hypoglycaemic agents (Pseudonym ‘Brian’).</a:t>
            </a:r>
          </a:p>
          <a:p>
            <a:r>
              <a:rPr lang="en-GB" sz="1800" dirty="0">
                <a:latin typeface="+mn-lt"/>
              </a:rPr>
              <a:t>The 2 further bi-plot diagrams are the result of focussing the initial grid into exploring in greater depth identified end spectrum grid ratings of a particular construct to element. </a:t>
            </a:r>
          </a:p>
          <a:p>
            <a:r>
              <a:rPr lang="en-GB" sz="1800" dirty="0">
                <a:latin typeface="+mn-lt"/>
              </a:rPr>
              <a:t>The tables below shows example transcript quotes  to the grid ratings explanation by the participant</a:t>
            </a:r>
            <a:r>
              <a:rPr lang="en-GB" sz="2500" dirty="0">
                <a:latin typeface="+mn-lt"/>
              </a:rPr>
              <a:t>.</a:t>
            </a:r>
          </a:p>
          <a:p>
            <a:endParaRPr lang="en-GB" sz="1800" dirty="0">
              <a:latin typeface="+mn-lt"/>
            </a:endParaRPr>
          </a:p>
          <a:p>
            <a:r>
              <a:rPr lang="en-GB" sz="1800" dirty="0">
                <a:latin typeface="+mn-lt"/>
              </a:rPr>
              <a:t>Personal construct identified (label): ‘ Diabetes Independence’. (Figure 6 below).</a:t>
            </a:r>
          </a:p>
        </p:txBody>
      </p:sp>
      <p:graphicFrame>
        <p:nvGraphicFramePr>
          <p:cNvPr id="6" name="Table 5"/>
          <p:cNvGraphicFramePr>
            <a:graphicFrameLocks noGrp="1"/>
          </p:cNvGraphicFramePr>
          <p:nvPr>
            <p:extLst>
              <p:ext uri="{D42A27DB-BD31-4B8C-83A1-F6EECF244321}">
                <p14:modId xmlns:p14="http://schemas.microsoft.com/office/powerpoint/2010/main" val="2098568819"/>
              </p:ext>
            </p:extLst>
          </p:nvPr>
        </p:nvGraphicFramePr>
        <p:xfrm>
          <a:off x="16900098" y="21199440"/>
          <a:ext cx="6503485" cy="3278092"/>
        </p:xfrm>
        <a:graphic>
          <a:graphicData uri="http://schemas.openxmlformats.org/drawingml/2006/table">
            <a:tbl>
              <a:tblPr firstRow="1" firstCol="1" lastRow="1" lastCol="1" bandRow="1" bandCol="1"/>
              <a:tblGrid>
                <a:gridCol w="1154518"/>
                <a:gridCol w="1073969"/>
                <a:gridCol w="4274998"/>
              </a:tblGrid>
              <a:tr h="234150">
                <a:tc>
                  <a:txBody>
                    <a:bodyPr/>
                    <a:lstStyle/>
                    <a:p>
                      <a:pPr algn="just">
                        <a:lnSpc>
                          <a:spcPct val="150000"/>
                        </a:lnSpc>
                        <a:spcAft>
                          <a:spcPts val="0"/>
                        </a:spcAft>
                      </a:pPr>
                      <a:r>
                        <a:rPr lang="en-GB" sz="900" b="1" dirty="0">
                          <a:effectLst/>
                          <a:latin typeface="Arial"/>
                          <a:ea typeface="Times New Roman"/>
                          <a:cs typeface="Arial"/>
                        </a:rPr>
                        <a:t>Construct</a:t>
                      </a:r>
                      <a:endParaRPr lang="en-GB" sz="1000" dirty="0">
                        <a:effectLst/>
                        <a:latin typeface="Arial"/>
                        <a:ea typeface="Times New Roman"/>
                        <a:cs typeface="Times New Roman"/>
                      </a:endParaRPr>
                    </a:p>
                  </a:txBody>
                  <a:tcPr marL="67440" marR="6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900" b="1">
                          <a:effectLst/>
                          <a:latin typeface="Arial"/>
                          <a:ea typeface="Times New Roman"/>
                          <a:cs typeface="Arial"/>
                        </a:rPr>
                        <a:t>Element</a:t>
                      </a:r>
                      <a:endParaRPr lang="en-GB" sz="1000">
                        <a:effectLst/>
                        <a:latin typeface="Arial"/>
                        <a:ea typeface="Times New Roman"/>
                        <a:cs typeface="Times New Roman"/>
                      </a:endParaRPr>
                    </a:p>
                  </a:txBody>
                  <a:tcPr marL="67440" marR="6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900" b="1">
                          <a:effectLst/>
                          <a:latin typeface="Arial"/>
                          <a:ea typeface="Times New Roman"/>
                          <a:cs typeface="Arial"/>
                        </a:rPr>
                        <a:t>Transcript quote</a:t>
                      </a:r>
                      <a:endParaRPr lang="en-GB" sz="1000">
                        <a:effectLst/>
                        <a:latin typeface="Arial"/>
                        <a:ea typeface="Times New Roman"/>
                        <a:cs typeface="Times New Roman"/>
                      </a:endParaRPr>
                    </a:p>
                  </a:txBody>
                  <a:tcPr marL="67440" marR="6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4896">
                <a:tc>
                  <a:txBody>
                    <a:bodyPr/>
                    <a:lstStyle/>
                    <a:p>
                      <a:pPr algn="just">
                        <a:lnSpc>
                          <a:spcPct val="150000"/>
                        </a:lnSpc>
                        <a:spcAft>
                          <a:spcPts val="0"/>
                        </a:spcAft>
                      </a:pPr>
                      <a:r>
                        <a:rPr lang="en-GB" sz="900" dirty="0">
                          <a:effectLst/>
                          <a:latin typeface="Arial"/>
                          <a:ea typeface="Times New Roman"/>
                          <a:cs typeface="Arial"/>
                        </a:rPr>
                        <a:t>Diabetes management support</a:t>
                      </a:r>
                      <a:endParaRPr lang="en-GB" sz="1000" dirty="0">
                        <a:effectLst/>
                        <a:latin typeface="Arial"/>
                        <a:ea typeface="Times New Roman"/>
                        <a:cs typeface="Times New Roman"/>
                      </a:endParaRPr>
                    </a:p>
                  </a:txBody>
                  <a:tcPr marL="67440" marR="6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900">
                          <a:effectLst/>
                          <a:latin typeface="Arial"/>
                          <a:ea typeface="Times New Roman"/>
                          <a:cs typeface="Arial"/>
                        </a:rPr>
                        <a:t>Self</a:t>
                      </a:r>
                      <a:endParaRPr lang="en-GB" sz="1000">
                        <a:effectLst/>
                        <a:latin typeface="Arial"/>
                        <a:ea typeface="Times New Roman"/>
                        <a:cs typeface="Times New Roman"/>
                      </a:endParaRPr>
                    </a:p>
                    <a:p>
                      <a:pPr algn="just">
                        <a:lnSpc>
                          <a:spcPct val="150000"/>
                        </a:lnSpc>
                        <a:spcAft>
                          <a:spcPts val="0"/>
                        </a:spcAft>
                      </a:pPr>
                      <a:r>
                        <a:rPr lang="en-GB" sz="900">
                          <a:effectLst/>
                          <a:latin typeface="Arial"/>
                          <a:ea typeface="Times New Roman"/>
                          <a:cs typeface="Arial"/>
                        </a:rPr>
                        <a:t>Rating = 7</a:t>
                      </a:r>
                      <a:endParaRPr lang="en-GB" sz="1000">
                        <a:effectLst/>
                        <a:latin typeface="Arial"/>
                        <a:ea typeface="Times New Roman"/>
                        <a:cs typeface="Times New Roman"/>
                      </a:endParaRPr>
                    </a:p>
                    <a:p>
                      <a:pPr algn="just">
                        <a:lnSpc>
                          <a:spcPct val="150000"/>
                        </a:lnSpc>
                        <a:spcAft>
                          <a:spcPts val="0"/>
                        </a:spcAft>
                      </a:pPr>
                      <a:r>
                        <a:rPr lang="en-GB" sz="900">
                          <a:effectLst/>
                          <a:latin typeface="Arial"/>
                          <a:ea typeface="Times New Roman"/>
                          <a:cs typeface="Arial"/>
                        </a:rPr>
                        <a:t> </a:t>
                      </a:r>
                      <a:endParaRPr lang="en-GB" sz="1000">
                        <a:effectLst/>
                        <a:latin typeface="Arial"/>
                        <a:ea typeface="Times New Roman"/>
                        <a:cs typeface="Times New Roman"/>
                      </a:endParaRPr>
                    </a:p>
                    <a:p>
                      <a:pPr algn="just">
                        <a:lnSpc>
                          <a:spcPct val="150000"/>
                        </a:lnSpc>
                        <a:spcAft>
                          <a:spcPts val="0"/>
                        </a:spcAft>
                      </a:pPr>
                      <a:r>
                        <a:rPr lang="en-GB" sz="900">
                          <a:effectLst/>
                          <a:latin typeface="Arial"/>
                          <a:ea typeface="Times New Roman"/>
                          <a:cs typeface="Arial"/>
                        </a:rPr>
                        <a:t>GP/practice nurse</a:t>
                      </a:r>
                      <a:endParaRPr lang="en-GB" sz="1000">
                        <a:effectLst/>
                        <a:latin typeface="Arial"/>
                        <a:ea typeface="Times New Roman"/>
                        <a:cs typeface="Times New Roman"/>
                      </a:endParaRPr>
                    </a:p>
                    <a:p>
                      <a:pPr algn="just">
                        <a:lnSpc>
                          <a:spcPct val="150000"/>
                        </a:lnSpc>
                        <a:spcAft>
                          <a:spcPts val="0"/>
                        </a:spcAft>
                      </a:pPr>
                      <a:r>
                        <a:rPr lang="en-GB" sz="900">
                          <a:effectLst/>
                          <a:latin typeface="Arial"/>
                          <a:ea typeface="Times New Roman"/>
                          <a:cs typeface="Arial"/>
                        </a:rPr>
                        <a:t>Rating = 0</a:t>
                      </a:r>
                      <a:endParaRPr lang="en-GB" sz="1000">
                        <a:effectLst/>
                        <a:latin typeface="Arial"/>
                        <a:ea typeface="Times New Roman"/>
                        <a:cs typeface="Times New Roman"/>
                      </a:endParaRPr>
                    </a:p>
                  </a:txBody>
                  <a:tcPr marL="67440" marR="6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900" i="1" dirty="0">
                          <a:effectLst/>
                          <a:latin typeface="Arial"/>
                          <a:ea typeface="Times New Roman"/>
                          <a:cs typeface="Arial"/>
                        </a:rPr>
                        <a:t>“I don’t bother the GP or the nurse with much about my diabetes.  I sort it out for myself- I change the amount of my </a:t>
                      </a:r>
                      <a:r>
                        <a:rPr lang="en-GB" sz="900" i="1" dirty="0" err="1">
                          <a:effectLst/>
                          <a:latin typeface="Arial"/>
                          <a:ea typeface="Times New Roman"/>
                          <a:cs typeface="Arial"/>
                        </a:rPr>
                        <a:t>glibencamide</a:t>
                      </a:r>
                      <a:r>
                        <a:rPr lang="en-GB" sz="900" i="1" dirty="0">
                          <a:effectLst/>
                          <a:latin typeface="Arial"/>
                          <a:ea typeface="Times New Roman"/>
                          <a:cs typeface="Arial"/>
                        </a:rPr>
                        <a:t> as I need to, you know if my blood sugars have been up.”</a:t>
                      </a:r>
                      <a:endParaRPr lang="en-GB" sz="1000" dirty="0">
                        <a:effectLst/>
                        <a:latin typeface="Arial"/>
                        <a:ea typeface="Times New Roman"/>
                        <a:cs typeface="Times New Roman"/>
                      </a:endParaRPr>
                    </a:p>
                  </a:txBody>
                  <a:tcPr marL="67440" marR="6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150">
                <a:tc>
                  <a:txBody>
                    <a:bodyPr/>
                    <a:lstStyle/>
                    <a:p>
                      <a:pPr algn="just">
                        <a:lnSpc>
                          <a:spcPct val="150000"/>
                        </a:lnSpc>
                        <a:spcAft>
                          <a:spcPts val="0"/>
                        </a:spcAft>
                      </a:pPr>
                      <a:r>
                        <a:rPr lang="en-GB" sz="900">
                          <a:effectLst/>
                          <a:latin typeface="Arial"/>
                          <a:ea typeface="Times New Roman"/>
                          <a:cs typeface="Arial"/>
                        </a:rPr>
                        <a:t> </a:t>
                      </a:r>
                      <a:endParaRPr lang="en-GB" sz="1000">
                        <a:effectLst/>
                        <a:latin typeface="Arial"/>
                        <a:ea typeface="Times New Roman"/>
                        <a:cs typeface="Times New Roman"/>
                      </a:endParaRPr>
                    </a:p>
                  </a:txBody>
                  <a:tcPr marL="67440" marR="6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900">
                          <a:effectLst/>
                          <a:latin typeface="Arial"/>
                          <a:ea typeface="Times New Roman"/>
                          <a:cs typeface="Arial"/>
                        </a:rPr>
                        <a:t> </a:t>
                      </a:r>
                      <a:endParaRPr lang="en-GB" sz="1000">
                        <a:effectLst/>
                        <a:latin typeface="Arial"/>
                        <a:ea typeface="Times New Roman"/>
                        <a:cs typeface="Times New Roman"/>
                      </a:endParaRPr>
                    </a:p>
                  </a:txBody>
                  <a:tcPr marL="67440" marR="6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900">
                          <a:effectLst/>
                          <a:latin typeface="Arial"/>
                          <a:ea typeface="Times New Roman"/>
                          <a:cs typeface="Arial"/>
                        </a:rPr>
                        <a:t> </a:t>
                      </a:r>
                      <a:endParaRPr lang="en-GB" sz="1000">
                        <a:effectLst/>
                        <a:latin typeface="Arial"/>
                        <a:ea typeface="Times New Roman"/>
                        <a:cs typeface="Times New Roman"/>
                      </a:endParaRPr>
                    </a:p>
                  </a:txBody>
                  <a:tcPr marL="67440" marR="6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4896">
                <a:tc>
                  <a:txBody>
                    <a:bodyPr/>
                    <a:lstStyle/>
                    <a:p>
                      <a:pPr algn="just">
                        <a:lnSpc>
                          <a:spcPct val="150000"/>
                        </a:lnSpc>
                        <a:spcAft>
                          <a:spcPts val="0"/>
                        </a:spcAft>
                      </a:pPr>
                      <a:r>
                        <a:rPr lang="en-GB" sz="900">
                          <a:effectLst/>
                          <a:latin typeface="Arial"/>
                          <a:ea typeface="Times New Roman"/>
                          <a:cs typeface="Arial"/>
                        </a:rPr>
                        <a:t>Altering behaviour</a:t>
                      </a:r>
                      <a:endParaRPr lang="en-GB" sz="1000">
                        <a:effectLst/>
                        <a:latin typeface="Arial"/>
                        <a:ea typeface="Times New Roman"/>
                        <a:cs typeface="Times New Roman"/>
                      </a:endParaRPr>
                    </a:p>
                  </a:txBody>
                  <a:tcPr marL="67440" marR="6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900">
                          <a:effectLst/>
                          <a:latin typeface="Arial"/>
                          <a:ea typeface="Times New Roman"/>
                          <a:cs typeface="Arial"/>
                        </a:rPr>
                        <a:t>Self</a:t>
                      </a:r>
                      <a:endParaRPr lang="en-GB" sz="1000">
                        <a:effectLst/>
                        <a:latin typeface="Arial"/>
                        <a:ea typeface="Times New Roman"/>
                        <a:cs typeface="Times New Roman"/>
                      </a:endParaRPr>
                    </a:p>
                    <a:p>
                      <a:pPr algn="just">
                        <a:lnSpc>
                          <a:spcPct val="150000"/>
                        </a:lnSpc>
                        <a:spcAft>
                          <a:spcPts val="0"/>
                        </a:spcAft>
                      </a:pPr>
                      <a:r>
                        <a:rPr lang="en-GB" sz="900">
                          <a:effectLst/>
                          <a:latin typeface="Arial"/>
                          <a:ea typeface="Times New Roman"/>
                          <a:cs typeface="Arial"/>
                        </a:rPr>
                        <a:t>Rating  = 6</a:t>
                      </a:r>
                      <a:endParaRPr lang="en-GB" sz="1000">
                        <a:effectLst/>
                        <a:latin typeface="Arial"/>
                        <a:ea typeface="Times New Roman"/>
                        <a:cs typeface="Times New Roman"/>
                      </a:endParaRPr>
                    </a:p>
                    <a:p>
                      <a:pPr algn="just">
                        <a:lnSpc>
                          <a:spcPct val="150000"/>
                        </a:lnSpc>
                        <a:spcAft>
                          <a:spcPts val="0"/>
                        </a:spcAft>
                      </a:pPr>
                      <a:r>
                        <a:rPr lang="en-GB" sz="900">
                          <a:effectLst/>
                          <a:latin typeface="Arial"/>
                          <a:ea typeface="Times New Roman"/>
                          <a:cs typeface="Arial"/>
                        </a:rPr>
                        <a:t> </a:t>
                      </a:r>
                      <a:endParaRPr lang="en-GB" sz="1000">
                        <a:effectLst/>
                        <a:latin typeface="Arial"/>
                        <a:ea typeface="Times New Roman"/>
                        <a:cs typeface="Times New Roman"/>
                      </a:endParaRPr>
                    </a:p>
                    <a:p>
                      <a:pPr algn="just">
                        <a:lnSpc>
                          <a:spcPct val="150000"/>
                        </a:lnSpc>
                        <a:spcAft>
                          <a:spcPts val="0"/>
                        </a:spcAft>
                      </a:pPr>
                      <a:r>
                        <a:rPr lang="en-GB" sz="900">
                          <a:effectLst/>
                          <a:latin typeface="Arial"/>
                          <a:ea typeface="Times New Roman"/>
                          <a:cs typeface="Arial"/>
                        </a:rPr>
                        <a:t>GP/practice nurse</a:t>
                      </a:r>
                      <a:endParaRPr lang="en-GB" sz="1000">
                        <a:effectLst/>
                        <a:latin typeface="Arial"/>
                        <a:ea typeface="Times New Roman"/>
                        <a:cs typeface="Times New Roman"/>
                      </a:endParaRPr>
                    </a:p>
                    <a:p>
                      <a:pPr algn="just">
                        <a:lnSpc>
                          <a:spcPct val="150000"/>
                        </a:lnSpc>
                        <a:spcAft>
                          <a:spcPts val="0"/>
                        </a:spcAft>
                      </a:pPr>
                      <a:r>
                        <a:rPr lang="en-GB" sz="900">
                          <a:effectLst/>
                          <a:latin typeface="Arial"/>
                          <a:ea typeface="Times New Roman"/>
                          <a:cs typeface="Arial"/>
                        </a:rPr>
                        <a:t>Rating = 2</a:t>
                      </a:r>
                      <a:endParaRPr lang="en-GB" sz="1000">
                        <a:effectLst/>
                        <a:latin typeface="Arial"/>
                        <a:ea typeface="Times New Roman"/>
                        <a:cs typeface="Times New Roman"/>
                      </a:endParaRPr>
                    </a:p>
                  </a:txBody>
                  <a:tcPr marL="67440" marR="6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900" i="1" dirty="0">
                          <a:effectLst/>
                          <a:latin typeface="Arial"/>
                          <a:ea typeface="Times New Roman"/>
                          <a:cs typeface="Arial"/>
                        </a:rPr>
                        <a:t>“Like I said its down to me to change things.  I know I’ve got to do something about my weight and I will if I can stop binge eating.  I know I’ll never tell the GP or practice nurse- I mean they’re not going to help with that are they?”</a:t>
                      </a:r>
                      <a:endParaRPr lang="en-GB" sz="1000" dirty="0">
                        <a:effectLst/>
                        <a:latin typeface="Arial"/>
                        <a:ea typeface="Times New Roman"/>
                        <a:cs typeface="Times New Roman"/>
                      </a:endParaRPr>
                    </a:p>
                  </a:txBody>
                  <a:tcPr marL="67440" marR="6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374550691"/>
              </p:ext>
            </p:extLst>
          </p:nvPr>
        </p:nvGraphicFramePr>
        <p:xfrm>
          <a:off x="9834940" y="21146110"/>
          <a:ext cx="6463043" cy="3308548"/>
        </p:xfrm>
        <a:graphic>
          <a:graphicData uri="http://schemas.openxmlformats.org/drawingml/2006/table">
            <a:tbl>
              <a:tblPr firstRow="1" firstCol="1" lastRow="1" lastCol="1" bandRow="1" bandCol="1"/>
              <a:tblGrid>
                <a:gridCol w="1280750"/>
                <a:gridCol w="1200703"/>
                <a:gridCol w="3981590"/>
              </a:tblGrid>
              <a:tr h="236325">
                <a:tc>
                  <a:txBody>
                    <a:bodyPr/>
                    <a:lstStyle/>
                    <a:p>
                      <a:pPr algn="just">
                        <a:lnSpc>
                          <a:spcPct val="150000"/>
                        </a:lnSpc>
                        <a:spcAft>
                          <a:spcPts val="0"/>
                        </a:spcAft>
                      </a:pPr>
                      <a:r>
                        <a:rPr lang="en-GB" sz="900" b="1" dirty="0">
                          <a:effectLst/>
                          <a:latin typeface="Arial"/>
                          <a:ea typeface="Times New Roman"/>
                          <a:cs typeface="Arial"/>
                        </a:rPr>
                        <a:t>Construct</a:t>
                      </a:r>
                      <a:endParaRPr lang="en-GB" sz="1000" dirty="0">
                        <a:effectLst/>
                        <a:latin typeface="Arial"/>
                        <a:ea typeface="Times New Roman"/>
                        <a:cs typeface="Times New Roman"/>
                      </a:endParaRPr>
                    </a:p>
                  </a:txBody>
                  <a:tcPr marL="67440" marR="6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900" b="1">
                          <a:effectLst/>
                          <a:latin typeface="Arial"/>
                          <a:ea typeface="Times New Roman"/>
                          <a:cs typeface="Arial"/>
                        </a:rPr>
                        <a:t>Element</a:t>
                      </a:r>
                      <a:endParaRPr lang="en-GB" sz="1000">
                        <a:effectLst/>
                        <a:latin typeface="Arial"/>
                        <a:ea typeface="Times New Roman"/>
                        <a:cs typeface="Times New Roman"/>
                      </a:endParaRPr>
                    </a:p>
                  </a:txBody>
                  <a:tcPr marL="67440" marR="6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900" b="1">
                          <a:effectLst/>
                          <a:latin typeface="Arial"/>
                          <a:ea typeface="Times New Roman"/>
                          <a:cs typeface="Arial"/>
                        </a:rPr>
                        <a:t>Transcript quote</a:t>
                      </a:r>
                      <a:endParaRPr lang="en-GB" sz="1000">
                        <a:effectLst/>
                        <a:latin typeface="Arial"/>
                        <a:ea typeface="Times New Roman"/>
                        <a:cs typeface="Times New Roman"/>
                      </a:endParaRPr>
                    </a:p>
                  </a:txBody>
                  <a:tcPr marL="67440" marR="6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4274">
                <a:tc>
                  <a:txBody>
                    <a:bodyPr/>
                    <a:lstStyle/>
                    <a:p>
                      <a:pPr algn="just">
                        <a:lnSpc>
                          <a:spcPct val="150000"/>
                        </a:lnSpc>
                        <a:spcAft>
                          <a:spcPts val="0"/>
                        </a:spcAft>
                      </a:pPr>
                      <a:r>
                        <a:rPr lang="en-GB" sz="900">
                          <a:effectLst/>
                          <a:latin typeface="Arial"/>
                          <a:ea typeface="Times New Roman"/>
                          <a:cs typeface="Arial"/>
                        </a:rPr>
                        <a:t>Diabetes self - management</a:t>
                      </a:r>
                      <a:endParaRPr lang="en-GB" sz="1000">
                        <a:effectLst/>
                        <a:latin typeface="Arial"/>
                        <a:ea typeface="Times New Roman"/>
                        <a:cs typeface="Times New Roman"/>
                      </a:endParaRPr>
                    </a:p>
                  </a:txBody>
                  <a:tcPr marL="67440" marR="6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900">
                          <a:effectLst/>
                          <a:latin typeface="Arial"/>
                          <a:ea typeface="Times New Roman"/>
                          <a:cs typeface="Arial"/>
                        </a:rPr>
                        <a:t>Self</a:t>
                      </a:r>
                      <a:endParaRPr lang="en-GB" sz="1000">
                        <a:effectLst/>
                        <a:latin typeface="Arial"/>
                        <a:ea typeface="Times New Roman"/>
                        <a:cs typeface="Times New Roman"/>
                      </a:endParaRPr>
                    </a:p>
                    <a:p>
                      <a:pPr algn="just">
                        <a:lnSpc>
                          <a:spcPct val="150000"/>
                        </a:lnSpc>
                        <a:spcAft>
                          <a:spcPts val="0"/>
                        </a:spcAft>
                      </a:pPr>
                      <a:r>
                        <a:rPr lang="en-GB" sz="900">
                          <a:effectLst/>
                          <a:latin typeface="Arial"/>
                          <a:ea typeface="Times New Roman"/>
                          <a:cs typeface="Arial"/>
                        </a:rPr>
                        <a:t>Rating = 9</a:t>
                      </a:r>
                      <a:endParaRPr lang="en-GB" sz="1000">
                        <a:effectLst/>
                        <a:latin typeface="Arial"/>
                        <a:ea typeface="Times New Roman"/>
                        <a:cs typeface="Times New Roman"/>
                      </a:endParaRPr>
                    </a:p>
                    <a:p>
                      <a:pPr algn="just">
                        <a:lnSpc>
                          <a:spcPct val="150000"/>
                        </a:lnSpc>
                        <a:spcAft>
                          <a:spcPts val="0"/>
                        </a:spcAft>
                      </a:pPr>
                      <a:r>
                        <a:rPr lang="en-GB" sz="900">
                          <a:effectLst/>
                          <a:latin typeface="Arial"/>
                          <a:ea typeface="Times New Roman"/>
                          <a:cs typeface="Arial"/>
                        </a:rPr>
                        <a:t> </a:t>
                      </a:r>
                      <a:endParaRPr lang="en-GB" sz="1000">
                        <a:effectLst/>
                        <a:latin typeface="Arial"/>
                        <a:ea typeface="Times New Roman"/>
                        <a:cs typeface="Times New Roman"/>
                      </a:endParaRPr>
                    </a:p>
                    <a:p>
                      <a:pPr algn="just">
                        <a:lnSpc>
                          <a:spcPct val="150000"/>
                        </a:lnSpc>
                        <a:spcAft>
                          <a:spcPts val="0"/>
                        </a:spcAft>
                      </a:pPr>
                      <a:r>
                        <a:rPr lang="en-GB" sz="900">
                          <a:effectLst/>
                          <a:latin typeface="Arial"/>
                          <a:ea typeface="Times New Roman"/>
                          <a:cs typeface="Arial"/>
                        </a:rPr>
                        <a:t>Wife</a:t>
                      </a:r>
                      <a:endParaRPr lang="en-GB" sz="1000">
                        <a:effectLst/>
                        <a:latin typeface="Arial"/>
                        <a:ea typeface="Times New Roman"/>
                        <a:cs typeface="Times New Roman"/>
                      </a:endParaRPr>
                    </a:p>
                    <a:p>
                      <a:pPr algn="just">
                        <a:lnSpc>
                          <a:spcPct val="150000"/>
                        </a:lnSpc>
                        <a:spcAft>
                          <a:spcPts val="0"/>
                        </a:spcAft>
                      </a:pPr>
                      <a:r>
                        <a:rPr lang="en-GB" sz="900">
                          <a:effectLst/>
                          <a:latin typeface="Arial"/>
                          <a:ea typeface="Times New Roman"/>
                          <a:cs typeface="Arial"/>
                        </a:rPr>
                        <a:t>Rating = 8</a:t>
                      </a:r>
                      <a:endParaRPr lang="en-GB" sz="1000">
                        <a:effectLst/>
                        <a:latin typeface="Arial"/>
                        <a:ea typeface="Times New Roman"/>
                        <a:cs typeface="Times New Roman"/>
                      </a:endParaRPr>
                    </a:p>
                  </a:txBody>
                  <a:tcPr marL="67440" marR="6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900" i="1" dirty="0">
                          <a:effectLst/>
                          <a:latin typeface="Arial"/>
                          <a:ea typeface="Times New Roman"/>
                          <a:cs typeface="Arial"/>
                        </a:rPr>
                        <a:t>“I can manage the diabetes fine by myself.  I know what I am doing and can do all the things needed , you know, adjust my tablets, take the blood sugar readings, my own blood pressure.”</a:t>
                      </a:r>
                      <a:endParaRPr lang="en-GB" sz="1000" dirty="0">
                        <a:effectLst/>
                        <a:latin typeface="Arial"/>
                        <a:ea typeface="Times New Roman"/>
                        <a:cs typeface="Times New Roman"/>
                      </a:endParaRPr>
                    </a:p>
                    <a:p>
                      <a:pPr algn="just">
                        <a:lnSpc>
                          <a:spcPct val="150000"/>
                        </a:lnSpc>
                        <a:spcAft>
                          <a:spcPts val="0"/>
                        </a:spcAft>
                      </a:pPr>
                      <a:r>
                        <a:rPr lang="en-GB" sz="900" i="1" dirty="0">
                          <a:effectLst/>
                          <a:latin typeface="Arial"/>
                          <a:ea typeface="Times New Roman"/>
                          <a:cs typeface="Arial"/>
                        </a:rPr>
                        <a:t> </a:t>
                      </a:r>
                      <a:endParaRPr lang="en-GB" sz="1000" dirty="0">
                        <a:effectLst/>
                        <a:latin typeface="Arial"/>
                        <a:ea typeface="Times New Roman"/>
                        <a:cs typeface="Times New Roman"/>
                      </a:endParaRPr>
                    </a:p>
                    <a:p>
                      <a:pPr algn="just">
                        <a:lnSpc>
                          <a:spcPct val="150000"/>
                        </a:lnSpc>
                        <a:spcAft>
                          <a:spcPts val="0"/>
                        </a:spcAft>
                      </a:pPr>
                      <a:r>
                        <a:rPr lang="en-GB" sz="900" i="1" dirty="0">
                          <a:effectLst/>
                          <a:latin typeface="Arial"/>
                          <a:ea typeface="Times New Roman"/>
                          <a:cs typeface="Arial"/>
                        </a:rPr>
                        <a:t>“I know more than my wife about It - she’s learning and wants to get involved more I think.”</a:t>
                      </a:r>
                      <a:endParaRPr lang="en-GB" sz="1000" dirty="0">
                        <a:effectLst/>
                        <a:latin typeface="Arial"/>
                        <a:ea typeface="Times New Roman"/>
                        <a:cs typeface="Times New Roman"/>
                      </a:endParaRPr>
                    </a:p>
                  </a:txBody>
                  <a:tcPr marL="67440" marR="6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325">
                <a:tc>
                  <a:txBody>
                    <a:bodyPr/>
                    <a:lstStyle/>
                    <a:p>
                      <a:pPr algn="just">
                        <a:lnSpc>
                          <a:spcPct val="150000"/>
                        </a:lnSpc>
                        <a:spcAft>
                          <a:spcPts val="0"/>
                        </a:spcAft>
                      </a:pPr>
                      <a:r>
                        <a:rPr lang="en-GB" sz="900">
                          <a:effectLst/>
                          <a:latin typeface="Arial"/>
                          <a:ea typeface="Times New Roman"/>
                          <a:cs typeface="Arial"/>
                        </a:rPr>
                        <a:t> </a:t>
                      </a:r>
                      <a:endParaRPr lang="en-GB" sz="1000">
                        <a:effectLst/>
                        <a:latin typeface="Arial"/>
                        <a:ea typeface="Times New Roman"/>
                        <a:cs typeface="Times New Roman"/>
                      </a:endParaRPr>
                    </a:p>
                  </a:txBody>
                  <a:tcPr marL="67440" marR="6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900">
                          <a:effectLst/>
                          <a:latin typeface="Arial"/>
                          <a:ea typeface="Times New Roman"/>
                          <a:cs typeface="Arial"/>
                        </a:rPr>
                        <a:t> </a:t>
                      </a:r>
                      <a:endParaRPr lang="en-GB" sz="1000">
                        <a:effectLst/>
                        <a:latin typeface="Arial"/>
                        <a:ea typeface="Times New Roman"/>
                        <a:cs typeface="Times New Roman"/>
                      </a:endParaRPr>
                    </a:p>
                  </a:txBody>
                  <a:tcPr marL="67440" marR="6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900">
                          <a:effectLst/>
                          <a:latin typeface="Arial"/>
                          <a:ea typeface="Times New Roman"/>
                          <a:cs typeface="Arial"/>
                        </a:rPr>
                        <a:t> </a:t>
                      </a:r>
                      <a:endParaRPr lang="en-GB" sz="1000">
                        <a:effectLst/>
                        <a:latin typeface="Arial"/>
                        <a:ea typeface="Times New Roman"/>
                        <a:cs typeface="Times New Roman"/>
                      </a:endParaRPr>
                    </a:p>
                  </a:txBody>
                  <a:tcPr marL="67440" marR="6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81624">
                <a:tc>
                  <a:txBody>
                    <a:bodyPr/>
                    <a:lstStyle/>
                    <a:p>
                      <a:pPr algn="just">
                        <a:lnSpc>
                          <a:spcPct val="150000"/>
                        </a:lnSpc>
                        <a:spcAft>
                          <a:spcPts val="0"/>
                        </a:spcAft>
                      </a:pPr>
                      <a:r>
                        <a:rPr lang="en-GB" sz="900">
                          <a:effectLst/>
                          <a:latin typeface="Arial"/>
                          <a:ea typeface="Times New Roman"/>
                          <a:cs typeface="Arial"/>
                        </a:rPr>
                        <a:t>Diabetes complications</a:t>
                      </a:r>
                      <a:endParaRPr lang="en-GB" sz="1000">
                        <a:effectLst/>
                        <a:latin typeface="Arial"/>
                        <a:ea typeface="Times New Roman"/>
                        <a:cs typeface="Times New Roman"/>
                      </a:endParaRPr>
                    </a:p>
                  </a:txBody>
                  <a:tcPr marL="67440" marR="6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900">
                          <a:effectLst/>
                          <a:latin typeface="Arial"/>
                          <a:ea typeface="Times New Roman"/>
                          <a:cs typeface="Arial"/>
                        </a:rPr>
                        <a:t>Self</a:t>
                      </a:r>
                      <a:endParaRPr lang="en-GB" sz="1000">
                        <a:effectLst/>
                        <a:latin typeface="Arial"/>
                        <a:ea typeface="Times New Roman"/>
                        <a:cs typeface="Times New Roman"/>
                      </a:endParaRPr>
                    </a:p>
                    <a:p>
                      <a:pPr algn="just">
                        <a:lnSpc>
                          <a:spcPct val="150000"/>
                        </a:lnSpc>
                        <a:spcAft>
                          <a:spcPts val="0"/>
                        </a:spcAft>
                      </a:pPr>
                      <a:r>
                        <a:rPr lang="en-GB" sz="900">
                          <a:effectLst/>
                          <a:latin typeface="Arial"/>
                          <a:ea typeface="Times New Roman"/>
                          <a:cs typeface="Arial"/>
                        </a:rPr>
                        <a:t>Rating = 9</a:t>
                      </a:r>
                      <a:endParaRPr lang="en-GB" sz="1000">
                        <a:effectLst/>
                        <a:latin typeface="Arial"/>
                        <a:ea typeface="Times New Roman"/>
                        <a:cs typeface="Times New Roman"/>
                      </a:endParaRPr>
                    </a:p>
                  </a:txBody>
                  <a:tcPr marL="67440" marR="6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900" i="1" dirty="0">
                          <a:effectLst/>
                          <a:latin typeface="Arial"/>
                          <a:ea typeface="Times New Roman"/>
                          <a:cs typeface="Arial"/>
                        </a:rPr>
                        <a:t>“I know I may be developing a problem with neuropathy in the fee t- I am having checks with the podiatrist.  This is down to me - I need to get the control better and my weight down so that doesn’t happen.”</a:t>
                      </a:r>
                      <a:endParaRPr lang="en-GB" sz="1000" dirty="0">
                        <a:effectLst/>
                        <a:latin typeface="Arial"/>
                        <a:ea typeface="Times New Roman"/>
                        <a:cs typeface="Times New Roman"/>
                      </a:endParaRPr>
                    </a:p>
                  </a:txBody>
                  <a:tcPr marL="67440" marR="6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1025" name="Picture 1" descr="Figure0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075230" y="25058721"/>
            <a:ext cx="7297450" cy="3987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Figure0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611063" y="29600489"/>
            <a:ext cx="7033622" cy="4003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Figure0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686446" y="24946794"/>
            <a:ext cx="13237575" cy="7834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9396410" y="34038893"/>
            <a:ext cx="25637986" cy="1191235"/>
          </a:xfrm>
          <a:prstGeom prst="rect">
            <a:avLst/>
          </a:prstGeom>
          <a:solidFill>
            <a:srgbClr val="D6ECEE"/>
          </a:solidFill>
        </p:spPr>
        <p:txBody>
          <a:bodyPr wrap="square" lIns="82433" tIns="41217" rIns="82433" bIns="41217" rtlCol="0">
            <a:spAutoFit/>
          </a:bodyPr>
          <a:lstStyle/>
          <a:p>
            <a:r>
              <a:rPr lang="en-GB" sz="1800" b="1" dirty="0">
                <a:latin typeface="+mn-lt"/>
              </a:rPr>
              <a:t>Case Study 4</a:t>
            </a:r>
            <a:r>
              <a:rPr lang="en-GB" sz="1800" dirty="0">
                <a:latin typeface="+mn-lt"/>
              </a:rPr>
              <a:t>: 60 year old white male with type 2 </a:t>
            </a:r>
            <a:r>
              <a:rPr lang="en-GB" sz="1800" dirty="0" smtClean="0">
                <a:latin typeface="+mn-lt"/>
              </a:rPr>
              <a:t>diabetes, (pseudonym </a:t>
            </a:r>
            <a:r>
              <a:rPr lang="en-GB" sz="1800" dirty="0">
                <a:latin typeface="+mn-lt"/>
              </a:rPr>
              <a:t>‘Harold’).</a:t>
            </a:r>
          </a:p>
          <a:p>
            <a:r>
              <a:rPr lang="en-GB" sz="1800" dirty="0">
                <a:latin typeface="+mn-lt"/>
              </a:rPr>
              <a:t>Harold has had type 2 diabetes for 12 years, treated with dietary alteration, oral hypoglycaemic agents and recommended exercise.</a:t>
            </a:r>
          </a:p>
          <a:p>
            <a:endParaRPr lang="en-GB" sz="1800" dirty="0">
              <a:latin typeface="+mn-lt"/>
            </a:endParaRPr>
          </a:p>
          <a:p>
            <a:r>
              <a:rPr lang="en-GB" sz="1800" dirty="0">
                <a:latin typeface="+mn-lt"/>
              </a:rPr>
              <a:t>Personal construct identified (label);  ‘ Core cognitive diabetes interdependence’. (Figure 11 below).</a:t>
            </a:r>
          </a:p>
        </p:txBody>
      </p:sp>
      <p:pic>
        <p:nvPicPr>
          <p:cNvPr id="3" name="Picture 2" descr="Figure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745941" y="35296338"/>
            <a:ext cx="13291048" cy="7898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9268351" y="9321952"/>
            <a:ext cx="25894104" cy="1191235"/>
          </a:xfrm>
          <a:prstGeom prst="rect">
            <a:avLst/>
          </a:prstGeom>
          <a:solidFill>
            <a:srgbClr val="D6ECEE"/>
          </a:solidFill>
        </p:spPr>
        <p:txBody>
          <a:bodyPr wrap="square" lIns="82433" tIns="41217" rIns="82433" bIns="41217" rtlCol="0">
            <a:spAutoFit/>
          </a:bodyPr>
          <a:lstStyle/>
          <a:p>
            <a:r>
              <a:rPr lang="en-GB" sz="1800" b="1" dirty="0">
                <a:latin typeface="+mn-lt"/>
              </a:rPr>
              <a:t>Case Study 1</a:t>
            </a:r>
            <a:r>
              <a:rPr lang="en-GB" sz="1800" dirty="0">
                <a:latin typeface="+mn-lt"/>
              </a:rPr>
              <a:t>: 53 year old white woman with type 2 diabetes (pseudonym ‘Dorothy’). </a:t>
            </a:r>
          </a:p>
          <a:p>
            <a:r>
              <a:rPr lang="en-GB" sz="1800" dirty="0">
                <a:latin typeface="+mn-lt"/>
              </a:rPr>
              <a:t>Dorothy has had type 2 diabetes for 10 years, treated with exercise, diet and oral hypoglycaemic agents.</a:t>
            </a:r>
          </a:p>
          <a:p>
            <a:endParaRPr lang="en-GB" sz="1800" b="1" dirty="0">
              <a:latin typeface="+mn-lt"/>
            </a:endParaRPr>
          </a:p>
          <a:p>
            <a:r>
              <a:rPr lang="en-GB" sz="1800" dirty="0">
                <a:latin typeface="+mn-lt"/>
              </a:rPr>
              <a:t>Personal construct identified (label): ‘Diabetes associated interdependence’. (Figure 3 below)</a:t>
            </a:r>
          </a:p>
        </p:txBody>
      </p:sp>
      <p:pic>
        <p:nvPicPr>
          <p:cNvPr id="9" name="Picture 3" descr="Figure0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952205" y="10887284"/>
            <a:ext cx="12846779" cy="7579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 name="Table 9"/>
          <p:cNvGraphicFramePr>
            <a:graphicFrameLocks noGrp="1"/>
          </p:cNvGraphicFramePr>
          <p:nvPr>
            <p:extLst>
              <p:ext uri="{D42A27DB-BD31-4B8C-83A1-F6EECF244321}">
                <p14:modId xmlns:p14="http://schemas.microsoft.com/office/powerpoint/2010/main" val="1816527436"/>
              </p:ext>
            </p:extLst>
          </p:nvPr>
        </p:nvGraphicFramePr>
        <p:xfrm>
          <a:off x="25870870" y="12487502"/>
          <a:ext cx="6500319" cy="5363785"/>
        </p:xfrm>
        <a:graphic>
          <a:graphicData uri="http://schemas.openxmlformats.org/drawingml/2006/table">
            <a:tbl>
              <a:tblPr firstRow="1" firstCol="1" lastRow="1" lastCol="1" bandRow="1" bandCol="1"/>
              <a:tblGrid>
                <a:gridCol w="1288137"/>
                <a:gridCol w="1341809"/>
                <a:gridCol w="3870373"/>
              </a:tblGrid>
              <a:tr h="243808">
                <a:tc>
                  <a:txBody>
                    <a:bodyPr/>
                    <a:lstStyle/>
                    <a:p>
                      <a:pPr algn="just">
                        <a:lnSpc>
                          <a:spcPct val="150000"/>
                        </a:lnSpc>
                        <a:spcAft>
                          <a:spcPts val="0"/>
                        </a:spcAft>
                      </a:pPr>
                      <a:r>
                        <a:rPr lang="en-GB" sz="900" b="1">
                          <a:effectLst/>
                          <a:latin typeface="Arial"/>
                          <a:ea typeface="Times New Roman"/>
                          <a:cs typeface="Arial"/>
                        </a:rPr>
                        <a:t>Construct</a:t>
                      </a:r>
                      <a:endParaRPr lang="en-GB" sz="1000">
                        <a:effectLst/>
                        <a:latin typeface="Arial"/>
                        <a:ea typeface="Times New Roman"/>
                        <a:cs typeface="Times New Roman"/>
                      </a:endParaRPr>
                    </a:p>
                  </a:txBody>
                  <a:tcPr marL="67440" marR="6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900" b="1">
                          <a:effectLst/>
                          <a:latin typeface="Arial"/>
                          <a:ea typeface="Times New Roman"/>
                          <a:cs typeface="Arial"/>
                        </a:rPr>
                        <a:t>Element</a:t>
                      </a:r>
                      <a:endParaRPr lang="en-GB" sz="1000">
                        <a:effectLst/>
                        <a:latin typeface="Arial"/>
                        <a:ea typeface="Times New Roman"/>
                        <a:cs typeface="Times New Roman"/>
                      </a:endParaRPr>
                    </a:p>
                  </a:txBody>
                  <a:tcPr marL="67440" marR="6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900" b="1">
                          <a:effectLst/>
                          <a:latin typeface="Arial"/>
                          <a:ea typeface="Times New Roman"/>
                          <a:cs typeface="Arial"/>
                        </a:rPr>
                        <a:t>Transcript quote</a:t>
                      </a:r>
                      <a:endParaRPr lang="en-GB" sz="1000">
                        <a:effectLst/>
                        <a:latin typeface="Arial"/>
                        <a:ea typeface="Times New Roman"/>
                        <a:cs typeface="Times New Roman"/>
                      </a:endParaRPr>
                    </a:p>
                  </a:txBody>
                  <a:tcPr marL="67440" marR="6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19042">
                <a:tc>
                  <a:txBody>
                    <a:bodyPr/>
                    <a:lstStyle/>
                    <a:p>
                      <a:pPr algn="just">
                        <a:lnSpc>
                          <a:spcPct val="150000"/>
                        </a:lnSpc>
                        <a:spcAft>
                          <a:spcPts val="0"/>
                        </a:spcAft>
                      </a:pPr>
                      <a:r>
                        <a:rPr lang="en-GB" sz="900">
                          <a:effectLst/>
                          <a:latin typeface="Arial"/>
                          <a:ea typeface="Times New Roman"/>
                          <a:cs typeface="Arial"/>
                        </a:rPr>
                        <a:t>Diabetes complications</a:t>
                      </a:r>
                      <a:endParaRPr lang="en-GB" sz="1000">
                        <a:effectLst/>
                        <a:latin typeface="Arial"/>
                        <a:ea typeface="Times New Roman"/>
                        <a:cs typeface="Times New Roman"/>
                      </a:endParaRPr>
                    </a:p>
                  </a:txBody>
                  <a:tcPr marL="67440" marR="6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900">
                          <a:effectLst/>
                          <a:latin typeface="Arial"/>
                          <a:ea typeface="Times New Roman"/>
                          <a:cs typeface="Arial"/>
                        </a:rPr>
                        <a:t>Husband</a:t>
                      </a:r>
                      <a:endParaRPr lang="en-GB" sz="1000">
                        <a:effectLst/>
                        <a:latin typeface="Arial"/>
                        <a:ea typeface="Times New Roman"/>
                        <a:cs typeface="Times New Roman"/>
                      </a:endParaRPr>
                    </a:p>
                    <a:p>
                      <a:pPr algn="just">
                        <a:lnSpc>
                          <a:spcPct val="150000"/>
                        </a:lnSpc>
                        <a:spcAft>
                          <a:spcPts val="0"/>
                        </a:spcAft>
                      </a:pPr>
                      <a:r>
                        <a:rPr lang="en-GB" sz="900">
                          <a:effectLst/>
                          <a:latin typeface="Arial"/>
                          <a:ea typeface="Times New Roman"/>
                          <a:cs typeface="Arial"/>
                        </a:rPr>
                        <a:t>Rating = 10</a:t>
                      </a:r>
                      <a:endParaRPr lang="en-GB" sz="1000">
                        <a:effectLst/>
                        <a:latin typeface="Arial"/>
                        <a:ea typeface="Times New Roman"/>
                        <a:cs typeface="Times New Roman"/>
                      </a:endParaRPr>
                    </a:p>
                  </a:txBody>
                  <a:tcPr marL="67440" marR="6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900" i="1">
                          <a:effectLst/>
                          <a:latin typeface="Arial"/>
                          <a:ea typeface="Times New Roman"/>
                          <a:cs typeface="Arial"/>
                        </a:rPr>
                        <a:t>“I do get worried about hypo (hypoglycaemic) attacks and I worry about going too high (hyperglycaemia). I and my husband sort these out when they happen but I don’t know what I’d do if he could not help me”.</a:t>
                      </a:r>
                      <a:endParaRPr lang="en-GB" sz="1000">
                        <a:effectLst/>
                        <a:latin typeface="Arial"/>
                        <a:ea typeface="Times New Roman"/>
                        <a:cs typeface="Times New Roman"/>
                      </a:endParaRPr>
                    </a:p>
                  </a:txBody>
                  <a:tcPr marL="67440" marR="6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19042">
                <a:tc>
                  <a:txBody>
                    <a:bodyPr/>
                    <a:lstStyle/>
                    <a:p>
                      <a:pPr algn="just">
                        <a:lnSpc>
                          <a:spcPct val="150000"/>
                        </a:lnSpc>
                        <a:spcAft>
                          <a:spcPts val="0"/>
                        </a:spcAft>
                      </a:pPr>
                      <a:r>
                        <a:rPr lang="en-GB" sz="900">
                          <a:effectLst/>
                          <a:latin typeface="Arial"/>
                          <a:ea typeface="Times New Roman"/>
                          <a:cs typeface="Arial"/>
                        </a:rPr>
                        <a:t>Social pursuits</a:t>
                      </a:r>
                      <a:endParaRPr lang="en-GB" sz="1000">
                        <a:effectLst/>
                        <a:latin typeface="Arial"/>
                        <a:ea typeface="Times New Roman"/>
                        <a:cs typeface="Times New Roman"/>
                      </a:endParaRPr>
                    </a:p>
                  </a:txBody>
                  <a:tcPr marL="67440" marR="6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900">
                          <a:effectLst/>
                          <a:latin typeface="Arial"/>
                          <a:ea typeface="Times New Roman"/>
                          <a:cs typeface="Arial"/>
                        </a:rPr>
                        <a:t>Husband</a:t>
                      </a:r>
                      <a:endParaRPr lang="en-GB" sz="1000">
                        <a:effectLst/>
                        <a:latin typeface="Arial"/>
                        <a:ea typeface="Times New Roman"/>
                        <a:cs typeface="Times New Roman"/>
                      </a:endParaRPr>
                    </a:p>
                    <a:p>
                      <a:pPr algn="just">
                        <a:lnSpc>
                          <a:spcPct val="150000"/>
                        </a:lnSpc>
                        <a:spcAft>
                          <a:spcPts val="0"/>
                        </a:spcAft>
                      </a:pPr>
                      <a:r>
                        <a:rPr lang="en-GB" sz="900">
                          <a:effectLst/>
                          <a:latin typeface="Arial"/>
                          <a:ea typeface="Times New Roman"/>
                          <a:cs typeface="Arial"/>
                        </a:rPr>
                        <a:t>Rating = 10</a:t>
                      </a:r>
                      <a:endParaRPr lang="en-GB" sz="1000">
                        <a:effectLst/>
                        <a:latin typeface="Arial"/>
                        <a:ea typeface="Times New Roman"/>
                        <a:cs typeface="Times New Roman"/>
                      </a:endParaRPr>
                    </a:p>
                  </a:txBody>
                  <a:tcPr marL="67440" marR="6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900" i="1">
                          <a:effectLst/>
                          <a:latin typeface="Arial"/>
                          <a:ea typeface="Times New Roman"/>
                          <a:cs typeface="Arial"/>
                        </a:rPr>
                        <a:t>“It’s only I and my husband.  We do things together and we plan if the diabetes is involved.. you know if we are going out for a meal he (husband) will check that I am not going to be given something sweet”.</a:t>
                      </a:r>
                      <a:endParaRPr lang="en-GB" sz="1000">
                        <a:effectLst/>
                        <a:latin typeface="Arial"/>
                        <a:ea typeface="Times New Roman"/>
                        <a:cs typeface="Times New Roman"/>
                      </a:endParaRPr>
                    </a:p>
                  </a:txBody>
                  <a:tcPr marL="67440" marR="6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5234">
                <a:tc>
                  <a:txBody>
                    <a:bodyPr/>
                    <a:lstStyle/>
                    <a:p>
                      <a:pPr algn="just">
                        <a:lnSpc>
                          <a:spcPct val="150000"/>
                        </a:lnSpc>
                        <a:spcAft>
                          <a:spcPts val="0"/>
                        </a:spcAft>
                      </a:pPr>
                      <a:r>
                        <a:rPr lang="en-GB" sz="900">
                          <a:effectLst/>
                          <a:latin typeface="Arial"/>
                          <a:ea typeface="Times New Roman"/>
                          <a:cs typeface="Arial"/>
                        </a:rPr>
                        <a:t>Altering behaviour</a:t>
                      </a:r>
                      <a:endParaRPr lang="en-GB" sz="1000">
                        <a:effectLst/>
                        <a:latin typeface="Arial"/>
                        <a:ea typeface="Times New Roman"/>
                        <a:cs typeface="Times New Roman"/>
                      </a:endParaRPr>
                    </a:p>
                  </a:txBody>
                  <a:tcPr marL="67440" marR="6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900">
                          <a:effectLst/>
                          <a:latin typeface="Arial"/>
                          <a:ea typeface="Times New Roman"/>
                          <a:cs typeface="Arial"/>
                        </a:rPr>
                        <a:t>Husband</a:t>
                      </a:r>
                      <a:endParaRPr lang="en-GB" sz="1000">
                        <a:effectLst/>
                        <a:latin typeface="Arial"/>
                        <a:ea typeface="Times New Roman"/>
                        <a:cs typeface="Times New Roman"/>
                      </a:endParaRPr>
                    </a:p>
                    <a:p>
                      <a:pPr algn="just">
                        <a:lnSpc>
                          <a:spcPct val="150000"/>
                        </a:lnSpc>
                        <a:spcAft>
                          <a:spcPts val="0"/>
                        </a:spcAft>
                      </a:pPr>
                      <a:r>
                        <a:rPr lang="en-GB" sz="900">
                          <a:effectLst/>
                          <a:latin typeface="Arial"/>
                          <a:ea typeface="Times New Roman"/>
                          <a:cs typeface="Arial"/>
                        </a:rPr>
                        <a:t>Rating = 3</a:t>
                      </a:r>
                      <a:endParaRPr lang="en-GB" sz="1000">
                        <a:effectLst/>
                        <a:latin typeface="Arial"/>
                        <a:ea typeface="Times New Roman"/>
                        <a:cs typeface="Times New Roman"/>
                      </a:endParaRPr>
                    </a:p>
                  </a:txBody>
                  <a:tcPr marL="67440" marR="6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900" i="1">
                          <a:effectLst/>
                          <a:latin typeface="Arial"/>
                          <a:ea typeface="Times New Roman"/>
                          <a:cs typeface="Arial"/>
                        </a:rPr>
                        <a:t>“At my age I’m not going to change the way I think and the way I am and neither is my husband.  If he said though, let’s stop going out as much then I would do that”.</a:t>
                      </a:r>
                      <a:endParaRPr lang="en-GB" sz="1000">
                        <a:effectLst/>
                        <a:latin typeface="Arial"/>
                        <a:ea typeface="Times New Roman"/>
                        <a:cs typeface="Times New Roman"/>
                      </a:endParaRPr>
                    </a:p>
                  </a:txBody>
                  <a:tcPr marL="67440" marR="6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19042">
                <a:tc>
                  <a:txBody>
                    <a:bodyPr/>
                    <a:lstStyle/>
                    <a:p>
                      <a:pPr algn="just">
                        <a:lnSpc>
                          <a:spcPct val="150000"/>
                        </a:lnSpc>
                        <a:spcAft>
                          <a:spcPts val="0"/>
                        </a:spcAft>
                      </a:pPr>
                      <a:r>
                        <a:rPr lang="en-GB" sz="900">
                          <a:effectLst/>
                          <a:latin typeface="Arial"/>
                          <a:ea typeface="Times New Roman"/>
                          <a:cs typeface="Arial"/>
                        </a:rPr>
                        <a:t>Future thinking</a:t>
                      </a:r>
                      <a:endParaRPr lang="en-GB" sz="1000">
                        <a:effectLst/>
                        <a:latin typeface="Arial"/>
                        <a:ea typeface="Times New Roman"/>
                        <a:cs typeface="Times New Roman"/>
                      </a:endParaRPr>
                    </a:p>
                  </a:txBody>
                  <a:tcPr marL="67440" marR="6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900">
                          <a:effectLst/>
                          <a:latin typeface="Arial"/>
                          <a:ea typeface="Times New Roman"/>
                          <a:cs typeface="Arial"/>
                        </a:rPr>
                        <a:t>Husband</a:t>
                      </a:r>
                      <a:endParaRPr lang="en-GB" sz="1000">
                        <a:effectLst/>
                        <a:latin typeface="Arial"/>
                        <a:ea typeface="Times New Roman"/>
                        <a:cs typeface="Times New Roman"/>
                      </a:endParaRPr>
                    </a:p>
                    <a:p>
                      <a:pPr algn="just">
                        <a:lnSpc>
                          <a:spcPct val="150000"/>
                        </a:lnSpc>
                        <a:spcAft>
                          <a:spcPts val="0"/>
                        </a:spcAft>
                      </a:pPr>
                      <a:r>
                        <a:rPr lang="en-GB" sz="900">
                          <a:effectLst/>
                          <a:latin typeface="Arial"/>
                          <a:ea typeface="Times New Roman"/>
                          <a:cs typeface="Arial"/>
                        </a:rPr>
                        <a:t>Rating = 10</a:t>
                      </a:r>
                      <a:endParaRPr lang="en-GB" sz="1000">
                        <a:effectLst/>
                        <a:latin typeface="Arial"/>
                        <a:ea typeface="Times New Roman"/>
                        <a:cs typeface="Times New Roman"/>
                      </a:endParaRPr>
                    </a:p>
                  </a:txBody>
                  <a:tcPr marL="67440" marR="6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900" i="1">
                          <a:effectLst/>
                          <a:latin typeface="Arial"/>
                          <a:ea typeface="Times New Roman"/>
                          <a:cs typeface="Arial"/>
                        </a:rPr>
                        <a:t>“I do worry about my blood pressure and if that goes up what effect later that will have on my health and so does my husband.  I know he worries about that and wants to know what it was when I was at the Doctors”.</a:t>
                      </a:r>
                      <a:endParaRPr lang="en-GB" sz="1000">
                        <a:effectLst/>
                        <a:latin typeface="Arial"/>
                        <a:ea typeface="Times New Roman"/>
                        <a:cs typeface="Times New Roman"/>
                      </a:endParaRPr>
                    </a:p>
                  </a:txBody>
                  <a:tcPr marL="67440" marR="6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617">
                <a:tc>
                  <a:txBody>
                    <a:bodyPr/>
                    <a:lstStyle/>
                    <a:p>
                      <a:pPr algn="just">
                        <a:lnSpc>
                          <a:spcPct val="150000"/>
                        </a:lnSpc>
                        <a:spcAft>
                          <a:spcPts val="0"/>
                        </a:spcAft>
                      </a:pPr>
                      <a:r>
                        <a:rPr lang="en-GB" sz="900">
                          <a:effectLst/>
                          <a:latin typeface="Arial"/>
                          <a:ea typeface="Times New Roman"/>
                          <a:cs typeface="Arial"/>
                        </a:rPr>
                        <a:t>Emotional support</a:t>
                      </a:r>
                      <a:endParaRPr lang="en-GB" sz="1000">
                        <a:effectLst/>
                        <a:latin typeface="Arial"/>
                        <a:ea typeface="Times New Roman"/>
                        <a:cs typeface="Times New Roman"/>
                      </a:endParaRPr>
                    </a:p>
                  </a:txBody>
                  <a:tcPr marL="67440" marR="6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900">
                          <a:effectLst/>
                          <a:latin typeface="Arial"/>
                          <a:ea typeface="Times New Roman"/>
                          <a:cs typeface="Arial"/>
                        </a:rPr>
                        <a:t>Husband</a:t>
                      </a:r>
                      <a:endParaRPr lang="en-GB" sz="1000">
                        <a:effectLst/>
                        <a:latin typeface="Arial"/>
                        <a:ea typeface="Times New Roman"/>
                        <a:cs typeface="Times New Roman"/>
                      </a:endParaRPr>
                    </a:p>
                    <a:p>
                      <a:pPr algn="just">
                        <a:lnSpc>
                          <a:spcPct val="150000"/>
                        </a:lnSpc>
                        <a:spcAft>
                          <a:spcPts val="0"/>
                        </a:spcAft>
                      </a:pPr>
                      <a:r>
                        <a:rPr lang="en-GB" sz="900">
                          <a:effectLst/>
                          <a:latin typeface="Arial"/>
                          <a:ea typeface="Times New Roman"/>
                          <a:cs typeface="Arial"/>
                        </a:rPr>
                        <a:t>Rating = 10</a:t>
                      </a:r>
                      <a:endParaRPr lang="en-GB" sz="1000">
                        <a:effectLst/>
                        <a:latin typeface="Arial"/>
                        <a:ea typeface="Times New Roman"/>
                        <a:cs typeface="Times New Roman"/>
                      </a:endParaRPr>
                    </a:p>
                  </a:txBody>
                  <a:tcPr marL="67440" marR="6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900" i="1" dirty="0">
                          <a:effectLst/>
                          <a:latin typeface="Arial"/>
                          <a:ea typeface="Times New Roman"/>
                          <a:cs typeface="Arial"/>
                        </a:rPr>
                        <a:t>“He supports me in everything- helps me when I worry about something with the diabetes”.</a:t>
                      </a:r>
                      <a:endParaRPr lang="en-GB" sz="1000" dirty="0">
                        <a:effectLst/>
                        <a:latin typeface="Arial"/>
                        <a:ea typeface="Times New Roman"/>
                        <a:cs typeface="Times New Roman"/>
                      </a:endParaRPr>
                    </a:p>
                  </a:txBody>
                  <a:tcPr marL="67440" marR="6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Medical poster with graphics">
  <a:themeElements>
    <a:clrScheme name="medical poster with graphics_post design_082605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edical poster with graphics_post design_082605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274430" tIns="138248" rIns="274430" bIns="138248" numCol="1" anchor="t" anchorCtr="0" compatLnSpc="1">
        <a:prstTxWarp prst="textNoShape">
          <a:avLst/>
        </a:prstTxWarp>
      </a:bodyPr>
      <a:lstStyle>
        <a:defPPr marL="1027113" marR="0" indent="-1027113" algn="l" defTabSz="6288088" rtl="0" eaLnBrk="0" fontAlgn="base" latinLnBrk="0" hangingPunct="0">
          <a:lnSpc>
            <a:spcPct val="100000"/>
          </a:lnSpc>
          <a:spcBef>
            <a:spcPct val="20000"/>
          </a:spcBef>
          <a:spcAft>
            <a:spcPct val="0"/>
          </a:spcAft>
          <a:buClrTx/>
          <a:buSzTx/>
          <a:buFontTx/>
          <a:buChar char="•"/>
          <a:tabLst/>
          <a:defRPr kumimoji="0" lang="en-GB" sz="99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274430" tIns="138248" rIns="274430" bIns="138248" numCol="1" anchor="t" anchorCtr="0" compatLnSpc="1">
        <a:prstTxWarp prst="textNoShape">
          <a:avLst/>
        </a:prstTxWarp>
      </a:bodyPr>
      <a:lstStyle>
        <a:defPPr marL="1027113" marR="0" indent="-1027113" algn="l" defTabSz="6288088" rtl="0" eaLnBrk="0" fontAlgn="base" latinLnBrk="0" hangingPunct="0">
          <a:lnSpc>
            <a:spcPct val="100000"/>
          </a:lnSpc>
          <a:spcBef>
            <a:spcPct val="20000"/>
          </a:spcBef>
          <a:spcAft>
            <a:spcPct val="0"/>
          </a:spcAft>
          <a:buClrTx/>
          <a:buSzTx/>
          <a:buFontTx/>
          <a:buChar char="•"/>
          <a:tabLst/>
          <a:defRPr kumimoji="0" lang="en-GB" sz="99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edical poster with graphics_post design_082605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edical poster with graphics_post design_082605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edical poster with graphics_post design_082605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edical poster with graphics_post design_082605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edical poster with graphics_post design_082605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edical poster with graphics_post design_082605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edical poster with graphics_post design_082605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edical poster with graphics_post design_082605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edical poster with graphics_post design_082605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edical poster with graphics_post design_082605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edical poster with graphics_post design_082605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edical poster with graphics_post design_082605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Medical poster with graphics</Template>
  <TotalTime>1169</TotalTime>
  <Words>1241</Words>
  <Application>Microsoft Office PowerPoint</Application>
  <PresentationFormat>Custom</PresentationFormat>
  <Paragraphs>132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Medical poster with graphics</vt:lpstr>
      <vt:lpstr>An exploration of personal constructs in people with type 2 diabetes in the community.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 title]</dc:title>
  <dc:creator>Veronica</dc:creator>
  <cp:lastModifiedBy>Sharon Beastall</cp:lastModifiedBy>
  <cp:revision>183</cp:revision>
  <cp:lastPrinted>2004-07-01T22:30:03Z</cp:lastPrinted>
  <dcterms:created xsi:type="dcterms:W3CDTF">2011-10-17T10:33:24Z</dcterms:created>
  <dcterms:modified xsi:type="dcterms:W3CDTF">2014-09-24T10:13:57Z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TC100214271033</vt:lpwstr>
  </property>
</Properties>
</file>