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Lst>
  <p:notesMasterIdLst>
    <p:notesMasterId r:id="rId24"/>
  </p:notesMasterIdLst>
  <p:sldIdLst>
    <p:sldId id="256" r:id="rId8"/>
    <p:sldId id="257" r:id="rId9"/>
    <p:sldId id="278" r:id="rId10"/>
    <p:sldId id="268" r:id="rId11"/>
    <p:sldId id="279" r:id="rId12"/>
    <p:sldId id="272" r:id="rId13"/>
    <p:sldId id="280" r:id="rId14"/>
    <p:sldId id="281" r:id="rId15"/>
    <p:sldId id="282" r:id="rId16"/>
    <p:sldId id="283" r:id="rId17"/>
    <p:sldId id="284" r:id="rId18"/>
    <p:sldId id="285" r:id="rId19"/>
    <p:sldId id="286" r:id="rId20"/>
    <p:sldId id="287" r:id="rId21"/>
    <p:sldId id="289" r:id="rId22"/>
    <p:sldId id="288"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6732" autoAdjust="0"/>
  </p:normalViewPr>
  <p:slideViewPr>
    <p:cSldViewPr>
      <p:cViewPr>
        <p:scale>
          <a:sx n="58" d="100"/>
          <a:sy n="58" d="100"/>
        </p:scale>
        <p:origin x="-3150"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28D9686-E0D0-4C24-B98B-F00C40FB2709}" type="datetimeFigureOut">
              <a:rPr lang="en-GB" smtClean="0"/>
              <a:t>17/07/2014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73DDE2-873E-44D1-A3FB-9E2306A2335F}" type="slidenum">
              <a:rPr lang="en-GB" smtClean="0"/>
              <a:t>‹#›</a:t>
            </a:fld>
            <a:endParaRPr lang="en-GB"/>
          </a:p>
        </p:txBody>
      </p:sp>
    </p:spTree>
    <p:extLst>
      <p:ext uri="{BB962C8B-B14F-4D97-AF65-F5344CB8AC3E}">
        <p14:creationId xmlns:p14="http://schemas.microsoft.com/office/powerpoint/2010/main" val="68474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games &amp; </a:t>
            </a:r>
            <a:r>
              <a:rPr lang="en-GB" dirty="0" err="1" smtClean="0"/>
              <a:t>gamification</a:t>
            </a:r>
            <a:r>
              <a:rPr lang="en-GB" dirty="0" smtClean="0"/>
              <a:t>. What are they, why should you care and what you can do about ‘</a:t>
            </a:r>
            <a:r>
              <a:rPr lang="en-GB" dirty="0" err="1" smtClean="0"/>
              <a:t>em</a:t>
            </a:r>
            <a:r>
              <a:rPr lang="en-GB" dirty="0" smtClean="0"/>
              <a:t>.</a:t>
            </a:r>
          </a:p>
          <a:p>
            <a:endParaRPr lang="en-GB" dirty="0" smtClean="0"/>
          </a:p>
          <a:p>
            <a:r>
              <a:rPr lang="en-GB" dirty="0" smtClean="0"/>
              <a:t>45 minutes.</a:t>
            </a:r>
          </a:p>
          <a:p>
            <a:endParaRPr lang="en-GB" dirty="0" smtClean="0"/>
          </a:p>
          <a:p>
            <a:r>
              <a:rPr lang="en-GB" dirty="0" smtClean="0"/>
              <a:t>This workshop will cover the uses of play, games and </a:t>
            </a:r>
            <a:r>
              <a:rPr lang="en-GB" dirty="0" err="1" smtClean="0"/>
              <a:t>gamification</a:t>
            </a:r>
            <a:r>
              <a:rPr lang="en-GB" dirty="0" smtClean="0"/>
              <a:t> in a library setting. Using examples such as </a:t>
            </a:r>
            <a:r>
              <a:rPr lang="en-GB" dirty="0" err="1" smtClean="0"/>
              <a:t>Lemontree</a:t>
            </a:r>
            <a:r>
              <a:rPr lang="en-GB" dirty="0" smtClean="0"/>
              <a:t> at the University of Huddersfield, non-digital games, particularly card games such as SEEK!, and play materials such as Lego and </a:t>
            </a:r>
            <a:r>
              <a:rPr lang="en-GB" dirty="0" err="1" smtClean="0"/>
              <a:t>Playdough</a:t>
            </a:r>
            <a:r>
              <a:rPr lang="en-GB" dirty="0" smtClean="0"/>
              <a:t>, we will show how these ideas can work in a practical library setting. Attendees will work hands on to consider how they can create and use play and games within their own library settings.</a:t>
            </a:r>
          </a:p>
          <a:p>
            <a:r>
              <a:rPr lang="en-GB" dirty="0" smtClean="0"/>
              <a:t> </a:t>
            </a:r>
          </a:p>
          <a:p>
            <a:endParaRPr lang="en-GB" smtClean="0"/>
          </a:p>
          <a:p>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t>1</a:t>
            </a:fld>
            <a:endParaRPr lang="en-GB"/>
          </a:p>
        </p:txBody>
      </p:sp>
    </p:spTree>
    <p:extLst>
      <p:ext uri="{BB962C8B-B14F-4D97-AF65-F5344CB8AC3E}">
        <p14:creationId xmlns:p14="http://schemas.microsoft.com/office/powerpoint/2010/main" val="69604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Expand</a:t>
            </a:r>
            <a:r>
              <a:rPr lang="en-GB" baseline="0" dirty="0" smtClean="0"/>
              <a:t> on each!</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3317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&amp;</a:t>
            </a:r>
            <a:r>
              <a:rPr lang="en-GB" baseline="0" dirty="0" smtClean="0"/>
              <a:t> lots – instead of looking at a detailed list, think of games you enjoy planning and reflect on the mechanics these games introduce.</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5873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Rather than trying to force people into considering lots of different “official mechanics”, that’s why I’ve brought some games along! Consider the games you’ve played today, the many games you’ve played in the past, and think about how they work. Can you take elements from them and re-work them into a new game?</a:t>
            </a:r>
          </a:p>
          <a:p>
            <a:endParaRPr lang="en-GB" dirty="0" smtClean="0"/>
          </a:p>
          <a:p>
            <a:r>
              <a:rPr lang="en-GB" dirty="0" smtClean="0"/>
              <a:t>So, what</a:t>
            </a:r>
            <a:r>
              <a:rPr lang="en-GB" baseline="0" dirty="0" smtClean="0"/>
              <a:t> sort of things did people write down from the playing the games earlier? Ask for some … these are the types of things we might mean by game mechanics – you build these up to make a game, often together with a narrative of some sort to hold the game together.</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7272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talked about</a:t>
            </a:r>
            <a:r>
              <a:rPr lang="en-GB" baseline="0" dirty="0" smtClean="0"/>
              <a:t> challenge – this would be turned into your learning objective!</a:t>
            </a:r>
          </a:p>
          <a:p>
            <a:r>
              <a:rPr lang="en-GB" baseline="0" dirty="0" smtClean="0"/>
              <a:t/>
            </a:r>
            <a:br>
              <a:rPr lang="en-GB" baseline="0" dirty="0" smtClean="0"/>
            </a:br>
            <a:r>
              <a:rPr lang="en-GB" baseline="0" dirty="0" smtClean="0"/>
              <a:t>So you’ve started… what would stop you carrying on?</a:t>
            </a:r>
          </a:p>
          <a:p>
            <a:endParaRPr lang="en-GB" baseline="0" dirty="0" smtClean="0"/>
          </a:p>
          <a:p>
            <a:r>
              <a:rPr lang="en-GB" baseline="0" dirty="0" smtClean="0"/>
              <a:t>2 minute exercise</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7634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Assuming you want to do these things, how could you overcome</a:t>
            </a:r>
            <a:r>
              <a:rPr lang="en-GB" baseline="0" dirty="0" smtClean="0"/>
              <a:t> the barriers you’ve just identified?</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75342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GB" altLang="en-US" dirty="0" smtClean="0"/>
          </a:p>
          <a:p>
            <a:r>
              <a:rPr lang="en-GB" altLang="en-US" dirty="0" smtClean="0"/>
              <a:t>Sum</a:t>
            </a:r>
            <a:r>
              <a:rPr lang="en-GB" altLang="en-US" baseline="0" dirty="0" smtClean="0"/>
              <a:t> up main points here ...</a:t>
            </a:r>
            <a:endParaRPr lang="en-GB" altLang="en-US" dirty="0" smtClean="0"/>
          </a:p>
        </p:txBody>
      </p:sp>
      <p:sp>
        <p:nvSpPr>
          <p:cNvPr id="4" name="Slide Number Placeholder 3"/>
          <p:cNvSpPr>
            <a:spLocks noGrp="1"/>
          </p:cNvSpPr>
          <p:nvPr>
            <p:ph type="sldNum" sz="quarter"/>
          </p:nvPr>
        </p:nvSpPr>
        <p:spPr/>
        <p:txBody>
          <a:bodyPr/>
          <a:lstStyle/>
          <a:p>
            <a:pPr>
              <a:defRPr/>
            </a:pPr>
            <a:fld id="{FAA685AA-6E89-4D6F-9894-4977350B57AD}" type="slidenum">
              <a:rPr lang="en-GB" smtClean="0">
                <a:solidFill>
                  <a:prstClr val="black"/>
                </a:solidFill>
              </a:rPr>
              <a:pPr>
                <a:defRPr/>
              </a:pPr>
              <a:t>16</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smtClean="0"/>
              <a:t>"Summing up the formal characteristic of play, we might call it a free activity standing quite consciously outside 'ordinary' life as being 'not serious' but at the same time absorbing the player intensely and utterly. It is an activity connected with no material interest, and no profit can be gained by it. It proceeds within its own proper boundaries of time and space according to fixed rules and in an orderly manner. It promotes the formation of social groupings that tend to surround themselves with secrecy and to stress the difference from the common world by disguise or other means.“</a:t>
            </a:r>
          </a:p>
          <a:p>
            <a:pPr marL="0" indent="0">
              <a:buNone/>
            </a:pPr>
            <a:r>
              <a:rPr lang="en-GB" sz="1000" dirty="0" smtClean="0"/>
              <a:t>Huizinga (1955) Homo </a:t>
            </a:r>
            <a:r>
              <a:rPr lang="en-GB" sz="1000" dirty="0" err="1" smtClean="0"/>
              <a:t>Ludens</a:t>
            </a:r>
            <a:endParaRPr lang="en-GB" sz="1000" dirty="0" smtClean="0"/>
          </a:p>
          <a:p>
            <a:pPr marL="0" indent="0">
              <a:buNone/>
            </a:pPr>
            <a:endParaRPr lang="en-GB" sz="1000" dirty="0" smtClean="0"/>
          </a:p>
          <a:p>
            <a:pPr marL="0" indent="0">
              <a:buNone/>
            </a:pPr>
            <a:r>
              <a:rPr lang="en-GB" sz="1200" dirty="0" smtClean="0"/>
              <a:t>play is </a:t>
            </a:r>
            <a:r>
              <a:rPr lang="en-GB" sz="1200" i="1" dirty="0" smtClean="0"/>
              <a:t>Apparently Purposeless</a:t>
            </a:r>
            <a:r>
              <a:rPr lang="en-GB" sz="1200" dirty="0" smtClean="0"/>
              <a:t> (done for its own sake); </a:t>
            </a:r>
            <a:r>
              <a:rPr lang="en-GB" sz="1200" i="1" dirty="0" smtClean="0"/>
              <a:t>Voluntary</a:t>
            </a:r>
            <a:r>
              <a:rPr lang="en-GB" sz="1200" dirty="0" smtClean="0"/>
              <a:t>; has </a:t>
            </a:r>
            <a:r>
              <a:rPr lang="en-GB" sz="1200" i="1" dirty="0" smtClean="0"/>
              <a:t>Inherent Attraction</a:t>
            </a:r>
            <a:r>
              <a:rPr lang="en-GB" sz="1200" dirty="0" smtClean="0"/>
              <a:t>; </a:t>
            </a:r>
            <a:r>
              <a:rPr lang="en-GB" sz="1200" i="1" dirty="0" smtClean="0"/>
              <a:t>Freedom from time</a:t>
            </a:r>
            <a:r>
              <a:rPr lang="en-GB" sz="1200" dirty="0" smtClean="0"/>
              <a:t>; </a:t>
            </a:r>
            <a:r>
              <a:rPr lang="en-GB" sz="1200" i="1" dirty="0" smtClean="0"/>
              <a:t>Diminished consciousness of self</a:t>
            </a:r>
            <a:r>
              <a:rPr lang="en-GB" sz="1200" dirty="0" smtClean="0"/>
              <a:t>; </a:t>
            </a:r>
            <a:r>
              <a:rPr lang="en-GB" sz="1200" i="1" dirty="0" smtClean="0"/>
              <a:t>Improvisational potential;</a:t>
            </a:r>
            <a:r>
              <a:rPr lang="en-GB" sz="1200" dirty="0" smtClean="0"/>
              <a:t> and </a:t>
            </a:r>
            <a:r>
              <a:rPr lang="en-GB" sz="1200" i="1" dirty="0" smtClean="0"/>
              <a:t>Continuation desire</a:t>
            </a:r>
            <a:r>
              <a:rPr lang="en-GB" sz="1200" dirty="0" smtClean="0"/>
              <a:t>.</a:t>
            </a:r>
          </a:p>
          <a:p>
            <a:pPr marL="0" indent="0">
              <a:buNone/>
            </a:pPr>
            <a:r>
              <a:rPr lang="en-GB" sz="1000" dirty="0" smtClean="0"/>
              <a:t>Brown &amp; Vaughan (2010) </a:t>
            </a:r>
            <a:r>
              <a:rPr lang="en-GB" sz="1000" i="1" dirty="0" smtClean="0"/>
              <a:t>Play: How it shapes the brain, opens the imagination, and invigorates the soul</a:t>
            </a:r>
            <a:r>
              <a:rPr lang="en-GB" sz="1000" dirty="0" smtClean="0"/>
              <a:t>. </a:t>
            </a:r>
            <a:endParaRPr lang="en-GB" sz="105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Essentially</a:t>
            </a:r>
            <a:r>
              <a:rPr lang="en-GB" sz="1200" kern="1200" baseline="0" dirty="0" smtClean="0">
                <a:solidFill>
                  <a:schemeClr val="tx1"/>
                </a:solidFill>
                <a:effectLst/>
                <a:latin typeface="+mn-lt"/>
                <a:ea typeface="+mn-ea"/>
                <a:cs typeface="+mn-cs"/>
              </a:rPr>
              <a:t> play is something that steps outside normal life – it sits within its own place that players agree (any children’s librarian have a special place for </a:t>
            </a:r>
            <a:r>
              <a:rPr lang="en-GB" sz="1200" kern="1200" baseline="0" dirty="0" err="1" smtClean="0">
                <a:solidFill>
                  <a:schemeClr val="tx1"/>
                </a:solidFill>
                <a:effectLst/>
                <a:latin typeface="+mn-lt"/>
                <a:ea typeface="+mn-ea"/>
                <a:cs typeface="+mn-cs"/>
              </a:rPr>
              <a:t>storytime</a:t>
            </a:r>
            <a:r>
              <a:rPr lang="en-GB" sz="1200" kern="1200" baseline="0" dirty="0" smtClean="0">
                <a:solidFill>
                  <a:schemeClr val="tx1"/>
                </a:solidFill>
                <a:effectLst/>
                <a:latin typeface="+mn-lt"/>
                <a:ea typeface="+mn-ea"/>
                <a:cs typeface="+mn-cs"/>
              </a:rPr>
              <a:t>?). People can forget themselves and do or create things they normally wouldn’t feel able to do.</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Looking at these definitions of play, bringing more play into the library seems an attractive proposition. </a:t>
            </a:r>
          </a:p>
          <a:p>
            <a:r>
              <a:rPr lang="en-GB" sz="1200" kern="1200" dirty="0" smtClean="0">
                <a:solidFill>
                  <a:schemeClr val="tx1"/>
                </a:solidFill>
                <a:effectLst/>
                <a:latin typeface="+mn-lt"/>
                <a:ea typeface="+mn-ea"/>
                <a:cs typeface="+mn-cs"/>
              </a:rPr>
              <a:t>If we could bring this completely voluntary, apparently purposeless activity into the library, with its own inherent attraction and continuation desire it may help to reduce library anxiety for our low users...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I’m going to ask you to play with some modelling dough during the rest</a:t>
            </a:r>
            <a:r>
              <a:rPr lang="en-GB" sz="1200" kern="1200" baseline="0" dirty="0" smtClean="0">
                <a:solidFill>
                  <a:schemeClr val="tx1"/>
                </a:solidFill>
                <a:effectLst/>
                <a:latin typeface="+mn-lt"/>
                <a:ea typeface="+mn-ea"/>
                <a:cs typeface="+mn-cs"/>
              </a:rPr>
              <a:t> of these slides… play with it, try and create a model that shows the challenge you’d like to address with a game.</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sers</a:t>
            </a:r>
            <a:r>
              <a:rPr lang="en-GB" sz="1200" kern="1200" dirty="0" smtClean="0">
                <a:solidFill>
                  <a:schemeClr val="tx1"/>
                </a:solidFill>
                <a:effectLst/>
                <a:latin typeface="+mn-lt"/>
                <a:ea typeface="+mn-ea"/>
                <a:cs typeface="+mn-cs"/>
              </a:rPr>
              <a:t>, as well as increase activity within the library for many users</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t>2</a:t>
            </a:fld>
            <a:endParaRPr lang="en-GB"/>
          </a:p>
        </p:txBody>
      </p:sp>
    </p:spTree>
    <p:extLst>
      <p:ext uri="{BB962C8B-B14F-4D97-AF65-F5344CB8AC3E}">
        <p14:creationId xmlns:p14="http://schemas.microsoft.com/office/powerpoint/2010/main" val="322268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play good for…</a:t>
            </a:r>
          </a:p>
          <a:p>
            <a:endParaRPr lang="en-GB" dirty="0" smtClean="0"/>
          </a:p>
          <a:p>
            <a:r>
              <a:rPr lang="en-GB" dirty="0" smtClean="0"/>
              <a:t>Lego, </a:t>
            </a:r>
            <a:r>
              <a:rPr lang="en-GB" dirty="0" err="1" smtClean="0"/>
              <a:t>playdough</a:t>
            </a:r>
            <a:r>
              <a:rPr lang="en-GB" dirty="0" smtClean="0"/>
              <a:t>, drawing,</a:t>
            </a:r>
            <a:r>
              <a:rPr lang="en-GB" baseline="0" dirty="0" smtClean="0"/>
              <a:t> collage, </a:t>
            </a:r>
            <a:r>
              <a:rPr lang="en-GB" dirty="0" smtClean="0"/>
              <a:t>etc.</a:t>
            </a:r>
          </a:p>
          <a:p>
            <a:r>
              <a:rPr lang="en-GB" dirty="0" smtClean="0"/>
              <a:t/>
            </a:r>
            <a:br>
              <a:rPr lang="en-GB" dirty="0" smtClean="0"/>
            </a:br>
            <a:r>
              <a:rPr lang="en-GB" dirty="0" smtClean="0"/>
              <a:t>Example – make a model of </a:t>
            </a:r>
            <a:r>
              <a:rPr lang="en-GB" dirty="0" err="1" smtClean="0"/>
              <a:t>achallenge</a:t>
            </a:r>
            <a:r>
              <a:rPr lang="en-GB" dirty="0" smtClean="0"/>
              <a:t> in your</a:t>
            </a:r>
            <a:r>
              <a:rPr lang="en-GB" baseline="0" dirty="0" smtClean="0"/>
              <a:t> library that</a:t>
            </a:r>
            <a:r>
              <a:rPr lang="en-GB" dirty="0" smtClean="0"/>
              <a:t> you’d like to meet using play.</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0561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Play with rules?</a:t>
            </a:r>
          </a:p>
          <a:p>
            <a:pPr marL="0" indent="0">
              <a:buNone/>
            </a:pPr>
            <a:endParaRPr lang="en-GB" i="1" dirty="0" smtClean="0"/>
          </a:p>
          <a:p>
            <a:pPr marL="0" indent="0">
              <a:buNone/>
            </a:pPr>
            <a:r>
              <a:rPr lang="en-GB" i="1" dirty="0" smtClean="0"/>
              <a:t>“All games share four defining traits: a goal, rules, a feedback system, and voluntary participation.” </a:t>
            </a:r>
          </a:p>
          <a:p>
            <a:pPr marL="0" indent="0">
              <a:buNone/>
            </a:pPr>
            <a:endParaRPr lang="en-GB" i="1" dirty="0" smtClean="0"/>
          </a:p>
          <a:p>
            <a:pPr marL="0" indent="0">
              <a:buNone/>
            </a:pPr>
            <a:r>
              <a:rPr lang="en-GB" sz="800" dirty="0" err="1" smtClean="0"/>
              <a:t>McGonigal</a:t>
            </a:r>
            <a:r>
              <a:rPr lang="en-GB" sz="800" dirty="0" smtClean="0"/>
              <a:t> (2012) </a:t>
            </a:r>
            <a:r>
              <a:rPr lang="en-GB" sz="800" i="1" dirty="0" smtClean="0"/>
              <a:t>Reality is broken: Why games make us better and how they can change the world</a:t>
            </a:r>
            <a:r>
              <a:rPr lang="en-GB" sz="800" dirty="0" smtClean="0"/>
              <a:t>. </a:t>
            </a:r>
          </a:p>
          <a:p>
            <a:endParaRPr lang="en-GB" dirty="0" smtClean="0"/>
          </a:p>
          <a:p>
            <a:endParaRPr lang="en-GB" dirty="0" smtClean="0"/>
          </a:p>
          <a:p>
            <a:r>
              <a:rPr lang="en-GB" dirty="0" smtClean="0"/>
              <a:t>Replace with game image like</a:t>
            </a:r>
            <a:r>
              <a:rPr lang="en-GB" baseline="0" dirty="0" smtClean="0"/>
              <a:t> above?</a:t>
            </a:r>
            <a:endParaRPr lang="en-GB" dirty="0" smtClean="0"/>
          </a:p>
          <a:p>
            <a:endParaRPr lang="en-GB" dirty="0" smtClean="0"/>
          </a:p>
          <a:p>
            <a:r>
              <a:rPr lang="en-GB" dirty="0" smtClean="0"/>
              <a:t>Essentially</a:t>
            </a:r>
            <a:r>
              <a:rPr lang="en-GB" baseline="0" dirty="0" smtClean="0"/>
              <a:t> games are what happens when you formalise play! Hard to describe, but we know what a game is when we see one…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Great to bring more play (or fun?) into the library, but often more useful to be thinking about GAMES – that is when you start to enable better learning…</a:t>
            </a:r>
            <a:endParaRPr lang="en-GB" dirty="0" smtClean="0"/>
          </a:p>
          <a:p>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t>4</a:t>
            </a:fld>
            <a:endParaRPr lang="en-GB"/>
          </a:p>
        </p:txBody>
      </p:sp>
    </p:spTree>
    <p:extLst>
      <p:ext uri="{BB962C8B-B14F-4D97-AF65-F5344CB8AC3E}">
        <p14:creationId xmlns:p14="http://schemas.microsoft.com/office/powerpoint/2010/main" val="149155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treat</a:t>
            </a:r>
            <a:r>
              <a:rPr lang="en-GB" baseline="0" dirty="0" smtClean="0"/>
              <a:t> like any learning object to drop into a session?</a:t>
            </a:r>
          </a:p>
          <a:p>
            <a:endParaRPr lang="en-GB" baseline="0" dirty="0" smtClean="0"/>
          </a:p>
          <a:p>
            <a:r>
              <a:rPr lang="en-GB" baseline="0" dirty="0" smtClean="0"/>
              <a:t>Same strengths of lots of active learning objects, plus overlap with play benefits (safe, low risk, inviting etc.)</a:t>
            </a:r>
          </a:p>
          <a:p>
            <a:endParaRPr lang="en-GB" baseline="0" dirty="0" smtClean="0"/>
          </a:p>
          <a:p>
            <a:r>
              <a:rPr lang="en-GB" baseline="0" dirty="0" smtClean="0"/>
              <a:t>BUT – largely about either “active learning” OR reinforcement by repetition.</a:t>
            </a:r>
          </a:p>
          <a:p>
            <a:endParaRPr lang="en-GB" baseline="0" dirty="0" smtClean="0"/>
          </a:p>
          <a:p>
            <a:r>
              <a:rPr lang="en-GB" baseline="0" dirty="0" smtClean="0"/>
              <a:t>Show SEEK! And outline how it works. (need URL at the end)</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0826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t>
            </a:r>
            <a:r>
              <a:rPr lang="en-GB" dirty="0" err="1" smtClean="0"/>
              <a:t>gamification</a:t>
            </a:r>
            <a:r>
              <a:rPr lang="en-GB" dirty="0" smtClean="0"/>
              <a:t>:</a:t>
            </a:r>
          </a:p>
          <a:p>
            <a:endParaRPr lang="en-GB" dirty="0" smtClean="0"/>
          </a:p>
          <a:p>
            <a:pPr marL="0" indent="0">
              <a:buNone/>
            </a:pPr>
            <a:r>
              <a:rPr lang="en-GB" i="1" dirty="0" smtClean="0"/>
              <a:t>The application of typical elements of game playing (e.g. point scoring, competition with others, rules of play) to other areas of activity, typically as an online marketing technique to encourage engagement with a product or service.’</a:t>
            </a:r>
          </a:p>
          <a:p>
            <a:pPr marL="0" indent="0">
              <a:buNone/>
            </a:pPr>
            <a:endParaRPr lang="en-GB" sz="800" i="1" dirty="0" smtClean="0"/>
          </a:p>
          <a:p>
            <a:pPr marL="0" indent="0">
              <a:buNone/>
            </a:pPr>
            <a:r>
              <a:rPr lang="en-GB" sz="800" i="1" dirty="0" smtClean="0"/>
              <a:t>(OED definition)</a:t>
            </a:r>
          </a:p>
          <a:p>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t>6</a:t>
            </a:fld>
            <a:endParaRPr lang="en-GB"/>
          </a:p>
        </p:txBody>
      </p:sp>
    </p:spTree>
    <p:extLst>
      <p:ext uri="{BB962C8B-B14F-4D97-AF65-F5344CB8AC3E}">
        <p14:creationId xmlns:p14="http://schemas.microsoft.com/office/powerpoint/2010/main" val="149155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really the same thing as games or play, but has some overlapping features.</a:t>
            </a:r>
          </a:p>
          <a:p>
            <a:endParaRPr lang="en-GB" baseline="0" dirty="0" smtClean="0"/>
          </a:p>
          <a:p>
            <a:r>
              <a:rPr lang="en-GB" baseline="0" dirty="0" smtClean="0"/>
              <a:t>Outline how </a:t>
            </a:r>
            <a:r>
              <a:rPr lang="en-GB" baseline="0" dirty="0" err="1" smtClean="0"/>
              <a:t>Lemontree</a:t>
            </a:r>
            <a:r>
              <a:rPr lang="en-GB" baseline="0" dirty="0" smtClean="0"/>
              <a:t> works.</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4277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a:t>
            </a:r>
            <a:r>
              <a:rPr lang="en-GB" dirty="0" err="1" smtClean="0"/>
              <a:t>Nic</a:t>
            </a:r>
            <a:r>
              <a:rPr lang="en-GB" dirty="0" smtClean="0"/>
              <a:t> </a:t>
            </a:r>
            <a:r>
              <a:rPr lang="en-GB" dirty="0" err="1" smtClean="0"/>
              <a:t>Whitton’s</a:t>
            </a:r>
            <a:r>
              <a:rPr lang="en-GB" dirty="0" smtClean="0"/>
              <a:t> initial model – subject</a:t>
            </a:r>
            <a:r>
              <a:rPr lang="en-GB" baseline="0" dirty="0" smtClean="0"/>
              <a:t> to change! Just included this to show the different angles you could come at games for libraries from. Should it be “play”, “engagement”, or “Active learning”? Or some combination of any 2 (or all 3)....</a:t>
            </a:r>
          </a:p>
          <a:p>
            <a:endParaRPr lang="en-GB" baseline="0" dirty="0" smtClean="0"/>
          </a:p>
          <a:p>
            <a:r>
              <a:rPr lang="en-GB" baseline="0" dirty="0" smtClean="0"/>
              <a:t>Mainly – why not overlap! Lots of different things are valid, they just concentrate on different angles.</a:t>
            </a:r>
            <a:endParaRPr lang="en-GB" dirty="0"/>
          </a:p>
        </p:txBody>
      </p:sp>
      <p:sp>
        <p:nvSpPr>
          <p:cNvPr id="4" name="Slide Number Placeholder 3"/>
          <p:cNvSpPr>
            <a:spLocks noGrp="1"/>
          </p:cNvSpPr>
          <p:nvPr>
            <p:ph type="sldNum" sz="quarter" idx="10"/>
          </p:nvPr>
        </p:nvSpPr>
        <p:spPr/>
        <p:txBody>
          <a:bodyPr/>
          <a:lstStyle/>
          <a:p>
            <a:fld id="{1673DDE2-873E-44D1-A3FB-9E2306A2335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637674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73DDE2-873E-44D1-A3FB-9E2306A2335F}" type="slidenum">
              <a:rPr lang="en-GB" smtClean="0"/>
              <a:t>9</a:t>
            </a:fld>
            <a:endParaRPr lang="en-GB"/>
          </a:p>
        </p:txBody>
      </p:sp>
    </p:spTree>
    <p:extLst>
      <p:ext uri="{BB962C8B-B14F-4D97-AF65-F5344CB8AC3E}">
        <p14:creationId xmlns:p14="http://schemas.microsoft.com/office/powerpoint/2010/main" val="38344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218363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265635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332630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1DBA442-9D17-4240-8854-30518232A8DD}" type="datetimeFigureOut">
              <a:rPr lang="en-GB" smtClean="0"/>
              <a:pPr/>
              <a:t>17/07/2014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6EDAEA-1AE3-4367-A24D-F2EF489AD4D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216008346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0487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39828259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E56EDAEA-1AE3-4367-A24D-F2EF489AD4D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95004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E56EDAEA-1AE3-4367-A24D-F2EF489AD4D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5966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216216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6EDAEA-1AE3-4367-A24D-F2EF489AD4D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7575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9839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402378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2751462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3125487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25220612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1DBA442-9D17-4240-8854-30518232A8DD}" type="datetimeFigureOut">
              <a:rPr lang="en-GB" smtClean="0"/>
              <a:pPr/>
              <a:t>17/07/2014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6EDAEA-1AE3-4367-A24D-F2EF489AD4D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59730516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10797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58696067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E56EDAEA-1AE3-4367-A24D-F2EF489AD4D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1707940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E56EDAEA-1AE3-4367-A24D-F2EF489AD4D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59792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2465130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6EDAEA-1AE3-4367-A24D-F2EF489AD4D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59537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A442-9D17-4240-8854-30518232A8DD}"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1500225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52378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1674591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4235671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179239172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1DBA442-9D17-4240-8854-30518232A8DD}" type="datetimeFigureOut">
              <a:rPr lang="en-GB" smtClean="0"/>
              <a:pPr/>
              <a:t>17/07/2014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6EDAEA-1AE3-4367-A24D-F2EF489AD4D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411088997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76486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20380325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E56EDAEA-1AE3-4367-A24D-F2EF489AD4D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440015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E56EDAEA-1AE3-4367-A24D-F2EF489AD4D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247314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348696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DBA442-9D17-4240-8854-30518232A8DD}"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732328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6EDAEA-1AE3-4367-A24D-F2EF489AD4D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3626241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01357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20144444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3862493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257371248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1DBA442-9D17-4240-8854-30518232A8DD}" type="datetimeFigureOut">
              <a:rPr lang="en-GB" smtClean="0"/>
              <a:pPr/>
              <a:t>17/07/2014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6EDAEA-1AE3-4367-A24D-F2EF489AD4D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101148229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98055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160574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E56EDAEA-1AE3-4367-A24D-F2EF489AD4D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2186276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E56EDAEA-1AE3-4367-A24D-F2EF489AD4D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7507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DBA442-9D17-4240-8854-30518232A8DD}" type="datetimeFigureOut">
              <a:rPr lang="en-GB" smtClean="0"/>
              <a:t>17/07/2014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3866572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2963744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6EDAEA-1AE3-4367-A24D-F2EF489AD4D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352047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430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82455698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344654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111498025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1DBA442-9D17-4240-8854-30518232A8DD}" type="datetimeFigureOut">
              <a:rPr lang="en-GB" smtClean="0"/>
              <a:pPr/>
              <a:t>17/07/2014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6EDAEA-1AE3-4367-A24D-F2EF489AD4D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295524248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48542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1948398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E56EDAEA-1AE3-4367-A24D-F2EF489AD4D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93579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DBA442-9D17-4240-8854-30518232A8DD}" type="datetimeFigureOut">
              <a:rPr lang="en-GB" smtClean="0"/>
              <a:t>17/07/2014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2737997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E56EDAEA-1AE3-4367-A24D-F2EF489AD4D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56804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3144097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6EDAEA-1AE3-4367-A24D-F2EF489AD4D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3174727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6EDAEA-1AE3-4367-A24D-F2EF489AD4D8}"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06307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1DBA442-9D17-4240-8854-30518232A8DD}" type="datetimeFigureOut">
              <a:rPr lang="en-GB" smtClean="0">
                <a:solidFill>
                  <a:srgbClr val="775F55"/>
                </a:solidFill>
              </a:rPr>
              <a:pPr/>
              <a:t>17/07/2014</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6EDAEA-1AE3-4367-A24D-F2EF489AD4D8}"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77639829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2856588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56EDAEA-1AE3-4367-A24D-F2EF489AD4D8}" type="slidenum">
              <a:rPr lang="en-GB" smtClean="0"/>
              <a:pPr/>
              <a:t>‹#›</a:t>
            </a:fld>
            <a:endParaRPr lang="en-GB"/>
          </a:p>
        </p:txBody>
      </p:sp>
    </p:spTree>
    <p:extLst>
      <p:ext uri="{BB962C8B-B14F-4D97-AF65-F5344CB8AC3E}">
        <p14:creationId xmlns:p14="http://schemas.microsoft.com/office/powerpoint/2010/main" val="41372542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7284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355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7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t>17/07/2014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2465256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03811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5529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622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79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86954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14733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0142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918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10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A442-9D17-4240-8854-30518232A8DD}"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4588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A442-9D17-4240-8854-30518232A8DD}"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EDAEA-1AE3-4367-A24D-F2EF489AD4D8}" type="slidenum">
              <a:rPr lang="en-GB" smtClean="0"/>
              <a:t>‹#›</a:t>
            </a:fld>
            <a:endParaRPr lang="en-GB"/>
          </a:p>
        </p:txBody>
      </p:sp>
    </p:spTree>
    <p:extLst>
      <p:ext uri="{BB962C8B-B14F-4D97-AF65-F5344CB8AC3E}">
        <p14:creationId xmlns:p14="http://schemas.microsoft.com/office/powerpoint/2010/main" val="11449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A442-9D17-4240-8854-30518232A8DD}" type="datetimeFigureOut">
              <a:rPr lang="en-GB" smtClean="0"/>
              <a:t>17/07/2014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EDAEA-1AE3-4367-A24D-F2EF489AD4D8}" type="slidenum">
              <a:rPr lang="en-GB" smtClean="0"/>
              <a:t>‹#›</a:t>
            </a:fld>
            <a:endParaRPr lang="en-GB"/>
          </a:p>
        </p:txBody>
      </p:sp>
    </p:spTree>
    <p:extLst>
      <p:ext uri="{BB962C8B-B14F-4D97-AF65-F5344CB8AC3E}">
        <p14:creationId xmlns:p14="http://schemas.microsoft.com/office/powerpoint/2010/main" val="2701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19829549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1788909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1659034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41553853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1DBA442-9D17-4240-8854-30518232A8DD}" type="datetimeFigureOut">
              <a:rPr lang="en-GB" smtClean="0">
                <a:solidFill>
                  <a:srgbClr val="775F55"/>
                </a:solidFill>
              </a:rPr>
              <a:pPr/>
              <a:t>17/07/2014</a:t>
            </a:fld>
            <a:endParaRPr lang="en-GB">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6EDAEA-1AE3-4367-A24D-F2EF489AD4D8}" type="slidenum">
              <a:rPr lang="en-GB" smtClean="0"/>
              <a:pPr/>
              <a:t>‹#›</a:t>
            </a:fld>
            <a:endParaRPr lang="en-GB"/>
          </a:p>
        </p:txBody>
      </p:sp>
    </p:spTree>
    <p:extLst>
      <p:ext uri="{BB962C8B-B14F-4D97-AF65-F5344CB8AC3E}">
        <p14:creationId xmlns:p14="http://schemas.microsoft.com/office/powerpoint/2010/main" val="12840886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A442-9D17-4240-8854-30518232A8DD}" type="datetimeFigureOut">
              <a:rPr lang="en-GB" smtClean="0">
                <a:solidFill>
                  <a:prstClr val="black">
                    <a:tint val="75000"/>
                  </a:prstClr>
                </a:solidFill>
              </a:rPr>
              <a:pPr/>
              <a:t>17/07/2014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EDAEA-1AE3-4367-A24D-F2EF489AD4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853718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hyperlink" Target="http://boardgamegeek.com/" TargetMode="External"/><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hyperlink" Target="http://gamification.org/wiki/Game_Mechanics" TargetMode="External"/><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hyperlink" Target="mailto:a.p.walsh@hud.ac.uk" TargetMode="External"/><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hyperlink" Target="http://gamesforlibraries.blogspot.co.uk/" TargetMode="External"/><Relationship Id="rId11" Type="http://schemas.openxmlformats.org/officeDocument/2006/relationships/image" Target="../media/image17.jpeg"/><Relationship Id="rId5" Type="http://schemas.openxmlformats.org/officeDocument/2006/relationships/hyperlink" Target="http://eprints.hud.ac.uk/15377/" TargetMode="External"/><Relationship Id="rId10" Type="http://schemas.openxmlformats.org/officeDocument/2006/relationships/image" Target="../media/image16.jpeg"/><Relationship Id="rId4" Type="http://schemas.openxmlformats.org/officeDocument/2006/relationships/hyperlink" Target="http://innovativelibraries.org.uk/" TargetMode="Externa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60000"/>
                    </a14:imgEffect>
                  </a14:imgLayer>
                </a14:imgProps>
              </a:ext>
              <a:ext uri="{28A0092B-C50C-407E-A947-70E740481C1C}">
                <a14:useLocalDpi xmlns:a14="http://schemas.microsoft.com/office/drawing/2010/main" val="0"/>
              </a:ext>
            </a:extLst>
          </a:blip>
          <a:srcRect t="2147"/>
          <a:stretch/>
        </p:blipFill>
        <p:spPr bwMode="auto">
          <a:xfrm>
            <a:off x="-20283" y="1"/>
            <a:ext cx="93446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5847" y="836712"/>
            <a:ext cx="7772400" cy="1470025"/>
          </a:xfrm>
        </p:spPr>
        <p:txBody>
          <a:bodyPr>
            <a:normAutofit fontScale="90000"/>
          </a:bodyPr>
          <a:lstStyle/>
          <a:p>
            <a:r>
              <a:rPr lang="en-GB" dirty="0"/>
              <a:t>Gaming in the library</a:t>
            </a:r>
            <a:br>
              <a:rPr lang="en-GB" dirty="0"/>
            </a:br>
            <a:r>
              <a:rPr lang="en-GB" dirty="0"/>
              <a:t>ARLIS Conference 2014</a:t>
            </a:r>
            <a:r>
              <a:rPr lang="en-GB" b="1" dirty="0" smtClean="0"/>
              <a:t/>
            </a:r>
            <a:br>
              <a:rPr lang="en-GB" b="1" dirty="0" smtClean="0"/>
            </a:br>
            <a:r>
              <a:rPr lang="en-GB" b="1" dirty="0" smtClean="0"/>
              <a:t>                                    </a:t>
            </a:r>
            <a:endParaRPr lang="en-GB" b="1" dirty="0"/>
          </a:p>
        </p:txBody>
      </p:sp>
      <p:sp>
        <p:nvSpPr>
          <p:cNvPr id="3" name="Subtitle 2"/>
          <p:cNvSpPr>
            <a:spLocks noGrp="1"/>
          </p:cNvSpPr>
          <p:nvPr>
            <p:ph type="subTitle" idx="1"/>
          </p:nvPr>
        </p:nvSpPr>
        <p:spPr>
          <a:xfrm>
            <a:off x="26572" y="5260913"/>
            <a:ext cx="5834185" cy="1260311"/>
          </a:xfrm>
        </p:spPr>
        <p:txBody>
          <a:bodyPr>
            <a:normAutofit/>
          </a:bodyPr>
          <a:lstStyle/>
          <a:p>
            <a:pPr algn="l"/>
            <a:r>
              <a:rPr lang="en-GB" sz="1800" dirty="0" smtClean="0">
                <a:solidFill>
                  <a:schemeClr val="tx1"/>
                </a:solidFill>
              </a:rPr>
              <a:t>Andrew Walsh,  Academic Librarian / Teaching Fellow</a:t>
            </a:r>
          </a:p>
          <a:p>
            <a:pPr algn="l"/>
            <a:r>
              <a:rPr lang="en-GB" sz="1800" dirty="0" smtClean="0">
                <a:solidFill>
                  <a:schemeClr val="tx1"/>
                </a:solidFill>
              </a:rPr>
              <a:t>Twitter - andywalsh999 </a:t>
            </a:r>
          </a:p>
          <a:p>
            <a:pPr algn="l"/>
            <a:r>
              <a:rPr lang="en-GB" sz="1800" dirty="0">
                <a:solidFill>
                  <a:schemeClr val="tx1"/>
                </a:solidFill>
              </a:rPr>
              <a:t>http://innovativelibraries.org.uk/</a:t>
            </a:r>
            <a:endParaRPr lang="en-GB" sz="1800" dirty="0" smtClean="0">
              <a:solidFill>
                <a:schemeClr val="tx1"/>
              </a:solidFill>
            </a:endParaRPr>
          </a:p>
        </p:txBody>
      </p:sp>
      <p:sp>
        <p:nvSpPr>
          <p:cNvPr id="5" name="Title 1"/>
          <p:cNvSpPr txBox="1">
            <a:spLocks/>
          </p:cNvSpPr>
          <p:nvPr/>
        </p:nvSpPr>
        <p:spPr>
          <a:xfrm>
            <a:off x="19067" y="3987914"/>
            <a:ext cx="3307904" cy="12651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525974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games… a process.</a:t>
            </a:r>
            <a:endParaRPr lang="en-GB" dirty="0"/>
          </a:p>
        </p:txBody>
      </p:sp>
      <p:sp>
        <p:nvSpPr>
          <p:cNvPr id="3" name="Content Placeholder 2"/>
          <p:cNvSpPr>
            <a:spLocks noGrp="1"/>
          </p:cNvSpPr>
          <p:nvPr>
            <p:ph sz="quarter" idx="1"/>
          </p:nvPr>
        </p:nvSpPr>
        <p:spPr/>
        <p:txBody>
          <a:bodyPr/>
          <a:lstStyle/>
          <a:p>
            <a:r>
              <a:rPr lang="en-GB" dirty="0"/>
              <a:t>Set learning </a:t>
            </a:r>
            <a:r>
              <a:rPr lang="en-GB" dirty="0" smtClean="0"/>
              <a:t>objectives</a:t>
            </a:r>
          </a:p>
          <a:p>
            <a:r>
              <a:rPr lang="en-GB" dirty="0"/>
              <a:t>C</a:t>
            </a:r>
            <a:r>
              <a:rPr lang="en-GB" dirty="0" smtClean="0"/>
              <a:t>onsider </a:t>
            </a:r>
            <a:r>
              <a:rPr lang="en-GB" dirty="0"/>
              <a:t>your key </a:t>
            </a:r>
            <a:r>
              <a:rPr lang="en-GB" dirty="0" smtClean="0"/>
              <a:t>constraints</a:t>
            </a:r>
          </a:p>
          <a:p>
            <a:r>
              <a:rPr lang="en-GB" dirty="0" smtClean="0"/>
              <a:t>Decide </a:t>
            </a:r>
            <a:r>
              <a:rPr lang="en-GB" dirty="0"/>
              <a:t>on game </a:t>
            </a:r>
            <a:r>
              <a:rPr lang="en-GB" dirty="0" smtClean="0"/>
              <a:t>mechanics</a:t>
            </a:r>
          </a:p>
          <a:p>
            <a:r>
              <a:rPr lang="en-GB" dirty="0" smtClean="0"/>
              <a:t>Pick </a:t>
            </a:r>
            <a:r>
              <a:rPr lang="en-GB" dirty="0"/>
              <a:t>a theme or feel for the </a:t>
            </a:r>
            <a:r>
              <a:rPr lang="en-GB" dirty="0" smtClean="0"/>
              <a:t>game</a:t>
            </a:r>
          </a:p>
          <a:p>
            <a:r>
              <a:rPr lang="en-GB" dirty="0" smtClean="0"/>
              <a:t>Prototype</a:t>
            </a:r>
          </a:p>
          <a:p>
            <a:r>
              <a:rPr lang="en-GB" dirty="0"/>
              <a:t>P</a:t>
            </a:r>
            <a:r>
              <a:rPr lang="en-GB" dirty="0" smtClean="0"/>
              <a:t>laytest </a:t>
            </a:r>
            <a:r>
              <a:rPr lang="en-GB" dirty="0"/>
              <a:t>&amp; improve (several times</a:t>
            </a:r>
            <a:r>
              <a:rPr lang="en-GB" dirty="0" smtClean="0"/>
              <a:t>!)</a:t>
            </a:r>
          </a:p>
          <a:p>
            <a:r>
              <a:rPr lang="en-GB" dirty="0"/>
              <a:t>W</a:t>
            </a:r>
            <a:r>
              <a:rPr lang="en-GB" dirty="0" smtClean="0"/>
              <a:t>rite </a:t>
            </a:r>
            <a:r>
              <a:rPr lang="en-GB" dirty="0"/>
              <a:t>the </a:t>
            </a:r>
            <a:r>
              <a:rPr lang="en-GB" dirty="0" smtClean="0"/>
              <a:t>rules</a:t>
            </a:r>
          </a:p>
          <a:p>
            <a:r>
              <a:rPr lang="en-GB" dirty="0"/>
              <a:t>F</a:t>
            </a:r>
            <a:r>
              <a:rPr lang="en-GB" dirty="0" smtClean="0"/>
              <a:t>inish </a:t>
            </a:r>
            <a:r>
              <a:rPr lang="en-GB" dirty="0"/>
              <a:t>the design and print. </a:t>
            </a:r>
          </a:p>
        </p:txBody>
      </p:sp>
    </p:spTree>
    <p:extLst>
      <p:ext uri="{BB962C8B-B14F-4D97-AF65-F5344CB8AC3E}">
        <p14:creationId xmlns:p14="http://schemas.microsoft.com/office/powerpoint/2010/main" val="175205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Game mechanics</a:t>
            </a:r>
            <a:endParaRPr lang="en-GB" dirty="0"/>
          </a:p>
        </p:txBody>
      </p:sp>
      <p:sp>
        <p:nvSpPr>
          <p:cNvPr id="3" name="Content Placeholder 2"/>
          <p:cNvSpPr>
            <a:spLocks noGrp="1"/>
          </p:cNvSpPr>
          <p:nvPr>
            <p:ph sz="quarter" idx="1"/>
          </p:nvPr>
        </p:nvSpPr>
        <p:spPr>
          <a:xfrm>
            <a:off x="395536" y="1484784"/>
            <a:ext cx="2880320" cy="4525963"/>
          </a:xfrm>
        </p:spPr>
        <p:txBody>
          <a:bodyPr>
            <a:noAutofit/>
          </a:bodyPr>
          <a:lstStyle/>
          <a:p>
            <a:r>
              <a:rPr lang="en-GB" sz="1400" dirty="0"/>
              <a:t>Acting</a:t>
            </a:r>
          </a:p>
          <a:p>
            <a:r>
              <a:rPr lang="en-GB" sz="1400" dirty="0"/>
              <a:t>Action Point Allowance System</a:t>
            </a:r>
          </a:p>
          <a:p>
            <a:r>
              <a:rPr lang="en-GB" sz="1400" dirty="0"/>
              <a:t>Area Control / Area Influence</a:t>
            </a:r>
          </a:p>
          <a:p>
            <a:r>
              <a:rPr lang="en-GB" sz="1400" dirty="0"/>
              <a:t>Area Enclosure</a:t>
            </a:r>
          </a:p>
          <a:p>
            <a:r>
              <a:rPr lang="en-GB" sz="1400" dirty="0"/>
              <a:t>Area Movement</a:t>
            </a:r>
          </a:p>
          <a:p>
            <a:r>
              <a:rPr lang="en-GB" sz="1400" dirty="0"/>
              <a:t>Area-Impulse</a:t>
            </a:r>
          </a:p>
          <a:p>
            <a:r>
              <a:rPr lang="en-GB" sz="1400" dirty="0"/>
              <a:t>Auction/Bidding</a:t>
            </a:r>
          </a:p>
          <a:p>
            <a:r>
              <a:rPr lang="en-GB" sz="1400" dirty="0"/>
              <a:t>Betting/Wagering</a:t>
            </a:r>
          </a:p>
          <a:p>
            <a:r>
              <a:rPr lang="en-GB" sz="1400" dirty="0"/>
              <a:t>Campaign / Battle Card Driven</a:t>
            </a:r>
          </a:p>
          <a:p>
            <a:r>
              <a:rPr lang="en-GB" sz="1400" dirty="0"/>
              <a:t>Card Drafting</a:t>
            </a:r>
          </a:p>
          <a:p>
            <a:r>
              <a:rPr lang="en-GB" sz="1400" dirty="0"/>
              <a:t>Chit-Pull System</a:t>
            </a:r>
          </a:p>
          <a:p>
            <a:r>
              <a:rPr lang="en-GB" sz="1400" dirty="0"/>
              <a:t>Co-operative Play</a:t>
            </a:r>
          </a:p>
          <a:p>
            <a:r>
              <a:rPr lang="en-GB" sz="1400" dirty="0"/>
              <a:t>Commodity Speculation</a:t>
            </a:r>
          </a:p>
          <a:p>
            <a:r>
              <a:rPr lang="en-GB" sz="1400" dirty="0"/>
              <a:t>Crayon Rail System</a:t>
            </a:r>
          </a:p>
          <a:p>
            <a:r>
              <a:rPr lang="en-GB" sz="1400" dirty="0"/>
              <a:t>Deck / Pool </a:t>
            </a:r>
            <a:r>
              <a:rPr lang="en-GB" sz="1400" dirty="0" smtClean="0"/>
              <a:t>Building</a:t>
            </a:r>
            <a:endParaRPr lang="en-GB" sz="1400" dirty="0"/>
          </a:p>
        </p:txBody>
      </p:sp>
      <p:sp>
        <p:nvSpPr>
          <p:cNvPr id="5" name="TextBox 4"/>
          <p:cNvSpPr txBox="1"/>
          <p:nvPr/>
        </p:nvSpPr>
        <p:spPr>
          <a:xfrm>
            <a:off x="3434071" y="1636608"/>
            <a:ext cx="2448272" cy="4842351"/>
          </a:xfrm>
          <a:prstGeom prst="rect">
            <a:avLst/>
          </a:prstGeom>
          <a:noFill/>
        </p:spPr>
        <p:txBody>
          <a:bodyPr wrap="square" rtlCol="0">
            <a:spAutoFit/>
          </a:bodyPr>
          <a:lstStyle/>
          <a:p>
            <a:pPr marL="285750" indent="-285750">
              <a:spcBef>
                <a:spcPts val="400"/>
              </a:spcBef>
              <a:buFont typeface="Wingdings" panose="05000000000000000000" pitchFamily="2" charset="2"/>
              <a:buChar char="q"/>
            </a:pPr>
            <a:r>
              <a:rPr lang="en-GB" sz="1400" dirty="0" smtClean="0">
                <a:solidFill>
                  <a:prstClr val="black"/>
                </a:solidFill>
              </a:rPr>
              <a:t>Dice Rolling</a:t>
            </a:r>
          </a:p>
          <a:p>
            <a:pPr marL="285750" indent="-285750">
              <a:spcBef>
                <a:spcPts val="400"/>
              </a:spcBef>
              <a:buFont typeface="Wingdings" panose="05000000000000000000" pitchFamily="2" charset="2"/>
              <a:buChar char="q"/>
            </a:pPr>
            <a:r>
              <a:rPr lang="en-GB" sz="1400" dirty="0" smtClean="0">
                <a:solidFill>
                  <a:prstClr val="black"/>
                </a:solidFill>
              </a:rPr>
              <a:t>Grid Movement</a:t>
            </a:r>
          </a:p>
          <a:p>
            <a:pPr marL="285750" indent="-285750">
              <a:spcBef>
                <a:spcPts val="400"/>
              </a:spcBef>
              <a:buFont typeface="Wingdings" panose="05000000000000000000" pitchFamily="2" charset="2"/>
              <a:buChar char="q"/>
            </a:pPr>
            <a:r>
              <a:rPr lang="en-GB" sz="1400" dirty="0" smtClean="0">
                <a:solidFill>
                  <a:prstClr val="black"/>
                </a:solidFill>
              </a:rPr>
              <a:t>Hand Management</a:t>
            </a:r>
          </a:p>
          <a:p>
            <a:pPr marL="285750" indent="-285750">
              <a:spcBef>
                <a:spcPts val="400"/>
              </a:spcBef>
              <a:buFont typeface="Wingdings" panose="05000000000000000000" pitchFamily="2" charset="2"/>
              <a:buChar char="q"/>
            </a:pPr>
            <a:r>
              <a:rPr lang="en-GB" sz="1400" dirty="0" smtClean="0">
                <a:solidFill>
                  <a:prstClr val="black"/>
                </a:solidFill>
              </a:rPr>
              <a:t>Hex-and-Counter</a:t>
            </a:r>
          </a:p>
          <a:p>
            <a:pPr marL="285750" indent="-285750">
              <a:spcBef>
                <a:spcPts val="400"/>
              </a:spcBef>
              <a:buFont typeface="Wingdings" panose="05000000000000000000" pitchFamily="2" charset="2"/>
              <a:buChar char="q"/>
            </a:pPr>
            <a:r>
              <a:rPr lang="en-GB" sz="1400" dirty="0" smtClean="0">
                <a:solidFill>
                  <a:prstClr val="black"/>
                </a:solidFill>
              </a:rPr>
              <a:t>Line Drawing</a:t>
            </a:r>
          </a:p>
          <a:p>
            <a:pPr marL="285750" indent="-285750">
              <a:spcBef>
                <a:spcPts val="400"/>
              </a:spcBef>
              <a:buFont typeface="Wingdings" panose="05000000000000000000" pitchFamily="2" charset="2"/>
              <a:buChar char="q"/>
            </a:pPr>
            <a:r>
              <a:rPr lang="en-GB" sz="1400" dirty="0" smtClean="0">
                <a:solidFill>
                  <a:prstClr val="black"/>
                </a:solidFill>
              </a:rPr>
              <a:t>Memory</a:t>
            </a:r>
          </a:p>
          <a:p>
            <a:pPr marL="285750" indent="-285750">
              <a:spcBef>
                <a:spcPts val="400"/>
              </a:spcBef>
              <a:buFont typeface="Wingdings" panose="05000000000000000000" pitchFamily="2" charset="2"/>
              <a:buChar char="q"/>
            </a:pPr>
            <a:r>
              <a:rPr lang="en-GB" sz="1400" dirty="0" smtClean="0">
                <a:solidFill>
                  <a:prstClr val="black"/>
                </a:solidFill>
              </a:rPr>
              <a:t>Modular Board</a:t>
            </a:r>
          </a:p>
          <a:p>
            <a:pPr marL="285750" indent="-285750">
              <a:spcBef>
                <a:spcPts val="400"/>
              </a:spcBef>
              <a:buFont typeface="Wingdings" panose="05000000000000000000" pitchFamily="2" charset="2"/>
              <a:buChar char="q"/>
            </a:pPr>
            <a:r>
              <a:rPr lang="en-GB" sz="1400" dirty="0" smtClean="0">
                <a:solidFill>
                  <a:prstClr val="black"/>
                </a:solidFill>
              </a:rPr>
              <a:t>Paper-and-Pencil</a:t>
            </a:r>
          </a:p>
          <a:p>
            <a:pPr marL="285750" indent="-285750">
              <a:spcBef>
                <a:spcPts val="400"/>
              </a:spcBef>
              <a:buFont typeface="Wingdings" panose="05000000000000000000" pitchFamily="2" charset="2"/>
              <a:buChar char="q"/>
            </a:pPr>
            <a:r>
              <a:rPr lang="en-GB" sz="1400" dirty="0" smtClean="0">
                <a:solidFill>
                  <a:prstClr val="black"/>
                </a:solidFill>
              </a:rPr>
              <a:t>Partnerships</a:t>
            </a:r>
          </a:p>
          <a:p>
            <a:pPr marL="285750" indent="-285750">
              <a:spcBef>
                <a:spcPts val="400"/>
              </a:spcBef>
              <a:buFont typeface="Wingdings" panose="05000000000000000000" pitchFamily="2" charset="2"/>
              <a:buChar char="q"/>
            </a:pPr>
            <a:r>
              <a:rPr lang="en-GB" sz="1400" dirty="0" smtClean="0">
                <a:solidFill>
                  <a:prstClr val="black"/>
                </a:solidFill>
              </a:rPr>
              <a:t>Pattern Building</a:t>
            </a:r>
          </a:p>
          <a:p>
            <a:pPr marL="285750" indent="-285750">
              <a:spcBef>
                <a:spcPts val="400"/>
              </a:spcBef>
              <a:buFont typeface="Wingdings" panose="05000000000000000000" pitchFamily="2" charset="2"/>
              <a:buChar char="q"/>
            </a:pPr>
            <a:r>
              <a:rPr lang="en-GB" sz="1400" dirty="0" smtClean="0">
                <a:solidFill>
                  <a:prstClr val="black"/>
                </a:solidFill>
              </a:rPr>
              <a:t>Pattern Recognition</a:t>
            </a:r>
          </a:p>
          <a:p>
            <a:pPr marL="285750" indent="-285750">
              <a:spcBef>
                <a:spcPts val="400"/>
              </a:spcBef>
              <a:buFont typeface="Wingdings" panose="05000000000000000000" pitchFamily="2" charset="2"/>
              <a:buChar char="q"/>
            </a:pPr>
            <a:r>
              <a:rPr lang="en-GB" sz="1400" dirty="0" smtClean="0">
                <a:solidFill>
                  <a:prstClr val="black"/>
                </a:solidFill>
              </a:rPr>
              <a:t>Pick-up and Deliver</a:t>
            </a:r>
          </a:p>
          <a:p>
            <a:pPr marL="285750" indent="-285750">
              <a:spcBef>
                <a:spcPts val="400"/>
              </a:spcBef>
              <a:buFont typeface="Wingdings" panose="05000000000000000000" pitchFamily="2" charset="2"/>
              <a:buChar char="q"/>
            </a:pPr>
            <a:r>
              <a:rPr lang="en-GB" sz="1400" dirty="0" smtClean="0">
                <a:solidFill>
                  <a:prstClr val="black"/>
                </a:solidFill>
              </a:rPr>
              <a:t>Point to Point Movement</a:t>
            </a:r>
          </a:p>
          <a:p>
            <a:pPr marL="285750" indent="-285750">
              <a:spcBef>
                <a:spcPts val="400"/>
              </a:spcBef>
              <a:buFont typeface="Wingdings" panose="05000000000000000000" pitchFamily="2" charset="2"/>
              <a:buChar char="q"/>
            </a:pPr>
            <a:r>
              <a:rPr lang="en-GB" sz="1400" dirty="0" smtClean="0">
                <a:solidFill>
                  <a:prstClr val="black"/>
                </a:solidFill>
              </a:rPr>
              <a:t>Press Your Luck</a:t>
            </a:r>
          </a:p>
          <a:p>
            <a:pPr marL="285750" indent="-285750">
              <a:spcBef>
                <a:spcPts val="400"/>
              </a:spcBef>
              <a:buFont typeface="Wingdings" panose="05000000000000000000" pitchFamily="2" charset="2"/>
              <a:buChar char="q"/>
            </a:pPr>
            <a:r>
              <a:rPr lang="en-GB" sz="1400" dirty="0" smtClean="0">
                <a:solidFill>
                  <a:prstClr val="black"/>
                </a:solidFill>
              </a:rPr>
              <a:t>Rock-Paper-Scissors</a:t>
            </a:r>
          </a:p>
          <a:p>
            <a:pPr marL="285750" indent="-285750">
              <a:spcBef>
                <a:spcPts val="400"/>
              </a:spcBef>
              <a:buFont typeface="Wingdings" panose="05000000000000000000" pitchFamily="2" charset="2"/>
              <a:buChar char="q"/>
            </a:pPr>
            <a:r>
              <a:rPr lang="en-GB" sz="1400" dirty="0" smtClean="0">
                <a:solidFill>
                  <a:prstClr val="black"/>
                </a:solidFill>
              </a:rPr>
              <a:t>Role Playing</a:t>
            </a:r>
          </a:p>
          <a:p>
            <a:pPr marL="285750" indent="-285750">
              <a:spcBef>
                <a:spcPts val="400"/>
              </a:spcBef>
              <a:buFont typeface="Wingdings" panose="05000000000000000000" pitchFamily="2" charset="2"/>
              <a:buChar char="q"/>
            </a:pPr>
            <a:r>
              <a:rPr lang="en-GB" sz="1400" dirty="0">
                <a:solidFill>
                  <a:prstClr val="black"/>
                </a:solidFill>
              </a:rPr>
              <a:t>Roll / Spin and Move</a:t>
            </a:r>
          </a:p>
          <a:p>
            <a:pPr marL="285750" indent="-285750">
              <a:spcBef>
                <a:spcPts val="400"/>
              </a:spcBef>
              <a:buFont typeface="Wingdings" panose="05000000000000000000" pitchFamily="2" charset="2"/>
              <a:buChar char="q"/>
            </a:pPr>
            <a:r>
              <a:rPr lang="en-GB" sz="1400" dirty="0" smtClean="0">
                <a:solidFill>
                  <a:prstClr val="black"/>
                </a:solidFill>
              </a:rPr>
              <a:t>Route/Network Building</a:t>
            </a:r>
          </a:p>
        </p:txBody>
      </p:sp>
      <p:sp>
        <p:nvSpPr>
          <p:cNvPr id="6" name="TextBox 5"/>
          <p:cNvSpPr txBox="1"/>
          <p:nvPr/>
        </p:nvSpPr>
        <p:spPr>
          <a:xfrm>
            <a:off x="6406288" y="1844824"/>
            <a:ext cx="2270168" cy="4524315"/>
          </a:xfrm>
          <a:prstGeom prst="rect">
            <a:avLst/>
          </a:prstGeom>
          <a:noFill/>
        </p:spPr>
        <p:txBody>
          <a:bodyPr wrap="square" rtlCol="0">
            <a:spAutoFit/>
          </a:bodyPr>
          <a:lstStyle/>
          <a:p>
            <a:pPr marL="285750" indent="-285750">
              <a:spcBef>
                <a:spcPts val="400"/>
              </a:spcBef>
              <a:buFont typeface="Wingdings" panose="05000000000000000000" pitchFamily="2" charset="2"/>
              <a:buChar char="q"/>
            </a:pPr>
            <a:r>
              <a:rPr lang="en-GB" sz="1400" dirty="0" smtClean="0">
                <a:solidFill>
                  <a:prstClr val="black"/>
                </a:solidFill>
              </a:rPr>
              <a:t>Secret Unit Deployment</a:t>
            </a:r>
          </a:p>
          <a:p>
            <a:pPr marL="285750" indent="-285750">
              <a:spcBef>
                <a:spcPts val="400"/>
              </a:spcBef>
              <a:buFont typeface="Wingdings" panose="05000000000000000000" pitchFamily="2" charset="2"/>
              <a:buChar char="q"/>
            </a:pPr>
            <a:r>
              <a:rPr lang="en-GB" sz="1400" dirty="0" smtClean="0">
                <a:solidFill>
                  <a:prstClr val="black"/>
                </a:solidFill>
              </a:rPr>
              <a:t>Set Collection</a:t>
            </a:r>
          </a:p>
          <a:p>
            <a:pPr marL="285750" indent="-285750">
              <a:spcBef>
                <a:spcPts val="400"/>
              </a:spcBef>
              <a:buFont typeface="Wingdings" panose="05000000000000000000" pitchFamily="2" charset="2"/>
              <a:buChar char="q"/>
            </a:pPr>
            <a:r>
              <a:rPr lang="en-GB" sz="1400" dirty="0" smtClean="0">
                <a:solidFill>
                  <a:prstClr val="black"/>
                </a:solidFill>
              </a:rPr>
              <a:t>Simulation</a:t>
            </a:r>
          </a:p>
          <a:p>
            <a:pPr marL="285750" indent="-285750">
              <a:spcBef>
                <a:spcPts val="400"/>
              </a:spcBef>
              <a:buFont typeface="Wingdings" panose="05000000000000000000" pitchFamily="2" charset="2"/>
              <a:buChar char="q"/>
            </a:pPr>
            <a:r>
              <a:rPr lang="en-GB" sz="1400" dirty="0" smtClean="0">
                <a:solidFill>
                  <a:prstClr val="black"/>
                </a:solidFill>
              </a:rPr>
              <a:t>Simultaneous Action Selection</a:t>
            </a:r>
          </a:p>
          <a:p>
            <a:pPr marL="285750" indent="-285750">
              <a:spcBef>
                <a:spcPts val="400"/>
              </a:spcBef>
              <a:buFont typeface="Wingdings" panose="05000000000000000000" pitchFamily="2" charset="2"/>
              <a:buChar char="q"/>
            </a:pPr>
            <a:r>
              <a:rPr lang="en-GB" sz="1400" dirty="0" smtClean="0">
                <a:solidFill>
                  <a:prstClr val="black"/>
                </a:solidFill>
              </a:rPr>
              <a:t>Singing</a:t>
            </a:r>
          </a:p>
          <a:p>
            <a:pPr marL="285750" indent="-285750">
              <a:spcBef>
                <a:spcPts val="400"/>
              </a:spcBef>
              <a:buFont typeface="Wingdings" panose="05000000000000000000" pitchFamily="2" charset="2"/>
              <a:buChar char="q"/>
            </a:pPr>
            <a:r>
              <a:rPr lang="en-GB" sz="1400" dirty="0" smtClean="0">
                <a:solidFill>
                  <a:prstClr val="black"/>
                </a:solidFill>
              </a:rPr>
              <a:t>Stock Holding</a:t>
            </a:r>
          </a:p>
          <a:p>
            <a:pPr marL="285750" indent="-285750">
              <a:spcBef>
                <a:spcPts val="400"/>
              </a:spcBef>
              <a:buFont typeface="Wingdings" panose="05000000000000000000" pitchFamily="2" charset="2"/>
              <a:buChar char="q"/>
            </a:pPr>
            <a:r>
              <a:rPr lang="en-GB" sz="1400" dirty="0" smtClean="0">
                <a:solidFill>
                  <a:prstClr val="black"/>
                </a:solidFill>
              </a:rPr>
              <a:t>Storytelling</a:t>
            </a:r>
          </a:p>
          <a:p>
            <a:pPr marL="285750" indent="-285750">
              <a:spcBef>
                <a:spcPts val="400"/>
              </a:spcBef>
              <a:buFont typeface="Wingdings" panose="05000000000000000000" pitchFamily="2" charset="2"/>
              <a:buChar char="q"/>
            </a:pPr>
            <a:r>
              <a:rPr lang="en-GB" sz="1400" dirty="0" smtClean="0">
                <a:solidFill>
                  <a:prstClr val="black"/>
                </a:solidFill>
              </a:rPr>
              <a:t>Tile Placement</a:t>
            </a:r>
          </a:p>
          <a:p>
            <a:pPr marL="285750" indent="-285750">
              <a:spcBef>
                <a:spcPts val="400"/>
              </a:spcBef>
              <a:buFont typeface="Wingdings" panose="05000000000000000000" pitchFamily="2" charset="2"/>
              <a:buChar char="q"/>
            </a:pPr>
            <a:r>
              <a:rPr lang="en-GB" sz="1400" dirty="0" smtClean="0">
                <a:solidFill>
                  <a:prstClr val="black"/>
                </a:solidFill>
              </a:rPr>
              <a:t>Time Track</a:t>
            </a:r>
          </a:p>
          <a:p>
            <a:pPr marL="285750" indent="-285750">
              <a:spcBef>
                <a:spcPts val="400"/>
              </a:spcBef>
              <a:buFont typeface="Wingdings" panose="05000000000000000000" pitchFamily="2" charset="2"/>
              <a:buChar char="q"/>
            </a:pPr>
            <a:r>
              <a:rPr lang="en-GB" sz="1400" dirty="0" smtClean="0">
                <a:solidFill>
                  <a:prstClr val="black"/>
                </a:solidFill>
              </a:rPr>
              <a:t>Trading</a:t>
            </a:r>
          </a:p>
          <a:p>
            <a:pPr marL="285750" indent="-285750">
              <a:spcBef>
                <a:spcPts val="400"/>
              </a:spcBef>
              <a:buFont typeface="Wingdings" panose="05000000000000000000" pitchFamily="2" charset="2"/>
              <a:buChar char="q"/>
            </a:pPr>
            <a:r>
              <a:rPr lang="en-GB" sz="1400" dirty="0" smtClean="0">
                <a:solidFill>
                  <a:prstClr val="black"/>
                </a:solidFill>
              </a:rPr>
              <a:t>Trick-taking</a:t>
            </a:r>
          </a:p>
          <a:p>
            <a:pPr marL="285750" indent="-285750">
              <a:spcBef>
                <a:spcPts val="400"/>
              </a:spcBef>
              <a:buFont typeface="Wingdings" panose="05000000000000000000" pitchFamily="2" charset="2"/>
              <a:buChar char="q"/>
            </a:pPr>
            <a:r>
              <a:rPr lang="en-GB" sz="1400" dirty="0" smtClean="0">
                <a:solidFill>
                  <a:prstClr val="black"/>
                </a:solidFill>
              </a:rPr>
              <a:t>Variable Phase Order</a:t>
            </a:r>
          </a:p>
          <a:p>
            <a:pPr marL="285750" indent="-285750">
              <a:spcBef>
                <a:spcPts val="400"/>
              </a:spcBef>
              <a:buFont typeface="Wingdings" panose="05000000000000000000" pitchFamily="2" charset="2"/>
              <a:buChar char="q"/>
            </a:pPr>
            <a:r>
              <a:rPr lang="en-GB" sz="1400" dirty="0" smtClean="0">
                <a:solidFill>
                  <a:prstClr val="black"/>
                </a:solidFill>
              </a:rPr>
              <a:t>Variable Player Powers</a:t>
            </a:r>
          </a:p>
          <a:p>
            <a:pPr marL="285750" indent="-285750">
              <a:spcBef>
                <a:spcPts val="400"/>
              </a:spcBef>
              <a:buFont typeface="Wingdings" panose="05000000000000000000" pitchFamily="2" charset="2"/>
              <a:buChar char="q"/>
            </a:pPr>
            <a:r>
              <a:rPr lang="en-GB" sz="1400" dirty="0" smtClean="0">
                <a:solidFill>
                  <a:prstClr val="black"/>
                </a:solidFill>
              </a:rPr>
              <a:t>Voting</a:t>
            </a:r>
          </a:p>
          <a:p>
            <a:pPr marL="285750" indent="-285750">
              <a:spcBef>
                <a:spcPts val="400"/>
              </a:spcBef>
              <a:buFont typeface="Wingdings" panose="05000000000000000000" pitchFamily="2" charset="2"/>
              <a:buChar char="q"/>
            </a:pPr>
            <a:r>
              <a:rPr lang="en-GB" sz="1400" dirty="0" smtClean="0">
                <a:solidFill>
                  <a:prstClr val="black"/>
                </a:solidFill>
              </a:rPr>
              <a:t>Worker Placement</a:t>
            </a:r>
          </a:p>
          <a:p>
            <a:pPr marL="285750" indent="-285750">
              <a:spcBef>
                <a:spcPts val="400"/>
              </a:spcBef>
              <a:buFont typeface="Arial" pitchFamily="34" charset="0"/>
              <a:buChar char="•"/>
            </a:pPr>
            <a:endParaRPr lang="en-GB" sz="1400" dirty="0">
              <a:solidFill>
                <a:prstClr val="black"/>
              </a:solidFill>
            </a:endParaRPr>
          </a:p>
        </p:txBody>
      </p:sp>
      <p:sp>
        <p:nvSpPr>
          <p:cNvPr id="7" name="TextBox 6"/>
          <p:cNvSpPr txBox="1"/>
          <p:nvPr/>
        </p:nvSpPr>
        <p:spPr>
          <a:xfrm>
            <a:off x="1691680" y="6369139"/>
            <a:ext cx="6984776" cy="369332"/>
          </a:xfrm>
          <a:prstGeom prst="rect">
            <a:avLst/>
          </a:prstGeom>
          <a:noFill/>
        </p:spPr>
        <p:txBody>
          <a:bodyPr wrap="square" rtlCol="0">
            <a:spAutoFit/>
          </a:bodyPr>
          <a:lstStyle/>
          <a:p>
            <a:r>
              <a:rPr lang="en-GB" i="1" dirty="0" smtClean="0">
                <a:solidFill>
                  <a:prstClr val="black"/>
                </a:solidFill>
              </a:rPr>
              <a:t>From “Board game Geek” </a:t>
            </a:r>
            <a:r>
              <a:rPr lang="en-GB" i="1" dirty="0" smtClean="0">
                <a:solidFill>
                  <a:prstClr val="black"/>
                </a:solidFill>
                <a:hlinkClick r:id="rId3"/>
              </a:rPr>
              <a:t>http://boardgamegeek.com/</a:t>
            </a:r>
            <a:r>
              <a:rPr lang="en-GB" i="1" dirty="0" smtClean="0">
                <a:solidFill>
                  <a:prstClr val="black"/>
                </a:solidFill>
              </a:rPr>
              <a:t> </a:t>
            </a:r>
            <a:endParaRPr lang="en-GB" i="1" dirty="0">
              <a:solidFill>
                <a:prstClr val="black"/>
              </a:solidFill>
            </a:endParaRPr>
          </a:p>
        </p:txBody>
      </p:sp>
    </p:spTree>
    <p:extLst>
      <p:ext uri="{BB962C8B-B14F-4D97-AF65-F5344CB8AC3E}">
        <p14:creationId xmlns:p14="http://schemas.microsoft.com/office/powerpoint/2010/main" val="793786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mechanics</a:t>
            </a:r>
            <a:endParaRPr lang="en-GB" dirty="0"/>
          </a:p>
        </p:txBody>
      </p:sp>
      <p:sp>
        <p:nvSpPr>
          <p:cNvPr id="3" name="Content Placeholder 2"/>
          <p:cNvSpPr>
            <a:spLocks noGrp="1"/>
          </p:cNvSpPr>
          <p:nvPr>
            <p:ph sz="quarter" idx="1"/>
          </p:nvPr>
        </p:nvSpPr>
        <p:spPr/>
        <p:txBody>
          <a:bodyPr/>
          <a:lstStyle/>
          <a:p>
            <a:pPr marL="0" indent="0">
              <a:buNone/>
            </a:pPr>
            <a:r>
              <a:rPr lang="en-GB" dirty="0" smtClean="0"/>
              <a:t>“Game Mechanics are constructs of rules and feedback loops intended to produce enjoyable gameplay.“</a:t>
            </a:r>
          </a:p>
          <a:p>
            <a:pPr marL="0" indent="0">
              <a:buNone/>
            </a:pPr>
            <a:endParaRPr lang="en-GB" dirty="0"/>
          </a:p>
          <a:p>
            <a:pPr marL="0" indent="0">
              <a:buNone/>
            </a:pPr>
            <a:r>
              <a:rPr lang="en-GB" sz="1800" i="1" dirty="0" smtClean="0"/>
              <a:t>From </a:t>
            </a:r>
            <a:r>
              <a:rPr lang="en-GB" sz="1800" i="1" dirty="0" err="1" smtClean="0"/>
              <a:t>Gamification</a:t>
            </a:r>
            <a:r>
              <a:rPr lang="en-GB" sz="1800" i="1" dirty="0" smtClean="0"/>
              <a:t> Wiki - </a:t>
            </a:r>
            <a:r>
              <a:rPr lang="en-GB" sz="1800" i="1" dirty="0" smtClean="0">
                <a:hlinkClick r:id="rId3"/>
              </a:rPr>
              <a:t>http://gamification.org/wiki/Game_Mechanics</a:t>
            </a:r>
            <a:r>
              <a:rPr lang="en-GB" sz="1800" i="1" dirty="0" smtClean="0"/>
              <a:t> </a:t>
            </a:r>
            <a:endParaRPr lang="en-GB" sz="1800" i="1" dirty="0"/>
          </a:p>
        </p:txBody>
      </p:sp>
    </p:spTree>
    <p:extLst>
      <p:ext uri="{BB962C8B-B14F-4D97-AF65-F5344CB8AC3E}">
        <p14:creationId xmlns:p14="http://schemas.microsoft.com/office/powerpoint/2010/main" val="90138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a:t>
            </a:r>
          </a:p>
        </p:txBody>
      </p:sp>
      <p:sp>
        <p:nvSpPr>
          <p:cNvPr id="3" name="Content Placeholder 2"/>
          <p:cNvSpPr>
            <a:spLocks noGrp="1"/>
          </p:cNvSpPr>
          <p:nvPr>
            <p:ph sz="quarter" idx="1"/>
          </p:nvPr>
        </p:nvSpPr>
        <p:spPr/>
        <p:txBody>
          <a:bodyPr/>
          <a:lstStyle/>
          <a:p>
            <a:r>
              <a:rPr lang="en-GB" dirty="0" smtClean="0"/>
              <a:t>What would stop you following this process and creating games to use in your work?</a:t>
            </a:r>
            <a:endParaRPr lang="en-GB" dirty="0"/>
          </a:p>
        </p:txBody>
      </p:sp>
    </p:spTree>
    <p:extLst>
      <p:ext uri="{BB962C8B-B14F-4D97-AF65-F5344CB8AC3E}">
        <p14:creationId xmlns:p14="http://schemas.microsoft.com/office/powerpoint/2010/main" val="236922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sz="quarter" idx="1"/>
          </p:nvPr>
        </p:nvSpPr>
        <p:spPr/>
        <p:txBody>
          <a:bodyPr/>
          <a:lstStyle/>
          <a:p>
            <a:r>
              <a:rPr lang="en-GB" dirty="0" smtClean="0"/>
              <a:t>How could you overcome these barriers?</a:t>
            </a:r>
            <a:endParaRPr lang="en-GB" dirty="0"/>
          </a:p>
        </p:txBody>
      </p:sp>
    </p:spTree>
    <p:extLst>
      <p:ext uri="{BB962C8B-B14F-4D97-AF65-F5344CB8AC3E}">
        <p14:creationId xmlns:p14="http://schemas.microsoft.com/office/powerpoint/2010/main" val="213295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Generating ideas &amp; prototypes</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15816" y="2582339"/>
            <a:ext cx="5853473" cy="41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2" y="1484784"/>
            <a:ext cx="807243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79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crabble photo2.JPG"/>
          <p:cNvPicPr>
            <a:picLocks noChangeAspect="1"/>
          </p:cNvPicPr>
          <p:nvPr/>
        </p:nvPicPr>
        <p:blipFill>
          <a:blip r:embed="rId3">
            <a:lum bright="78000" contrast="10000"/>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457200" y="1268761"/>
            <a:ext cx="7211144" cy="5184427"/>
          </a:xfrm>
          <a:prstGeom prst="rect">
            <a:avLst/>
          </a:prstGeom>
        </p:spPr>
        <p:txBody>
          <a:bodyPr/>
          <a:lstStyle/>
          <a:p>
            <a:pPr marL="342900" indent="-342900">
              <a:spcBef>
                <a:spcPct val="20000"/>
              </a:spcBef>
              <a:buFont typeface="Wingdings 2" pitchFamily="18" charset="2"/>
              <a:buNone/>
              <a:defRPr/>
            </a:pPr>
            <a:r>
              <a:rPr lang="en-GB" sz="2400" kern="0" dirty="0" smtClean="0">
                <a:solidFill>
                  <a:prstClr val="black"/>
                </a:solidFill>
                <a:ea typeface="DejaVu Sans"/>
                <a:cs typeface="DejaVu Sans"/>
              </a:rPr>
              <a:t>More </a:t>
            </a:r>
            <a:r>
              <a:rPr lang="en-GB" sz="2400" kern="0" dirty="0">
                <a:solidFill>
                  <a:prstClr val="black"/>
                </a:solidFill>
                <a:ea typeface="DejaVu Sans"/>
                <a:cs typeface="DejaVu Sans"/>
              </a:rPr>
              <a:t>stuff from me at</a:t>
            </a:r>
            <a:r>
              <a:rPr lang="en-GB" sz="2400" kern="0" dirty="0" smtClean="0">
                <a:solidFill>
                  <a:prstClr val="black"/>
                </a:solidFill>
                <a:ea typeface="DejaVu Sans"/>
                <a:cs typeface="DejaVu Sans"/>
              </a:rPr>
              <a:t>: </a:t>
            </a:r>
          </a:p>
          <a:p>
            <a:pPr marL="342900" indent="-342900">
              <a:spcBef>
                <a:spcPct val="20000"/>
              </a:spcBef>
              <a:buFont typeface="Wingdings 2" pitchFamily="18" charset="2"/>
              <a:buNone/>
              <a:defRPr/>
            </a:pPr>
            <a:r>
              <a:rPr lang="en-GB" sz="2400" dirty="0" smtClean="0">
                <a:solidFill>
                  <a:prstClr val="black"/>
                </a:solidFill>
                <a:hlinkClick r:id="rId4"/>
              </a:rPr>
              <a:t>http</a:t>
            </a:r>
            <a:r>
              <a:rPr lang="en-GB" sz="2400" dirty="0">
                <a:solidFill>
                  <a:prstClr val="black"/>
                </a:solidFill>
                <a:hlinkClick r:id="rId4"/>
              </a:rPr>
              <a:t>://innovativelibraries.org.uk/</a:t>
            </a:r>
            <a:r>
              <a:rPr lang="en-GB" sz="2400" dirty="0">
                <a:solidFill>
                  <a:prstClr val="black"/>
                </a:solidFill>
              </a:rPr>
              <a:t> </a:t>
            </a:r>
            <a:endParaRPr lang="en-GB" sz="2400" dirty="0" smtClean="0">
              <a:solidFill>
                <a:prstClr val="black"/>
              </a:solidFill>
            </a:endParaRPr>
          </a:p>
          <a:p>
            <a:pPr marL="342900" indent="-342900">
              <a:spcBef>
                <a:spcPct val="20000"/>
              </a:spcBef>
              <a:defRPr/>
            </a:pPr>
            <a:r>
              <a:rPr lang="en-GB" sz="1400" b="1" kern="0" dirty="0" smtClean="0">
                <a:solidFill>
                  <a:prstClr val="black"/>
                </a:solidFill>
                <a:latin typeface="Arial" pitchFamily="34" charset="0"/>
                <a:ea typeface="DejaVu Sans"/>
                <a:cs typeface="DejaVu Sans"/>
              </a:rPr>
              <a:t>As well as my books</a:t>
            </a:r>
            <a:r>
              <a:rPr lang="en-GB" sz="1400" b="1" kern="0" dirty="0" smtClean="0">
                <a:solidFill>
                  <a:prstClr val="black"/>
                </a:solidFill>
                <a:latin typeface="Arial" pitchFamily="34" charset="0"/>
                <a:ea typeface="DejaVu Sans"/>
                <a:cs typeface="DejaVu Sans"/>
                <a:sym typeface="Wingdings" pitchFamily="2" charset="2"/>
              </a:rPr>
              <a:t> </a:t>
            </a:r>
            <a:r>
              <a:rPr lang="en-GB" sz="1400" b="1" kern="0" dirty="0" smtClean="0">
                <a:solidFill>
                  <a:prstClr val="black"/>
                </a:solidFill>
                <a:latin typeface="Arial" pitchFamily="34" charset="0"/>
                <a:ea typeface="DejaVu Sans"/>
                <a:cs typeface="DejaVu Sans"/>
              </a:rPr>
              <a:t>---&gt;</a:t>
            </a:r>
          </a:p>
          <a:p>
            <a:pPr algn="r"/>
            <a:r>
              <a:rPr lang="en-GB" sz="2400" dirty="0" smtClean="0">
                <a:solidFill>
                  <a:prstClr val="black"/>
                </a:solidFill>
              </a:rPr>
              <a:t> </a:t>
            </a:r>
          </a:p>
          <a:p>
            <a:endParaRPr lang="en-GB" sz="1000" dirty="0">
              <a:solidFill>
                <a:prstClr val="black"/>
              </a:solidFill>
            </a:endParaRPr>
          </a:p>
          <a:p>
            <a:r>
              <a:rPr lang="en-GB" sz="2400" dirty="0" smtClean="0">
                <a:solidFill>
                  <a:prstClr val="black"/>
                </a:solidFill>
              </a:rPr>
              <a:t>Download SEEK</a:t>
            </a:r>
            <a:r>
              <a:rPr lang="en-GB" sz="2400" dirty="0">
                <a:solidFill>
                  <a:prstClr val="black"/>
                </a:solidFill>
              </a:rPr>
              <a:t>! </a:t>
            </a:r>
            <a:endParaRPr lang="en-GB" sz="2400" dirty="0" smtClean="0">
              <a:solidFill>
                <a:prstClr val="black"/>
              </a:solidFill>
            </a:endParaRPr>
          </a:p>
          <a:p>
            <a:r>
              <a:rPr lang="en-GB" sz="2400" dirty="0" smtClean="0">
                <a:solidFill>
                  <a:prstClr val="black"/>
                </a:solidFill>
                <a:hlinkClick r:id="rId5"/>
              </a:rPr>
              <a:t>http</a:t>
            </a:r>
            <a:r>
              <a:rPr lang="en-GB" sz="2400" dirty="0">
                <a:solidFill>
                  <a:prstClr val="black"/>
                </a:solidFill>
                <a:hlinkClick r:id="rId5"/>
              </a:rPr>
              <a:t>://</a:t>
            </a:r>
            <a:r>
              <a:rPr lang="en-GB" sz="2400" dirty="0" smtClean="0">
                <a:solidFill>
                  <a:prstClr val="black"/>
                </a:solidFill>
                <a:hlinkClick r:id="rId5"/>
              </a:rPr>
              <a:t>eprints.hud.ac.uk/19345/</a:t>
            </a:r>
            <a:r>
              <a:rPr lang="en-GB" sz="2400" dirty="0" smtClean="0">
                <a:solidFill>
                  <a:prstClr val="black"/>
                </a:solidFill>
              </a:rPr>
              <a:t> </a:t>
            </a:r>
          </a:p>
          <a:p>
            <a:endParaRPr lang="en-GB" sz="1000" dirty="0">
              <a:solidFill>
                <a:prstClr val="black"/>
              </a:solidFill>
            </a:endParaRPr>
          </a:p>
          <a:p>
            <a:pPr algn="r"/>
            <a:r>
              <a:rPr lang="en-GB" sz="2400" dirty="0">
                <a:solidFill>
                  <a:prstClr val="black"/>
                </a:solidFill>
              </a:rPr>
              <a:t>Making Games for Libraries </a:t>
            </a:r>
            <a:r>
              <a:rPr lang="en-GB" sz="2400" dirty="0" smtClean="0">
                <a:solidFill>
                  <a:prstClr val="black"/>
                </a:solidFill>
              </a:rPr>
              <a:t>Workshops</a:t>
            </a:r>
          </a:p>
          <a:p>
            <a:pPr algn="r"/>
            <a:r>
              <a:rPr lang="en-GB" sz="2400" dirty="0">
                <a:solidFill>
                  <a:prstClr val="black"/>
                </a:solidFill>
                <a:hlinkClick r:id="rId6"/>
              </a:rPr>
              <a:t>http://gamesforlibraries.blogspot.co.uk</a:t>
            </a:r>
            <a:r>
              <a:rPr lang="en-GB" sz="2400" dirty="0" smtClean="0">
                <a:solidFill>
                  <a:prstClr val="black"/>
                </a:solidFill>
                <a:hlinkClick r:id="rId6"/>
              </a:rPr>
              <a:t>/</a:t>
            </a:r>
            <a:r>
              <a:rPr lang="en-GB" sz="2400" dirty="0" smtClean="0">
                <a:solidFill>
                  <a:prstClr val="black"/>
                </a:solidFill>
              </a:rPr>
              <a:t> </a:t>
            </a:r>
            <a:endParaRPr lang="en-GB" sz="2400" dirty="0">
              <a:solidFill>
                <a:prstClr val="black"/>
              </a:solidFill>
            </a:endParaRPr>
          </a:p>
          <a:p>
            <a:pPr marL="342900" indent="-342900">
              <a:spcBef>
                <a:spcPct val="20000"/>
              </a:spcBef>
              <a:buFont typeface="Wingdings 2" pitchFamily="18" charset="2"/>
              <a:buNone/>
              <a:defRPr/>
            </a:pPr>
            <a:endParaRPr lang="en-GB" sz="1000" kern="0" dirty="0">
              <a:solidFill>
                <a:prstClr val="black"/>
              </a:solidFill>
              <a:latin typeface="Arial" pitchFamily="34" charset="0"/>
              <a:ea typeface="DejaVu Sans"/>
              <a:cs typeface="DejaVu Sans"/>
            </a:endParaRPr>
          </a:p>
          <a:p>
            <a:pPr marL="342900" indent="-342900">
              <a:spcBef>
                <a:spcPct val="20000"/>
              </a:spcBef>
              <a:buFont typeface="Wingdings 2" pitchFamily="18" charset="2"/>
              <a:buNone/>
              <a:defRPr/>
            </a:pPr>
            <a:r>
              <a:rPr lang="en-GB" sz="2400" kern="0" dirty="0">
                <a:solidFill>
                  <a:prstClr val="black"/>
                </a:solidFill>
                <a:ea typeface="DejaVu Sans"/>
                <a:cs typeface="DejaVu Sans"/>
              </a:rPr>
              <a:t>I’m at </a:t>
            </a:r>
            <a:r>
              <a:rPr lang="en-GB" sz="2400" kern="0" dirty="0">
                <a:solidFill>
                  <a:prstClr val="black"/>
                </a:solidFill>
                <a:ea typeface="DejaVu Sans"/>
                <a:cs typeface="DejaVu Sans"/>
                <a:hlinkClick r:id="rId7"/>
              </a:rPr>
              <a:t>a.p.walsh@hud.ac.uk</a:t>
            </a:r>
            <a:r>
              <a:rPr lang="en-GB" sz="2400" kern="0" dirty="0">
                <a:solidFill>
                  <a:prstClr val="black"/>
                </a:solidFill>
                <a:ea typeface="DejaVu Sans"/>
                <a:cs typeface="DejaVu Sans"/>
              </a:rPr>
              <a:t> </a:t>
            </a:r>
            <a:endParaRPr lang="en-GB" sz="2400" kern="0" dirty="0" smtClean="0">
              <a:solidFill>
                <a:prstClr val="black"/>
              </a:solidFill>
              <a:ea typeface="DejaVu Sans"/>
              <a:cs typeface="DejaVu Sans"/>
            </a:endParaRPr>
          </a:p>
          <a:p>
            <a:pPr marL="342900" indent="-342900">
              <a:spcBef>
                <a:spcPct val="20000"/>
              </a:spcBef>
              <a:buFont typeface="Wingdings 2" pitchFamily="18" charset="2"/>
              <a:buNone/>
              <a:defRPr/>
            </a:pPr>
            <a:r>
              <a:rPr lang="en-GB" sz="2400" b="1" kern="0" dirty="0">
                <a:solidFill>
                  <a:prstClr val="black"/>
                </a:solidFill>
                <a:ea typeface="DejaVu Sans"/>
                <a:cs typeface="DejaVu Sans"/>
              </a:rPr>
              <a:t>	</a:t>
            </a:r>
            <a:r>
              <a:rPr lang="en-GB" sz="2400" b="1" kern="0" dirty="0" smtClean="0">
                <a:solidFill>
                  <a:prstClr val="black"/>
                </a:solidFill>
                <a:ea typeface="DejaVu Sans"/>
                <a:cs typeface="DejaVu Sans"/>
              </a:rPr>
              <a:t>		or </a:t>
            </a:r>
            <a:r>
              <a:rPr lang="en-GB" sz="2400" kern="0" dirty="0">
                <a:solidFill>
                  <a:prstClr val="black"/>
                </a:solidFill>
                <a:ea typeface="DejaVu Sans"/>
                <a:cs typeface="DejaVu Sans"/>
              </a:rPr>
              <a:t>@andywalsh999 on Twitter </a:t>
            </a:r>
          </a:p>
          <a:p>
            <a:pPr marL="342900" indent="-342900">
              <a:spcBef>
                <a:spcPct val="20000"/>
              </a:spcBef>
              <a:buFont typeface="Wingdings 2" pitchFamily="18" charset="2"/>
              <a:buNone/>
              <a:defRPr/>
            </a:pPr>
            <a:endParaRPr lang="en-GB" sz="2800" kern="0" dirty="0">
              <a:solidFill>
                <a:prstClr val="black"/>
              </a:solidFill>
              <a:latin typeface="Arial" pitchFamily="34" charset="0"/>
              <a:ea typeface="DejaVu Sans"/>
              <a:cs typeface="DejaVu Sans"/>
            </a:endParaRPr>
          </a:p>
          <a:p>
            <a:pPr marL="342900" indent="-342900">
              <a:spcBef>
                <a:spcPct val="20000"/>
              </a:spcBef>
              <a:buFont typeface="Wingdings 2" pitchFamily="18" charset="2"/>
              <a:buNone/>
              <a:defRPr/>
            </a:pPr>
            <a:endParaRPr lang="en-GB" sz="2800" b="1" kern="0" dirty="0">
              <a:solidFill>
                <a:prstClr val="black"/>
              </a:solidFill>
              <a:latin typeface="Arial" pitchFamily="34" charset="0"/>
              <a:ea typeface="DejaVu Sans"/>
              <a:cs typeface="DejaVu Sans"/>
            </a:endParaRPr>
          </a:p>
        </p:txBody>
      </p:sp>
      <p:sp>
        <p:nvSpPr>
          <p:cNvPr id="21508" name="TextShape 1"/>
          <p:cNvSpPr txBox="1">
            <a:spLocks noChangeArrowheads="1"/>
          </p:cNvSpPr>
          <p:nvPr/>
        </p:nvSpPr>
        <p:spPr bwMode="auto">
          <a:xfrm>
            <a:off x="457200" y="274639"/>
            <a:ext cx="8229600" cy="9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algn="ctr" eaLnBrk="1" hangingPunct="1"/>
            <a:r>
              <a:rPr lang="en-GB" altLang="en-US" sz="4400" dirty="0">
                <a:solidFill>
                  <a:srgbClr val="000000"/>
                </a:solidFill>
                <a:latin typeface="Calibri" pitchFamily="34" charset="0"/>
              </a:rPr>
              <a:t>Thanks for listening…</a:t>
            </a:r>
            <a:endParaRPr lang="en-US" altLang="en-US" dirty="0">
              <a:solidFill>
                <a:prstClr val="black"/>
              </a:solidFill>
            </a:endParaRPr>
          </a:p>
        </p:txBody>
      </p:sp>
      <p:pic>
        <p:nvPicPr>
          <p:cNvPr id="215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0760" y="3490582"/>
            <a:ext cx="1190593" cy="17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9987" y="53422"/>
            <a:ext cx="1196703" cy="179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9986" y="1855533"/>
            <a:ext cx="1196703" cy="1691453"/>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0907" y="5267161"/>
            <a:ext cx="2242592" cy="1590839"/>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5544261"/>
            <a:ext cx="21764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3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041" b="15164"/>
          <a:stretch/>
        </p:blipFill>
        <p:spPr bwMode="auto">
          <a:xfrm>
            <a:off x="0" y="0"/>
            <a:ext cx="9144000" cy="683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229200"/>
            <a:ext cx="8229600" cy="1296144"/>
          </a:xfrm>
        </p:spPr>
        <p:txBody>
          <a:bodyPr>
            <a:normAutofit lnSpcReduction="10000"/>
          </a:bodyPr>
          <a:lstStyle/>
          <a:p>
            <a:pPr marL="0" indent="0" algn="ctr">
              <a:buNone/>
            </a:pPr>
            <a:r>
              <a:rPr lang="en-GB" sz="6000" dirty="0">
                <a:solidFill>
                  <a:schemeClr val="bg1"/>
                </a:solidFill>
              </a:rPr>
              <a:t>What is play?</a:t>
            </a:r>
          </a:p>
          <a:p>
            <a:pPr marL="0" indent="0">
              <a:buNone/>
            </a:pPr>
            <a:r>
              <a:rPr lang="en-GB" sz="1800" dirty="0" smtClean="0"/>
              <a:t>:</a:t>
            </a:r>
            <a:endParaRPr lang="en-GB" sz="1800" dirty="0"/>
          </a:p>
        </p:txBody>
      </p:sp>
      <p:sp>
        <p:nvSpPr>
          <p:cNvPr id="4" name="Rectangle 3"/>
          <p:cNvSpPr/>
          <p:nvPr/>
        </p:nvSpPr>
        <p:spPr>
          <a:xfrm>
            <a:off x="251520" y="6377572"/>
            <a:ext cx="7308304" cy="369332"/>
          </a:xfrm>
          <a:prstGeom prst="rect">
            <a:avLst/>
          </a:prstGeom>
        </p:spPr>
        <p:txBody>
          <a:bodyPr wrap="square">
            <a:spAutoFit/>
          </a:bodyPr>
          <a:lstStyle/>
          <a:p>
            <a:r>
              <a:rPr lang="en-GB" dirty="0">
                <a:solidFill>
                  <a:schemeClr val="bg1"/>
                </a:solidFill>
              </a:rPr>
              <a:t>Picture from </a:t>
            </a:r>
            <a:r>
              <a:rPr lang="en-GB" dirty="0" smtClean="0">
                <a:solidFill>
                  <a:schemeClr val="bg1"/>
                </a:solidFill>
              </a:rPr>
              <a:t>: http</a:t>
            </a:r>
            <a:r>
              <a:rPr lang="en-GB" dirty="0">
                <a:solidFill>
                  <a:schemeClr val="bg1"/>
                </a:solidFill>
              </a:rPr>
              <a:t>://www.flickr.com/photos/judeanpeoplesfront/</a:t>
            </a:r>
          </a:p>
        </p:txBody>
      </p:sp>
    </p:spTree>
    <p:extLst>
      <p:ext uri="{BB962C8B-B14F-4D97-AF65-F5344CB8AC3E}">
        <p14:creationId xmlns:p14="http://schemas.microsoft.com/office/powerpoint/2010/main" val="666084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a:t>
            </a:r>
            <a:endParaRPr lang="en-GB" dirty="0"/>
          </a:p>
        </p:txBody>
      </p:sp>
      <p:sp>
        <p:nvSpPr>
          <p:cNvPr id="3" name="Content Placeholder 2"/>
          <p:cNvSpPr>
            <a:spLocks noGrp="1"/>
          </p:cNvSpPr>
          <p:nvPr>
            <p:ph sz="quarter" idx="1"/>
          </p:nvPr>
        </p:nvSpPr>
        <p:spPr/>
        <p:txBody>
          <a:bodyPr/>
          <a:lstStyle/>
          <a:p>
            <a:pPr marL="0" indent="0">
              <a:buNone/>
            </a:pPr>
            <a:r>
              <a:rPr lang="en-GB" dirty="0" smtClean="0"/>
              <a:t>Good for exploring ideas</a:t>
            </a:r>
          </a:p>
          <a:p>
            <a:pPr marL="0" indent="0">
              <a:buNone/>
            </a:pPr>
            <a:r>
              <a:rPr lang="en-GB" dirty="0" smtClean="0"/>
              <a:t>Safe</a:t>
            </a:r>
          </a:p>
          <a:p>
            <a:pPr marL="0" indent="0">
              <a:buNone/>
            </a:pPr>
            <a:r>
              <a:rPr lang="en-GB" dirty="0" smtClean="0"/>
              <a:t>Creative</a:t>
            </a:r>
          </a:p>
          <a:p>
            <a:pPr marL="0" indent="0">
              <a:buNone/>
            </a:pPr>
            <a:r>
              <a:rPr lang="en-GB" dirty="0" smtClean="0"/>
              <a:t>Inviting</a:t>
            </a:r>
          </a:p>
          <a:p>
            <a:pPr marL="0" indent="0">
              <a:buNone/>
            </a:pPr>
            <a:r>
              <a:rPr lang="en-GB" dirty="0" smtClean="0"/>
              <a:t>Low risk (for participants)</a:t>
            </a:r>
          </a:p>
          <a:p>
            <a:pPr marL="0" indent="0">
              <a:buNone/>
            </a:pPr>
            <a:r>
              <a:rPr lang="en-GB" dirty="0" smtClean="0"/>
              <a:t>Think with your hands </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346"/>
          <a:stretch/>
        </p:blipFill>
        <p:spPr>
          <a:xfrm>
            <a:off x="4848393" y="1772816"/>
            <a:ext cx="4057678" cy="3356992"/>
          </a:xfrm>
          <a:prstGeom prst="rect">
            <a:avLst/>
          </a:prstGeom>
        </p:spPr>
      </p:pic>
    </p:spTree>
    <p:extLst>
      <p:ext uri="{BB962C8B-B14F-4D97-AF65-F5344CB8AC3E}">
        <p14:creationId xmlns:p14="http://schemas.microsoft.com/office/powerpoint/2010/main" val="69057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esenter\Downloads\2013-05-13 14.33.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8" y="17647"/>
            <a:ext cx="9139741" cy="6854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787" y="4941168"/>
            <a:ext cx="8229600" cy="1143000"/>
          </a:xfrm>
        </p:spPr>
        <p:txBody>
          <a:bodyPr/>
          <a:lstStyle/>
          <a:p>
            <a:r>
              <a:rPr lang="en-GB" dirty="0" smtClean="0">
                <a:solidFill>
                  <a:schemeClr val="bg1"/>
                </a:solidFill>
              </a:rPr>
              <a:t>What are games?</a:t>
            </a:r>
            <a:endParaRPr lang="en-GB" dirty="0">
              <a:solidFill>
                <a:schemeClr val="bg1"/>
              </a:solidFill>
            </a:endParaRPr>
          </a:p>
        </p:txBody>
      </p:sp>
    </p:spTree>
    <p:extLst>
      <p:ext uri="{BB962C8B-B14F-4D97-AF65-F5344CB8AC3E}">
        <p14:creationId xmlns:p14="http://schemas.microsoft.com/office/powerpoint/2010/main" val="65172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a:t>
            </a:r>
            <a:endParaRPr lang="en-GB" dirty="0"/>
          </a:p>
        </p:txBody>
      </p:sp>
      <p:sp>
        <p:nvSpPr>
          <p:cNvPr id="3" name="Content Placeholder 2"/>
          <p:cNvSpPr>
            <a:spLocks noGrp="1"/>
          </p:cNvSpPr>
          <p:nvPr>
            <p:ph sz="quarter" idx="1"/>
          </p:nvPr>
        </p:nvSpPr>
        <p:spPr/>
        <p:txBody>
          <a:bodyPr/>
          <a:lstStyle/>
          <a:p>
            <a:pPr marL="0" indent="0">
              <a:buNone/>
            </a:pPr>
            <a:r>
              <a:rPr lang="en-GB" dirty="0" smtClean="0"/>
              <a:t>Good for active learning</a:t>
            </a:r>
          </a:p>
          <a:p>
            <a:pPr marL="0" indent="0">
              <a:buNone/>
            </a:pPr>
            <a:r>
              <a:rPr lang="en-GB" dirty="0" smtClean="0"/>
              <a:t>Construct own knowledge</a:t>
            </a:r>
          </a:p>
          <a:p>
            <a:pPr marL="0" indent="0">
              <a:buNone/>
            </a:pPr>
            <a:r>
              <a:rPr lang="en-GB" dirty="0" smtClean="0"/>
              <a:t>Expose people to new ideas</a:t>
            </a:r>
          </a:p>
          <a:p>
            <a:pPr marL="0" indent="0">
              <a:buNone/>
            </a:pPr>
            <a:r>
              <a:rPr lang="en-GB" dirty="0" smtClean="0"/>
              <a:t>Reinforce facts by repetition</a:t>
            </a:r>
          </a:p>
          <a:p>
            <a:pPr marL="0" indent="0">
              <a:buNone/>
            </a:pPr>
            <a:r>
              <a:rPr lang="en-GB" dirty="0" smtClean="0"/>
              <a:t>Memorable!</a:t>
            </a:r>
          </a:p>
          <a:p>
            <a:pPr marL="0" indent="0">
              <a:buNone/>
            </a:pPr>
            <a:endParaRPr lang="en-GB" dirty="0" smtClean="0"/>
          </a:p>
          <a:p>
            <a:pPr marL="0" indent="0">
              <a:buNone/>
            </a:pPr>
            <a:r>
              <a:rPr lang="en-GB" dirty="0" smtClean="0"/>
              <a:t> </a:t>
            </a:r>
          </a:p>
          <a:p>
            <a:pPr marL="0" indent="0">
              <a:buNone/>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518"/>
          <a:stretch/>
        </p:blipFill>
        <p:spPr>
          <a:xfrm>
            <a:off x="5436096" y="1772815"/>
            <a:ext cx="3576767" cy="3252325"/>
          </a:xfrm>
          <a:prstGeom prst="rect">
            <a:avLst/>
          </a:prstGeom>
        </p:spPr>
      </p:pic>
    </p:spTree>
    <p:extLst>
      <p:ext uri="{BB962C8B-B14F-4D97-AF65-F5344CB8AC3E}">
        <p14:creationId xmlns:p14="http://schemas.microsoft.com/office/powerpoint/2010/main" val="218535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ESEN~1\AppData\Local\Temp\2013-04-27 14.3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5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bg1"/>
                </a:solidFill>
              </a:rPr>
              <a:t>What is </a:t>
            </a:r>
            <a:r>
              <a:rPr lang="en-GB" dirty="0" err="1" smtClean="0">
                <a:solidFill>
                  <a:schemeClr val="bg1"/>
                </a:solidFill>
              </a:rPr>
              <a:t>Gamification</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239727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a:t>
            </a:r>
            <a:endParaRPr lang="en-GB" dirty="0"/>
          </a:p>
        </p:txBody>
      </p:sp>
      <p:sp>
        <p:nvSpPr>
          <p:cNvPr id="3" name="Content Placeholder 2"/>
          <p:cNvSpPr>
            <a:spLocks noGrp="1"/>
          </p:cNvSpPr>
          <p:nvPr>
            <p:ph sz="quarter" idx="1"/>
          </p:nvPr>
        </p:nvSpPr>
        <p:spPr/>
        <p:txBody>
          <a:bodyPr/>
          <a:lstStyle/>
          <a:p>
            <a:pPr marL="0" indent="0">
              <a:buNone/>
            </a:pPr>
            <a:r>
              <a:rPr lang="en-GB" dirty="0" smtClean="0"/>
              <a:t>Good for engagement</a:t>
            </a:r>
          </a:p>
          <a:p>
            <a:pPr marL="0" indent="0">
              <a:buNone/>
            </a:pPr>
            <a:r>
              <a:rPr lang="en-GB" dirty="0" smtClean="0"/>
              <a:t>Behaviour change</a:t>
            </a:r>
          </a:p>
          <a:p>
            <a:pPr marL="0" indent="0">
              <a:buNone/>
            </a:pPr>
            <a:r>
              <a:rPr lang="en-GB" dirty="0" smtClean="0"/>
              <a:t>Marketing</a:t>
            </a:r>
          </a:p>
          <a:p>
            <a:pPr marL="0" indent="0">
              <a:buNone/>
            </a:pPr>
            <a:endParaRPr lang="en-GB" dirty="0"/>
          </a:p>
          <a:p>
            <a:pPr marL="0" indent="0">
              <a:buNone/>
            </a:pPr>
            <a:r>
              <a:rPr lang="en-GB" dirty="0" smtClean="0"/>
              <a:t>Very lightweight</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112"/>
          <a:stretch/>
        </p:blipFill>
        <p:spPr bwMode="auto">
          <a:xfrm>
            <a:off x="6437363" y="260648"/>
            <a:ext cx="266302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02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types of games for learning</a:t>
            </a:r>
            <a:endParaRPr lang="en-GB" dirty="0"/>
          </a:p>
        </p:txBody>
      </p:sp>
      <p:pic>
        <p:nvPicPr>
          <p:cNvPr id="5" name="Picture 1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18440" t="11615" r="19635" b="5838"/>
          <a:stretch>
            <a:fillRect/>
          </a:stretch>
        </p:blipFill>
        <p:spPr bwMode="auto">
          <a:xfrm>
            <a:off x="1187624" y="1326742"/>
            <a:ext cx="6403877" cy="479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51520" y="6165304"/>
            <a:ext cx="3455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eaLnBrk="1" hangingPunct="1"/>
            <a:r>
              <a:rPr lang="en-GB" sz="1400" dirty="0">
                <a:solidFill>
                  <a:prstClr val="black"/>
                </a:solidFill>
              </a:rPr>
              <a:t>Model from ALT-GLSIG / N. </a:t>
            </a:r>
            <a:r>
              <a:rPr lang="en-GB" sz="1400" dirty="0" err="1">
                <a:solidFill>
                  <a:prstClr val="black"/>
                </a:solidFill>
              </a:rPr>
              <a:t>Whitton</a:t>
            </a:r>
            <a:endParaRPr lang="en-GB" sz="1400" dirty="0">
              <a:solidFill>
                <a:prstClr val="black"/>
              </a:solidFill>
            </a:endParaRPr>
          </a:p>
        </p:txBody>
      </p:sp>
    </p:spTree>
    <p:extLst>
      <p:ext uri="{BB962C8B-B14F-4D97-AF65-F5344CB8AC3E}">
        <p14:creationId xmlns:p14="http://schemas.microsoft.com/office/powerpoint/2010/main" val="3263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sz="quarter" idx="1"/>
          </p:nvPr>
        </p:nvSpPr>
        <p:spPr/>
        <p:txBody>
          <a:bodyPr/>
          <a:lstStyle/>
          <a:p>
            <a:pPr marL="0" indent="0">
              <a:buNone/>
            </a:pPr>
            <a:r>
              <a:rPr lang="en-GB" dirty="0" smtClean="0"/>
              <a:t>What challenges do you think you could meet in your libraries using either play, games or </a:t>
            </a:r>
            <a:r>
              <a:rPr lang="en-GB" dirty="0" err="1" smtClean="0"/>
              <a:t>gamification</a:t>
            </a:r>
            <a:r>
              <a:rPr lang="en-GB" dirty="0" smtClean="0"/>
              <a:t>?</a:t>
            </a:r>
          </a:p>
          <a:p>
            <a:pPr marL="0" indent="0">
              <a:buNone/>
            </a:pPr>
            <a:endParaRPr lang="en-GB" dirty="0"/>
          </a:p>
          <a:p>
            <a:pPr marL="0" indent="0">
              <a:buNone/>
            </a:pPr>
            <a:r>
              <a:rPr lang="en-GB" dirty="0" smtClean="0"/>
              <a:t>OR </a:t>
            </a:r>
          </a:p>
          <a:p>
            <a:pPr marL="0" indent="0">
              <a:buNone/>
            </a:pPr>
            <a:endParaRPr lang="en-GB" dirty="0"/>
          </a:p>
          <a:p>
            <a:pPr marL="0" indent="0">
              <a:buNone/>
            </a:pPr>
            <a:r>
              <a:rPr lang="en-GB" dirty="0" smtClean="0"/>
              <a:t>Pick </a:t>
            </a:r>
            <a:r>
              <a:rPr lang="en-GB" smtClean="0"/>
              <a:t>a letter card </a:t>
            </a:r>
            <a:r>
              <a:rPr lang="en-GB" dirty="0" smtClean="0"/>
              <a:t>that best describes the challenges you face in your library – tell the person next to you why this letter represents those challenges.</a:t>
            </a:r>
            <a:endParaRPr lang="en-GB" dirty="0"/>
          </a:p>
        </p:txBody>
      </p:sp>
    </p:spTree>
    <p:extLst>
      <p:ext uri="{BB962C8B-B14F-4D97-AF65-F5344CB8AC3E}">
        <p14:creationId xmlns:p14="http://schemas.microsoft.com/office/powerpoint/2010/main" val="185376582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1375</Words>
  <Application>Microsoft Office PowerPoint</Application>
  <PresentationFormat>On-screen Show (4:3)</PresentationFormat>
  <Paragraphs>201</Paragraphs>
  <Slides>16</Slides>
  <Notes>15</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Office Theme</vt:lpstr>
      <vt:lpstr>Median</vt:lpstr>
      <vt:lpstr>1_Median</vt:lpstr>
      <vt:lpstr>2_Median</vt:lpstr>
      <vt:lpstr>3_Median</vt:lpstr>
      <vt:lpstr>4_Median</vt:lpstr>
      <vt:lpstr>1_Office Theme</vt:lpstr>
      <vt:lpstr>Gaming in the library ARLIS Conference 2014                                     </vt:lpstr>
      <vt:lpstr>PowerPoint Presentation</vt:lpstr>
      <vt:lpstr>Eh?</vt:lpstr>
      <vt:lpstr>What are games?</vt:lpstr>
      <vt:lpstr>Eh?</vt:lpstr>
      <vt:lpstr>What is Gamification?</vt:lpstr>
      <vt:lpstr>Eh?</vt:lpstr>
      <vt:lpstr>Different types of games for learning</vt:lpstr>
      <vt:lpstr>Exercise</vt:lpstr>
      <vt:lpstr>Making games… a process.</vt:lpstr>
      <vt:lpstr>Game mechanics</vt:lpstr>
      <vt:lpstr>Game mechanics</vt:lpstr>
      <vt:lpstr>Exercise</vt:lpstr>
      <vt:lpstr>Exercise</vt:lpstr>
      <vt:lpstr>Generating ideas &amp; prototypes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games for libraries…</dc:title>
  <dc:creator>Andrew W</dc:creator>
  <cp:lastModifiedBy>Andrew Walsh</cp:lastModifiedBy>
  <cp:revision>63</cp:revision>
  <cp:lastPrinted>2014-07-15T13:04:16Z</cp:lastPrinted>
  <dcterms:created xsi:type="dcterms:W3CDTF">2012-10-29T08:49:24Z</dcterms:created>
  <dcterms:modified xsi:type="dcterms:W3CDTF">2014-07-17T07:31:26Z</dcterms:modified>
</cp:coreProperties>
</file>