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  <p:sldMasterId id="2147483665" r:id="rId3"/>
    <p:sldMasterId id="2147483654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807" r:id="rId14"/>
  </p:sldMasterIdLst>
  <p:notesMasterIdLst>
    <p:notesMasterId r:id="rId31"/>
  </p:notesMasterIdLst>
  <p:handoutMasterIdLst>
    <p:handoutMasterId r:id="rId32"/>
  </p:handoutMasterIdLst>
  <p:sldIdLst>
    <p:sldId id="257" r:id="rId15"/>
    <p:sldId id="270" r:id="rId16"/>
    <p:sldId id="272" r:id="rId17"/>
    <p:sldId id="275" r:id="rId18"/>
    <p:sldId id="283" r:id="rId19"/>
    <p:sldId id="284" r:id="rId20"/>
    <p:sldId id="285" r:id="rId21"/>
    <p:sldId id="276" r:id="rId22"/>
    <p:sldId id="277" r:id="rId23"/>
    <p:sldId id="286" r:id="rId24"/>
    <p:sldId id="278" r:id="rId25"/>
    <p:sldId id="287" r:id="rId26"/>
    <p:sldId id="279" r:id="rId27"/>
    <p:sldId id="280" r:id="rId28"/>
    <p:sldId id="289" r:id="rId29"/>
    <p:sldId id="288" r:id="rId30"/>
  </p:sldIdLst>
  <p:sldSz cx="9144000" cy="6858000" type="screen4x3"/>
  <p:notesSz cx="7010400" cy="9296400"/>
  <p:defaultTextStyle>
    <a:defPPr>
      <a:defRPr lang="en-GB"/>
    </a:defPPr>
    <a:lvl1pPr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ACC"/>
    <a:srgbClr val="D9C3DB"/>
    <a:srgbClr val="CBBBE3"/>
    <a:srgbClr val="CABFDF"/>
    <a:srgbClr val="C4BBE3"/>
    <a:srgbClr val="B5B7E9"/>
    <a:srgbClr val="B1BCED"/>
    <a:srgbClr val="ACD1F2"/>
    <a:srgbClr val="ADE4F1"/>
    <a:srgbClr val="0037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40" autoAdjust="0"/>
    <p:restoredTop sz="94650" autoAdjust="0"/>
  </p:normalViewPr>
  <p:slideViewPr>
    <p:cSldViewPr>
      <p:cViewPr varScale="1">
        <p:scale>
          <a:sx n="70" d="100"/>
          <a:sy n="70" d="100"/>
        </p:scale>
        <p:origin x="1020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988" y="-96"/>
      </p:cViewPr>
      <p:guideLst>
        <p:guide orient="horz" pos="3126"/>
        <p:guide pos="2100"/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1614" y="0"/>
            <a:ext cx="3037117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41F0D-A85E-4298-816F-5AB6EAC735BA}" type="datetimeFigureOut">
              <a:rPr lang="en-GB" smtClean="0"/>
              <a:t>07/09/2014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7117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1614" y="8829573"/>
            <a:ext cx="3037117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9DDA89-17D9-44A0-B2F0-D0F90BF6B5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465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117" cy="4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614" y="0"/>
            <a:ext cx="3037117" cy="465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873" y="4415530"/>
            <a:ext cx="5608654" cy="4183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573"/>
            <a:ext cx="3037117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en-GB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614" y="8829573"/>
            <a:ext cx="3037117" cy="46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/>
            </a:lvl1pPr>
          </a:lstStyle>
          <a:p>
            <a:fld id="{9B08F58B-8110-471A-8C39-32526D9BB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37935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995101-13AD-478C-A809-9885479A09F4}" type="slidenum">
              <a:rPr lang="en-GB" altLang="en-US" smtClean="0"/>
              <a:pPr>
                <a:spcBef>
                  <a:spcPct val="0"/>
                </a:spcBef>
              </a:pPr>
              <a:t>1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46264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40DFC-67B0-422D-9C59-1FEC81CD4A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4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126658-B049-4E8F-BCE9-E85FBDC139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41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F9715E7-7F15-4385-B3E9-E958AC14EFA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9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28D524-77AF-49E3-B43A-F99B38578CC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37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A8B3407-D756-4AE5-9A54-B1E725457C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281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1180231-0F4D-4B62-AE04-230C2DCD2F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488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54A853-2958-4E99-AB4D-D417C77C8E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743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457715A-3EA8-4203-8D9C-970E04A360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830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0718941-4C3F-4FA0-8FE7-393E2A3A9C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668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7F5F8F3-1292-4E74-8EA9-5A3FEBE3A9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5371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BCB7187-D852-4D42-AE24-14DF74CC54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87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825C6-4DB0-4BDF-B1FA-5E0A2CA1537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884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6BF886-EC82-4C01-9CD7-DD3FEE4C65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2162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564059B-FA33-494A-92CF-4650BFFEDD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60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28A6B4-AC02-4FC4-ACE8-68AE18E34C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49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DDF2A9-4545-4F68-AA52-D067D7E5AB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4408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281B28-AECA-4F24-8167-12A6AB2E85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850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334CE75-A166-459D-BD64-0F3F0F5CBC6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711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33B51C-CC9B-4C08-B3E2-3385872B6C2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721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D3301E7-540B-4392-BB4B-C303F55EB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3333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FD5F1C4-4D67-4681-8EB1-0B29CA3CFD5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60052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BF7EEF5-1D13-4B8C-AA77-B4E3003EDB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668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0248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065E4A2-CCFF-4FCB-AAC8-E035A3C8875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934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FA23D32-56B8-44E9-8AC4-A35E2D91055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528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8E3EA27-8120-4D60-8851-0D25D37B2FD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5909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93CFECB-46E5-41E1-A256-427737B2F8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994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293F74-7021-4CF9-9FC2-7162493469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4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3348F2F-C8BE-4DDA-B5DD-384D938676E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963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0C03ADC-9B3F-4A68-84F1-19795BD23BA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886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B232BB-B57E-44EE-B4C4-0C5B2298D3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80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C38A18-85D8-4177-9BDC-54314E392F6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988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0DAA945-16C2-42DF-9D2C-1D2CF54AD30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047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803C4-D98C-4E77-8137-FC19D285E8C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24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C00B5A-5E76-4ACC-9B62-1F2C2F6495D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870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0BE50E4-7386-4EF7-BCFA-04293EB097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468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8D540-9AE3-4C08-8E6B-5DB1B0573D8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89213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BE22D63-2B77-4421-BADE-3CA05F1AA0C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7621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9D6CDA-834E-4F52-A125-B9A39CDDD99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395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2998750-9666-4370-B7EB-E178DAA2181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574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692FEE-07D8-4298-84D9-F37DC54E4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773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64E1C3-C8F9-40DB-98F9-E820DBCFB2C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9209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2EADD06-C201-4CDB-A46F-0EAE8092023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073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08B8DC8-7506-407C-BBAC-09CF10E8FEE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973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D9C57-22A2-4999-A4F2-8684CFAC7E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834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EC1E123-27B4-48F1-B88D-E6A64523500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85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6E1676D-F49E-42B8-8ADB-0A8CA1F6F75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195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8C6342-F35C-45E3-AAB2-828857B319D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9987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85E58E8-154D-43DA-BC1C-8C20526C6B6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2970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UofH w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183" name="Rectangle 1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78631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B3C355-DB43-4424-BF27-62139B98E15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48215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26B24F-D319-4843-BE70-6937306040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93374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A08FDA-0439-44FD-9B45-C6BB4AD90EB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9333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D05B88-7E5B-4A27-B401-AE494BF36B1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62370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85155-4EC0-41FE-8F77-61AA9124C155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5391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D26DE0-C4FA-460A-9762-3B113B41ED0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036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346C55-847E-41CA-9A23-8780D25A3CB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3300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41DB8F-401B-4374-B84C-3D2E6AF753FA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7641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CE856B-8A0D-4E0B-8CD5-03B9538399E8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4322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2AAAF0-1B31-48F4-AA8C-54EB4D230B83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46327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A93FAE-8494-4B18-A366-6BF590AC1527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532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42D25-C358-498B-9EDC-780A31CB721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233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1FCDC-A223-4810-8C2B-23AD22435CD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662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3E72B8-A5C9-4A0C-9B75-B96977DCBF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00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ED594-7A98-4533-A581-07880F6D8F6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49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C57A62-FEB3-4A61-B469-042EBFF81C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584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30875-5A31-4AE7-8D92-8AE75ED427A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4245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D7281E-D683-4FE0-8BB6-CFF9CFBB450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52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F6F642-2783-40CA-8D9A-235642AADC1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64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60350"/>
            <a:ext cx="7772400" cy="900113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9CF06-AC6F-4087-8325-AD30FF13842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15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50189-6EA1-42F1-8806-00E8D4F67B8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443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4577C6-2F7A-48F7-8349-D81E5B4A8AA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078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78F39A-A0D9-4F79-9CB3-E768F05B3E2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223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E1AB09-6A61-4806-9F25-5948A57864C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138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69E365-7434-4FC4-AD6E-FAE6CEE21B8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5009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B5E9B-9C11-428A-A312-DB51C66F52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3585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F115-C656-4924-8831-D5676D7CCF4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9386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86CD79-3A5A-4674-B320-894AA2AEEDA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960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B3FA39-3F24-45F2-8959-97ECAF62AB8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33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3BBF4-E041-41FC-8726-821E0B665D6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57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179388" y="258763"/>
            <a:ext cx="7772400" cy="900112"/>
          </a:xfrm>
        </p:spPr>
        <p:txBody>
          <a:bodyPr/>
          <a:lstStyle>
            <a:lvl1pPr algn="l">
              <a:defRPr sz="31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21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pic>
        <p:nvPicPr>
          <p:cNvPr id="5" name="Picture 5" descr="C:\Users\adseps2\Desktop\hudd_uni_marque_Mono_white_withoutH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349351D-BBF3-4CAD-91C5-DFFAF2E08E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0370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74B868A-8C5A-48E6-B730-B245BC309B87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02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2E3C766-BD09-43B3-B05E-37B88D8038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691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E9DF9E8-DFAF-4D1C-9763-F6BE7C5FCA3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275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4FABE9-F8A0-428A-A596-632CDEAD521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6482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CFED3-7154-4556-B7B3-9D09D3F871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331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DCB90A8-79CF-471D-B3EE-C9CE9A06FC1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394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D79B4C7-B467-4CF3-A20A-BB59DD610D0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83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B29984E-F707-4AE6-9619-B6F2345B36A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077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EB851F-F979-4D62-882A-5DF83C76EF75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226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8318CE8-F3E5-4EDC-917A-73D2035971C1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3956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9737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EB7B5AD-2290-4807-8797-3F24B9A989C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042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1F2033D-2515-46F5-8DEC-AECF54FD833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296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84BC300-5E3A-46C1-B732-A299CBD7FF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6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DCE7DA0-D262-4D88-A42A-6D8531F246E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28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5ECC1-26FC-4BE9-B5F3-88423683B5F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7492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EC4BF5C-429A-4C09-BE93-8CD62B22EB7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792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13F1AE9-589C-4FF0-914E-3001DBDB557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4888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9AB64D3-93F2-4EAF-8AF9-98A10A98127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29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83865A-9D1E-473E-B6B7-86EFEB3496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874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34FEA7-2A08-4A8B-9FB5-A8AFE31E62D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2214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F2B6E48-B934-41E8-90C5-9FF747F7D6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701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FCC239B-13A4-4245-8DBB-2F24FA51823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1274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5F2576-3869-4EBE-9FED-0C0C832B2B2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5026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CF1F588-8B32-4FCD-A0D5-0BC56F9683E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1454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BD7B4BB-3F55-4D67-9924-6E3CF0931ED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881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5E04F7-F7AA-46F7-B88F-B3EE2C476C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932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C4B482-436A-4C77-950C-23EF12F5EE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5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C1E6557-25CD-4888-B344-26CCAB7F6F7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44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A0728-FE18-4395-A417-33B8896CEB4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2382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08885DA-4C0C-4025-B198-B833C5E70C0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04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D364960-86AF-4530-B505-CE66AF0889B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82382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DD951B-B877-493A-BCE8-164E082A6E0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02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934F50-9565-402F-A35E-4CF42E519DE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99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0B684A-B9B3-4D4D-8FF4-23AFCE43937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0911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DFFA2F1-57F6-40B9-BB2B-7D3A1A1E3AA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2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3A56198-C2BC-40B2-A251-0DC9BE9EF6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35338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FE2CD-3D9E-4C69-837C-D658E6399D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179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5183D4B-3A38-4F16-ACA8-B33E79827F3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97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E7C064-F45F-4E78-BCFB-ED3573A3CE9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4051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1D1DEB1-FA2C-45EA-9A85-142048D50CBE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121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A4266B-25B7-47B9-80D8-26C7D9B012B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7486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D566AB2-3175-4495-BDF5-BCBFC5B311A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96764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4A9EA5A-1CE7-4EC7-A8E1-11E1287FCCD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9334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B02024-4CD1-407F-A7CC-BB3FECE1051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793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A3AC77C-C170-42D2-A34A-27E896F28E2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131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9357779-A633-4408-925D-C0343716E6B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689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1B2E853-23C1-4CEE-95AE-2C508F37D3D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751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6AC2C-0A0E-4AD8-90DB-232E1F1530F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2446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82EDBDA-8E78-489A-A1C8-F7E2C4F96DF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484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AD7C-AA3C-4E94-9599-4343FB3C9A8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243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C22DA3-6828-4D99-8DE6-61CBF3F28E4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487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F3E7567-93D0-4E78-B3AF-F94A7D88B43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994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D6613A8-F632-4492-BCD7-AB3E87A48A4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58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BE6961C-2627-43D0-ADDB-4E828ED1B12B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141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280E374-BF7E-4F68-AC1D-9AB320A9CDA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18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223C165-887C-40BD-B0CC-B107701095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421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3A44DD1-C66A-4511-A6F4-A9D86632C9A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934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88A2F21-D003-470B-88D8-99037258D74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703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87D57-AEDC-4AC6-ABCE-280D34A1B5F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16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5F5282E-2102-4BEA-AB42-2FF8C6EEFCCF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538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B233AE4-2632-4952-92A8-5BEF7914B9D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5966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2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3750" y="2205038"/>
            <a:ext cx="4038600" cy="35988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6BE6C91-73EB-4E11-A969-3C2DADE5C04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5689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AF0FC54-8515-47C3-8F5E-955D1903393A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767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E3ACB00-B884-457F-A09A-73A436C514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75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8A5BE7D-2501-463C-BCA5-D77333FFB430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882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6662469-4A49-400E-BEED-091F1699131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5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2D43030-713D-4091-A161-DFA1C3F7AD11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02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591747-6150-4DF8-9B69-455D48F5B48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268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258763"/>
            <a:ext cx="2060575" cy="55451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258763"/>
            <a:ext cx="6034087" cy="55451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6CDFE4-D80F-4EE6-A4FA-2038F8E9CB3C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891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7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01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09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6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8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12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20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image" Target="../media/image6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9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23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31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image" Target="../media/image6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0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134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142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6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1.pn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7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3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57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4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76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5.png"/><Relationship Id="rId18" Type="http://schemas.openxmlformats.org/officeDocument/2006/relationships/image" Target="../media/image10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17" Type="http://schemas.openxmlformats.org/officeDocument/2006/relationships/image" Target="../media/image9.jpe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8.jpeg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87.xml"/><Relationship Id="rId19" Type="http://schemas.openxmlformats.org/officeDocument/2006/relationships/image" Target="../media/image11.emf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6.png"/><Relationship Id="rId18" Type="http://schemas.openxmlformats.org/officeDocument/2006/relationships/image" Target="../media/image11.emf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17" Type="http://schemas.openxmlformats.org/officeDocument/2006/relationships/image" Target="../media/image10.jpeg"/><Relationship Id="rId2" Type="http://schemas.openxmlformats.org/officeDocument/2006/relationships/slideLayout" Target="../slideLayouts/slideLayout90.xml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9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83EDCF22-132B-4C6D-84E4-90267068A737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1029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8" name="Picture 10" descr="pms18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3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3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389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3896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22" name="Picture 10" descr="pms15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49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49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491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4920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6" name="Picture 10" descr="magent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59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594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594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0" name="Picture 10" descr="cya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6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696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spcBef>
                <a:spcPct val="0"/>
              </a:spcBef>
            </a:pPr>
            <a:fld id="{DA8E9C03-9927-4167-B5B1-5CC474EDD334}" type="slidenum">
              <a:rPr lang="en-GB" altLang="en-US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‹#›</a:t>
            </a:fld>
            <a:endParaRPr lang="en-GB" altLang="en-US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8" descr="UofH wo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5" y="358775"/>
            <a:ext cx="14859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625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5EBEFD0C-43B6-433D-B198-9FBE55300E7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3461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3461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4D435654-AD0A-4AD6-A4C5-D25982ECBC39}" type="slidenum">
              <a:rPr lang="en-GB"/>
              <a:pPr/>
              <a:t>‹#›</a:t>
            </a:fld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E559690B-1DF8-40A3-8A81-2E28A26AA6D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12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127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127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pic>
        <p:nvPicPr>
          <p:cNvPr id="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18441" name="Picture 9" descr="Inspiring tomorrows profs 400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adseps2\Downloads\the_award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5" name="Picture 2" descr="C:\Users\adseps2\Desktop\hudd_uni_marque_RGB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58" y="708909"/>
            <a:ext cx="1485475" cy="345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rgbClr val="00377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9801" name="Picture 9" descr="pms2725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89799" name="Picture 7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26" name="Picture 10" descr="pms410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08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082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0824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8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50" name="Picture 10" descr="pms376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18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1847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1848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seps2\Downloads\the_award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92" y="5877272"/>
            <a:ext cx="14478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Uni of the year-Full.eps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3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74" name="Picture 10" descr="pms281 equiv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28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258763"/>
            <a:ext cx="822960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GB"/>
          </a:p>
        </p:txBody>
      </p:sp>
      <p:sp>
        <p:nvSpPr>
          <p:cNvPr id="29287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2750" y="2205038"/>
            <a:ext cx="8229600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pic>
        <p:nvPicPr>
          <p:cNvPr id="292872" name="Picture 8" descr="Inspiring tomorrows profs 40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57863"/>
            <a:ext cx="3598863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44889" y="5877272"/>
            <a:ext cx="582217" cy="837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2592" y="5908996"/>
            <a:ext cx="1447800" cy="80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01752" y="5906590"/>
            <a:ext cx="808137" cy="80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Uni of the year-Full.eps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919140"/>
            <a:ext cx="1584176" cy="785985"/>
          </a:xfrm>
          <a:prstGeom prst="rect">
            <a:avLst/>
          </a:prstGeom>
        </p:spPr>
      </p:pic>
      <p:pic>
        <p:nvPicPr>
          <p:cNvPr id="12" name="Picture 5" descr="C:\Users\adseps2\Desktop\hudd_uni_marque_Mono_white_withoutH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7724" y="708909"/>
            <a:ext cx="1484709" cy="34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0377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00377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00377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600">
          <a:solidFill>
            <a:srgbClr val="00377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rgbClr val="00377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9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90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40.jp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3.0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2.xml"/><Relationship Id="rId5" Type="http://schemas.openxmlformats.org/officeDocument/2006/relationships/hyperlink" Target="http://jisclamp.mimas.ac.uk/" TargetMode="External"/><Relationship Id="rId4" Type="http://schemas.openxmlformats.org/officeDocument/2006/relationships/hyperlink" Target="mailto:g.stone@hud.ac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3"/>
          <p:cNvSpPr>
            <a:spLocks noGrp="1"/>
          </p:cNvSpPr>
          <p:nvPr>
            <p:ph type="ctrTitle"/>
          </p:nvPr>
        </p:nvSpPr>
        <p:spPr>
          <a:xfrm>
            <a:off x="685800" y="2319015"/>
            <a:ext cx="7772400" cy="1470025"/>
          </a:xfrm>
        </p:spPr>
        <p:txBody>
          <a:bodyPr/>
          <a:lstStyle/>
          <a:p>
            <a:pPr algn="ctr">
              <a:defRPr/>
            </a:pPr>
            <a:r>
              <a:rPr lang="en-GB" sz="2800" dirty="0">
                <a:solidFill>
                  <a:schemeClr val="tx1"/>
                </a:solidFill>
              </a:rPr>
              <a:t>The potential impact of Open Access repositories and library scholarly publishing on ‘traditional’ publishing models</a:t>
            </a:r>
            <a:r>
              <a:rPr lang="en-GB" sz="2800" b="1" dirty="0">
                <a:solidFill>
                  <a:schemeClr val="tx1"/>
                </a:solidFill>
              </a:rPr>
              <a:t/>
            </a:r>
            <a:br>
              <a:rPr lang="en-GB" sz="2800" b="1" dirty="0">
                <a:solidFill>
                  <a:schemeClr val="tx1"/>
                </a:solidFill>
              </a:rPr>
            </a:br>
            <a:endParaRPr lang="en-GB" sz="2800" i="1" kern="1200" dirty="0">
              <a:solidFill>
                <a:srgbClr val="FFC000"/>
              </a:solidFill>
              <a:ea typeface="+mn-ea"/>
              <a:cs typeface="Arial" charset="0"/>
            </a:endParaRPr>
          </a:p>
        </p:txBody>
      </p:sp>
      <p:sp>
        <p:nvSpPr>
          <p:cNvPr id="20483" name="Subtitle 4"/>
          <p:cNvSpPr>
            <a:spLocks noGrp="1"/>
          </p:cNvSpPr>
          <p:nvPr>
            <p:ph type="subTitle" idx="1"/>
          </p:nvPr>
        </p:nvSpPr>
        <p:spPr>
          <a:xfrm>
            <a:off x="1371600" y="3908648"/>
            <a:ext cx="6400800" cy="1752600"/>
          </a:xfrm>
        </p:spPr>
        <p:txBody>
          <a:bodyPr/>
          <a:lstStyle/>
          <a:p>
            <a:r>
              <a:rPr lang="en-US" altLang="en-US" dirty="0" smtClean="0"/>
              <a:t>Graham Stone</a:t>
            </a:r>
          </a:p>
          <a:p>
            <a:r>
              <a:rPr lang="en-US" altLang="en-US" dirty="0" smtClean="0"/>
              <a:t>Information Resources Manager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2429278" cy="573141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6379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Driving </a:t>
            </a:r>
            <a:r>
              <a:rPr lang="en-GB" dirty="0" smtClean="0"/>
              <a:t>usage</a:t>
            </a:r>
            <a:r>
              <a:rPr lang="en-GB" dirty="0"/>
              <a:t/>
            </a:r>
            <a:br>
              <a:rPr lang="en-GB" dirty="0"/>
            </a:br>
            <a:r>
              <a:rPr lang="en-GB" sz="32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Opportunities</a:t>
            </a:r>
            <a:r>
              <a:rPr lang="en-GB" sz="3200" i="1" dirty="0">
                <a:solidFill>
                  <a:srgbClr val="FFC000"/>
                </a:solidFill>
                <a:cs typeface="Arial" panose="020B0604020202020204" pitchFamily="34" charset="0"/>
              </a:rPr>
              <a:t>, not </a:t>
            </a:r>
            <a:r>
              <a:rPr lang="en-GB" sz="32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threats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059" y="1844824"/>
            <a:ext cx="5613883" cy="3744416"/>
          </a:xfrm>
        </p:spPr>
      </p:pic>
      <p:sp>
        <p:nvSpPr>
          <p:cNvPr id="5" name="TextBox 4"/>
          <p:cNvSpPr txBox="1"/>
          <p:nvPr/>
        </p:nvSpPr>
        <p:spPr>
          <a:xfrm>
            <a:off x="1691680" y="5589240"/>
            <a:ext cx="14622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https://flic.kr/p/aazNCs</a:t>
            </a:r>
          </a:p>
        </p:txBody>
      </p:sp>
    </p:spTree>
    <p:extLst>
      <p:ext uri="{BB962C8B-B14F-4D97-AF65-F5344CB8AC3E}">
        <p14:creationId xmlns:p14="http://schemas.microsoft.com/office/powerpoint/2010/main" val="410527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PIRUS</a:t>
            </a:r>
            <a:br>
              <a:rPr lang="en-GB" dirty="0" smtClean="0"/>
            </a:b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A standard for usage statistics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107" y="1887673"/>
            <a:ext cx="5379786" cy="3916227"/>
          </a:xfrm>
        </p:spPr>
      </p:pic>
    </p:spTree>
    <p:extLst>
      <p:ext uri="{BB962C8B-B14F-4D97-AF65-F5344CB8AC3E}">
        <p14:creationId xmlns:p14="http://schemas.microsoft.com/office/powerpoint/2010/main" val="266437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IRUS-UK and Repositories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A rich vein of information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988840"/>
            <a:ext cx="1143000" cy="14763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642" y="2996952"/>
            <a:ext cx="1143000" cy="571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15" y="2697945"/>
            <a:ext cx="4762500" cy="2857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58" y="2382464"/>
            <a:ext cx="3334215" cy="18004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262646"/>
            <a:ext cx="7630590" cy="240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2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Scholarly publishing in the library</a:t>
            </a:r>
            <a:br>
              <a:rPr lang="en-GB" dirty="0" smtClean="0"/>
            </a:b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open-access scholarship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204864"/>
            <a:ext cx="2134086" cy="167678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35" y="4627597"/>
            <a:ext cx="2876550" cy="600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621" y="2074541"/>
            <a:ext cx="2095792" cy="2553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614" y="3313538"/>
            <a:ext cx="19050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37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4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Scholarly publishing in the library</a:t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University </a:t>
            </a: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of Huddersfield Press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</a:t>
            </a:r>
            <a:r>
              <a:rPr lang="en-GB" dirty="0"/>
              <a:t>encourage new and aspiring authors to publish in their areas of subject </a:t>
            </a:r>
            <a:r>
              <a:rPr lang="en-GB" dirty="0" smtClean="0"/>
              <a:t>expertise</a:t>
            </a:r>
          </a:p>
          <a:p>
            <a:pPr lvl="1"/>
            <a:r>
              <a:rPr lang="en-GB" dirty="0" smtClean="0"/>
              <a:t>Not necessarily competing</a:t>
            </a:r>
          </a:p>
          <a:p>
            <a:pPr lvl="1"/>
            <a:r>
              <a:rPr lang="en-GB" dirty="0" smtClean="0"/>
              <a:t>Growing the author pool</a:t>
            </a:r>
          </a:p>
          <a:p>
            <a:pPr lvl="1"/>
            <a:r>
              <a:rPr lang="en-GB" dirty="0" smtClean="0"/>
              <a:t>Attracting societies, charities and 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research institutes</a:t>
            </a:r>
          </a:p>
          <a:p>
            <a:pPr lvl="1"/>
            <a:endParaRPr lang="en-GB" dirty="0"/>
          </a:p>
          <a:p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16" y="4723829"/>
            <a:ext cx="1714500" cy="1076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1965" y="3284985"/>
            <a:ext cx="2409056" cy="24090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4780" y="3113161"/>
            <a:ext cx="3581383" cy="21488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168" y="4221088"/>
            <a:ext cx="1472952" cy="147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01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Some final thoughts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3750741"/>
            <a:ext cx="4040188" cy="16944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lvl="0" indent="0" algn="ctr" rtl="0">
              <a:buNone/>
            </a:pPr>
            <a:r>
              <a:rPr lang="en-GB" dirty="0" smtClean="0"/>
              <a:t>It has to adapt to changes in the needs of the scholarly community</a:t>
            </a:r>
            <a:endParaRPr lang="en-GB" dirty="0"/>
          </a:p>
        </p:txBody>
      </p:sp>
      <p:sp>
        <p:nvSpPr>
          <p:cNvPr id="7" name="Content Placeholder 4"/>
          <p:cNvSpPr txBox="1">
            <a:spLocks/>
          </p:cNvSpPr>
          <p:nvPr/>
        </p:nvSpPr>
        <p:spPr bwMode="auto">
          <a:xfrm>
            <a:off x="459804" y="1916832"/>
            <a:ext cx="4040188" cy="1694483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kern="0" dirty="0" smtClean="0"/>
              <a:t>Academic Publishing is a professional industry</a:t>
            </a:r>
            <a:endParaRPr lang="en-GB" kern="0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4"/>
          </p:nvPr>
        </p:nvSpPr>
        <p:spPr>
          <a:xfrm>
            <a:off x="4645025" y="1916832"/>
            <a:ext cx="4041775" cy="169545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lvl="0" indent="0" algn="ctr" rtl="0">
              <a:buNone/>
            </a:pPr>
            <a:r>
              <a:rPr lang="en-GB" dirty="0" smtClean="0"/>
              <a:t>It has to adapt to changes in scholarly practice</a:t>
            </a:r>
            <a:endParaRPr lang="en-GB" dirty="0"/>
          </a:p>
        </p:txBody>
      </p:sp>
      <p:sp>
        <p:nvSpPr>
          <p:cNvPr id="11" name="Content Placeholder 4"/>
          <p:cNvSpPr txBox="1">
            <a:spLocks/>
          </p:cNvSpPr>
          <p:nvPr/>
        </p:nvSpPr>
        <p:spPr bwMode="auto">
          <a:xfrm>
            <a:off x="4644008" y="3749774"/>
            <a:ext cx="4041775" cy="1695450"/>
          </a:xfrm>
          <a:prstGeom prst="rect">
            <a:avLst/>
          </a:prstGeom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1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GB" kern="0" dirty="0" smtClean="0"/>
              <a:t>Publishers need to think about the actual role they fulfil</a:t>
            </a:r>
          </a:p>
        </p:txBody>
      </p:sp>
    </p:spTree>
    <p:extLst>
      <p:ext uri="{BB962C8B-B14F-4D97-AF65-F5344CB8AC3E}">
        <p14:creationId xmlns:p14="http://schemas.microsoft.com/office/powerpoint/2010/main" val="4421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7" grpId="0" build="p" animBg="1"/>
      <p:bldP spid="10" grpId="0" build="p" animBg="1"/>
      <p:bldP spid="11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Thank you!</a:t>
            </a:r>
            <a:endParaRPr lang="en-GB" sz="2400" i="1" kern="1200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6656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 algn="ctr">
              <a:buFontTx/>
              <a:buNone/>
            </a:pPr>
            <a:endParaRPr lang="en-GB" altLang="en-US" sz="2000" smtClean="0">
              <a:solidFill>
                <a:schemeClr val="tx1"/>
              </a:solidFill>
              <a:latin typeface="Caviar Dreams" pitchFamily="34" charset="0"/>
            </a:endParaRPr>
          </a:p>
          <a:p>
            <a:pPr marL="0" indent="0">
              <a:buFontTx/>
              <a:buNone/>
            </a:pPr>
            <a:endParaRPr lang="en-US" altLang="en-US" sz="2000" smtClean="0"/>
          </a:p>
        </p:txBody>
      </p:sp>
      <p:pic>
        <p:nvPicPr>
          <p:cNvPr id="66565" name="Picture 4" descr="88x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4076501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6" name="TextBox 5"/>
          <p:cNvSpPr txBox="1">
            <a:spLocks noChangeArrowheads="1"/>
          </p:cNvSpPr>
          <p:nvPr/>
        </p:nvSpPr>
        <p:spPr bwMode="auto">
          <a:xfrm>
            <a:off x="7215188" y="4005064"/>
            <a:ext cx="1785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 dirty="0">
                <a:solidFill>
                  <a:schemeClr val="tx1"/>
                </a:solidFill>
              </a:rPr>
              <a:t>This work is licensed under a </a:t>
            </a:r>
            <a:r>
              <a:rPr lang="en-GB" altLang="en-US" sz="800" dirty="0">
                <a:solidFill>
                  <a:schemeClr val="tx1"/>
                </a:solidFill>
                <a:hlinkClick r:id="rId3"/>
              </a:rPr>
              <a:t>Creative Commons Attribution 3.0 </a:t>
            </a:r>
            <a:r>
              <a:rPr lang="en-GB" altLang="en-US" sz="800" dirty="0" err="1">
                <a:solidFill>
                  <a:schemeClr val="tx1"/>
                </a:solidFill>
              </a:rPr>
              <a:t>Unported</a:t>
            </a:r>
            <a:r>
              <a:rPr lang="en-GB" altLang="en-US" sz="800" dirty="0">
                <a:solidFill>
                  <a:schemeClr val="tx1"/>
                </a:solidFill>
              </a:rPr>
              <a:t> License</a:t>
            </a:r>
          </a:p>
        </p:txBody>
      </p:sp>
      <p:sp>
        <p:nvSpPr>
          <p:cNvPr id="66567" name="TextBox 1"/>
          <p:cNvSpPr txBox="1">
            <a:spLocks noChangeArrowheads="1"/>
          </p:cNvSpPr>
          <p:nvPr/>
        </p:nvSpPr>
        <p:spPr bwMode="auto">
          <a:xfrm>
            <a:off x="893902" y="2492896"/>
            <a:ext cx="355744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rgbClr val="00377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377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00377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03772"/>
                </a:solidFill>
                <a:latin typeface="Arial" panose="020B0604020202020204" pitchFamily="34" charset="0"/>
              </a:defRPr>
            </a:lvl9pPr>
          </a:lstStyle>
          <a:p>
            <a:pPr algn="r"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  <a:latin typeface="Caviar Dreams" pitchFamily="34" charset="0"/>
              </a:rPr>
              <a:t>Graham Stone</a:t>
            </a:r>
          </a:p>
          <a:p>
            <a:pPr algn="r"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  <a:latin typeface="Caviar Dreams" pitchFamily="34" charset="0"/>
                <a:hlinkClick r:id="rId4"/>
              </a:rPr>
              <a:t>g.stone@hud.ac.uk</a:t>
            </a:r>
            <a:endParaRPr lang="en-GB" altLang="en-US" sz="2000" dirty="0" smtClean="0">
              <a:solidFill>
                <a:schemeClr val="tx1"/>
              </a:solidFill>
              <a:latin typeface="Caviar Dreams" pitchFamily="34" charset="0"/>
            </a:endParaRPr>
          </a:p>
          <a:p>
            <a:pPr algn="r"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  <a:latin typeface="Caviar Dreams" pitchFamily="34" charset="0"/>
                <a:hlinkClick r:id="rId5"/>
              </a:rPr>
              <a:t>@</a:t>
            </a:r>
            <a:r>
              <a:rPr lang="en-GB" altLang="en-US" sz="2000" dirty="0" err="1" smtClean="0">
                <a:solidFill>
                  <a:schemeClr val="tx1"/>
                </a:solidFill>
                <a:latin typeface="Caviar Dreams" pitchFamily="34" charset="0"/>
                <a:hlinkClick r:id="rId5"/>
              </a:rPr>
              <a:t>Graham_Stone</a:t>
            </a:r>
            <a:endParaRPr lang="en-GB" altLang="en-US" sz="1800" dirty="0">
              <a:solidFill>
                <a:schemeClr val="tx1"/>
              </a:solidFill>
              <a:latin typeface="Caviar Dreams" pitchFamily="34" charset="0"/>
              <a:hlinkClick r:id="rId5"/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en-GB" altLang="en-US" sz="2000" dirty="0" smtClean="0">
              <a:solidFill>
                <a:schemeClr val="tx1"/>
              </a:solidFill>
            </a:endParaRP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</a:rPr>
              <a:t>http</a:t>
            </a:r>
            <a:r>
              <a:rPr lang="en-GB" altLang="en-US" sz="2000" dirty="0">
                <a:solidFill>
                  <a:schemeClr val="tx1"/>
                </a:solidFill>
              </a:rPr>
              <a:t>://</a:t>
            </a:r>
            <a:r>
              <a:rPr lang="en-GB" altLang="en-US" sz="2000" dirty="0" smtClean="0">
                <a:solidFill>
                  <a:schemeClr val="tx1"/>
                </a:solidFill>
              </a:rPr>
              <a:t>eprints.hud.ac.uk/21215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1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Customers as competitors</a:t>
            </a:r>
            <a:br>
              <a:rPr lang="en-GB" dirty="0" smtClean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The abstract paints a confusing picture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sz="2400" dirty="0" smtClean="0"/>
              <a:t>Tech savvy authors are self publishing?</a:t>
            </a:r>
          </a:p>
          <a:p>
            <a:r>
              <a:rPr lang="en-GB" sz="2400" dirty="0" smtClean="0"/>
              <a:t>Libraries </a:t>
            </a:r>
            <a:r>
              <a:rPr lang="en-GB" sz="2400" dirty="0" smtClean="0"/>
              <a:t>are publishing</a:t>
            </a:r>
          </a:p>
          <a:p>
            <a:r>
              <a:rPr lang="en-GB" sz="2400" dirty="0" smtClean="0"/>
              <a:t>FT final versions in Repositories deliberately shifting usage from journal sites?</a:t>
            </a:r>
          </a:p>
          <a:p>
            <a:pPr marL="457200" lvl="1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060848"/>
            <a:ext cx="3320196" cy="3320196"/>
          </a:xfrm>
        </p:spPr>
      </p:pic>
      <p:sp>
        <p:nvSpPr>
          <p:cNvPr id="6" name="TextBox 5"/>
          <p:cNvSpPr txBox="1"/>
          <p:nvPr/>
        </p:nvSpPr>
        <p:spPr>
          <a:xfrm>
            <a:off x="5292080" y="5373216"/>
            <a:ext cx="144783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https://flic.kr/p/9fwoMs</a:t>
            </a:r>
          </a:p>
        </p:txBody>
      </p:sp>
    </p:spTree>
    <p:extLst>
      <p:ext uri="{BB962C8B-B14F-4D97-AF65-F5344CB8AC3E}">
        <p14:creationId xmlns:p14="http://schemas.microsoft.com/office/powerpoint/2010/main" val="300517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FT final versions in </a:t>
            </a:r>
            <a:r>
              <a:rPr lang="en-GB" dirty="0" smtClean="0"/>
              <a:t>Repositories</a:t>
            </a:r>
            <a:br>
              <a:rPr lang="en-GB" dirty="0" smtClean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Isn’t </a:t>
            </a: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this missing the </a:t>
            </a: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point?</a:t>
            </a:r>
            <a:endParaRPr lang="en-GB" sz="2400" i="1" dirty="0">
              <a:solidFill>
                <a:srgbClr val="FFC000"/>
              </a:solidFill>
              <a:cs typeface="Arial" panose="020B0604020202020204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57200" y="1997150"/>
            <a:ext cx="8229600" cy="639762"/>
          </a:xfrm>
        </p:spPr>
        <p:txBody>
          <a:bodyPr/>
          <a:lstStyle/>
          <a:p>
            <a:pPr algn="ctr"/>
            <a:r>
              <a:rPr lang="en-GB" dirty="0" smtClean="0"/>
              <a:t>Ultimately, what is more important?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2966963"/>
            <a:ext cx="4040188" cy="16944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lvl="0" indent="0" algn="ctr" rtl="0">
              <a:buNone/>
            </a:pPr>
            <a:r>
              <a:rPr lang="en-GB" dirty="0" smtClean="0"/>
              <a:t>Usage via a publishers journal platform, or 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2966963"/>
            <a:ext cx="4041775" cy="169448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marL="0" lvl="0" indent="0" algn="ctr">
              <a:buNone/>
            </a:pPr>
            <a:r>
              <a:rPr lang="en-GB" dirty="0" smtClean="0"/>
              <a:t>Impact of the research</a:t>
            </a:r>
            <a:endParaRPr lang="en-GB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idx="1"/>
          </p:nvPr>
        </p:nvSpPr>
        <p:spPr>
          <a:xfrm>
            <a:off x="446856" y="4661446"/>
            <a:ext cx="8229600" cy="639762"/>
          </a:xfrm>
        </p:spPr>
        <p:txBody>
          <a:bodyPr/>
          <a:lstStyle/>
          <a:p>
            <a:pPr lvl="0" algn="ctr"/>
            <a:r>
              <a:rPr lang="en-GB" dirty="0"/>
              <a:t>Multiple access points </a:t>
            </a:r>
            <a:r>
              <a:rPr lang="en-GB" dirty="0" smtClean="0"/>
              <a:t>only </a:t>
            </a:r>
            <a:r>
              <a:rPr lang="en-GB" dirty="0"/>
              <a:t>make your impact greater!</a:t>
            </a:r>
          </a:p>
        </p:txBody>
      </p:sp>
    </p:spTree>
    <p:extLst>
      <p:ext uri="{BB962C8B-B14F-4D97-AF65-F5344CB8AC3E}">
        <p14:creationId xmlns:p14="http://schemas.microsoft.com/office/powerpoint/2010/main" val="3766241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8" grpId="0" uiExpand="1" build="p" animBg="1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stealing your lunch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Gold 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the final version is in a Repository its because:</a:t>
            </a:r>
          </a:p>
          <a:p>
            <a:pPr lvl="1"/>
            <a:r>
              <a:rPr lang="en-GB" dirty="0" smtClean="0"/>
              <a:t>We’ve paid you for Gold OA, or</a:t>
            </a:r>
          </a:p>
          <a:p>
            <a:pPr lvl="1"/>
            <a:r>
              <a:rPr lang="en-GB" dirty="0" smtClean="0"/>
              <a:t>You’ve allowed the final version in after embargo</a:t>
            </a:r>
          </a:p>
        </p:txBody>
      </p:sp>
    </p:spTree>
    <p:extLst>
      <p:ext uri="{BB962C8B-B14F-4D97-AF65-F5344CB8AC3E}">
        <p14:creationId xmlns:p14="http://schemas.microsoft.com/office/powerpoint/2010/main" val="4961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5680"/>
            <a:ext cx="9252520" cy="69393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00" y="5486400"/>
            <a:ext cx="18473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sz="800" dirty="0"/>
          </a:p>
        </p:txBody>
      </p:sp>
      <p:sp>
        <p:nvSpPr>
          <p:cNvPr id="6" name="TextBox 5"/>
          <p:cNvSpPr txBox="1"/>
          <p:nvPr/>
        </p:nvSpPr>
        <p:spPr>
          <a:xfrm>
            <a:off x="4499992" y="44624"/>
            <a:ext cx="4692310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Thanks to Char for the photo!</a:t>
            </a:r>
          </a:p>
          <a:p>
            <a:r>
              <a:rPr lang="en-GB" sz="1000" dirty="0">
                <a:solidFill>
                  <a:schemeClr val="bg1"/>
                </a:solidFill>
              </a:rPr>
              <a:t>http://www.flickr.com/photos/kstatelibrarian/9050728837/sizes/o/in/photostream/</a:t>
            </a:r>
          </a:p>
          <a:p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60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About stealing your lunch</a:t>
            </a:r>
            <a:r>
              <a:rPr lang="en-GB" dirty="0"/>
              <a:t/>
            </a:r>
            <a:br>
              <a:rPr lang="en-GB" dirty="0"/>
            </a:br>
            <a:r>
              <a:rPr lang="en-GB" sz="2400" i="1" dirty="0">
                <a:solidFill>
                  <a:srgbClr val="FFC000"/>
                </a:solidFill>
                <a:cs typeface="Arial" panose="020B0604020202020204" pitchFamily="34" charset="0"/>
              </a:rPr>
              <a:t>Gold OA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the final version is in a Repository its because:</a:t>
            </a:r>
          </a:p>
          <a:p>
            <a:pPr lvl="1"/>
            <a:r>
              <a:rPr lang="en-GB" dirty="0" smtClean="0"/>
              <a:t>We’ve paid you for Gold OA, or</a:t>
            </a:r>
          </a:p>
          <a:p>
            <a:pPr lvl="1"/>
            <a:r>
              <a:rPr lang="en-GB" dirty="0" smtClean="0"/>
              <a:t>You’ve allowed the final version in after embargo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If it’s a hybrid journal and we also subscribe…</a:t>
            </a:r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303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6525344"/>
            <a:ext cx="62712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solidFill>
                  <a:schemeClr val="bg1"/>
                </a:solidFill>
              </a:rPr>
              <a:t>This work is licensed under a Creative Commons Attribution-</a:t>
            </a:r>
            <a:r>
              <a:rPr lang="en-GB" sz="1000" dirty="0" err="1">
                <a:solidFill>
                  <a:schemeClr val="bg1"/>
                </a:solidFill>
              </a:rPr>
              <a:t>NonCommercial</a:t>
            </a:r>
            <a:r>
              <a:rPr lang="en-GB" sz="1000" dirty="0">
                <a:solidFill>
                  <a:schemeClr val="bg1"/>
                </a:solidFill>
              </a:rPr>
              <a:t>-</a:t>
            </a:r>
            <a:r>
              <a:rPr lang="en-GB" sz="1000" dirty="0" err="1">
                <a:solidFill>
                  <a:schemeClr val="bg1"/>
                </a:solidFill>
              </a:rPr>
              <a:t>NoDerivs</a:t>
            </a:r>
            <a:r>
              <a:rPr lang="en-GB" sz="1000" dirty="0">
                <a:solidFill>
                  <a:schemeClr val="bg1"/>
                </a:solidFill>
              </a:rPr>
              <a:t> 2.0 Generic </a:t>
            </a:r>
            <a:r>
              <a:rPr lang="en-GB" sz="1000" dirty="0" smtClean="0">
                <a:solidFill>
                  <a:schemeClr val="bg1"/>
                </a:solidFill>
              </a:rPr>
              <a:t>License</a:t>
            </a:r>
            <a:endParaRPr lang="en-GB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71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Repositories</a:t>
            </a:r>
            <a:br>
              <a:rPr lang="en-GB" dirty="0"/>
            </a:br>
            <a:r>
              <a:rPr lang="en-GB" sz="2400" i="1" dirty="0" smtClean="0">
                <a:solidFill>
                  <a:srgbClr val="FFC000"/>
                </a:solidFill>
                <a:cs typeface="Arial" panose="020B0604020202020204" pitchFamily="34" charset="0"/>
              </a:rPr>
              <a:t>Copyright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More importantly </a:t>
            </a:r>
            <a:endParaRPr lang="en-GB" dirty="0"/>
          </a:p>
          <a:p>
            <a:pPr lvl="1"/>
            <a:r>
              <a:rPr lang="en-GB" dirty="0" smtClean="0"/>
              <a:t>We’ve added the content legally</a:t>
            </a:r>
          </a:p>
          <a:p>
            <a:pPr lvl="1"/>
            <a:r>
              <a:rPr lang="en-GB" dirty="0" smtClean="0"/>
              <a:t>We’ve linked to your platform and are driving usage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734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publisher platform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is access through the platform so important?</a:t>
            </a:r>
          </a:p>
          <a:p>
            <a:pPr lvl="1"/>
            <a:r>
              <a:rPr lang="en-GB" dirty="0" smtClean="0"/>
              <a:t>We’ve been telling you to stop investing in flashy platforms for years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Researchers require stuff</a:t>
            </a:r>
          </a:p>
          <a:p>
            <a:pPr lvl="1"/>
            <a:r>
              <a:rPr lang="en-GB" dirty="0" smtClean="0"/>
              <a:t>At that point they don’t care about the publisher, they just want to consume</a:t>
            </a:r>
          </a:p>
          <a:p>
            <a:pPr lvl="1"/>
            <a:r>
              <a:rPr lang="en-GB" dirty="0" smtClean="0"/>
              <a:t>A version in a Repository is just as good to them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07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M_University_of_Huddersfield (1)">
  <a:themeElements>
    <a:clrScheme name="dectemplate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ctemplate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ctemplate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ctemplate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ctemplate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5_White">
  <a:themeElements>
    <a:clrScheme name="5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5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6_White">
  <a:themeElements>
    <a:clrScheme name="6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6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7_White">
  <a:themeElements>
    <a:clrScheme name="7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7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8_White">
  <a:themeElements>
    <a:clrScheme name="8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8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M_University_of_Huddersfield">
  <a:themeElements>
    <a:clrScheme name="BM_University_of_Huddersfield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M_University_of_Huddersfiel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M_University_of_Huddersfie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M_University_of_Huddersfield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M_University_of_Huddersfield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ink">
  <a:themeElements>
    <a:clrScheme name="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Pink">
  <a:themeElements>
    <a:clrScheme name="1_Pi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i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Pi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i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i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Green">
  <a:themeElements>
    <a:clrScheme name="Gree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re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ree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White">
  <a:themeElements>
    <a:clrScheme name="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White">
  <a:themeElements>
    <a:clrScheme name="1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White">
  <a:themeElements>
    <a:clrScheme name="2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White">
  <a:themeElements>
    <a:clrScheme name="3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White">
  <a:themeElements>
    <a:clrScheme name="4_Whi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hi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Whi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hi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hi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BM_University_of_Huddersfield (1)</Template>
  <TotalTime>3244</TotalTime>
  <Words>358</Words>
  <Application>Microsoft Office PowerPoint</Application>
  <PresentationFormat>On-screen Show (4:3)</PresentationFormat>
  <Paragraphs>66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32" baseType="lpstr">
      <vt:lpstr>Arial</vt:lpstr>
      <vt:lpstr>Caviar Dreams</vt:lpstr>
      <vt:lpstr>BM_University_of_Huddersfield (1)</vt:lpstr>
      <vt:lpstr>Pink</vt:lpstr>
      <vt:lpstr>1_Pink</vt:lpstr>
      <vt:lpstr>Green</vt:lpstr>
      <vt:lpstr>White</vt:lpstr>
      <vt:lpstr>1_White</vt:lpstr>
      <vt:lpstr>2_White</vt:lpstr>
      <vt:lpstr>3_White</vt:lpstr>
      <vt:lpstr>4_White</vt:lpstr>
      <vt:lpstr>5_White</vt:lpstr>
      <vt:lpstr>6_White</vt:lpstr>
      <vt:lpstr>7_White</vt:lpstr>
      <vt:lpstr>8_White</vt:lpstr>
      <vt:lpstr>BM_University_of_Huddersfield</vt:lpstr>
      <vt:lpstr>The potential impact of Open Access repositories and library scholarly publishing on ‘traditional’ publishing models </vt:lpstr>
      <vt:lpstr>Customers as competitors The abstract paints a confusing picture</vt:lpstr>
      <vt:lpstr>FT final versions in Repositories Isn’t this missing the point?</vt:lpstr>
      <vt:lpstr>About stealing your lunch Gold OA</vt:lpstr>
      <vt:lpstr>PowerPoint Presentation</vt:lpstr>
      <vt:lpstr>About stealing your lunch Gold OA</vt:lpstr>
      <vt:lpstr>PowerPoint Presentation</vt:lpstr>
      <vt:lpstr>Repositories Copyright</vt:lpstr>
      <vt:lpstr>The publisher platform</vt:lpstr>
      <vt:lpstr>Driving usage Opportunities, not threats</vt:lpstr>
      <vt:lpstr>PIRUS A standard for usage statistics</vt:lpstr>
      <vt:lpstr>IRUS-UK and Repositories A rich vein of information</vt:lpstr>
      <vt:lpstr>Scholarly publishing in the library open-access scholarship</vt:lpstr>
      <vt:lpstr>Scholarly publishing in the library University of Huddersfield Press</vt:lpstr>
      <vt:lpstr>Some final thoughts</vt:lpstr>
      <vt:lpstr>Thank you!</vt:lpstr>
    </vt:vector>
  </TitlesOfParts>
  <Company>University of Huddersfield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title here</dc:title>
  <dc:creator>Administrator</dc:creator>
  <cp:lastModifiedBy>Graham Stone</cp:lastModifiedBy>
  <cp:revision>127</cp:revision>
  <cp:lastPrinted>2014-08-28T16:11:39Z</cp:lastPrinted>
  <dcterms:created xsi:type="dcterms:W3CDTF">2012-10-10T08:25:01Z</dcterms:created>
  <dcterms:modified xsi:type="dcterms:W3CDTF">2014-09-07T17:44:37Z</dcterms:modified>
</cp:coreProperties>
</file>