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68" r:id="rId4"/>
    <p:sldId id="272" r:id="rId5"/>
    <p:sldId id="259" r:id="rId6"/>
    <p:sldId id="273" r:id="rId7"/>
    <p:sldId id="274" r:id="rId8"/>
    <p:sldId id="275" r:id="rId9"/>
    <p:sldId id="276" r:id="rId10"/>
    <p:sldId id="277" r:id="rId11"/>
    <p:sldId id="263" r:id="rId12"/>
    <p:sldId id="271"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76732" autoAdjust="0"/>
  </p:normalViewPr>
  <p:slideViewPr>
    <p:cSldViewPr>
      <p:cViewPr>
        <p:scale>
          <a:sx n="58" d="100"/>
          <a:sy n="58" d="100"/>
        </p:scale>
        <p:origin x="-1518" y="-6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8D9686-E0D0-4C24-B98B-F00C40FB2709}" type="datetimeFigureOut">
              <a:rPr lang="en-GB" smtClean="0"/>
              <a:t>07/10/2013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73DDE2-873E-44D1-A3FB-9E2306A2335F}" type="slidenum">
              <a:rPr lang="en-GB" smtClean="0"/>
              <a:t>‹#›</a:t>
            </a:fld>
            <a:endParaRPr lang="en-GB"/>
          </a:p>
        </p:txBody>
      </p:sp>
    </p:spTree>
    <p:extLst>
      <p:ext uri="{BB962C8B-B14F-4D97-AF65-F5344CB8AC3E}">
        <p14:creationId xmlns:p14="http://schemas.microsoft.com/office/powerpoint/2010/main" val="684747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73DDE2-873E-44D1-A3FB-9E2306A2335F}" type="slidenum">
              <a:rPr lang="en-GB" smtClean="0"/>
              <a:t>1</a:t>
            </a:fld>
            <a:endParaRPr lang="en-GB"/>
          </a:p>
        </p:txBody>
      </p:sp>
    </p:spTree>
    <p:extLst>
      <p:ext uri="{BB962C8B-B14F-4D97-AF65-F5344CB8AC3E}">
        <p14:creationId xmlns:p14="http://schemas.microsoft.com/office/powerpoint/2010/main" val="696040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Pinch other peoples! Big source</a:t>
            </a:r>
            <a:r>
              <a:rPr lang="en-GB" baseline="0" dirty="0" smtClean="0"/>
              <a:t> here – talk about workshops.</a:t>
            </a:r>
          </a:p>
          <a:p>
            <a:endParaRPr lang="en-GB" baseline="0" dirty="0" smtClean="0"/>
          </a:p>
          <a:p>
            <a:r>
              <a:rPr lang="en-GB" baseline="0" dirty="0" smtClean="0"/>
              <a:t>Also, please take the idea behind these workshops. Often what you really need is time and space to do this, with someone to impose a structure on you!</a:t>
            </a:r>
          </a:p>
          <a:p>
            <a:endParaRPr lang="en-GB" baseline="0" dirty="0" smtClean="0"/>
          </a:p>
          <a:p>
            <a:r>
              <a:rPr lang="en-GB" baseline="0" dirty="0" smtClean="0"/>
              <a:t>Would love to hear about people doing this with library users –information literacy games created by your users </a:t>
            </a:r>
            <a:r>
              <a:rPr lang="en-GB" baseline="0" dirty="0" smtClean="0">
                <a:sym typeface="Wingdings" panose="05000000000000000000" pitchFamily="2" charset="2"/>
              </a:rPr>
              <a:t></a:t>
            </a:r>
          </a:p>
          <a:p>
            <a:endParaRPr lang="en-GB" baseline="0" dirty="0" smtClean="0">
              <a:sym typeface="Wingdings" panose="05000000000000000000" pitchFamily="2" charset="2"/>
            </a:endParaRPr>
          </a:p>
          <a:p>
            <a:r>
              <a:rPr lang="en-GB" baseline="0" dirty="0" smtClean="0">
                <a:sym typeface="Wingdings" panose="05000000000000000000" pitchFamily="2" charset="2"/>
              </a:rPr>
              <a:t>Talk about resources online to print games?</a:t>
            </a:r>
          </a:p>
          <a:p>
            <a:endParaRPr lang="en-GB" baseline="0" dirty="0" smtClean="0">
              <a:sym typeface="Wingdings" panose="05000000000000000000" pitchFamily="2" charset="2"/>
            </a:endParaRPr>
          </a:p>
          <a:p>
            <a:r>
              <a:rPr lang="en-GB" baseline="0" dirty="0" smtClean="0">
                <a:sym typeface="Wingdings" panose="05000000000000000000" pitchFamily="2" charset="2"/>
              </a:rPr>
              <a:t>Need to create / edit </a:t>
            </a:r>
            <a:r>
              <a:rPr lang="en-GB" baseline="0" dirty="0" err="1" smtClean="0">
                <a:sym typeface="Wingdings" panose="05000000000000000000" pitchFamily="2" charset="2"/>
              </a:rPr>
              <a:t>handout</a:t>
            </a:r>
            <a:r>
              <a:rPr lang="en-GB" baseline="0" dirty="0" smtClean="0">
                <a:sym typeface="Wingdings" panose="05000000000000000000" pitchFamily="2" charset="2"/>
              </a:rPr>
              <a:t> that goes with this…</a:t>
            </a:r>
            <a:endParaRPr lang="en-GB" dirty="0"/>
          </a:p>
        </p:txBody>
      </p:sp>
      <p:sp>
        <p:nvSpPr>
          <p:cNvPr id="4" name="Slide Number Placeholder 3"/>
          <p:cNvSpPr>
            <a:spLocks noGrp="1"/>
          </p:cNvSpPr>
          <p:nvPr>
            <p:ph type="sldNum" sz="quarter" idx="10"/>
          </p:nvPr>
        </p:nvSpPr>
        <p:spPr/>
        <p:txBody>
          <a:bodyPr/>
          <a:lstStyle/>
          <a:p>
            <a:fld id="{1673DDE2-873E-44D1-A3FB-9E2306A2335F}" type="slidenum">
              <a:rPr lang="en-GB" smtClean="0"/>
              <a:t>10</a:t>
            </a:fld>
            <a:endParaRPr lang="en-GB"/>
          </a:p>
        </p:txBody>
      </p:sp>
    </p:spTree>
    <p:extLst>
      <p:ext uri="{BB962C8B-B14F-4D97-AF65-F5344CB8AC3E}">
        <p14:creationId xmlns:p14="http://schemas.microsoft.com/office/powerpoint/2010/main" val="183881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i="1" dirty="0" smtClean="0"/>
              <a:t>Possibly</a:t>
            </a:r>
            <a:r>
              <a:rPr lang="en-GB" i="1" baseline="0" dirty="0" smtClean="0"/>
              <a:t> talk about realistic targets? Don’t feel you have to do big online games?</a:t>
            </a:r>
            <a:endParaRPr lang="en-GB"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i="1" dirty="0" smtClean="0"/>
              <a:t>Finish with some examples of other library games and </a:t>
            </a:r>
            <a:r>
              <a:rPr lang="en-GB" i="1" dirty="0" err="1" smtClean="0"/>
              <a:t>gamification</a:t>
            </a:r>
            <a:r>
              <a:rPr lang="en-GB" i="1" dirty="0" smtClean="0"/>
              <a:t>… brought along a copy of seek, mainly to show it can be done fairly easily! Social Media game? </a:t>
            </a:r>
            <a:r>
              <a:rPr lang="en-GB" i="1" dirty="0" err="1" smtClean="0"/>
              <a:t>Bibliobouts</a:t>
            </a:r>
            <a:r>
              <a:rPr lang="en-GB" i="1" dirty="0" smtClean="0"/>
              <a:t>? Treasure hunts (from </a:t>
            </a:r>
            <a:r>
              <a:rPr lang="en-GB" i="1" dirty="0" err="1" smtClean="0"/>
              <a:t>mlibs</a:t>
            </a:r>
            <a:r>
              <a:rPr lang="en-GB" i="1" dirty="0" smtClean="0"/>
              <a:t> in Brisbane)? Others…</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Notice that many people go with online games! Tend to think this means they get distracted by the thought of doing a “computer game”… often look quite bad and are unlikely to be seriously played </a:t>
            </a:r>
            <a:r>
              <a:rPr lang="en-GB" sz="1200" kern="1200" dirty="0" smtClean="0">
                <a:solidFill>
                  <a:schemeClr val="tx1"/>
                </a:solidFill>
                <a:effectLst/>
                <a:latin typeface="+mn-lt"/>
                <a:ea typeface="+mn-ea"/>
                <a:cs typeface="+mn-cs"/>
                <a:sym typeface="Wingdings"/>
              </a:rPr>
              <a:t></a:t>
            </a:r>
            <a:r>
              <a:rPr lang="en-GB" sz="1200" kern="1200" dirty="0" smtClean="0">
                <a:solidFill>
                  <a:schemeClr val="tx1"/>
                </a:solidFill>
                <a:effectLst/>
                <a:latin typeface="+mn-lt"/>
                <a:ea typeface="+mn-ea"/>
                <a:cs typeface="+mn-cs"/>
              </a:rPr>
              <a:t> Look &amp; feel is important to engaging the player… would recommend people consider gameplay and story first. Try to create simple, good looking games you can use in your own teaching… these can then get converted to online games if you want, but none of us would have the budget to create a proper, good looking computer game from scratch…</a:t>
            </a:r>
          </a:p>
          <a:p>
            <a:endParaRPr lang="en-GB" dirty="0"/>
          </a:p>
        </p:txBody>
      </p:sp>
      <p:sp>
        <p:nvSpPr>
          <p:cNvPr id="4" name="Slide Number Placeholder 3"/>
          <p:cNvSpPr>
            <a:spLocks noGrp="1"/>
          </p:cNvSpPr>
          <p:nvPr>
            <p:ph type="sldNum" sz="quarter" idx="10"/>
          </p:nvPr>
        </p:nvSpPr>
        <p:spPr/>
        <p:txBody>
          <a:bodyPr/>
          <a:lstStyle/>
          <a:p>
            <a:fld id="{1673DDE2-873E-44D1-A3FB-9E2306A2335F}" type="slidenum">
              <a:rPr lang="en-GB" smtClean="0"/>
              <a:t>11</a:t>
            </a:fld>
            <a:endParaRPr lang="en-GB"/>
          </a:p>
        </p:txBody>
      </p:sp>
    </p:spTree>
    <p:extLst>
      <p:ext uri="{BB962C8B-B14F-4D97-AF65-F5344CB8AC3E}">
        <p14:creationId xmlns:p14="http://schemas.microsoft.com/office/powerpoint/2010/main" val="292715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p>
            <a:r>
              <a:rPr lang="en-GB" altLang="en-US" dirty="0" smtClean="0"/>
              <a:t>Add link to repository for these slides `(Deposited without slides – waiting for URL to insert! Then put slides in</a:t>
            </a:r>
            <a:r>
              <a:rPr lang="en-GB" altLang="en-US" dirty="0" smtClean="0"/>
              <a:t>...)</a:t>
            </a:r>
          </a:p>
          <a:p>
            <a:endParaRPr lang="en-GB" altLang="en-US" dirty="0" smtClean="0"/>
          </a:p>
          <a:p>
            <a:r>
              <a:rPr lang="en-GB" altLang="en-US" dirty="0" smtClean="0"/>
              <a:t>Sum</a:t>
            </a:r>
            <a:r>
              <a:rPr lang="en-GB" altLang="en-US" baseline="0" dirty="0" smtClean="0"/>
              <a:t> up main points here ...</a:t>
            </a:r>
            <a:endParaRPr lang="en-GB" altLang="en-US" dirty="0" smtClean="0"/>
          </a:p>
        </p:txBody>
      </p:sp>
      <p:sp>
        <p:nvSpPr>
          <p:cNvPr id="4" name="Slide Number Placeholder 3"/>
          <p:cNvSpPr>
            <a:spLocks noGrp="1"/>
          </p:cNvSpPr>
          <p:nvPr>
            <p:ph type="sldNum" sz="quarter"/>
          </p:nvPr>
        </p:nvSpPr>
        <p:spPr/>
        <p:txBody>
          <a:bodyPr/>
          <a:lstStyle/>
          <a:p>
            <a:pPr>
              <a:defRPr/>
            </a:pPr>
            <a:fld id="{FAA685AA-6E89-4D6F-9894-4977350B57AD}" type="slidenum">
              <a:rPr lang="en-GB" smtClean="0"/>
              <a:pPr>
                <a:defRPr/>
              </a:pPr>
              <a:t>12</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Perhaps</a:t>
            </a:r>
            <a:r>
              <a:rPr lang="en-GB" sz="1200" kern="1200" baseline="0" dirty="0" smtClean="0">
                <a:solidFill>
                  <a:schemeClr val="tx1"/>
                </a:solidFill>
                <a:effectLst/>
                <a:latin typeface="+mn-lt"/>
                <a:ea typeface="+mn-ea"/>
                <a:cs typeface="+mn-cs"/>
              </a:rPr>
              <a:t> replace in presentation with playground image? Cowboys and </a:t>
            </a:r>
            <a:r>
              <a:rPr lang="en-GB" sz="1200" kern="1200" baseline="0" dirty="0" err="1" smtClean="0">
                <a:solidFill>
                  <a:schemeClr val="tx1"/>
                </a:solidFill>
                <a:effectLst/>
                <a:latin typeface="+mn-lt"/>
                <a:ea typeface="+mn-ea"/>
                <a:cs typeface="+mn-cs"/>
              </a:rPr>
              <a:t>indians</a:t>
            </a:r>
            <a:r>
              <a:rPr lang="en-GB" sz="1200" kern="1200" baseline="0" dirty="0" smtClean="0">
                <a:solidFill>
                  <a:schemeClr val="tx1"/>
                </a:solidFill>
                <a:effectLst/>
                <a:latin typeface="+mn-lt"/>
                <a:ea typeface="+mn-ea"/>
                <a:cs typeface="+mn-cs"/>
              </a:rPr>
              <a:t>? Then this text can be for repository?</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Essentially</a:t>
            </a:r>
            <a:r>
              <a:rPr lang="en-GB" sz="1200" kern="1200" baseline="0" dirty="0" smtClean="0">
                <a:solidFill>
                  <a:schemeClr val="tx1"/>
                </a:solidFill>
                <a:effectLst/>
                <a:latin typeface="+mn-lt"/>
                <a:ea typeface="+mn-ea"/>
                <a:cs typeface="+mn-cs"/>
              </a:rPr>
              <a:t> play is something that steps outside normal life – it sits within its own place that players agree (any children’s librarian have a special place for </a:t>
            </a:r>
            <a:r>
              <a:rPr lang="en-GB" sz="1200" kern="1200" baseline="0" dirty="0" err="1" smtClean="0">
                <a:solidFill>
                  <a:schemeClr val="tx1"/>
                </a:solidFill>
                <a:effectLst/>
                <a:latin typeface="+mn-lt"/>
                <a:ea typeface="+mn-ea"/>
                <a:cs typeface="+mn-cs"/>
              </a:rPr>
              <a:t>storytime</a:t>
            </a:r>
            <a:r>
              <a:rPr lang="en-GB" sz="1200" kern="1200" baseline="0" dirty="0" smtClean="0">
                <a:solidFill>
                  <a:schemeClr val="tx1"/>
                </a:solidFill>
                <a:effectLst/>
                <a:latin typeface="+mn-lt"/>
                <a:ea typeface="+mn-ea"/>
                <a:cs typeface="+mn-cs"/>
              </a:rPr>
              <a:t>?). People can forget themselves and do or create things they normally wouldn’t feel able to do.</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Looking at these definitions of play, bringing more play into the library seems an attractive proposition. </a:t>
            </a:r>
          </a:p>
          <a:p>
            <a:r>
              <a:rPr lang="en-GB" sz="1200" kern="1200" dirty="0" smtClean="0">
                <a:solidFill>
                  <a:schemeClr val="tx1"/>
                </a:solidFill>
                <a:effectLst/>
                <a:latin typeface="+mn-lt"/>
                <a:ea typeface="+mn-ea"/>
                <a:cs typeface="+mn-cs"/>
              </a:rPr>
              <a:t>If we could bring this completely voluntary, apparently purposeless activity into the library, with its own inherent attraction and continuation desire it may help to reduce library anxiety for our low users...</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So, I’m going to ask you to play with some modelling dough during the rest</a:t>
            </a:r>
            <a:r>
              <a:rPr lang="en-GB" sz="1200" kern="1200" baseline="0" dirty="0" smtClean="0">
                <a:solidFill>
                  <a:schemeClr val="tx1"/>
                </a:solidFill>
                <a:effectLst/>
                <a:latin typeface="+mn-lt"/>
                <a:ea typeface="+mn-ea"/>
                <a:cs typeface="+mn-cs"/>
              </a:rPr>
              <a:t> of these slides… play with it, try and create a model that shows the challenge you’d like to address with a game.</a:t>
            </a:r>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sers</a:t>
            </a:r>
            <a:r>
              <a:rPr lang="en-GB" sz="1200" kern="1200" dirty="0" smtClean="0">
                <a:solidFill>
                  <a:schemeClr val="tx1"/>
                </a:solidFill>
                <a:effectLst/>
                <a:latin typeface="+mn-lt"/>
                <a:ea typeface="+mn-ea"/>
                <a:cs typeface="+mn-cs"/>
              </a:rPr>
              <a:t>, as well as increase activity within the library for many users</a:t>
            </a:r>
            <a:endParaRPr lang="en-GB" dirty="0"/>
          </a:p>
        </p:txBody>
      </p:sp>
      <p:sp>
        <p:nvSpPr>
          <p:cNvPr id="4" name="Slide Number Placeholder 3"/>
          <p:cNvSpPr>
            <a:spLocks noGrp="1"/>
          </p:cNvSpPr>
          <p:nvPr>
            <p:ph type="sldNum" sz="quarter" idx="10"/>
          </p:nvPr>
        </p:nvSpPr>
        <p:spPr/>
        <p:txBody>
          <a:bodyPr/>
          <a:lstStyle/>
          <a:p>
            <a:fld id="{1673DDE2-873E-44D1-A3FB-9E2306A2335F}" type="slidenum">
              <a:rPr lang="en-GB" smtClean="0"/>
              <a:t>2</a:t>
            </a:fld>
            <a:endParaRPr lang="en-GB"/>
          </a:p>
        </p:txBody>
      </p:sp>
    </p:spTree>
    <p:extLst>
      <p:ext uri="{BB962C8B-B14F-4D97-AF65-F5344CB8AC3E}">
        <p14:creationId xmlns:p14="http://schemas.microsoft.com/office/powerpoint/2010/main" val="3222680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Replace with game image like</a:t>
            </a:r>
            <a:r>
              <a:rPr lang="en-GB" baseline="0" dirty="0" smtClean="0"/>
              <a:t> above?</a:t>
            </a:r>
            <a:endParaRPr lang="en-GB" dirty="0" smtClean="0"/>
          </a:p>
          <a:p>
            <a:endParaRPr lang="en-GB" dirty="0" smtClean="0"/>
          </a:p>
          <a:p>
            <a:r>
              <a:rPr lang="en-GB" dirty="0" smtClean="0"/>
              <a:t>Essentially</a:t>
            </a:r>
            <a:r>
              <a:rPr lang="en-GB" baseline="0" dirty="0" smtClean="0"/>
              <a:t> games are what happens when you formalise play! Hard to describe, but we know what a game is when we see one…</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Great to bring more play (or fun?) into the library, but often more useful to be thinking about GAMES – that is when you start to enable better learning…</a:t>
            </a:r>
            <a:endParaRPr lang="en-GB" dirty="0" smtClean="0"/>
          </a:p>
          <a:p>
            <a:endParaRPr lang="en-GB" dirty="0"/>
          </a:p>
        </p:txBody>
      </p:sp>
      <p:sp>
        <p:nvSpPr>
          <p:cNvPr id="4" name="Slide Number Placeholder 3"/>
          <p:cNvSpPr>
            <a:spLocks noGrp="1"/>
          </p:cNvSpPr>
          <p:nvPr>
            <p:ph type="sldNum" sz="quarter" idx="10"/>
          </p:nvPr>
        </p:nvSpPr>
        <p:spPr/>
        <p:txBody>
          <a:bodyPr/>
          <a:lstStyle/>
          <a:p>
            <a:fld id="{1673DDE2-873E-44D1-A3FB-9E2306A2335F}" type="slidenum">
              <a:rPr lang="en-GB" smtClean="0"/>
              <a:t>3</a:t>
            </a:fld>
            <a:endParaRPr lang="en-GB"/>
          </a:p>
        </p:txBody>
      </p:sp>
    </p:spTree>
    <p:extLst>
      <p:ext uri="{BB962C8B-B14F-4D97-AF65-F5344CB8AC3E}">
        <p14:creationId xmlns:p14="http://schemas.microsoft.com/office/powerpoint/2010/main" val="1491556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73DDE2-873E-44D1-A3FB-9E2306A2335F}" type="slidenum">
              <a:rPr lang="en-GB" smtClean="0"/>
              <a:t>4</a:t>
            </a:fld>
            <a:endParaRPr lang="en-GB"/>
          </a:p>
        </p:txBody>
      </p:sp>
    </p:spTree>
    <p:extLst>
      <p:ext uri="{BB962C8B-B14F-4D97-AF65-F5344CB8AC3E}">
        <p14:creationId xmlns:p14="http://schemas.microsoft.com/office/powerpoint/2010/main" val="1491556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Three reasons I’ll talk about here! Engagement. Deeper,</a:t>
            </a:r>
            <a:r>
              <a:rPr lang="en-GB" baseline="0" dirty="0" smtClean="0"/>
              <a:t> better learning. Promotion, variety, FUN!</a:t>
            </a:r>
            <a:endParaRPr lang="en-GB" dirty="0" smtClean="0"/>
          </a:p>
          <a:p>
            <a:endParaRPr lang="en-GB" dirty="0" smtClean="0"/>
          </a:p>
          <a:p>
            <a:r>
              <a:rPr lang="en-GB" dirty="0" smtClean="0"/>
              <a:t>Constructivist approach </a:t>
            </a:r>
            <a:r>
              <a:rPr lang="en-GB" dirty="0" smtClean="0">
                <a:sym typeface="Wingdings" pitchFamily="2" charset="2"/>
              </a:rPr>
              <a:t></a:t>
            </a:r>
          </a:p>
          <a:p>
            <a:endParaRPr lang="en-GB" dirty="0" smtClean="0">
              <a:sym typeface="Wingdings" pitchFamily="2" charset="2"/>
            </a:endParaRPr>
          </a:p>
          <a:p>
            <a:r>
              <a:rPr lang="en-GB" dirty="0" smtClean="0">
                <a:sym typeface="Wingdings" pitchFamily="2" charset="2"/>
              </a:rPr>
              <a:t>Learning by doing…  </a:t>
            </a:r>
          </a:p>
          <a:p>
            <a:endParaRPr lang="en-GB" dirty="0" smtClean="0">
              <a:sym typeface="Wingdings" pitchFamily="2" charset="2"/>
            </a:endParaRPr>
          </a:p>
          <a:p>
            <a:r>
              <a:rPr lang="en-GB" dirty="0" smtClean="0">
                <a:sym typeface="Wingdings" pitchFamily="2" charset="2"/>
              </a:rPr>
              <a:t>Games give them a chance to play in an environment</a:t>
            </a:r>
            <a:r>
              <a:rPr lang="en-GB" baseline="0" dirty="0" smtClean="0">
                <a:sym typeface="Wingdings" pitchFamily="2" charset="2"/>
              </a:rPr>
              <a:t> where you’ve set the objectives, rules and environment to help scaffold learning – so can be about “fun”, but most importantly about taking an active (not passive) role in their own learning.</a:t>
            </a:r>
            <a:endParaRPr lang="en-GB" dirty="0"/>
          </a:p>
        </p:txBody>
      </p:sp>
      <p:sp>
        <p:nvSpPr>
          <p:cNvPr id="4" name="Slide Number Placeholder 3"/>
          <p:cNvSpPr>
            <a:spLocks noGrp="1"/>
          </p:cNvSpPr>
          <p:nvPr>
            <p:ph type="sldNum" sz="quarter" idx="10"/>
          </p:nvPr>
        </p:nvSpPr>
        <p:spPr/>
        <p:txBody>
          <a:bodyPr/>
          <a:lstStyle/>
          <a:p>
            <a:fld id="{1673DDE2-873E-44D1-A3FB-9E2306A2335F}" type="slidenum">
              <a:rPr lang="en-GB" smtClean="0"/>
              <a:t>5</a:t>
            </a:fld>
            <a:endParaRPr lang="en-GB"/>
          </a:p>
        </p:txBody>
      </p:sp>
    </p:spTree>
    <p:extLst>
      <p:ext uri="{BB962C8B-B14F-4D97-AF65-F5344CB8AC3E}">
        <p14:creationId xmlns:p14="http://schemas.microsoft.com/office/powerpoint/2010/main" val="2671603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reason for using it? Engagement.</a:t>
            </a:r>
            <a:r>
              <a:rPr lang="en-GB" baseline="0" dirty="0" smtClean="0"/>
              <a:t> </a:t>
            </a:r>
          </a:p>
          <a:p>
            <a:endParaRPr lang="en-GB" baseline="0" dirty="0" smtClean="0"/>
          </a:p>
          <a:p>
            <a:r>
              <a:rPr lang="en-GB" baseline="0" dirty="0" smtClean="0"/>
              <a:t>TBH – more </a:t>
            </a:r>
            <a:r>
              <a:rPr lang="en-GB" baseline="0" dirty="0" err="1" smtClean="0"/>
              <a:t>gamification</a:t>
            </a:r>
            <a:r>
              <a:rPr lang="en-GB" baseline="0" dirty="0" smtClean="0"/>
              <a:t> than games. </a:t>
            </a:r>
          </a:p>
          <a:p>
            <a:endParaRPr lang="en-GB" baseline="0" dirty="0" smtClean="0"/>
          </a:p>
          <a:p>
            <a:r>
              <a:rPr lang="en-GB" baseline="0" dirty="0" smtClean="0"/>
              <a:t>Lots of people talk about games as being naturally engaging – so in a library context, if you use games it will make people excited about learning those information literacy skills that we’re talking about at this conference. If you create an online game to teach referencing, it will automatically engage students. They’ll flock to your website to play the game … No. It doesn’t work like that.</a:t>
            </a:r>
          </a:p>
          <a:p>
            <a:r>
              <a:rPr lang="en-GB" baseline="0" dirty="0" smtClean="0"/>
              <a:t/>
            </a:r>
            <a:br>
              <a:rPr lang="en-GB" baseline="0" dirty="0" smtClean="0"/>
            </a:br>
            <a:r>
              <a:rPr lang="en-GB" baseline="0" dirty="0" smtClean="0"/>
              <a:t>Good, well thought out games can be engaging, but they don’t have to be. They can be frustrating, challenging, annoying and still meet your learning objectives. It’s incredibly hard to create a library game that people would want to play because it’s there (i.e. “engages” the user). Commercial </a:t>
            </a:r>
            <a:r>
              <a:rPr lang="en-GB" baseline="0" dirty="0" err="1" smtClean="0"/>
              <a:t>deisgners</a:t>
            </a:r>
            <a:r>
              <a:rPr lang="en-GB" baseline="0" dirty="0" smtClean="0"/>
              <a:t> put a lot of work into getting the balance correct between something that is too easy and too challenging to get that “</a:t>
            </a:r>
            <a:r>
              <a:rPr lang="en-GB" baseline="0" dirty="0" err="1" smtClean="0"/>
              <a:t>fiero</a:t>
            </a:r>
            <a:r>
              <a:rPr lang="en-GB" baseline="0" dirty="0" smtClean="0"/>
              <a:t>” moment when the player is challenged just enough but is succeeding none the less… And that’s once you’ve persuaded them to play the game in the first place! The visuals, marketing, look and feel, </a:t>
            </a:r>
            <a:r>
              <a:rPr lang="en-GB" baseline="0" dirty="0" err="1" smtClean="0"/>
              <a:t>etc</a:t>
            </a:r>
            <a:r>
              <a:rPr lang="en-GB" baseline="0" dirty="0" smtClean="0"/>
              <a:t> all have to be good to naturally engage users. </a:t>
            </a:r>
          </a:p>
          <a:p>
            <a:endParaRPr lang="en-GB" baseline="0" dirty="0" smtClean="0"/>
          </a:p>
          <a:p>
            <a:r>
              <a:rPr lang="en-GB" baseline="0" dirty="0" smtClean="0"/>
              <a:t>So realistically, don’t think of games as being naturally engaging. Just because you create one, it doesn’t mean that students will want to play it! </a:t>
            </a:r>
          </a:p>
          <a:p>
            <a:endParaRPr lang="en-GB" baseline="0" dirty="0" smtClean="0"/>
          </a:p>
          <a:p>
            <a:r>
              <a:rPr lang="en-GB" baseline="0" dirty="0" smtClean="0"/>
              <a:t>However, engagement is what </a:t>
            </a:r>
            <a:r>
              <a:rPr lang="en-GB" baseline="0" dirty="0" err="1" smtClean="0"/>
              <a:t>Gamification</a:t>
            </a:r>
            <a:r>
              <a:rPr lang="en-GB" baseline="0" dirty="0" smtClean="0"/>
              <a:t> is all about – few minutes on </a:t>
            </a:r>
            <a:r>
              <a:rPr lang="en-GB" baseline="0" dirty="0" err="1" smtClean="0"/>
              <a:t>Lemontree</a:t>
            </a:r>
            <a:r>
              <a:rPr lang="en-GB" baseline="0" dirty="0" smtClean="0"/>
              <a:t> here? Include stuff on feedback – 60% of survey respondents said it changed their behaviour? “Nudging behaviour change”. Nudging them to use the library in better ways. Perhaps nudging towards behaviour we see as more information literate.</a:t>
            </a:r>
            <a:endParaRPr lang="en-GB" dirty="0"/>
          </a:p>
        </p:txBody>
      </p:sp>
      <p:sp>
        <p:nvSpPr>
          <p:cNvPr id="4" name="Slide Number Placeholder 3"/>
          <p:cNvSpPr>
            <a:spLocks noGrp="1"/>
          </p:cNvSpPr>
          <p:nvPr>
            <p:ph type="sldNum" sz="quarter" idx="10"/>
          </p:nvPr>
        </p:nvSpPr>
        <p:spPr/>
        <p:txBody>
          <a:bodyPr/>
          <a:lstStyle/>
          <a:p>
            <a:fld id="{1673DDE2-873E-44D1-A3FB-9E2306A2335F}" type="slidenum">
              <a:rPr lang="en-GB" smtClean="0"/>
              <a:t>6</a:t>
            </a:fld>
            <a:endParaRPr lang="en-GB"/>
          </a:p>
        </p:txBody>
      </p:sp>
    </p:spTree>
    <p:extLst>
      <p:ext uri="{BB962C8B-B14F-4D97-AF65-F5344CB8AC3E}">
        <p14:creationId xmlns:p14="http://schemas.microsoft.com/office/powerpoint/2010/main" val="213168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I’d say</a:t>
            </a:r>
            <a:r>
              <a:rPr lang="en-GB" baseline="0" dirty="0" smtClean="0"/>
              <a:t> this should be the key reason for using game based learning and play.</a:t>
            </a:r>
          </a:p>
          <a:p>
            <a:endParaRPr lang="en-GB" baseline="0" dirty="0" smtClean="0"/>
          </a:p>
          <a:p>
            <a:r>
              <a:rPr lang="en-GB" baseline="0" dirty="0" smtClean="0"/>
              <a:t>Can allow thing like, enabling reflection, practicing skills and making connections between ideas / concepts.</a:t>
            </a:r>
          </a:p>
          <a:p>
            <a:endParaRPr lang="en-GB" baseline="0" dirty="0" smtClean="0"/>
          </a:p>
          <a:p>
            <a:r>
              <a:rPr lang="en-GB" baseline="0" dirty="0" smtClean="0"/>
              <a:t>Two examples! </a:t>
            </a:r>
          </a:p>
          <a:p>
            <a:endParaRPr lang="en-GB" baseline="0" dirty="0" smtClean="0"/>
          </a:p>
          <a:p>
            <a:r>
              <a:rPr lang="en-GB" baseline="0" dirty="0" smtClean="0"/>
              <a:t>SEEK! Simple card game, introduces lots of ideas around constructing a search strategy. Need to think about how to answer questions such as pulling words from an assignment title to decide on keywords, think of synonyms for terms, think about where they may look for information and more. So rather than me telling them these ideas they are thinking them through themselves. The start to construct their own knowledge and mental models to win the game. Afterwards the game, we then spend 5 or 10 minutes reflecting on the questions / issues raised in the game – they can gain some knowledge from the game itself, then deepen it through reflection in discussion around the game. So the game becomes one element in an active learning class.</a:t>
            </a:r>
          </a:p>
          <a:p>
            <a:endParaRPr lang="en-GB" baseline="0" dirty="0" smtClean="0"/>
          </a:p>
          <a:p>
            <a:r>
              <a:rPr lang="en-GB" baseline="0" dirty="0" smtClean="0"/>
              <a:t>Lots of games involve repetitive actions, these can enable skills to become more embedded through practice – for example creating referencing jigsaws?</a:t>
            </a:r>
          </a:p>
          <a:p>
            <a:endParaRPr lang="en-GB" baseline="0" dirty="0" smtClean="0"/>
          </a:p>
          <a:p>
            <a:r>
              <a:rPr lang="en-GB" baseline="0" dirty="0" smtClean="0"/>
              <a:t>A lovely use of “play” rather than games is to use elements like </a:t>
            </a:r>
            <a:r>
              <a:rPr lang="en-GB" baseline="0" dirty="0" err="1" smtClean="0"/>
              <a:t>lego</a:t>
            </a:r>
            <a:r>
              <a:rPr lang="en-GB" baseline="0" dirty="0" smtClean="0"/>
              <a:t> or modelling clay to help people “think with their hands” – they can make connections between ideas, explore concepts and deepen learning through creating simple models. E.g. “the model lit review” or my activity in games workshops?</a:t>
            </a:r>
          </a:p>
          <a:p>
            <a:r>
              <a:rPr lang="en-GB" baseline="0" dirty="0" smtClean="0"/>
              <a:t>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1673DDE2-873E-44D1-A3FB-9E2306A2335F}" type="slidenum">
              <a:rPr lang="en-GB" smtClean="0"/>
              <a:t>7</a:t>
            </a:fld>
            <a:endParaRPr lang="en-GB"/>
          </a:p>
        </p:txBody>
      </p:sp>
    </p:spTree>
    <p:extLst>
      <p:ext uri="{BB962C8B-B14F-4D97-AF65-F5344CB8AC3E}">
        <p14:creationId xmlns:p14="http://schemas.microsoft.com/office/powerpoint/2010/main" val="3255251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Last of all, I suppose the fringe benefits of using play, games and </a:t>
            </a:r>
            <a:r>
              <a:rPr lang="en-GB" dirty="0" err="1" smtClean="0"/>
              <a:t>gamification</a:t>
            </a:r>
            <a:r>
              <a:rPr lang="en-GB" dirty="0" smtClean="0"/>
              <a:t>!</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Promotion, variety, promotion, FUN!</a:t>
            </a:r>
            <a:endParaRPr lang="en-GB" dirty="0" smtClean="0"/>
          </a:p>
          <a:p>
            <a:endParaRPr lang="en-GB" dirty="0" smtClean="0"/>
          </a:p>
          <a:p>
            <a:r>
              <a:rPr lang="en-GB" dirty="0" smtClean="0"/>
              <a:t>Libraries tend not to be thought of as the most exciting of places</a:t>
            </a:r>
            <a:r>
              <a:rPr lang="en-GB" baseline="0" dirty="0" smtClean="0"/>
              <a:t> … I’m a fan of mixing things up a little to challenge perceptions! Playing games in libraries? That has to help with our promotion of libraries, surely? Anything that brings a bit more fun into library settings not only stops me being bored as a librarian, it hopefully helps with student perceptions of libraries. From a serious point of view, that must include people who are anxious about using libraries, especially large academic libraries like my own.</a:t>
            </a:r>
          </a:p>
          <a:p>
            <a:endParaRPr lang="en-GB" baseline="0" dirty="0" smtClean="0"/>
          </a:p>
          <a:p>
            <a:r>
              <a:rPr lang="en-GB" baseline="0" dirty="0" smtClean="0"/>
              <a:t>Talk about creative workshops I’ve planned? </a:t>
            </a:r>
            <a:endParaRPr lang="en-GB" dirty="0"/>
          </a:p>
        </p:txBody>
      </p:sp>
      <p:sp>
        <p:nvSpPr>
          <p:cNvPr id="4" name="Slide Number Placeholder 3"/>
          <p:cNvSpPr>
            <a:spLocks noGrp="1"/>
          </p:cNvSpPr>
          <p:nvPr>
            <p:ph type="sldNum" sz="quarter" idx="10"/>
          </p:nvPr>
        </p:nvSpPr>
        <p:spPr/>
        <p:txBody>
          <a:bodyPr/>
          <a:lstStyle/>
          <a:p>
            <a:fld id="{1673DDE2-873E-44D1-A3FB-9E2306A2335F}" type="slidenum">
              <a:rPr lang="en-GB" smtClean="0"/>
              <a:t>8</a:t>
            </a:fld>
            <a:endParaRPr lang="en-GB"/>
          </a:p>
        </p:txBody>
      </p:sp>
    </p:spTree>
    <p:extLst>
      <p:ext uri="{BB962C8B-B14F-4D97-AF65-F5344CB8AC3E}">
        <p14:creationId xmlns:p14="http://schemas.microsoft.com/office/powerpoint/2010/main" val="3588712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Lots of money? Pay someone to create some wonderful digital</a:t>
            </a:r>
            <a:r>
              <a:rPr lang="en-GB" baseline="0" dirty="0" smtClean="0"/>
              <a:t> / non-digital</a:t>
            </a:r>
            <a:r>
              <a:rPr lang="en-GB" dirty="0" smtClean="0"/>
              <a:t> games?</a:t>
            </a:r>
          </a:p>
          <a:p>
            <a:endParaRPr lang="en-GB" dirty="0" smtClean="0"/>
          </a:p>
          <a:p>
            <a:r>
              <a:rPr lang="en-GB" dirty="0" smtClean="0"/>
              <a:t>Most of</a:t>
            </a:r>
            <a:r>
              <a:rPr lang="en-GB" baseline="0" dirty="0" smtClean="0"/>
              <a:t> us? Start small &amp; cheap?</a:t>
            </a:r>
          </a:p>
          <a:p>
            <a:endParaRPr lang="en-GB" baseline="0" dirty="0" smtClean="0"/>
          </a:p>
          <a:p>
            <a:r>
              <a:rPr lang="en-GB" baseline="0" dirty="0" smtClean="0"/>
              <a:t>Introduce small game like activities into teaching sessions.</a:t>
            </a:r>
          </a:p>
          <a:p>
            <a:r>
              <a:rPr lang="en-GB" baseline="0" dirty="0" smtClean="0"/>
              <a:t>Use creative activities in a playful way to help students make connections and learn in a “safe” way</a:t>
            </a:r>
          </a:p>
          <a:p>
            <a:r>
              <a:rPr lang="en-GB" baseline="0" dirty="0" smtClean="0"/>
              <a:t>Copy games from others and adapt as needed (SEEK! is creative commons for example!).</a:t>
            </a:r>
          </a:p>
          <a:p>
            <a:r>
              <a:rPr lang="en-GB" baseline="0" dirty="0" smtClean="0"/>
              <a:t>Use cheap materials like blank cards to prototype games – which you can leave “rough &amp; ready” or turn into more professional looking games.</a:t>
            </a:r>
          </a:p>
          <a:p>
            <a:endParaRPr lang="en-GB" dirty="0"/>
          </a:p>
        </p:txBody>
      </p:sp>
      <p:sp>
        <p:nvSpPr>
          <p:cNvPr id="4" name="Slide Number Placeholder 3"/>
          <p:cNvSpPr>
            <a:spLocks noGrp="1"/>
          </p:cNvSpPr>
          <p:nvPr>
            <p:ph type="sldNum" sz="quarter" idx="10"/>
          </p:nvPr>
        </p:nvSpPr>
        <p:spPr/>
        <p:txBody>
          <a:bodyPr/>
          <a:lstStyle/>
          <a:p>
            <a:fld id="{1673DDE2-873E-44D1-A3FB-9E2306A2335F}" type="slidenum">
              <a:rPr lang="en-GB" smtClean="0"/>
              <a:t>9</a:t>
            </a:fld>
            <a:endParaRPr lang="en-GB"/>
          </a:p>
        </p:txBody>
      </p:sp>
    </p:spTree>
    <p:extLst>
      <p:ext uri="{BB962C8B-B14F-4D97-AF65-F5344CB8AC3E}">
        <p14:creationId xmlns:p14="http://schemas.microsoft.com/office/powerpoint/2010/main" val="1953617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1DBA442-9D17-4240-8854-30518232A8DD}" type="datetimeFigureOut">
              <a:rPr lang="en-GB" smtClean="0"/>
              <a:t>07/10/2013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6EDAEA-1AE3-4367-A24D-F2EF489AD4D8}" type="slidenum">
              <a:rPr lang="en-GB" smtClean="0"/>
              <a:t>‹#›</a:t>
            </a:fld>
            <a:endParaRPr lang="en-GB"/>
          </a:p>
        </p:txBody>
      </p:sp>
    </p:spTree>
    <p:extLst>
      <p:ext uri="{BB962C8B-B14F-4D97-AF65-F5344CB8AC3E}">
        <p14:creationId xmlns:p14="http://schemas.microsoft.com/office/powerpoint/2010/main" val="2183636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DBA442-9D17-4240-8854-30518232A8DD}" type="datetimeFigureOut">
              <a:rPr lang="en-GB" smtClean="0"/>
              <a:t>07/10/2013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6EDAEA-1AE3-4367-A24D-F2EF489AD4D8}" type="slidenum">
              <a:rPr lang="en-GB" smtClean="0"/>
              <a:t>‹#›</a:t>
            </a:fld>
            <a:endParaRPr lang="en-GB"/>
          </a:p>
        </p:txBody>
      </p:sp>
    </p:spTree>
    <p:extLst>
      <p:ext uri="{BB962C8B-B14F-4D97-AF65-F5344CB8AC3E}">
        <p14:creationId xmlns:p14="http://schemas.microsoft.com/office/powerpoint/2010/main" val="2656352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DBA442-9D17-4240-8854-30518232A8DD}" type="datetimeFigureOut">
              <a:rPr lang="en-GB" smtClean="0"/>
              <a:t>07/10/2013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6EDAEA-1AE3-4367-A24D-F2EF489AD4D8}" type="slidenum">
              <a:rPr lang="en-GB" smtClean="0"/>
              <a:t>‹#›</a:t>
            </a:fld>
            <a:endParaRPr lang="en-GB"/>
          </a:p>
        </p:txBody>
      </p:sp>
    </p:spTree>
    <p:extLst>
      <p:ext uri="{BB962C8B-B14F-4D97-AF65-F5344CB8AC3E}">
        <p14:creationId xmlns:p14="http://schemas.microsoft.com/office/powerpoint/2010/main" val="3326300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982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DBA442-9D17-4240-8854-30518232A8DD}" type="datetimeFigureOut">
              <a:rPr lang="en-GB" smtClean="0"/>
              <a:t>07/10/2013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6EDAEA-1AE3-4367-A24D-F2EF489AD4D8}" type="slidenum">
              <a:rPr lang="en-GB" smtClean="0"/>
              <a:t>‹#›</a:t>
            </a:fld>
            <a:endParaRPr lang="en-GB"/>
          </a:p>
        </p:txBody>
      </p:sp>
    </p:spTree>
    <p:extLst>
      <p:ext uri="{BB962C8B-B14F-4D97-AF65-F5344CB8AC3E}">
        <p14:creationId xmlns:p14="http://schemas.microsoft.com/office/powerpoint/2010/main" val="402378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BA442-9D17-4240-8854-30518232A8DD}" type="datetimeFigureOut">
              <a:rPr lang="en-GB" smtClean="0"/>
              <a:t>07/10/2013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6EDAEA-1AE3-4367-A24D-F2EF489AD4D8}" type="slidenum">
              <a:rPr lang="en-GB" smtClean="0"/>
              <a:t>‹#›</a:t>
            </a:fld>
            <a:endParaRPr lang="en-GB"/>
          </a:p>
        </p:txBody>
      </p:sp>
    </p:spTree>
    <p:extLst>
      <p:ext uri="{BB962C8B-B14F-4D97-AF65-F5344CB8AC3E}">
        <p14:creationId xmlns:p14="http://schemas.microsoft.com/office/powerpoint/2010/main" val="1500225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1DBA442-9D17-4240-8854-30518232A8DD}" type="datetimeFigureOut">
              <a:rPr lang="en-GB" smtClean="0"/>
              <a:t>07/10/2013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6EDAEA-1AE3-4367-A24D-F2EF489AD4D8}" type="slidenum">
              <a:rPr lang="en-GB" smtClean="0"/>
              <a:t>‹#›</a:t>
            </a:fld>
            <a:endParaRPr lang="en-GB"/>
          </a:p>
        </p:txBody>
      </p:sp>
    </p:spTree>
    <p:extLst>
      <p:ext uri="{BB962C8B-B14F-4D97-AF65-F5344CB8AC3E}">
        <p14:creationId xmlns:p14="http://schemas.microsoft.com/office/powerpoint/2010/main" val="73232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1DBA442-9D17-4240-8854-30518232A8DD}" type="datetimeFigureOut">
              <a:rPr lang="en-GB" smtClean="0"/>
              <a:t>07/10/2013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56EDAEA-1AE3-4367-A24D-F2EF489AD4D8}" type="slidenum">
              <a:rPr lang="en-GB" smtClean="0"/>
              <a:t>‹#›</a:t>
            </a:fld>
            <a:endParaRPr lang="en-GB"/>
          </a:p>
        </p:txBody>
      </p:sp>
    </p:spTree>
    <p:extLst>
      <p:ext uri="{BB962C8B-B14F-4D97-AF65-F5344CB8AC3E}">
        <p14:creationId xmlns:p14="http://schemas.microsoft.com/office/powerpoint/2010/main" val="3866572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1DBA442-9D17-4240-8854-30518232A8DD}" type="datetimeFigureOut">
              <a:rPr lang="en-GB" smtClean="0"/>
              <a:t>07/10/2013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56EDAEA-1AE3-4367-A24D-F2EF489AD4D8}" type="slidenum">
              <a:rPr lang="en-GB" smtClean="0"/>
              <a:t>‹#›</a:t>
            </a:fld>
            <a:endParaRPr lang="en-GB"/>
          </a:p>
        </p:txBody>
      </p:sp>
    </p:spTree>
    <p:extLst>
      <p:ext uri="{BB962C8B-B14F-4D97-AF65-F5344CB8AC3E}">
        <p14:creationId xmlns:p14="http://schemas.microsoft.com/office/powerpoint/2010/main" val="2737997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BA442-9D17-4240-8854-30518232A8DD}" type="datetimeFigureOut">
              <a:rPr lang="en-GB" smtClean="0"/>
              <a:t>07/10/2013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56EDAEA-1AE3-4367-A24D-F2EF489AD4D8}" type="slidenum">
              <a:rPr lang="en-GB" smtClean="0"/>
              <a:t>‹#›</a:t>
            </a:fld>
            <a:endParaRPr lang="en-GB"/>
          </a:p>
        </p:txBody>
      </p:sp>
    </p:spTree>
    <p:extLst>
      <p:ext uri="{BB962C8B-B14F-4D97-AF65-F5344CB8AC3E}">
        <p14:creationId xmlns:p14="http://schemas.microsoft.com/office/powerpoint/2010/main" val="2465256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BA442-9D17-4240-8854-30518232A8DD}" type="datetimeFigureOut">
              <a:rPr lang="en-GB" smtClean="0"/>
              <a:t>07/10/2013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6EDAEA-1AE3-4367-A24D-F2EF489AD4D8}" type="slidenum">
              <a:rPr lang="en-GB" smtClean="0"/>
              <a:t>‹#›</a:t>
            </a:fld>
            <a:endParaRPr lang="en-GB"/>
          </a:p>
        </p:txBody>
      </p:sp>
    </p:spTree>
    <p:extLst>
      <p:ext uri="{BB962C8B-B14F-4D97-AF65-F5344CB8AC3E}">
        <p14:creationId xmlns:p14="http://schemas.microsoft.com/office/powerpoint/2010/main" val="458895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BA442-9D17-4240-8854-30518232A8DD}" type="datetimeFigureOut">
              <a:rPr lang="en-GB" smtClean="0"/>
              <a:t>07/10/2013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6EDAEA-1AE3-4367-A24D-F2EF489AD4D8}" type="slidenum">
              <a:rPr lang="en-GB" smtClean="0"/>
              <a:t>‹#›</a:t>
            </a:fld>
            <a:endParaRPr lang="en-GB"/>
          </a:p>
        </p:txBody>
      </p:sp>
    </p:spTree>
    <p:extLst>
      <p:ext uri="{BB962C8B-B14F-4D97-AF65-F5344CB8AC3E}">
        <p14:creationId xmlns:p14="http://schemas.microsoft.com/office/powerpoint/2010/main" val="1144941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BA442-9D17-4240-8854-30518232A8DD}" type="datetimeFigureOut">
              <a:rPr lang="en-GB" smtClean="0"/>
              <a:t>07/10/2013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EDAEA-1AE3-4367-A24D-F2EF489AD4D8}" type="slidenum">
              <a:rPr lang="en-GB" smtClean="0"/>
              <a:t>‹#›</a:t>
            </a:fld>
            <a:endParaRPr lang="en-GB"/>
          </a:p>
        </p:txBody>
      </p:sp>
    </p:spTree>
    <p:extLst>
      <p:ext uri="{BB962C8B-B14F-4D97-AF65-F5344CB8AC3E}">
        <p14:creationId xmlns:p14="http://schemas.microsoft.com/office/powerpoint/2010/main" val="270149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jpeg"/><Relationship Id="rId7" Type="http://schemas.openxmlformats.org/officeDocument/2006/relationships/hyperlink" Target="mailto:a.p.walsh@hud.ac.uk"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gamesforlibraries.blogspot.co.uk/" TargetMode="External"/><Relationship Id="rId5" Type="http://schemas.openxmlformats.org/officeDocument/2006/relationships/hyperlink" Target="http://eprints.hud.ac.uk/15377/" TargetMode="External"/><Relationship Id="rId10" Type="http://schemas.openxmlformats.org/officeDocument/2006/relationships/image" Target="../media/image18.jpeg"/><Relationship Id="rId4" Type="http://schemas.openxmlformats.org/officeDocument/2006/relationships/hyperlink" Target="http://innovativelibraries.org.uk/" TargetMode="External"/><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60000"/>
                    </a14:imgEffect>
                  </a14:imgLayer>
                </a14:imgProps>
              </a:ext>
              <a:ext uri="{28A0092B-C50C-407E-A947-70E740481C1C}">
                <a14:useLocalDpi xmlns:a14="http://schemas.microsoft.com/office/drawing/2010/main" val="0"/>
              </a:ext>
            </a:extLst>
          </a:blip>
          <a:srcRect t="2147"/>
          <a:stretch/>
        </p:blipFill>
        <p:spPr bwMode="auto">
          <a:xfrm>
            <a:off x="-20283" y="1"/>
            <a:ext cx="934466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765847" y="836712"/>
            <a:ext cx="7772400" cy="1470025"/>
          </a:xfrm>
        </p:spPr>
        <p:txBody>
          <a:bodyPr>
            <a:normAutofit fontScale="90000"/>
          </a:bodyPr>
          <a:lstStyle/>
          <a:p>
            <a:r>
              <a:rPr lang="en-GB" b="1" dirty="0" smtClean="0"/>
              <a:t>Game Based </a:t>
            </a:r>
            <a:r>
              <a:rPr lang="en-GB" b="1" dirty="0"/>
              <a:t>L</a:t>
            </a:r>
            <a:r>
              <a:rPr lang="en-GB" b="1" dirty="0" smtClean="0"/>
              <a:t>earning for Information Literacy Instruction.</a:t>
            </a:r>
            <a:br>
              <a:rPr lang="en-GB" b="1" dirty="0" smtClean="0"/>
            </a:br>
            <a:r>
              <a:rPr lang="en-GB" b="1" dirty="0" smtClean="0"/>
              <a:t>                                    </a:t>
            </a:r>
            <a:endParaRPr lang="en-GB" b="1" dirty="0"/>
          </a:p>
        </p:txBody>
      </p:sp>
      <p:sp>
        <p:nvSpPr>
          <p:cNvPr id="3" name="Subtitle 2"/>
          <p:cNvSpPr>
            <a:spLocks noGrp="1"/>
          </p:cNvSpPr>
          <p:nvPr>
            <p:ph type="subTitle" idx="1"/>
          </p:nvPr>
        </p:nvSpPr>
        <p:spPr>
          <a:xfrm>
            <a:off x="26572" y="5260913"/>
            <a:ext cx="5834185" cy="1260311"/>
          </a:xfrm>
        </p:spPr>
        <p:txBody>
          <a:bodyPr>
            <a:normAutofit/>
          </a:bodyPr>
          <a:lstStyle/>
          <a:p>
            <a:pPr algn="l"/>
            <a:r>
              <a:rPr lang="en-GB" sz="1800" dirty="0" smtClean="0">
                <a:solidFill>
                  <a:schemeClr val="tx1"/>
                </a:solidFill>
              </a:rPr>
              <a:t>Andrew Walsh,  Academic Librarian / Teaching Fellow</a:t>
            </a:r>
          </a:p>
          <a:p>
            <a:pPr algn="l"/>
            <a:r>
              <a:rPr lang="en-GB" sz="1800" dirty="0" smtClean="0">
                <a:solidFill>
                  <a:schemeClr val="tx1"/>
                </a:solidFill>
              </a:rPr>
              <a:t>Twitter - andywalsh999 </a:t>
            </a:r>
          </a:p>
          <a:p>
            <a:pPr algn="l"/>
            <a:r>
              <a:rPr lang="en-GB" sz="1800" dirty="0">
                <a:solidFill>
                  <a:schemeClr val="tx1"/>
                </a:solidFill>
              </a:rPr>
              <a:t>http://innovativelibraries.org.uk/</a:t>
            </a:r>
            <a:endParaRPr lang="en-GB" sz="1800" dirty="0" smtClean="0">
              <a:solidFill>
                <a:schemeClr val="tx1"/>
              </a:solidFill>
            </a:endParaRPr>
          </a:p>
        </p:txBody>
      </p:sp>
      <p:sp>
        <p:nvSpPr>
          <p:cNvPr id="5" name="Title 1"/>
          <p:cNvSpPr txBox="1">
            <a:spLocks/>
          </p:cNvSpPr>
          <p:nvPr/>
        </p:nvSpPr>
        <p:spPr>
          <a:xfrm>
            <a:off x="19067" y="3987914"/>
            <a:ext cx="3307904" cy="126518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t>ECIL, 2013.</a:t>
            </a:r>
            <a:endParaRPr lang="en-GB" dirty="0"/>
          </a:p>
        </p:txBody>
      </p:sp>
    </p:spTree>
    <p:extLst>
      <p:ext uri="{BB962C8B-B14F-4D97-AF65-F5344CB8AC3E}">
        <p14:creationId xmlns:p14="http://schemas.microsoft.com/office/powerpoint/2010/main" val="25259745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26368"/>
          </a:xfrm>
        </p:spPr>
        <p:txBody>
          <a:bodyPr/>
          <a:lstStyle/>
          <a:p>
            <a:r>
              <a:rPr lang="en-GB" dirty="0" smtClean="0"/>
              <a:t>Generating ideas &amp; prototypes</a:t>
            </a:r>
            <a:endParaRPr lang="en-GB" dirty="0"/>
          </a:p>
        </p:txBody>
      </p:sp>
      <p:sp>
        <p:nvSpPr>
          <p:cNvPr id="3" name="Content Placeholder 2"/>
          <p:cNvSpPr>
            <a:spLocks noGrp="1"/>
          </p:cNvSpPr>
          <p:nvPr>
            <p:ph idx="1"/>
          </p:nvPr>
        </p:nvSpPr>
        <p:spPr>
          <a:xfrm>
            <a:off x="467544" y="1361092"/>
            <a:ext cx="8075240" cy="1036712"/>
          </a:xfrm>
        </p:spPr>
        <p:txBody>
          <a:bodyPr/>
          <a:lstStyle/>
          <a:p>
            <a:pPr marL="0" indent="0" algn="ctr">
              <a:buNone/>
            </a:pPr>
            <a:r>
              <a:rPr lang="en-GB" dirty="0"/>
              <a:t>http://gamesforlibraries.blogspot.co.uk/</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934" t="9654" r="17674"/>
          <a:stretch/>
        </p:blipFill>
        <p:spPr bwMode="auto">
          <a:xfrm>
            <a:off x="1043608" y="2276872"/>
            <a:ext cx="6282298" cy="4488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7259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Examples of library games</a:t>
            </a:r>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653136"/>
            <a:ext cx="6724650"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1268760"/>
            <a:ext cx="3936437"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1285788"/>
            <a:ext cx="3818105" cy="289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246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scrabble photo2.JPG"/>
          <p:cNvPicPr>
            <a:picLocks noChangeAspect="1"/>
          </p:cNvPicPr>
          <p:nvPr/>
        </p:nvPicPr>
        <p:blipFill>
          <a:blip r:embed="rId3">
            <a:lum bright="78000" contrast="10000"/>
            <a:extLst>
              <a:ext uri="{28A0092B-C50C-407E-A947-70E740481C1C}">
                <a14:useLocalDpi xmlns:a14="http://schemas.microsoft.com/office/drawing/2010/main" val="0"/>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p:cNvSpPr txBox="1">
            <a:spLocks/>
          </p:cNvSpPr>
          <p:nvPr/>
        </p:nvSpPr>
        <p:spPr>
          <a:xfrm>
            <a:off x="971550" y="1268761"/>
            <a:ext cx="7499350" cy="5184427"/>
          </a:xfrm>
          <a:prstGeom prst="rect">
            <a:avLst/>
          </a:prstGeom>
        </p:spPr>
        <p:txBody>
          <a:bodyPr/>
          <a:lstStyle/>
          <a:p>
            <a:pPr marL="342900" indent="-342900">
              <a:spcBef>
                <a:spcPct val="20000"/>
              </a:spcBef>
              <a:buFont typeface="Wingdings 2" pitchFamily="18" charset="2"/>
              <a:buNone/>
              <a:defRPr/>
            </a:pPr>
            <a:r>
              <a:rPr lang="en-GB" sz="2800" kern="0" dirty="0" smtClean="0">
                <a:latin typeface="Arial" pitchFamily="34" charset="0"/>
                <a:ea typeface="DejaVu Sans"/>
                <a:cs typeface="DejaVu Sans"/>
              </a:rPr>
              <a:t>More </a:t>
            </a:r>
            <a:r>
              <a:rPr lang="en-GB" sz="2800" kern="0" dirty="0">
                <a:latin typeface="Arial" pitchFamily="34" charset="0"/>
                <a:ea typeface="DejaVu Sans"/>
                <a:cs typeface="DejaVu Sans"/>
              </a:rPr>
              <a:t>stuff from me at</a:t>
            </a:r>
            <a:r>
              <a:rPr lang="en-GB" sz="2800" kern="0" dirty="0" smtClean="0">
                <a:latin typeface="Arial" pitchFamily="34" charset="0"/>
                <a:ea typeface="DejaVu Sans"/>
                <a:cs typeface="DejaVu Sans"/>
              </a:rPr>
              <a:t>: </a:t>
            </a:r>
            <a:r>
              <a:rPr lang="en-GB" sz="2800" dirty="0">
                <a:hlinkClick r:id="rId4"/>
              </a:rPr>
              <a:t>http://innovativelibraries.org.uk/</a:t>
            </a:r>
            <a:r>
              <a:rPr lang="en-GB" sz="2800" dirty="0"/>
              <a:t> </a:t>
            </a:r>
            <a:endParaRPr lang="en-GB" sz="2800" dirty="0" smtClean="0"/>
          </a:p>
          <a:p>
            <a:pPr marL="3543300" lvl="7" indent="-342900" algn="ctr">
              <a:spcBef>
                <a:spcPct val="20000"/>
              </a:spcBef>
              <a:defRPr/>
            </a:pPr>
            <a:r>
              <a:rPr lang="en-GB" sz="1400" b="1" kern="0" dirty="0">
                <a:latin typeface="Arial" pitchFamily="34" charset="0"/>
                <a:ea typeface="DejaVu Sans"/>
                <a:cs typeface="DejaVu Sans"/>
              </a:rPr>
              <a:t>As well as my books</a:t>
            </a:r>
            <a:r>
              <a:rPr lang="en-GB" sz="1400" b="1" kern="0" dirty="0">
                <a:latin typeface="Arial" pitchFamily="34" charset="0"/>
                <a:ea typeface="DejaVu Sans"/>
                <a:cs typeface="DejaVu Sans"/>
                <a:sym typeface="Wingdings" pitchFamily="2" charset="2"/>
              </a:rPr>
              <a:t> </a:t>
            </a:r>
            <a:r>
              <a:rPr lang="en-GB" sz="1400" b="1" kern="0" dirty="0">
                <a:latin typeface="Arial" pitchFamily="34" charset="0"/>
                <a:ea typeface="DejaVu Sans"/>
                <a:cs typeface="DejaVu Sans"/>
              </a:rPr>
              <a:t>---&gt;</a:t>
            </a:r>
          </a:p>
          <a:p>
            <a:pPr marL="342900" indent="-342900">
              <a:spcBef>
                <a:spcPct val="20000"/>
              </a:spcBef>
              <a:buFont typeface="Wingdings 2" pitchFamily="18" charset="2"/>
              <a:buNone/>
              <a:defRPr/>
            </a:pPr>
            <a:endParaRPr lang="en-GB" sz="1000" b="1" kern="0" dirty="0">
              <a:latin typeface="Arial" pitchFamily="34" charset="0"/>
              <a:ea typeface="DejaVu Sans"/>
              <a:cs typeface="DejaVu Sans"/>
            </a:endParaRPr>
          </a:p>
          <a:p>
            <a:r>
              <a:rPr lang="en-GB" sz="2800" dirty="0" smtClean="0"/>
              <a:t>Download SEEK</a:t>
            </a:r>
            <a:r>
              <a:rPr lang="en-GB" sz="2800" dirty="0"/>
              <a:t>! </a:t>
            </a:r>
            <a:endParaRPr lang="en-GB" sz="2800" dirty="0" smtClean="0"/>
          </a:p>
          <a:p>
            <a:r>
              <a:rPr lang="en-GB" sz="2800" dirty="0" smtClean="0">
                <a:hlinkClick r:id="rId5"/>
              </a:rPr>
              <a:t>http</a:t>
            </a:r>
            <a:r>
              <a:rPr lang="en-GB" sz="2800" dirty="0">
                <a:hlinkClick r:id="rId5"/>
              </a:rPr>
              <a:t>://eprints.hud.ac.uk/15377</a:t>
            </a:r>
            <a:r>
              <a:rPr lang="en-GB" sz="2800" dirty="0" smtClean="0">
                <a:hlinkClick r:id="rId5"/>
              </a:rPr>
              <a:t>/</a:t>
            </a:r>
            <a:r>
              <a:rPr lang="en-GB" sz="2800" dirty="0" smtClean="0"/>
              <a:t> </a:t>
            </a:r>
          </a:p>
          <a:p>
            <a:endParaRPr lang="en-GB" sz="1000" dirty="0"/>
          </a:p>
          <a:p>
            <a:r>
              <a:rPr lang="en-GB" sz="2800" dirty="0"/>
              <a:t>Making Games for Libraries </a:t>
            </a:r>
            <a:r>
              <a:rPr lang="en-GB" sz="2800" dirty="0" smtClean="0"/>
              <a:t>Workshops</a:t>
            </a:r>
          </a:p>
          <a:p>
            <a:r>
              <a:rPr lang="en-GB" sz="2800" dirty="0">
                <a:hlinkClick r:id="rId6"/>
              </a:rPr>
              <a:t>http://gamesforlibraries.blogspot.co.uk</a:t>
            </a:r>
            <a:r>
              <a:rPr lang="en-GB" sz="2800" dirty="0" smtClean="0">
                <a:hlinkClick r:id="rId6"/>
              </a:rPr>
              <a:t>/</a:t>
            </a:r>
            <a:r>
              <a:rPr lang="en-GB" sz="2800" dirty="0" smtClean="0"/>
              <a:t> </a:t>
            </a:r>
            <a:endParaRPr lang="en-GB" sz="2800" dirty="0"/>
          </a:p>
          <a:p>
            <a:pPr marL="342900" indent="-342900">
              <a:spcBef>
                <a:spcPct val="20000"/>
              </a:spcBef>
              <a:buFont typeface="Wingdings 2" pitchFamily="18" charset="2"/>
              <a:buNone/>
              <a:defRPr/>
            </a:pPr>
            <a:endParaRPr lang="en-GB" sz="1000" kern="0" dirty="0">
              <a:latin typeface="Arial" pitchFamily="34" charset="0"/>
              <a:ea typeface="DejaVu Sans"/>
              <a:cs typeface="DejaVu Sans"/>
            </a:endParaRPr>
          </a:p>
          <a:p>
            <a:pPr marL="342900" indent="-342900">
              <a:spcBef>
                <a:spcPct val="20000"/>
              </a:spcBef>
              <a:buFont typeface="Wingdings 2" pitchFamily="18" charset="2"/>
              <a:buNone/>
              <a:defRPr/>
            </a:pPr>
            <a:r>
              <a:rPr lang="en-GB" sz="2800" kern="0" dirty="0">
                <a:latin typeface="Arial" pitchFamily="34" charset="0"/>
                <a:ea typeface="DejaVu Sans"/>
                <a:cs typeface="DejaVu Sans"/>
              </a:rPr>
              <a:t>I’m at </a:t>
            </a:r>
            <a:r>
              <a:rPr lang="en-GB" sz="2800" kern="0" dirty="0">
                <a:latin typeface="Arial" pitchFamily="34" charset="0"/>
                <a:ea typeface="DejaVu Sans"/>
                <a:cs typeface="DejaVu Sans"/>
                <a:hlinkClick r:id="rId7"/>
              </a:rPr>
              <a:t>a.p.walsh@hud.ac.uk</a:t>
            </a:r>
            <a:r>
              <a:rPr lang="en-GB" sz="2800" kern="0" dirty="0">
                <a:latin typeface="Arial" pitchFamily="34" charset="0"/>
                <a:ea typeface="DejaVu Sans"/>
                <a:cs typeface="DejaVu Sans"/>
              </a:rPr>
              <a:t> </a:t>
            </a:r>
            <a:r>
              <a:rPr lang="en-GB" sz="2800" b="1" kern="0" dirty="0">
                <a:latin typeface="Arial" pitchFamily="34" charset="0"/>
                <a:ea typeface="DejaVu Sans"/>
                <a:cs typeface="DejaVu Sans"/>
              </a:rPr>
              <a:t>or </a:t>
            </a:r>
            <a:r>
              <a:rPr lang="en-GB" sz="2800" kern="0" dirty="0">
                <a:latin typeface="Arial" pitchFamily="34" charset="0"/>
                <a:ea typeface="DejaVu Sans"/>
                <a:cs typeface="DejaVu Sans"/>
              </a:rPr>
              <a:t>@andywalsh999 on Twitter </a:t>
            </a:r>
          </a:p>
          <a:p>
            <a:pPr marL="342900" indent="-342900">
              <a:spcBef>
                <a:spcPct val="20000"/>
              </a:spcBef>
              <a:buFont typeface="Wingdings 2" pitchFamily="18" charset="2"/>
              <a:buNone/>
              <a:defRPr/>
            </a:pPr>
            <a:endParaRPr lang="en-GB" sz="2800" kern="0" dirty="0">
              <a:latin typeface="Arial" pitchFamily="34" charset="0"/>
              <a:ea typeface="DejaVu Sans"/>
              <a:cs typeface="DejaVu Sans"/>
            </a:endParaRPr>
          </a:p>
          <a:p>
            <a:pPr marL="342900" indent="-342900">
              <a:spcBef>
                <a:spcPct val="20000"/>
              </a:spcBef>
              <a:buFont typeface="Wingdings 2" pitchFamily="18" charset="2"/>
              <a:buNone/>
              <a:defRPr/>
            </a:pPr>
            <a:endParaRPr lang="en-GB" sz="2800" b="1" kern="0" dirty="0">
              <a:latin typeface="Arial" pitchFamily="34" charset="0"/>
              <a:ea typeface="DejaVu Sans"/>
              <a:cs typeface="DejaVu Sans"/>
            </a:endParaRPr>
          </a:p>
        </p:txBody>
      </p:sp>
      <p:sp>
        <p:nvSpPr>
          <p:cNvPr id="21508" name="TextShape 1"/>
          <p:cNvSpPr txBox="1">
            <a:spLocks noChangeArrowheads="1"/>
          </p:cNvSpPr>
          <p:nvPr/>
        </p:nvSpPr>
        <p:spPr bwMode="auto">
          <a:xfrm>
            <a:off x="457200" y="274639"/>
            <a:ext cx="8229600" cy="9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eaLnBrk="0" hangingPunct="0">
              <a:defRPr>
                <a:solidFill>
                  <a:schemeClr val="tx1"/>
                </a:solidFill>
                <a:latin typeface="Arial" charset="0"/>
                <a:ea typeface="DejaVu Sans" pitchFamily="34" charset="0"/>
                <a:cs typeface="DejaVu Sans" pitchFamily="34" charset="0"/>
              </a:defRPr>
            </a:lvl1pPr>
            <a:lvl2pPr marL="742950" indent="-285750" eaLnBrk="0" hangingPunct="0">
              <a:defRPr>
                <a:solidFill>
                  <a:schemeClr val="tx1"/>
                </a:solidFill>
                <a:latin typeface="Arial" charset="0"/>
                <a:ea typeface="DejaVu Sans" pitchFamily="34" charset="0"/>
                <a:cs typeface="DejaVu Sans" pitchFamily="34" charset="0"/>
              </a:defRPr>
            </a:lvl2pPr>
            <a:lvl3pPr marL="1143000" indent="-228600" eaLnBrk="0" hangingPunct="0">
              <a:defRPr>
                <a:solidFill>
                  <a:schemeClr val="tx1"/>
                </a:solidFill>
                <a:latin typeface="Arial" charset="0"/>
                <a:ea typeface="DejaVu Sans" pitchFamily="34" charset="0"/>
                <a:cs typeface="DejaVu Sans" pitchFamily="34" charset="0"/>
              </a:defRPr>
            </a:lvl3pPr>
            <a:lvl4pPr marL="1600200" indent="-228600" eaLnBrk="0" hangingPunct="0">
              <a:defRPr>
                <a:solidFill>
                  <a:schemeClr val="tx1"/>
                </a:solidFill>
                <a:latin typeface="Arial" charset="0"/>
                <a:ea typeface="DejaVu Sans" pitchFamily="34" charset="0"/>
                <a:cs typeface="DejaVu Sans" pitchFamily="34" charset="0"/>
              </a:defRPr>
            </a:lvl4pPr>
            <a:lvl5pPr marL="2057400" indent="-228600" eaLnBrk="0" hangingPunct="0">
              <a:defRPr>
                <a:solidFill>
                  <a:schemeClr val="tx1"/>
                </a:solidFill>
                <a:latin typeface="Arial" charset="0"/>
                <a:ea typeface="DejaVu Sans" pitchFamily="34" charset="0"/>
                <a:cs typeface="DejaVu Sans" pitchFamily="34" charset="0"/>
              </a:defRPr>
            </a:lvl5pPr>
            <a:lvl6pPr marL="25146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6pPr>
            <a:lvl7pPr marL="29718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7pPr>
            <a:lvl8pPr marL="34290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8pPr>
            <a:lvl9pPr marL="3886200" indent="-228600" eaLnBrk="0" fontAlgn="base" hangingPunct="0">
              <a:spcBef>
                <a:spcPct val="0"/>
              </a:spcBef>
              <a:spcAft>
                <a:spcPct val="0"/>
              </a:spcAft>
              <a:defRPr>
                <a:solidFill>
                  <a:schemeClr val="tx1"/>
                </a:solidFill>
                <a:latin typeface="Arial" charset="0"/>
                <a:ea typeface="DejaVu Sans" pitchFamily="34" charset="0"/>
                <a:cs typeface="DejaVu Sans" pitchFamily="34" charset="0"/>
              </a:defRPr>
            </a:lvl9pPr>
          </a:lstStyle>
          <a:p>
            <a:pPr algn="ctr" eaLnBrk="1" hangingPunct="1"/>
            <a:r>
              <a:rPr lang="en-GB" altLang="en-US" sz="4400" dirty="0">
                <a:solidFill>
                  <a:srgbClr val="000000"/>
                </a:solidFill>
                <a:latin typeface="Calibri" pitchFamily="34" charset="0"/>
              </a:rPr>
              <a:t>Thanks for listening…</a:t>
            </a:r>
            <a:endParaRPr lang="en-US" altLang="en-US" dirty="0"/>
          </a:p>
        </p:txBody>
      </p:sp>
      <p:pic>
        <p:nvPicPr>
          <p:cNvPr id="2150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8469" y="4263727"/>
            <a:ext cx="1190593" cy="178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2359" y="765176"/>
            <a:ext cx="1196703" cy="179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8469" y="2572274"/>
            <a:ext cx="1196703" cy="1691453"/>
          </a:xfrm>
          <a:prstGeom prst="rect">
            <a:avLst/>
          </a:prstGeom>
        </p:spPr>
      </p:pic>
    </p:spTree>
    <p:extLst>
      <p:ext uri="{BB962C8B-B14F-4D97-AF65-F5344CB8AC3E}">
        <p14:creationId xmlns:p14="http://schemas.microsoft.com/office/powerpoint/2010/main" val="3491921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play?</a:t>
            </a:r>
            <a:endParaRPr lang="en-GB" dirty="0"/>
          </a:p>
        </p:txBody>
      </p:sp>
      <p:sp>
        <p:nvSpPr>
          <p:cNvPr id="3" name="Content Placeholder 2"/>
          <p:cNvSpPr>
            <a:spLocks noGrp="1"/>
          </p:cNvSpPr>
          <p:nvPr>
            <p:ph idx="1"/>
          </p:nvPr>
        </p:nvSpPr>
        <p:spPr>
          <a:xfrm>
            <a:off x="457200" y="1412776"/>
            <a:ext cx="8229600" cy="5112568"/>
          </a:xfrm>
        </p:spPr>
        <p:txBody>
          <a:bodyPr>
            <a:normAutofit/>
          </a:bodyPr>
          <a:lstStyle/>
          <a:p>
            <a:pPr marL="0" indent="0">
              <a:buNone/>
            </a:pPr>
            <a:r>
              <a:rPr lang="en-GB" sz="2200" i="1" dirty="0"/>
              <a:t>"Summing up the formal characteristic of play, we might call it a free activity standing quite consciously outside 'ordinary' life as being 'not serious' but at the same time absorbing the player intensely and utterly. It is an activity connected with no material interest, and no profit can be gained by it. It proceeds within its own proper boundaries of time and space according to fixed rules and in an orderly manner. It promotes the formation of social groupings that tend to surround themselves with secrecy and to stress the difference from the common world by disguise or other means</a:t>
            </a:r>
            <a:r>
              <a:rPr lang="en-GB" sz="2200" i="1" dirty="0" smtClean="0"/>
              <a:t>.“</a:t>
            </a:r>
          </a:p>
          <a:p>
            <a:pPr marL="0" indent="0">
              <a:buNone/>
            </a:pPr>
            <a:r>
              <a:rPr lang="en-GB" sz="1500" dirty="0" smtClean="0"/>
              <a:t>Huizinga (1955) Homo </a:t>
            </a:r>
            <a:r>
              <a:rPr lang="en-GB" sz="1500" dirty="0" err="1" smtClean="0"/>
              <a:t>Ludens</a:t>
            </a:r>
            <a:endParaRPr lang="en-GB" sz="1500" dirty="0" smtClean="0"/>
          </a:p>
          <a:p>
            <a:pPr marL="0" indent="0">
              <a:buNone/>
            </a:pPr>
            <a:endParaRPr lang="en-GB" sz="1500" dirty="0" smtClean="0"/>
          </a:p>
          <a:p>
            <a:pPr marL="0" indent="0">
              <a:buNone/>
            </a:pPr>
            <a:r>
              <a:rPr lang="en-GB" sz="2200" dirty="0" smtClean="0"/>
              <a:t>play is </a:t>
            </a:r>
            <a:r>
              <a:rPr lang="en-GB" sz="2200" i="1" dirty="0" smtClean="0"/>
              <a:t>Apparently Purposeless</a:t>
            </a:r>
            <a:r>
              <a:rPr lang="en-GB" sz="2200" dirty="0" smtClean="0"/>
              <a:t> (done for its own sake); </a:t>
            </a:r>
            <a:r>
              <a:rPr lang="en-GB" sz="2200" i="1" dirty="0" smtClean="0"/>
              <a:t>Voluntary</a:t>
            </a:r>
            <a:r>
              <a:rPr lang="en-GB" sz="2200" dirty="0" smtClean="0"/>
              <a:t>; has </a:t>
            </a:r>
            <a:r>
              <a:rPr lang="en-GB" sz="2200" i="1" dirty="0" smtClean="0"/>
              <a:t>Inherent Attraction</a:t>
            </a:r>
            <a:r>
              <a:rPr lang="en-GB" sz="2200" dirty="0" smtClean="0"/>
              <a:t>; </a:t>
            </a:r>
            <a:r>
              <a:rPr lang="en-GB" sz="2200" i="1" dirty="0" smtClean="0"/>
              <a:t>Freedom from time</a:t>
            </a:r>
            <a:r>
              <a:rPr lang="en-GB" sz="2200" dirty="0" smtClean="0"/>
              <a:t>; </a:t>
            </a:r>
            <a:r>
              <a:rPr lang="en-GB" sz="2200" i="1" dirty="0" smtClean="0"/>
              <a:t>Diminished consciousness of self</a:t>
            </a:r>
            <a:r>
              <a:rPr lang="en-GB" sz="2200" dirty="0" smtClean="0"/>
              <a:t>; </a:t>
            </a:r>
            <a:r>
              <a:rPr lang="en-GB" sz="2200" i="1" dirty="0" smtClean="0"/>
              <a:t>Improvisational potential;</a:t>
            </a:r>
            <a:r>
              <a:rPr lang="en-GB" sz="2200" dirty="0" smtClean="0"/>
              <a:t> and </a:t>
            </a:r>
            <a:r>
              <a:rPr lang="en-GB" sz="2200" i="1" dirty="0" smtClean="0"/>
              <a:t>Continuation desire</a:t>
            </a:r>
            <a:r>
              <a:rPr lang="en-GB" sz="2200" dirty="0" smtClean="0"/>
              <a:t>.</a:t>
            </a:r>
          </a:p>
          <a:p>
            <a:pPr marL="0" indent="0">
              <a:buNone/>
            </a:pPr>
            <a:r>
              <a:rPr lang="en-GB" sz="1500" dirty="0" smtClean="0"/>
              <a:t>Brown </a:t>
            </a:r>
            <a:r>
              <a:rPr lang="en-GB" sz="1500" dirty="0"/>
              <a:t>&amp; </a:t>
            </a:r>
            <a:r>
              <a:rPr lang="en-GB" sz="1500" dirty="0" smtClean="0"/>
              <a:t>Vaughan </a:t>
            </a:r>
            <a:r>
              <a:rPr lang="en-GB" sz="1500" dirty="0"/>
              <a:t>(2010) </a:t>
            </a:r>
            <a:r>
              <a:rPr lang="en-GB" sz="1500" i="1" dirty="0"/>
              <a:t>Play: How it shapes the brain, opens the imagination, and invigorates the soul</a:t>
            </a:r>
            <a:r>
              <a:rPr lang="en-GB" sz="1500" dirty="0"/>
              <a:t>. </a:t>
            </a:r>
            <a:endParaRPr lang="en-GB" sz="1800" dirty="0"/>
          </a:p>
        </p:txBody>
      </p:sp>
    </p:spTree>
    <p:extLst>
      <p:ext uri="{BB962C8B-B14F-4D97-AF65-F5344CB8AC3E}">
        <p14:creationId xmlns:p14="http://schemas.microsoft.com/office/powerpoint/2010/main" val="6660845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are games?</a:t>
            </a:r>
            <a:endParaRPr lang="en-GB" dirty="0"/>
          </a:p>
        </p:txBody>
      </p:sp>
      <p:sp>
        <p:nvSpPr>
          <p:cNvPr id="3" name="Content Placeholder 2"/>
          <p:cNvSpPr>
            <a:spLocks noGrp="1"/>
          </p:cNvSpPr>
          <p:nvPr>
            <p:ph idx="1"/>
          </p:nvPr>
        </p:nvSpPr>
        <p:spPr/>
        <p:txBody>
          <a:bodyPr>
            <a:normAutofit/>
          </a:bodyPr>
          <a:lstStyle/>
          <a:p>
            <a:pPr marL="0" indent="0">
              <a:buNone/>
            </a:pPr>
            <a:r>
              <a:rPr lang="en-GB" dirty="0" smtClean="0"/>
              <a:t>Play with rules?</a:t>
            </a:r>
          </a:p>
          <a:p>
            <a:pPr marL="0" indent="0">
              <a:buNone/>
            </a:pPr>
            <a:endParaRPr lang="en-GB" i="1" dirty="0"/>
          </a:p>
          <a:p>
            <a:pPr marL="0" indent="0">
              <a:buNone/>
            </a:pPr>
            <a:r>
              <a:rPr lang="en-GB" i="1" dirty="0" smtClean="0"/>
              <a:t>“</a:t>
            </a:r>
            <a:r>
              <a:rPr lang="en-GB" i="1" dirty="0"/>
              <a:t>All games share four defining traits: a goal, rules, a feedback system, and voluntary participation.” </a:t>
            </a:r>
            <a:endParaRPr lang="en-GB" i="1" dirty="0" smtClean="0"/>
          </a:p>
          <a:p>
            <a:pPr marL="0" indent="0">
              <a:buNone/>
            </a:pPr>
            <a:endParaRPr lang="en-GB" i="1" dirty="0"/>
          </a:p>
          <a:p>
            <a:pPr marL="0" indent="0">
              <a:buNone/>
            </a:pPr>
            <a:r>
              <a:rPr lang="en-GB" sz="1400" dirty="0" err="1" smtClean="0"/>
              <a:t>McGonigal</a:t>
            </a:r>
            <a:r>
              <a:rPr lang="en-GB" sz="1400" dirty="0" smtClean="0"/>
              <a:t> (</a:t>
            </a:r>
            <a:r>
              <a:rPr lang="en-GB" sz="1400" dirty="0"/>
              <a:t>2012) </a:t>
            </a:r>
            <a:r>
              <a:rPr lang="en-GB" sz="1400" i="1" dirty="0"/>
              <a:t>Reality is broken: Why games make us better and how they can change the world</a:t>
            </a:r>
            <a:r>
              <a:rPr lang="en-GB" sz="1400" dirty="0"/>
              <a:t>. </a:t>
            </a:r>
          </a:p>
        </p:txBody>
      </p:sp>
    </p:spTree>
    <p:extLst>
      <p:ext uri="{BB962C8B-B14F-4D97-AF65-F5344CB8AC3E}">
        <p14:creationId xmlns:p14="http://schemas.microsoft.com/office/powerpoint/2010/main" val="651721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a:t>
            </a:r>
            <a:r>
              <a:rPr lang="en-GB" dirty="0" err="1" smtClean="0"/>
              <a:t>Gamification</a:t>
            </a:r>
            <a:r>
              <a:rPr lang="en-GB" dirty="0" smtClean="0"/>
              <a:t>?</a:t>
            </a:r>
            <a:endParaRPr lang="en-GB" dirty="0"/>
          </a:p>
        </p:txBody>
      </p:sp>
      <p:sp>
        <p:nvSpPr>
          <p:cNvPr id="3" name="Content Placeholder 2"/>
          <p:cNvSpPr>
            <a:spLocks noGrp="1"/>
          </p:cNvSpPr>
          <p:nvPr>
            <p:ph idx="1"/>
          </p:nvPr>
        </p:nvSpPr>
        <p:spPr/>
        <p:txBody>
          <a:bodyPr>
            <a:normAutofit/>
          </a:bodyPr>
          <a:lstStyle/>
          <a:p>
            <a:pPr marL="0" indent="0">
              <a:buNone/>
            </a:pPr>
            <a:r>
              <a:rPr lang="en-GB" i="1" dirty="0" smtClean="0"/>
              <a:t>‘The </a:t>
            </a:r>
            <a:r>
              <a:rPr lang="en-GB" i="1" dirty="0"/>
              <a:t>application of typical elements of game playing (e.g. point scoring, competition with others, rules of play) to other areas of activity, typically as an online marketing technique to encourage engagement with a product or </a:t>
            </a:r>
            <a:r>
              <a:rPr lang="en-GB" i="1" dirty="0" smtClean="0"/>
              <a:t>service.’</a:t>
            </a:r>
          </a:p>
          <a:p>
            <a:pPr marL="0" indent="0">
              <a:buNone/>
            </a:pPr>
            <a:endParaRPr lang="en-GB" sz="1400" i="1" dirty="0"/>
          </a:p>
          <a:p>
            <a:pPr marL="0" indent="0">
              <a:buNone/>
            </a:pPr>
            <a:r>
              <a:rPr lang="en-GB" sz="1400" i="1" dirty="0" smtClean="0"/>
              <a:t>(OED definition)</a:t>
            </a:r>
            <a:endParaRPr lang="en-GB" sz="1400" i="1" dirty="0"/>
          </a:p>
        </p:txBody>
      </p:sp>
    </p:spTree>
    <p:extLst>
      <p:ext uri="{BB962C8B-B14F-4D97-AF65-F5344CB8AC3E}">
        <p14:creationId xmlns:p14="http://schemas.microsoft.com/office/powerpoint/2010/main" val="2397271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Why use games for </a:t>
            </a:r>
            <a:r>
              <a:rPr lang="en-GB" strike="sngStrike" dirty="0" smtClean="0"/>
              <a:t>learning</a:t>
            </a:r>
            <a:r>
              <a:rPr lang="en-GB" dirty="0" smtClean="0"/>
              <a:t> libraries?</a:t>
            </a:r>
            <a:endParaRPr lang="en-GB" dirty="0"/>
          </a:p>
        </p:txBody>
      </p:sp>
      <p:sp>
        <p:nvSpPr>
          <p:cNvPr id="3" name="Content Placeholder 2"/>
          <p:cNvSpPr>
            <a:spLocks noGrp="1"/>
          </p:cNvSpPr>
          <p:nvPr>
            <p:ph idx="1"/>
          </p:nvPr>
        </p:nvSpPr>
        <p:spPr/>
        <p:txBody>
          <a:bodyPr/>
          <a:lstStyle/>
          <a:p>
            <a:endParaRPr lang="en-GB" dirty="0"/>
          </a:p>
        </p:txBody>
      </p:sp>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3001" t="16875" r="13133" b="1012"/>
          <a:stretch/>
        </p:blipFill>
        <p:spPr bwMode="auto">
          <a:xfrm>
            <a:off x="9104" y="1236791"/>
            <a:ext cx="9134896" cy="570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9512" y="6021288"/>
            <a:ext cx="8136904" cy="307777"/>
          </a:xfrm>
          <a:prstGeom prst="rect">
            <a:avLst/>
          </a:prstGeom>
          <a:noFill/>
        </p:spPr>
        <p:txBody>
          <a:bodyPr wrap="square" rtlCol="0">
            <a:spAutoFit/>
          </a:bodyPr>
          <a:lstStyle/>
          <a:p>
            <a:r>
              <a:rPr lang="en-GB" sz="1400" b="1" dirty="0" smtClean="0">
                <a:solidFill>
                  <a:schemeClr val="bg1"/>
                </a:solidFill>
              </a:rPr>
              <a:t>https://libwebspace.library.cmu.edu:4430/libraries-and-collections/Libraries/etc/game2/game2.swf</a:t>
            </a:r>
            <a:endParaRPr lang="en-GB" sz="1400" b="1" dirty="0">
              <a:solidFill>
                <a:schemeClr val="bg1"/>
              </a:solidFill>
            </a:endParaRPr>
          </a:p>
        </p:txBody>
      </p:sp>
    </p:spTree>
    <p:extLst>
      <p:ext uri="{BB962C8B-B14F-4D97-AF65-F5344CB8AC3E}">
        <p14:creationId xmlns:p14="http://schemas.microsoft.com/office/powerpoint/2010/main" val="9270431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Engagement</a:t>
            </a:r>
            <a:endParaRPr lang="en-GB" dirty="0"/>
          </a:p>
        </p:txBody>
      </p:sp>
      <p:sp>
        <p:nvSpPr>
          <p:cNvPr id="4" name="Content Placeholder 3"/>
          <p:cNvSpPr>
            <a:spLocks noGrp="1"/>
          </p:cNvSpPr>
          <p:nvPr>
            <p:ph idx="1"/>
          </p:nvPr>
        </p:nvSpPr>
        <p:spPr/>
        <p:txBody>
          <a:bodyPr/>
          <a:lstStyle/>
          <a:p>
            <a:endParaRPr lang="en-GB"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1224770"/>
            <a:ext cx="7668344" cy="5742257"/>
          </a:xfrm>
          <a:prstGeom prst="rect">
            <a:avLst/>
          </a:prstGeom>
          <a:noFill/>
        </p:spPr>
      </p:pic>
    </p:spTree>
    <p:extLst>
      <p:ext uri="{BB962C8B-B14F-4D97-AF65-F5344CB8AC3E}">
        <p14:creationId xmlns:p14="http://schemas.microsoft.com/office/powerpoint/2010/main" val="1767345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arm3.staticflickr.com/2589/4125227412_7969b7e243_z.jpg"/>
          <p:cNvPicPr>
            <a:picLocks noChangeAspect="1" noChangeArrowheads="1"/>
          </p:cNvPicPr>
          <p:nvPr/>
        </p:nvPicPr>
        <p:blipFill rotWithShape="1">
          <a:blip r:embed="rId3">
            <a:extLst>
              <a:ext uri="{28A0092B-C50C-407E-A947-70E740481C1C}">
                <a14:useLocalDpi xmlns:a14="http://schemas.microsoft.com/office/drawing/2010/main" val="0"/>
              </a:ext>
            </a:extLst>
          </a:blip>
          <a:srcRect t="7468"/>
          <a:stretch/>
        </p:blipFill>
        <p:spPr bwMode="auto">
          <a:xfrm>
            <a:off x="-28804" y="1208314"/>
            <a:ext cx="9172803" cy="56496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Deeper / ‘Better’ Learning</a:t>
            </a:r>
            <a:endParaRPr lang="en-GB" dirty="0"/>
          </a:p>
        </p:txBody>
      </p:sp>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16200000">
            <a:off x="1390398" y="1604831"/>
            <a:ext cx="1511294" cy="2060855"/>
          </a:xfrm>
        </p:spPr>
      </p:pic>
      <p:sp>
        <p:nvSpPr>
          <p:cNvPr id="4" name="TextBox 3"/>
          <p:cNvSpPr txBox="1"/>
          <p:nvPr/>
        </p:nvSpPr>
        <p:spPr>
          <a:xfrm>
            <a:off x="4463479" y="6034082"/>
            <a:ext cx="4680520" cy="523220"/>
          </a:xfrm>
          <a:prstGeom prst="rect">
            <a:avLst/>
          </a:prstGeom>
          <a:noFill/>
        </p:spPr>
        <p:txBody>
          <a:bodyPr wrap="square" rtlCol="0">
            <a:spAutoFit/>
          </a:bodyPr>
          <a:lstStyle/>
          <a:p>
            <a:r>
              <a:rPr lang="en-GB" sz="1400" dirty="0" smtClean="0">
                <a:solidFill>
                  <a:schemeClr val="bg1"/>
                </a:solidFill>
              </a:rPr>
              <a:t>Background Image from </a:t>
            </a:r>
            <a:r>
              <a:rPr lang="en-GB" sz="1400" dirty="0" err="1" smtClean="0">
                <a:solidFill>
                  <a:schemeClr val="bg1"/>
                </a:solidFill>
              </a:rPr>
              <a:t>Teemu</a:t>
            </a:r>
            <a:r>
              <a:rPr lang="en-GB" sz="1400" dirty="0" smtClean="0">
                <a:solidFill>
                  <a:schemeClr val="bg1"/>
                </a:solidFill>
              </a:rPr>
              <a:t> </a:t>
            </a:r>
            <a:r>
              <a:rPr lang="en-GB" sz="1400" dirty="0" err="1" smtClean="0">
                <a:solidFill>
                  <a:schemeClr val="bg1"/>
                </a:solidFill>
              </a:rPr>
              <a:t>Ylikoski</a:t>
            </a:r>
            <a:r>
              <a:rPr lang="en-GB" sz="1400" dirty="0" smtClean="0">
                <a:solidFill>
                  <a:schemeClr val="bg1"/>
                </a:solidFill>
              </a:rPr>
              <a:t> </a:t>
            </a:r>
            <a:r>
              <a:rPr lang="en-GB" sz="1400" dirty="0">
                <a:solidFill>
                  <a:schemeClr val="bg1"/>
                </a:solidFill>
              </a:rPr>
              <a:t>on Flickr, http://www.flickr.com/photos/ylikoski/</a:t>
            </a:r>
          </a:p>
        </p:txBody>
      </p:sp>
      <p:sp>
        <p:nvSpPr>
          <p:cNvPr id="5" name="TextBox 4"/>
          <p:cNvSpPr txBox="1"/>
          <p:nvPr/>
        </p:nvSpPr>
        <p:spPr>
          <a:xfrm>
            <a:off x="4531127" y="1844824"/>
            <a:ext cx="4501009" cy="2554545"/>
          </a:xfrm>
          <a:prstGeom prst="rect">
            <a:avLst/>
          </a:prstGeom>
          <a:noFill/>
        </p:spPr>
        <p:txBody>
          <a:bodyPr wrap="square" rtlCol="0">
            <a:spAutoFit/>
          </a:bodyPr>
          <a:lstStyle/>
          <a:p>
            <a:pPr marL="457200" indent="-457200">
              <a:buFont typeface="Arial" panose="020B0604020202020204" pitchFamily="34" charset="0"/>
              <a:buChar char="•"/>
            </a:pPr>
            <a:r>
              <a:rPr lang="en-GB" sz="3200" dirty="0" smtClean="0">
                <a:solidFill>
                  <a:schemeClr val="bg1"/>
                </a:solidFill>
              </a:rPr>
              <a:t>Enable Reflection</a:t>
            </a:r>
          </a:p>
          <a:p>
            <a:pPr marL="457200" indent="-457200">
              <a:buFont typeface="Arial" panose="020B0604020202020204" pitchFamily="34" charset="0"/>
              <a:buChar char="•"/>
            </a:pPr>
            <a:endParaRPr lang="en-GB" sz="3200" dirty="0" smtClean="0">
              <a:solidFill>
                <a:schemeClr val="bg1"/>
              </a:solidFill>
            </a:endParaRPr>
          </a:p>
          <a:p>
            <a:pPr marL="457200" indent="-457200">
              <a:buFont typeface="Arial" panose="020B0604020202020204" pitchFamily="34" charset="0"/>
              <a:buChar char="•"/>
            </a:pPr>
            <a:r>
              <a:rPr lang="en-GB" sz="3200" dirty="0" smtClean="0">
                <a:solidFill>
                  <a:schemeClr val="bg1"/>
                </a:solidFill>
              </a:rPr>
              <a:t>Practice Skills</a:t>
            </a:r>
          </a:p>
          <a:p>
            <a:pPr marL="457200" indent="-457200">
              <a:buFont typeface="Arial" panose="020B0604020202020204" pitchFamily="34" charset="0"/>
              <a:buChar char="•"/>
            </a:pPr>
            <a:endParaRPr lang="en-GB" sz="3200" dirty="0" smtClean="0">
              <a:solidFill>
                <a:schemeClr val="bg1"/>
              </a:solidFill>
            </a:endParaRPr>
          </a:p>
          <a:p>
            <a:pPr marL="457200" indent="-457200">
              <a:buFont typeface="Arial" panose="020B0604020202020204" pitchFamily="34" charset="0"/>
              <a:buChar char="•"/>
            </a:pPr>
            <a:r>
              <a:rPr lang="en-GB" sz="3200" dirty="0" smtClean="0">
                <a:solidFill>
                  <a:schemeClr val="bg1"/>
                </a:solidFill>
              </a:rPr>
              <a:t>Make Connections</a:t>
            </a:r>
            <a:endParaRPr lang="en-GB" sz="3200" dirty="0">
              <a:solidFill>
                <a:schemeClr val="bg1"/>
              </a:solidFill>
            </a:endParaRPr>
          </a:p>
        </p:txBody>
      </p:sp>
      <p:pic>
        <p:nvPicPr>
          <p:cNvPr id="307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6429" t="12043" r="22678" b="35093"/>
          <a:stretch/>
        </p:blipFill>
        <p:spPr bwMode="auto">
          <a:xfrm>
            <a:off x="1043608" y="4245717"/>
            <a:ext cx="2183195" cy="170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52235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Fun?</a:t>
            </a:r>
            <a:endParaRPr lang="en-GB" dirty="0"/>
          </a:p>
        </p:txBody>
      </p:sp>
      <p:sp>
        <p:nvSpPr>
          <p:cNvPr id="3" name="Content Placeholder 2"/>
          <p:cNvSpPr>
            <a:spLocks noGrp="1"/>
          </p:cNvSpPr>
          <p:nvPr>
            <p:ph idx="1"/>
          </p:nvPr>
        </p:nvSpPr>
        <p:spPr/>
        <p:txBody>
          <a:bodyPr/>
          <a:lstStyle/>
          <a:p>
            <a:r>
              <a:rPr lang="en-GB" dirty="0"/>
              <a:t>. Promotion, variety, promotion, FUN!</a:t>
            </a:r>
          </a:p>
          <a:p>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2550"/>
            <a:ext cx="9144000"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5877272"/>
            <a:ext cx="7924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4023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How can you introduce play / games?</a:t>
            </a:r>
            <a:endParaRPr lang="en-GB" dirty="0"/>
          </a:p>
        </p:txBody>
      </p:sp>
      <p:sp>
        <p:nvSpPr>
          <p:cNvPr id="3" name="Content Placeholder 2"/>
          <p:cNvSpPr>
            <a:spLocks noGrp="1"/>
          </p:cNvSpPr>
          <p:nvPr>
            <p:ph idx="1"/>
          </p:nvPr>
        </p:nvSpPr>
        <p:spPr/>
        <p:txBody>
          <a:bodyPr/>
          <a:lstStyle/>
          <a:p>
            <a:endParaRPr lang="en-GB"/>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9063"/>
            <a:ext cx="9132887" cy="546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936193"/>
            <a:ext cx="82423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9636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640</TotalTime>
  <Words>1598</Words>
  <Application>Microsoft Office PowerPoint</Application>
  <PresentationFormat>On-screen Show (4:3)</PresentationFormat>
  <Paragraphs>136</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Game Based Learning for Information Literacy Instruction.                                     </vt:lpstr>
      <vt:lpstr>What is play?</vt:lpstr>
      <vt:lpstr>What are games?</vt:lpstr>
      <vt:lpstr>What is Gamification?</vt:lpstr>
      <vt:lpstr>Why use games for learning libraries?</vt:lpstr>
      <vt:lpstr>Engagement</vt:lpstr>
      <vt:lpstr>Deeper / ‘Better’ Learning</vt:lpstr>
      <vt:lpstr>Fun?</vt:lpstr>
      <vt:lpstr>How can you introduce play / games?</vt:lpstr>
      <vt:lpstr>Generating ideas &amp; prototypes</vt:lpstr>
      <vt:lpstr>Examples of library games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games for libraries…</dc:title>
  <dc:creator>Andrew W</dc:creator>
  <cp:lastModifiedBy>Administrator</cp:lastModifiedBy>
  <cp:revision>52</cp:revision>
  <dcterms:created xsi:type="dcterms:W3CDTF">2012-10-29T08:49:24Z</dcterms:created>
  <dcterms:modified xsi:type="dcterms:W3CDTF">2013-10-07T14:03:55Z</dcterms:modified>
</cp:coreProperties>
</file>