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77"/>
  </p:notesMasterIdLst>
  <p:sldIdLst>
    <p:sldId id="256" r:id="rId2"/>
    <p:sldId id="290" r:id="rId3"/>
    <p:sldId id="269" r:id="rId4"/>
    <p:sldId id="270" r:id="rId5"/>
    <p:sldId id="267" r:id="rId6"/>
    <p:sldId id="257" r:id="rId7"/>
    <p:sldId id="258" r:id="rId8"/>
    <p:sldId id="292" r:id="rId9"/>
    <p:sldId id="306" r:id="rId10"/>
    <p:sldId id="293" r:id="rId11"/>
    <p:sldId id="291" r:id="rId12"/>
    <p:sldId id="317" r:id="rId13"/>
    <p:sldId id="266" r:id="rId14"/>
    <p:sldId id="318" r:id="rId15"/>
    <p:sldId id="273" r:id="rId16"/>
    <p:sldId id="319" r:id="rId17"/>
    <p:sldId id="272" r:id="rId18"/>
    <p:sldId id="334" r:id="rId19"/>
    <p:sldId id="294" r:id="rId20"/>
    <p:sldId id="259" r:id="rId21"/>
    <p:sldId id="274" r:id="rId22"/>
    <p:sldId id="275" r:id="rId23"/>
    <p:sldId id="320" r:id="rId24"/>
    <p:sldId id="321" r:id="rId25"/>
    <p:sldId id="322" r:id="rId26"/>
    <p:sldId id="323" r:id="rId27"/>
    <p:sldId id="333" r:id="rId28"/>
    <p:sldId id="303" r:id="rId29"/>
    <p:sldId id="295" r:id="rId30"/>
    <p:sldId id="260" r:id="rId31"/>
    <p:sldId id="282" r:id="rId32"/>
    <p:sldId id="307" r:id="rId33"/>
    <p:sldId id="283" r:id="rId34"/>
    <p:sldId id="284" r:id="rId35"/>
    <p:sldId id="308" r:id="rId36"/>
    <p:sldId id="309" r:id="rId37"/>
    <p:sldId id="316" r:id="rId38"/>
    <p:sldId id="299" r:id="rId39"/>
    <p:sldId id="300" r:id="rId40"/>
    <p:sldId id="296" r:id="rId41"/>
    <p:sldId id="285" r:id="rId42"/>
    <p:sldId id="325" r:id="rId43"/>
    <p:sldId id="286" r:id="rId44"/>
    <p:sldId id="287" r:id="rId45"/>
    <p:sldId id="326" r:id="rId46"/>
    <p:sldId id="327" r:id="rId47"/>
    <p:sldId id="288" r:id="rId48"/>
    <p:sldId id="297" r:id="rId49"/>
    <p:sldId id="262" r:id="rId50"/>
    <p:sldId id="279" r:id="rId51"/>
    <p:sldId id="328" r:id="rId52"/>
    <p:sldId id="329" r:id="rId53"/>
    <p:sldId id="276" r:id="rId54"/>
    <p:sldId id="277" r:id="rId55"/>
    <p:sldId id="330" r:id="rId56"/>
    <p:sldId id="335" r:id="rId57"/>
    <p:sldId id="298" r:id="rId58"/>
    <p:sldId id="263" r:id="rId59"/>
    <p:sldId id="280" r:id="rId60"/>
    <p:sldId id="310" r:id="rId61"/>
    <p:sldId id="311" r:id="rId62"/>
    <p:sldId id="313" r:id="rId63"/>
    <p:sldId id="281" r:id="rId64"/>
    <p:sldId id="324" r:id="rId65"/>
    <p:sldId id="315" r:id="rId66"/>
    <p:sldId id="304" r:id="rId67"/>
    <p:sldId id="305" r:id="rId68"/>
    <p:sldId id="331" r:id="rId69"/>
    <p:sldId id="332" r:id="rId70"/>
    <p:sldId id="301" r:id="rId71"/>
    <p:sldId id="264" r:id="rId72"/>
    <p:sldId id="265" r:id="rId73"/>
    <p:sldId id="289" r:id="rId74"/>
    <p:sldId id="271" r:id="rId75"/>
    <p:sldId id="302"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0" autoAdjust="0"/>
    <p:restoredTop sz="79359" autoAdjust="0"/>
  </p:normalViewPr>
  <p:slideViewPr>
    <p:cSldViewPr>
      <p:cViewPr>
        <p:scale>
          <a:sx n="76" d="100"/>
          <a:sy n="76" d="100"/>
        </p:scale>
        <p:origin x="-966" y="-30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BB9330-DD89-4F51-AD3A-00CEF0606650}" type="datetimeFigureOut">
              <a:rPr lang="en-GB" smtClean="0"/>
              <a:pPr/>
              <a:t>24/06/2013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5821AF-1C0D-4091-9365-0D270CE9FCB9}" type="slidenum">
              <a:rPr lang="en-GB" smtClean="0"/>
              <a:pPr/>
              <a:t>‹#›</a:t>
            </a:fld>
            <a:endParaRPr lang="en-GB"/>
          </a:p>
        </p:txBody>
      </p:sp>
    </p:spTree>
    <p:extLst>
      <p:ext uri="{BB962C8B-B14F-4D97-AF65-F5344CB8AC3E}">
        <p14:creationId xmlns:p14="http://schemas.microsoft.com/office/powerpoint/2010/main" val="2313574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5821AF-1C0D-4091-9365-0D270CE9FCB9}" type="slidenum">
              <a:rPr lang="en-GB" smtClean="0"/>
              <a:pPr/>
              <a:t>2</a:t>
            </a:fld>
            <a:endParaRPr lang="en-GB"/>
          </a:p>
        </p:txBody>
      </p:sp>
    </p:spTree>
    <p:extLst>
      <p:ext uri="{BB962C8B-B14F-4D97-AF65-F5344CB8AC3E}">
        <p14:creationId xmlns:p14="http://schemas.microsoft.com/office/powerpoint/2010/main" val="2808491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baseline="0" dirty="0" smtClean="0">
                <a:solidFill>
                  <a:schemeClr val="tx1"/>
                </a:solidFill>
                <a:latin typeface="+mn-lt"/>
                <a:ea typeface="+mn-ea"/>
                <a:cs typeface="+mn-cs"/>
              </a:rPr>
              <a:t>Chapter 2 of </a:t>
            </a:r>
            <a:r>
              <a:rPr lang="en-GB" sz="1200" b="0" i="0" u="none" strike="noStrike" kern="1200" baseline="0" dirty="0" smtClean="0">
                <a:solidFill>
                  <a:schemeClr val="tx1"/>
                </a:solidFill>
                <a:latin typeface="+mn-lt"/>
                <a:ea typeface="+mn-ea"/>
                <a:cs typeface="+mn-cs"/>
              </a:rPr>
              <a:t>Library Technology Reports </a:t>
            </a:r>
            <a:r>
              <a:rPr lang="en-GB" sz="1200" b="0" i="1" u="none" strike="noStrike" kern="1200" baseline="0" dirty="0" smtClean="0">
                <a:solidFill>
                  <a:schemeClr val="tx1"/>
                </a:solidFill>
                <a:latin typeface="+mn-lt"/>
                <a:ea typeface="+mn-ea"/>
                <a:cs typeface="+mn-cs"/>
              </a:rPr>
              <a:t>(vol. 49, no.</a:t>
            </a:r>
          </a:p>
          <a:p>
            <a:r>
              <a:rPr lang="en-GB" sz="1200" b="0" i="1" u="none" strike="noStrike" kern="1200" baseline="0" dirty="0" smtClean="0">
                <a:solidFill>
                  <a:schemeClr val="tx1"/>
                </a:solidFill>
                <a:latin typeface="+mn-lt"/>
                <a:ea typeface="+mn-ea"/>
                <a:cs typeface="+mn-cs"/>
              </a:rPr>
              <a:t>2) ”Techniques for Electronic Resource Management”</a:t>
            </a:r>
          </a:p>
          <a:p>
            <a:r>
              <a:rPr lang="en-GB" sz="1200" b="0" i="1" u="none" strike="noStrike" kern="1200" baseline="0" dirty="0" smtClean="0">
                <a:solidFill>
                  <a:schemeClr val="tx1"/>
                </a:solidFill>
                <a:latin typeface="+mn-lt"/>
                <a:ea typeface="+mn-ea"/>
                <a:cs typeface="+mn-cs"/>
              </a:rPr>
              <a:t>presents a basic framework that should be considered</a:t>
            </a:r>
          </a:p>
          <a:p>
            <a:r>
              <a:rPr lang="en-GB" sz="1200" b="0" i="1" u="none" strike="noStrike" kern="1200" baseline="0" dirty="0" smtClean="0">
                <a:solidFill>
                  <a:schemeClr val="tx1"/>
                </a:solidFill>
                <a:latin typeface="+mn-lt"/>
                <a:ea typeface="+mn-ea"/>
                <a:cs typeface="+mn-cs"/>
              </a:rPr>
              <a:t>with every new purchase or addition to content selected</a:t>
            </a:r>
          </a:p>
          <a:p>
            <a:r>
              <a:rPr lang="en-GB" sz="1200" b="0" i="1" u="none" strike="noStrike" kern="1200" baseline="0" dirty="0" smtClean="0">
                <a:solidFill>
                  <a:schemeClr val="tx1"/>
                </a:solidFill>
                <a:latin typeface="+mn-lt"/>
                <a:ea typeface="+mn-ea"/>
                <a:cs typeface="+mn-cs"/>
              </a:rPr>
              <a:t>for inclusion in the twenty-first-century library. While</a:t>
            </a:r>
          </a:p>
          <a:p>
            <a:r>
              <a:rPr lang="en-GB" sz="1200" b="0" i="1" u="none" strike="noStrike" kern="1200" baseline="0" dirty="0" smtClean="0">
                <a:solidFill>
                  <a:schemeClr val="tx1"/>
                </a:solidFill>
                <a:latin typeface="+mn-lt"/>
                <a:ea typeface="+mn-ea"/>
                <a:cs typeface="+mn-cs"/>
              </a:rPr>
              <a:t>collection management and development policies help</a:t>
            </a:r>
          </a:p>
          <a:p>
            <a:r>
              <a:rPr lang="en-GB" sz="1200" b="0" i="1" u="none" strike="noStrike" kern="1200" baseline="0" dirty="0" smtClean="0">
                <a:solidFill>
                  <a:schemeClr val="tx1"/>
                </a:solidFill>
                <a:latin typeface="+mn-lt"/>
                <a:ea typeface="+mn-ea"/>
                <a:cs typeface="+mn-cs"/>
              </a:rPr>
              <a:t>outline the general aspects for collection purchase, in</a:t>
            </a:r>
          </a:p>
          <a:p>
            <a:r>
              <a:rPr lang="en-GB" sz="1200" b="0" i="1" u="none" strike="noStrike" kern="1200" baseline="0" dirty="0" smtClean="0">
                <a:solidFill>
                  <a:schemeClr val="tx1"/>
                </a:solidFill>
                <a:latin typeface="+mn-lt"/>
                <a:ea typeface="+mn-ea"/>
                <a:cs typeface="+mn-cs"/>
              </a:rPr>
              <a:t>today’s libraries, many of the standard rules applied to</a:t>
            </a:r>
          </a:p>
          <a:p>
            <a:r>
              <a:rPr lang="en-GB" sz="1200" b="0" i="1" u="none" strike="noStrike" kern="1200" baseline="0" dirty="0" smtClean="0">
                <a:solidFill>
                  <a:schemeClr val="tx1"/>
                </a:solidFill>
                <a:latin typeface="+mn-lt"/>
                <a:ea typeface="+mn-ea"/>
                <a:cs typeface="+mn-cs"/>
              </a:rPr>
              <a:t>print acquisition are no longer sufficient. This is especially</a:t>
            </a:r>
          </a:p>
          <a:p>
            <a:r>
              <a:rPr lang="en-GB" sz="1200" b="0" i="1" u="none" strike="noStrike" kern="1200" baseline="0" dirty="0" smtClean="0">
                <a:solidFill>
                  <a:schemeClr val="tx1"/>
                </a:solidFill>
                <a:latin typeface="+mn-lt"/>
                <a:ea typeface="+mn-ea"/>
                <a:cs typeface="+mn-cs"/>
              </a:rPr>
              <a:t>true with the advent of patron-driven purchasing models</a:t>
            </a:r>
          </a:p>
          <a:p>
            <a:r>
              <a:rPr lang="en-GB" sz="1200" b="0" i="1" u="none" strike="noStrike" kern="1200" baseline="0" dirty="0" smtClean="0">
                <a:solidFill>
                  <a:schemeClr val="tx1"/>
                </a:solidFill>
                <a:latin typeface="+mn-lt"/>
                <a:ea typeface="+mn-ea"/>
                <a:cs typeface="+mn-cs"/>
              </a:rPr>
              <a:t>for e-books. The selection of purchasing models in themselves</a:t>
            </a:r>
          </a:p>
          <a:p>
            <a:r>
              <a:rPr lang="en-GB" sz="1200" b="0" i="1" u="none" strike="noStrike" kern="1200" baseline="0" dirty="0" smtClean="0">
                <a:solidFill>
                  <a:schemeClr val="tx1"/>
                </a:solidFill>
                <a:latin typeface="+mn-lt"/>
                <a:ea typeface="+mn-ea"/>
                <a:cs typeface="+mn-cs"/>
              </a:rPr>
              <a:t>now plays a role in how and why specific content</a:t>
            </a:r>
          </a:p>
          <a:p>
            <a:r>
              <a:rPr lang="en-GB" sz="1200" b="0" i="1" u="none" strike="noStrike" kern="1200" baseline="0" dirty="0" smtClean="0">
                <a:solidFill>
                  <a:schemeClr val="tx1"/>
                </a:solidFill>
                <a:latin typeface="+mn-lt"/>
                <a:ea typeface="+mn-ea"/>
                <a:cs typeface="+mn-cs"/>
              </a:rPr>
              <a:t>is selected for inclusion in any given collection of library</a:t>
            </a:r>
          </a:p>
          <a:p>
            <a:r>
              <a:rPr lang="en-GB" sz="1200" b="0" i="1" u="none" strike="noStrike" kern="1200" baseline="0" dirty="0" smtClean="0">
                <a:solidFill>
                  <a:schemeClr val="tx1"/>
                </a:solidFill>
                <a:latin typeface="+mn-lt"/>
                <a:ea typeface="+mn-ea"/>
                <a:cs typeface="+mn-cs"/>
              </a:rPr>
              <a:t>material. Before any e-resources are purchased or selected</a:t>
            </a:r>
          </a:p>
          <a:p>
            <a:r>
              <a:rPr lang="en-GB" sz="1200" b="0" i="1" u="none" strike="noStrike" kern="1200" baseline="0" dirty="0" smtClean="0">
                <a:solidFill>
                  <a:schemeClr val="tx1"/>
                </a:solidFill>
                <a:latin typeface="+mn-lt"/>
                <a:ea typeface="+mn-ea"/>
                <a:cs typeface="+mn-cs"/>
              </a:rPr>
              <a:t>for addition, there are some basic guidelines to consider</a:t>
            </a:r>
          </a:p>
          <a:p>
            <a:r>
              <a:rPr lang="en-GB" sz="1200" b="0" i="1" u="none" strike="noStrike" kern="1200" baseline="0" dirty="0" smtClean="0">
                <a:solidFill>
                  <a:schemeClr val="tx1"/>
                </a:solidFill>
                <a:latin typeface="+mn-lt"/>
                <a:ea typeface="+mn-ea"/>
                <a:cs typeface="+mn-cs"/>
              </a:rPr>
              <a:t>when making selection decisions for content.</a:t>
            </a:r>
            <a:endParaRPr lang="en-GB" dirty="0"/>
          </a:p>
        </p:txBody>
      </p:sp>
      <p:sp>
        <p:nvSpPr>
          <p:cNvPr id="4" name="Slide Number Placeholder 3"/>
          <p:cNvSpPr>
            <a:spLocks noGrp="1"/>
          </p:cNvSpPr>
          <p:nvPr>
            <p:ph type="sldNum" sz="quarter" idx="10"/>
          </p:nvPr>
        </p:nvSpPr>
        <p:spPr/>
        <p:txBody>
          <a:bodyPr/>
          <a:lstStyle/>
          <a:p>
            <a:fld id="{8F5821AF-1C0D-4091-9365-0D270CE9FCB9}" type="slidenum">
              <a:rPr lang="en-GB" smtClean="0"/>
              <a:pPr/>
              <a:t>13</a:t>
            </a:fld>
            <a:endParaRPr lang="en-GB"/>
          </a:p>
        </p:txBody>
      </p:sp>
    </p:spTree>
    <p:extLst>
      <p:ext uri="{BB962C8B-B14F-4D97-AF65-F5344CB8AC3E}">
        <p14:creationId xmlns:p14="http://schemas.microsoft.com/office/powerpoint/2010/main" val="3383628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5821AF-1C0D-4091-9365-0D270CE9FCB9}" type="slidenum">
              <a:rPr lang="en-GB" smtClean="0"/>
              <a:pPr/>
              <a:t>14</a:t>
            </a:fld>
            <a:endParaRPr lang="en-GB"/>
          </a:p>
        </p:txBody>
      </p:sp>
    </p:spTree>
    <p:extLst>
      <p:ext uri="{BB962C8B-B14F-4D97-AF65-F5344CB8AC3E}">
        <p14:creationId xmlns:p14="http://schemas.microsoft.com/office/powerpoint/2010/main" val="1680146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baseline="0" dirty="0" smtClean="0">
                <a:solidFill>
                  <a:schemeClr val="tx1"/>
                </a:solidFill>
                <a:latin typeface="+mn-lt"/>
                <a:ea typeface="+mn-ea"/>
                <a:cs typeface="+mn-cs"/>
              </a:rPr>
              <a:t>Chapter 2 of </a:t>
            </a:r>
            <a:r>
              <a:rPr lang="en-GB" sz="1200" b="0" i="0" u="none" strike="noStrike" kern="1200" baseline="0" dirty="0" smtClean="0">
                <a:solidFill>
                  <a:schemeClr val="tx1"/>
                </a:solidFill>
                <a:latin typeface="+mn-lt"/>
                <a:ea typeface="+mn-ea"/>
                <a:cs typeface="+mn-cs"/>
              </a:rPr>
              <a:t>Library Technology Reports </a:t>
            </a:r>
            <a:r>
              <a:rPr lang="en-GB" sz="1200" b="0" i="1" u="none" strike="noStrike" kern="1200" baseline="0" dirty="0" smtClean="0">
                <a:solidFill>
                  <a:schemeClr val="tx1"/>
                </a:solidFill>
                <a:latin typeface="+mn-lt"/>
                <a:ea typeface="+mn-ea"/>
                <a:cs typeface="+mn-cs"/>
              </a:rPr>
              <a:t>(vol. 49, no.</a:t>
            </a:r>
          </a:p>
          <a:p>
            <a:r>
              <a:rPr lang="en-GB" sz="1200" b="0" i="1" u="none" strike="noStrike" kern="1200" baseline="0" dirty="0" smtClean="0">
                <a:solidFill>
                  <a:schemeClr val="tx1"/>
                </a:solidFill>
                <a:latin typeface="+mn-lt"/>
                <a:ea typeface="+mn-ea"/>
                <a:cs typeface="+mn-cs"/>
              </a:rPr>
              <a:t>2) ”Techniques for Electronic Resource Management”</a:t>
            </a:r>
          </a:p>
          <a:p>
            <a:r>
              <a:rPr lang="en-GB" sz="1200" b="0" i="1" u="none" strike="noStrike" kern="1200" baseline="0" dirty="0" smtClean="0">
                <a:solidFill>
                  <a:schemeClr val="tx1"/>
                </a:solidFill>
                <a:latin typeface="+mn-lt"/>
                <a:ea typeface="+mn-ea"/>
                <a:cs typeface="+mn-cs"/>
              </a:rPr>
              <a:t>presents a basic framework that should be considered</a:t>
            </a:r>
          </a:p>
          <a:p>
            <a:r>
              <a:rPr lang="en-GB" sz="1200" b="0" i="1" u="none" strike="noStrike" kern="1200" baseline="0" dirty="0" smtClean="0">
                <a:solidFill>
                  <a:schemeClr val="tx1"/>
                </a:solidFill>
                <a:latin typeface="+mn-lt"/>
                <a:ea typeface="+mn-ea"/>
                <a:cs typeface="+mn-cs"/>
              </a:rPr>
              <a:t>with every new purchase or addition to content selected</a:t>
            </a:r>
          </a:p>
          <a:p>
            <a:r>
              <a:rPr lang="en-GB" sz="1200" b="0" i="1" u="none" strike="noStrike" kern="1200" baseline="0" dirty="0" smtClean="0">
                <a:solidFill>
                  <a:schemeClr val="tx1"/>
                </a:solidFill>
                <a:latin typeface="+mn-lt"/>
                <a:ea typeface="+mn-ea"/>
                <a:cs typeface="+mn-cs"/>
              </a:rPr>
              <a:t>for inclusion in the twenty-first-century library. While</a:t>
            </a:r>
          </a:p>
          <a:p>
            <a:r>
              <a:rPr lang="en-GB" sz="1200" b="0" i="1" u="none" strike="noStrike" kern="1200" baseline="0" dirty="0" smtClean="0">
                <a:solidFill>
                  <a:schemeClr val="tx1"/>
                </a:solidFill>
                <a:latin typeface="+mn-lt"/>
                <a:ea typeface="+mn-ea"/>
                <a:cs typeface="+mn-cs"/>
              </a:rPr>
              <a:t>collection management and development policies help</a:t>
            </a:r>
          </a:p>
          <a:p>
            <a:r>
              <a:rPr lang="en-GB" sz="1200" b="0" i="1" u="none" strike="noStrike" kern="1200" baseline="0" dirty="0" smtClean="0">
                <a:solidFill>
                  <a:schemeClr val="tx1"/>
                </a:solidFill>
                <a:latin typeface="+mn-lt"/>
                <a:ea typeface="+mn-ea"/>
                <a:cs typeface="+mn-cs"/>
              </a:rPr>
              <a:t>outline the general aspects for collection purchase, in</a:t>
            </a:r>
          </a:p>
          <a:p>
            <a:r>
              <a:rPr lang="en-GB" sz="1200" b="0" i="1" u="none" strike="noStrike" kern="1200" baseline="0" dirty="0" smtClean="0">
                <a:solidFill>
                  <a:schemeClr val="tx1"/>
                </a:solidFill>
                <a:latin typeface="+mn-lt"/>
                <a:ea typeface="+mn-ea"/>
                <a:cs typeface="+mn-cs"/>
              </a:rPr>
              <a:t>today’s libraries, many of the standard rules applied to</a:t>
            </a:r>
          </a:p>
          <a:p>
            <a:r>
              <a:rPr lang="en-GB" sz="1200" b="0" i="1" u="none" strike="noStrike" kern="1200" baseline="0" dirty="0" smtClean="0">
                <a:solidFill>
                  <a:schemeClr val="tx1"/>
                </a:solidFill>
                <a:latin typeface="+mn-lt"/>
                <a:ea typeface="+mn-ea"/>
                <a:cs typeface="+mn-cs"/>
              </a:rPr>
              <a:t>print acquisition are no longer sufficient. This is especially</a:t>
            </a:r>
          </a:p>
          <a:p>
            <a:r>
              <a:rPr lang="en-GB" sz="1200" b="0" i="1" u="none" strike="noStrike" kern="1200" baseline="0" dirty="0" smtClean="0">
                <a:solidFill>
                  <a:schemeClr val="tx1"/>
                </a:solidFill>
                <a:latin typeface="+mn-lt"/>
                <a:ea typeface="+mn-ea"/>
                <a:cs typeface="+mn-cs"/>
              </a:rPr>
              <a:t>true with the advent of patron-driven purchasing models</a:t>
            </a:r>
          </a:p>
          <a:p>
            <a:r>
              <a:rPr lang="en-GB" sz="1200" b="0" i="1" u="none" strike="noStrike" kern="1200" baseline="0" dirty="0" smtClean="0">
                <a:solidFill>
                  <a:schemeClr val="tx1"/>
                </a:solidFill>
                <a:latin typeface="+mn-lt"/>
                <a:ea typeface="+mn-ea"/>
                <a:cs typeface="+mn-cs"/>
              </a:rPr>
              <a:t>for e-books. The selection of purchasing models in themselves</a:t>
            </a:r>
          </a:p>
          <a:p>
            <a:r>
              <a:rPr lang="en-GB" sz="1200" b="0" i="1" u="none" strike="noStrike" kern="1200" baseline="0" dirty="0" smtClean="0">
                <a:solidFill>
                  <a:schemeClr val="tx1"/>
                </a:solidFill>
                <a:latin typeface="+mn-lt"/>
                <a:ea typeface="+mn-ea"/>
                <a:cs typeface="+mn-cs"/>
              </a:rPr>
              <a:t>now plays a role in how and why specific content</a:t>
            </a:r>
          </a:p>
          <a:p>
            <a:r>
              <a:rPr lang="en-GB" sz="1200" b="0" i="1" u="none" strike="noStrike" kern="1200" baseline="0" dirty="0" smtClean="0">
                <a:solidFill>
                  <a:schemeClr val="tx1"/>
                </a:solidFill>
                <a:latin typeface="+mn-lt"/>
                <a:ea typeface="+mn-ea"/>
                <a:cs typeface="+mn-cs"/>
              </a:rPr>
              <a:t>is selected for inclusion in any given collection of library</a:t>
            </a:r>
          </a:p>
          <a:p>
            <a:r>
              <a:rPr lang="en-GB" sz="1200" b="0" i="1" u="none" strike="noStrike" kern="1200" baseline="0" dirty="0" smtClean="0">
                <a:solidFill>
                  <a:schemeClr val="tx1"/>
                </a:solidFill>
                <a:latin typeface="+mn-lt"/>
                <a:ea typeface="+mn-ea"/>
                <a:cs typeface="+mn-cs"/>
              </a:rPr>
              <a:t>material. Before any e-resources are purchased or selected</a:t>
            </a:r>
          </a:p>
          <a:p>
            <a:r>
              <a:rPr lang="en-GB" sz="1200" b="0" i="1" u="none" strike="noStrike" kern="1200" baseline="0" dirty="0" smtClean="0">
                <a:solidFill>
                  <a:schemeClr val="tx1"/>
                </a:solidFill>
                <a:latin typeface="+mn-lt"/>
                <a:ea typeface="+mn-ea"/>
                <a:cs typeface="+mn-cs"/>
              </a:rPr>
              <a:t>for addition, there are some basic guidelines to consider</a:t>
            </a:r>
          </a:p>
          <a:p>
            <a:r>
              <a:rPr lang="en-GB" sz="1200" b="0" i="1" u="none" strike="noStrike" kern="1200" baseline="0" dirty="0" smtClean="0">
                <a:solidFill>
                  <a:schemeClr val="tx1"/>
                </a:solidFill>
                <a:latin typeface="+mn-lt"/>
                <a:ea typeface="+mn-ea"/>
                <a:cs typeface="+mn-cs"/>
              </a:rPr>
              <a:t>when making selection decisions for content.</a:t>
            </a:r>
            <a:endParaRPr lang="en-GB" dirty="0"/>
          </a:p>
        </p:txBody>
      </p:sp>
      <p:sp>
        <p:nvSpPr>
          <p:cNvPr id="4" name="Slide Number Placeholder 3"/>
          <p:cNvSpPr>
            <a:spLocks noGrp="1"/>
          </p:cNvSpPr>
          <p:nvPr>
            <p:ph type="sldNum" sz="quarter" idx="10"/>
          </p:nvPr>
        </p:nvSpPr>
        <p:spPr/>
        <p:txBody>
          <a:bodyPr/>
          <a:lstStyle/>
          <a:p>
            <a:fld id="{8F5821AF-1C0D-4091-9365-0D270CE9FCB9}" type="slidenum">
              <a:rPr lang="en-GB" smtClean="0"/>
              <a:pPr/>
              <a:t>15</a:t>
            </a:fld>
            <a:endParaRPr lang="en-GB"/>
          </a:p>
        </p:txBody>
      </p:sp>
    </p:spTree>
    <p:extLst>
      <p:ext uri="{BB962C8B-B14F-4D97-AF65-F5344CB8AC3E}">
        <p14:creationId xmlns:p14="http://schemas.microsoft.com/office/powerpoint/2010/main" val="3383628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baseline="0" dirty="0" smtClean="0">
                <a:solidFill>
                  <a:schemeClr val="tx1"/>
                </a:solidFill>
                <a:latin typeface="+mn-lt"/>
                <a:ea typeface="+mn-ea"/>
                <a:cs typeface="+mn-cs"/>
              </a:rPr>
              <a:t>Chapter 2 of </a:t>
            </a:r>
            <a:r>
              <a:rPr lang="en-GB" sz="1200" b="0" i="0" u="none" strike="noStrike" kern="1200" baseline="0" dirty="0" smtClean="0">
                <a:solidFill>
                  <a:schemeClr val="tx1"/>
                </a:solidFill>
                <a:latin typeface="+mn-lt"/>
                <a:ea typeface="+mn-ea"/>
                <a:cs typeface="+mn-cs"/>
              </a:rPr>
              <a:t>Library Technology Reports </a:t>
            </a:r>
            <a:r>
              <a:rPr lang="en-GB" sz="1200" b="0" i="1" u="none" strike="noStrike" kern="1200" baseline="0" dirty="0" smtClean="0">
                <a:solidFill>
                  <a:schemeClr val="tx1"/>
                </a:solidFill>
                <a:latin typeface="+mn-lt"/>
                <a:ea typeface="+mn-ea"/>
                <a:cs typeface="+mn-cs"/>
              </a:rPr>
              <a:t>(vol. 49, no.</a:t>
            </a:r>
          </a:p>
          <a:p>
            <a:r>
              <a:rPr lang="en-GB" sz="1200" b="0" i="1" u="none" strike="noStrike" kern="1200" baseline="0" dirty="0" smtClean="0">
                <a:solidFill>
                  <a:schemeClr val="tx1"/>
                </a:solidFill>
                <a:latin typeface="+mn-lt"/>
                <a:ea typeface="+mn-ea"/>
                <a:cs typeface="+mn-cs"/>
              </a:rPr>
              <a:t>2) ”Techniques for Electronic Resource Management”</a:t>
            </a:r>
          </a:p>
          <a:p>
            <a:r>
              <a:rPr lang="en-GB" sz="1200" b="0" i="1" u="none" strike="noStrike" kern="1200" baseline="0" dirty="0" smtClean="0">
                <a:solidFill>
                  <a:schemeClr val="tx1"/>
                </a:solidFill>
                <a:latin typeface="+mn-lt"/>
                <a:ea typeface="+mn-ea"/>
                <a:cs typeface="+mn-cs"/>
              </a:rPr>
              <a:t>presents a basic framework that should be considered</a:t>
            </a:r>
          </a:p>
          <a:p>
            <a:r>
              <a:rPr lang="en-GB" sz="1200" b="0" i="1" u="none" strike="noStrike" kern="1200" baseline="0" dirty="0" smtClean="0">
                <a:solidFill>
                  <a:schemeClr val="tx1"/>
                </a:solidFill>
                <a:latin typeface="+mn-lt"/>
                <a:ea typeface="+mn-ea"/>
                <a:cs typeface="+mn-cs"/>
              </a:rPr>
              <a:t>with every new purchase or addition to content selected</a:t>
            </a:r>
          </a:p>
          <a:p>
            <a:r>
              <a:rPr lang="en-GB" sz="1200" b="0" i="1" u="none" strike="noStrike" kern="1200" baseline="0" dirty="0" smtClean="0">
                <a:solidFill>
                  <a:schemeClr val="tx1"/>
                </a:solidFill>
                <a:latin typeface="+mn-lt"/>
                <a:ea typeface="+mn-ea"/>
                <a:cs typeface="+mn-cs"/>
              </a:rPr>
              <a:t>for inclusion in the twenty-first-century library. While</a:t>
            </a:r>
          </a:p>
          <a:p>
            <a:r>
              <a:rPr lang="en-GB" sz="1200" b="0" i="1" u="none" strike="noStrike" kern="1200" baseline="0" dirty="0" smtClean="0">
                <a:solidFill>
                  <a:schemeClr val="tx1"/>
                </a:solidFill>
                <a:latin typeface="+mn-lt"/>
                <a:ea typeface="+mn-ea"/>
                <a:cs typeface="+mn-cs"/>
              </a:rPr>
              <a:t>collection management and development policies help</a:t>
            </a:r>
          </a:p>
          <a:p>
            <a:r>
              <a:rPr lang="en-GB" sz="1200" b="0" i="1" u="none" strike="noStrike" kern="1200" baseline="0" dirty="0" smtClean="0">
                <a:solidFill>
                  <a:schemeClr val="tx1"/>
                </a:solidFill>
                <a:latin typeface="+mn-lt"/>
                <a:ea typeface="+mn-ea"/>
                <a:cs typeface="+mn-cs"/>
              </a:rPr>
              <a:t>outline the general aspects for collection purchase, in</a:t>
            </a:r>
          </a:p>
          <a:p>
            <a:r>
              <a:rPr lang="en-GB" sz="1200" b="0" i="1" u="none" strike="noStrike" kern="1200" baseline="0" dirty="0" smtClean="0">
                <a:solidFill>
                  <a:schemeClr val="tx1"/>
                </a:solidFill>
                <a:latin typeface="+mn-lt"/>
                <a:ea typeface="+mn-ea"/>
                <a:cs typeface="+mn-cs"/>
              </a:rPr>
              <a:t>today’s libraries, many of the standard rules applied to</a:t>
            </a:r>
          </a:p>
          <a:p>
            <a:r>
              <a:rPr lang="en-GB" sz="1200" b="0" i="1" u="none" strike="noStrike" kern="1200" baseline="0" dirty="0" smtClean="0">
                <a:solidFill>
                  <a:schemeClr val="tx1"/>
                </a:solidFill>
                <a:latin typeface="+mn-lt"/>
                <a:ea typeface="+mn-ea"/>
                <a:cs typeface="+mn-cs"/>
              </a:rPr>
              <a:t>print acquisition are no longer sufficient. This is especially</a:t>
            </a:r>
          </a:p>
          <a:p>
            <a:r>
              <a:rPr lang="en-GB" sz="1200" b="0" i="1" u="none" strike="noStrike" kern="1200" baseline="0" dirty="0" smtClean="0">
                <a:solidFill>
                  <a:schemeClr val="tx1"/>
                </a:solidFill>
                <a:latin typeface="+mn-lt"/>
                <a:ea typeface="+mn-ea"/>
                <a:cs typeface="+mn-cs"/>
              </a:rPr>
              <a:t>true with the advent of patron-driven purchasing models</a:t>
            </a:r>
          </a:p>
          <a:p>
            <a:r>
              <a:rPr lang="en-GB" sz="1200" b="0" i="1" u="none" strike="noStrike" kern="1200" baseline="0" dirty="0" smtClean="0">
                <a:solidFill>
                  <a:schemeClr val="tx1"/>
                </a:solidFill>
                <a:latin typeface="+mn-lt"/>
                <a:ea typeface="+mn-ea"/>
                <a:cs typeface="+mn-cs"/>
              </a:rPr>
              <a:t>for e-books. The selection of purchasing models in themselves</a:t>
            </a:r>
          </a:p>
          <a:p>
            <a:r>
              <a:rPr lang="en-GB" sz="1200" b="0" i="1" u="none" strike="noStrike" kern="1200" baseline="0" dirty="0" smtClean="0">
                <a:solidFill>
                  <a:schemeClr val="tx1"/>
                </a:solidFill>
                <a:latin typeface="+mn-lt"/>
                <a:ea typeface="+mn-ea"/>
                <a:cs typeface="+mn-cs"/>
              </a:rPr>
              <a:t>now plays a role in how and why specific content</a:t>
            </a:r>
          </a:p>
          <a:p>
            <a:r>
              <a:rPr lang="en-GB" sz="1200" b="0" i="1" u="none" strike="noStrike" kern="1200" baseline="0" dirty="0" smtClean="0">
                <a:solidFill>
                  <a:schemeClr val="tx1"/>
                </a:solidFill>
                <a:latin typeface="+mn-lt"/>
                <a:ea typeface="+mn-ea"/>
                <a:cs typeface="+mn-cs"/>
              </a:rPr>
              <a:t>is selected for inclusion in any given collection of library</a:t>
            </a:r>
          </a:p>
          <a:p>
            <a:r>
              <a:rPr lang="en-GB" sz="1200" b="0" i="1" u="none" strike="noStrike" kern="1200" baseline="0" dirty="0" smtClean="0">
                <a:solidFill>
                  <a:schemeClr val="tx1"/>
                </a:solidFill>
                <a:latin typeface="+mn-lt"/>
                <a:ea typeface="+mn-ea"/>
                <a:cs typeface="+mn-cs"/>
              </a:rPr>
              <a:t>material. Before any e-resources are purchased or selected</a:t>
            </a:r>
          </a:p>
          <a:p>
            <a:r>
              <a:rPr lang="en-GB" sz="1200" b="0" i="1" u="none" strike="noStrike" kern="1200" baseline="0" dirty="0" smtClean="0">
                <a:solidFill>
                  <a:schemeClr val="tx1"/>
                </a:solidFill>
                <a:latin typeface="+mn-lt"/>
                <a:ea typeface="+mn-ea"/>
                <a:cs typeface="+mn-cs"/>
              </a:rPr>
              <a:t>for addition, there are some basic guidelines to consider</a:t>
            </a:r>
          </a:p>
          <a:p>
            <a:r>
              <a:rPr lang="en-GB" sz="1200" b="0" i="1" u="none" strike="noStrike" kern="1200" baseline="0" dirty="0" smtClean="0">
                <a:solidFill>
                  <a:schemeClr val="tx1"/>
                </a:solidFill>
                <a:latin typeface="+mn-lt"/>
                <a:ea typeface="+mn-ea"/>
                <a:cs typeface="+mn-cs"/>
              </a:rPr>
              <a:t>when making selection decisions for content.</a:t>
            </a:r>
            <a:endParaRPr lang="en-GB" dirty="0"/>
          </a:p>
        </p:txBody>
      </p:sp>
      <p:sp>
        <p:nvSpPr>
          <p:cNvPr id="4" name="Slide Number Placeholder 3"/>
          <p:cNvSpPr>
            <a:spLocks noGrp="1"/>
          </p:cNvSpPr>
          <p:nvPr>
            <p:ph type="sldNum" sz="quarter" idx="10"/>
          </p:nvPr>
        </p:nvSpPr>
        <p:spPr/>
        <p:txBody>
          <a:bodyPr/>
          <a:lstStyle/>
          <a:p>
            <a:fld id="{8F5821AF-1C0D-4091-9365-0D270CE9FCB9}" type="slidenum">
              <a:rPr lang="en-GB" smtClean="0"/>
              <a:pPr/>
              <a:t>17</a:t>
            </a:fld>
            <a:endParaRPr lang="en-GB"/>
          </a:p>
        </p:txBody>
      </p:sp>
    </p:spTree>
    <p:extLst>
      <p:ext uri="{BB962C8B-B14F-4D97-AF65-F5344CB8AC3E}">
        <p14:creationId xmlns:p14="http://schemas.microsoft.com/office/powerpoint/2010/main" val="3383628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5821AF-1C0D-4091-9365-0D270CE9FCB9}" type="slidenum">
              <a:rPr lang="en-GB" smtClean="0"/>
              <a:pPr/>
              <a:t>18</a:t>
            </a:fld>
            <a:endParaRPr lang="en-GB"/>
          </a:p>
        </p:txBody>
      </p:sp>
    </p:spTree>
    <p:extLst>
      <p:ext uri="{BB962C8B-B14F-4D97-AF65-F5344CB8AC3E}">
        <p14:creationId xmlns:p14="http://schemas.microsoft.com/office/powerpoint/2010/main" val="3383628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5821AF-1C0D-4091-9365-0D270CE9FCB9}" type="slidenum">
              <a:rPr lang="en-GB" smtClean="0"/>
              <a:pPr/>
              <a:t>23</a:t>
            </a:fld>
            <a:endParaRPr lang="en-GB"/>
          </a:p>
        </p:txBody>
      </p:sp>
    </p:spTree>
    <p:extLst>
      <p:ext uri="{BB962C8B-B14F-4D97-AF65-F5344CB8AC3E}">
        <p14:creationId xmlns:p14="http://schemas.microsoft.com/office/powerpoint/2010/main" val="3647993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5821AF-1C0D-4091-9365-0D270CE9FCB9}" type="slidenum">
              <a:rPr lang="en-GB" smtClean="0"/>
              <a:pPr/>
              <a:t>27</a:t>
            </a:fld>
            <a:endParaRPr lang="en-GB"/>
          </a:p>
        </p:txBody>
      </p:sp>
    </p:spTree>
    <p:extLst>
      <p:ext uri="{BB962C8B-B14F-4D97-AF65-F5344CB8AC3E}">
        <p14:creationId xmlns:p14="http://schemas.microsoft.com/office/powerpoint/2010/main" val="3383628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5821AF-1C0D-4091-9365-0D270CE9FCB9}" type="slidenum">
              <a:rPr lang="en-GB" smtClean="0"/>
              <a:pPr/>
              <a:t>31</a:t>
            </a:fld>
            <a:endParaRPr lang="en-GB"/>
          </a:p>
        </p:txBody>
      </p:sp>
    </p:spTree>
    <p:extLst>
      <p:ext uri="{BB962C8B-B14F-4D97-AF65-F5344CB8AC3E}">
        <p14:creationId xmlns:p14="http://schemas.microsoft.com/office/powerpoint/2010/main" val="3383628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5821AF-1C0D-4091-9365-0D270CE9FCB9}" type="slidenum">
              <a:rPr lang="en-GB" smtClean="0"/>
              <a:pPr/>
              <a:t>32</a:t>
            </a:fld>
            <a:endParaRPr lang="en-GB"/>
          </a:p>
        </p:txBody>
      </p:sp>
    </p:spTree>
    <p:extLst>
      <p:ext uri="{BB962C8B-B14F-4D97-AF65-F5344CB8AC3E}">
        <p14:creationId xmlns:p14="http://schemas.microsoft.com/office/powerpoint/2010/main" val="3383628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5821AF-1C0D-4091-9365-0D270CE9FCB9}" type="slidenum">
              <a:rPr lang="en-GB" smtClean="0"/>
              <a:pPr/>
              <a:t>33</a:t>
            </a:fld>
            <a:endParaRPr lang="en-GB"/>
          </a:p>
        </p:txBody>
      </p:sp>
    </p:spTree>
    <p:extLst>
      <p:ext uri="{BB962C8B-B14F-4D97-AF65-F5344CB8AC3E}">
        <p14:creationId xmlns:p14="http://schemas.microsoft.com/office/powerpoint/2010/main" val="3383628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baseline="0" dirty="0" smtClean="0">
                <a:solidFill>
                  <a:schemeClr val="tx1"/>
                </a:solidFill>
                <a:latin typeface="+mn-lt"/>
                <a:ea typeface="+mn-ea"/>
                <a:cs typeface="+mn-cs"/>
              </a:rPr>
              <a:t>Librarians and information specialists have been finding</a:t>
            </a:r>
          </a:p>
          <a:p>
            <a:r>
              <a:rPr lang="en-GB" sz="1200" b="0" i="1" u="none" strike="noStrike" kern="1200" baseline="0" dirty="0" smtClean="0">
                <a:solidFill>
                  <a:schemeClr val="tx1"/>
                </a:solidFill>
                <a:latin typeface="+mn-lt"/>
                <a:ea typeface="+mn-ea"/>
                <a:cs typeface="+mn-cs"/>
              </a:rPr>
              <a:t>ways to manage electronic resources for over a decade</a:t>
            </a:r>
          </a:p>
          <a:p>
            <a:r>
              <a:rPr lang="en-GB" sz="1200" b="0" i="1" u="none" strike="noStrike" kern="1200" baseline="0" dirty="0" smtClean="0">
                <a:solidFill>
                  <a:schemeClr val="tx1"/>
                </a:solidFill>
                <a:latin typeface="+mn-lt"/>
                <a:ea typeface="+mn-ea"/>
                <a:cs typeface="+mn-cs"/>
              </a:rPr>
              <a:t>now. However, much of this work has been an ad hoc</a:t>
            </a:r>
          </a:p>
          <a:p>
            <a:r>
              <a:rPr lang="en-GB" sz="1200" b="0" i="1" u="none" strike="noStrike" kern="1200" baseline="0" dirty="0" smtClean="0">
                <a:solidFill>
                  <a:schemeClr val="tx1"/>
                </a:solidFill>
                <a:latin typeface="+mn-lt"/>
                <a:ea typeface="+mn-ea"/>
                <a:cs typeface="+mn-cs"/>
              </a:rPr>
              <a:t>and learn-as-you-go process. Chapter 1 of </a:t>
            </a:r>
            <a:r>
              <a:rPr lang="en-GB" sz="1200" b="0" i="0" u="none" strike="noStrike" kern="1200" baseline="0" dirty="0" smtClean="0">
                <a:solidFill>
                  <a:schemeClr val="tx1"/>
                </a:solidFill>
                <a:latin typeface="+mn-lt"/>
                <a:ea typeface="+mn-ea"/>
                <a:cs typeface="+mn-cs"/>
              </a:rPr>
              <a:t>Library Technology</a:t>
            </a:r>
          </a:p>
          <a:p>
            <a:r>
              <a:rPr lang="en-GB" sz="1200" b="0" i="0" u="none" strike="noStrike" kern="1200" baseline="0" dirty="0" smtClean="0">
                <a:solidFill>
                  <a:schemeClr val="tx1"/>
                </a:solidFill>
                <a:latin typeface="+mn-lt"/>
                <a:ea typeface="+mn-ea"/>
                <a:cs typeface="+mn-cs"/>
              </a:rPr>
              <a:t>Reports </a:t>
            </a:r>
            <a:r>
              <a:rPr lang="en-GB" sz="1200" b="0" i="1" u="none" strike="noStrike" kern="1200" baseline="0" dirty="0" smtClean="0">
                <a:solidFill>
                  <a:schemeClr val="tx1"/>
                </a:solidFill>
                <a:latin typeface="+mn-lt"/>
                <a:ea typeface="+mn-ea"/>
                <a:cs typeface="+mn-cs"/>
              </a:rPr>
              <a:t>(vol. 49, no. 2)”Techniques for Electronic</a:t>
            </a:r>
          </a:p>
          <a:p>
            <a:r>
              <a:rPr lang="en-GB" sz="1200" b="0" i="1" u="none" strike="noStrike" kern="1200" baseline="0" dirty="0" smtClean="0">
                <a:solidFill>
                  <a:schemeClr val="tx1"/>
                </a:solidFill>
                <a:latin typeface="+mn-lt"/>
                <a:ea typeface="+mn-ea"/>
                <a:cs typeface="+mn-cs"/>
              </a:rPr>
              <a:t>Resource Management” shows that the literature on</a:t>
            </a:r>
          </a:p>
          <a:p>
            <a:r>
              <a:rPr lang="en-GB" sz="1200" b="0" i="1" u="none" strike="noStrike" kern="1200" baseline="0" dirty="0" smtClean="0">
                <a:solidFill>
                  <a:schemeClr val="tx1"/>
                </a:solidFill>
                <a:latin typeface="+mn-lt"/>
                <a:ea typeface="+mn-ea"/>
                <a:cs typeface="+mn-cs"/>
              </a:rPr>
              <a:t>electronic resource management is segmented into many</a:t>
            </a:r>
          </a:p>
          <a:p>
            <a:r>
              <a:rPr lang="en-GB" sz="1200" b="0" i="1" u="none" strike="noStrike" kern="1200" baseline="0" dirty="0" smtClean="0">
                <a:solidFill>
                  <a:schemeClr val="tx1"/>
                </a:solidFill>
                <a:latin typeface="+mn-lt"/>
                <a:ea typeface="+mn-ea"/>
                <a:cs typeface="+mn-cs"/>
              </a:rPr>
              <a:t>different areas of traditional librarian roles within the</a:t>
            </a:r>
          </a:p>
          <a:p>
            <a:r>
              <a:rPr lang="en-GB" sz="1200" b="0" i="1" u="none" strike="noStrike" kern="1200" baseline="0" dirty="0" smtClean="0">
                <a:solidFill>
                  <a:schemeClr val="tx1"/>
                </a:solidFill>
                <a:latin typeface="+mn-lt"/>
                <a:ea typeface="+mn-ea"/>
                <a:cs typeface="+mn-cs"/>
              </a:rPr>
              <a:t>library. In addition, the literature shows how management</a:t>
            </a:r>
          </a:p>
          <a:p>
            <a:r>
              <a:rPr lang="en-GB" sz="1200" b="0" i="1" u="none" strike="noStrike" kern="1200" baseline="0" dirty="0" smtClean="0">
                <a:solidFill>
                  <a:schemeClr val="tx1"/>
                </a:solidFill>
                <a:latin typeface="+mn-lt"/>
                <a:ea typeface="+mn-ea"/>
                <a:cs typeface="+mn-cs"/>
              </a:rPr>
              <a:t>of these resources has driven the development of various</a:t>
            </a:r>
          </a:p>
          <a:p>
            <a:r>
              <a:rPr lang="en-GB" sz="1200" b="0" i="1" u="none" strike="noStrike" kern="1200" baseline="0" dirty="0" smtClean="0">
                <a:solidFill>
                  <a:schemeClr val="tx1"/>
                </a:solidFill>
                <a:latin typeface="+mn-lt"/>
                <a:ea typeface="+mn-ea"/>
                <a:cs typeface="+mn-cs"/>
              </a:rPr>
              <a:t>management tools in the market, as well as serving as</a:t>
            </a:r>
          </a:p>
          <a:p>
            <a:r>
              <a:rPr lang="en-GB" sz="1200" b="0" i="1" u="none" strike="noStrike" kern="1200" baseline="0" dirty="0" smtClean="0">
                <a:solidFill>
                  <a:schemeClr val="tx1"/>
                </a:solidFill>
                <a:latin typeface="+mn-lt"/>
                <a:ea typeface="+mn-ea"/>
                <a:cs typeface="+mn-cs"/>
              </a:rPr>
              <a:t>the greatest need in the development of next-generation</a:t>
            </a:r>
          </a:p>
          <a:p>
            <a:r>
              <a:rPr lang="en-GB" sz="1200" b="0" i="1" u="none" strike="noStrike" kern="1200" baseline="0" dirty="0" smtClean="0">
                <a:solidFill>
                  <a:schemeClr val="tx1"/>
                </a:solidFill>
                <a:latin typeface="+mn-lt"/>
                <a:ea typeface="+mn-ea"/>
                <a:cs typeface="+mn-cs"/>
              </a:rPr>
              <a:t>library systems. Techniques in Electronic Resource Management</a:t>
            </a:r>
          </a:p>
          <a:p>
            <a:r>
              <a:rPr lang="en-GB" sz="1200" b="0" i="1" u="none" strike="noStrike" kern="1200" baseline="0" dirty="0" smtClean="0">
                <a:solidFill>
                  <a:schemeClr val="tx1"/>
                </a:solidFill>
                <a:latin typeface="+mn-lt"/>
                <a:ea typeface="+mn-ea"/>
                <a:cs typeface="+mn-cs"/>
              </a:rPr>
              <a:t>(TERMS) is an attempt to create an </a:t>
            </a:r>
            <a:r>
              <a:rPr lang="en-GB" sz="1200" b="0" i="1" u="none" strike="noStrike" kern="1200" baseline="0" dirty="0" err="1" smtClean="0">
                <a:solidFill>
                  <a:schemeClr val="tx1"/>
                </a:solidFill>
                <a:latin typeface="+mn-lt"/>
                <a:ea typeface="+mn-ea"/>
                <a:cs typeface="+mn-cs"/>
              </a:rPr>
              <a:t>ongoing</a:t>
            </a:r>
            <a:r>
              <a:rPr lang="en-GB" sz="1200" b="0" i="1" u="none" strike="noStrike" kern="1200" baseline="0" dirty="0" smtClean="0">
                <a:solidFill>
                  <a:schemeClr val="tx1"/>
                </a:solidFill>
                <a:latin typeface="+mn-lt"/>
                <a:ea typeface="+mn-ea"/>
                <a:cs typeface="+mn-cs"/>
              </a:rPr>
              <a:t> and</a:t>
            </a:r>
          </a:p>
          <a:p>
            <a:r>
              <a:rPr lang="en-GB" sz="1200" b="0" i="1" u="none" strike="noStrike" kern="1200" baseline="0" dirty="0" smtClean="0">
                <a:solidFill>
                  <a:schemeClr val="tx1"/>
                </a:solidFill>
                <a:latin typeface="+mn-lt"/>
                <a:ea typeface="+mn-ea"/>
                <a:cs typeface="+mn-cs"/>
              </a:rPr>
              <a:t>continually developing set of management best practices</a:t>
            </a:r>
          </a:p>
          <a:p>
            <a:r>
              <a:rPr lang="en-GB" sz="1200" b="0" i="1" u="none" strike="noStrike" kern="1200" baseline="0" dirty="0" smtClean="0">
                <a:solidFill>
                  <a:schemeClr val="tx1"/>
                </a:solidFill>
                <a:latin typeface="+mn-lt"/>
                <a:ea typeface="+mn-ea"/>
                <a:cs typeface="+mn-cs"/>
              </a:rPr>
              <a:t>for electronic resource management in libraries</a:t>
            </a:r>
            <a:endParaRPr lang="en-GB" dirty="0"/>
          </a:p>
        </p:txBody>
      </p:sp>
      <p:sp>
        <p:nvSpPr>
          <p:cNvPr id="4" name="Slide Number Placeholder 3"/>
          <p:cNvSpPr>
            <a:spLocks noGrp="1"/>
          </p:cNvSpPr>
          <p:nvPr>
            <p:ph type="sldNum" sz="quarter" idx="10"/>
          </p:nvPr>
        </p:nvSpPr>
        <p:spPr/>
        <p:txBody>
          <a:bodyPr/>
          <a:lstStyle/>
          <a:p>
            <a:fld id="{8F5821AF-1C0D-4091-9365-0D270CE9FCB9}" type="slidenum">
              <a:rPr lang="en-GB" smtClean="0"/>
              <a:pPr/>
              <a:t>3</a:t>
            </a:fld>
            <a:endParaRPr lang="en-GB"/>
          </a:p>
        </p:txBody>
      </p:sp>
    </p:spTree>
    <p:extLst>
      <p:ext uri="{BB962C8B-B14F-4D97-AF65-F5344CB8AC3E}">
        <p14:creationId xmlns:p14="http://schemas.microsoft.com/office/powerpoint/2010/main" val="2808491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5821AF-1C0D-4091-9365-0D270CE9FCB9}" type="slidenum">
              <a:rPr lang="en-GB" smtClean="0"/>
              <a:pPr/>
              <a:t>34</a:t>
            </a:fld>
            <a:endParaRPr lang="en-GB"/>
          </a:p>
        </p:txBody>
      </p:sp>
    </p:spTree>
    <p:extLst>
      <p:ext uri="{BB962C8B-B14F-4D97-AF65-F5344CB8AC3E}">
        <p14:creationId xmlns:p14="http://schemas.microsoft.com/office/powerpoint/2010/main" val="3383628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5821AF-1C0D-4091-9365-0D270CE9FCB9}" type="slidenum">
              <a:rPr lang="en-GB" smtClean="0"/>
              <a:pPr/>
              <a:t>35</a:t>
            </a:fld>
            <a:endParaRPr lang="en-GB"/>
          </a:p>
        </p:txBody>
      </p:sp>
    </p:spTree>
    <p:extLst>
      <p:ext uri="{BB962C8B-B14F-4D97-AF65-F5344CB8AC3E}">
        <p14:creationId xmlns:p14="http://schemas.microsoft.com/office/powerpoint/2010/main" val="3383628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5821AF-1C0D-4091-9365-0D270CE9FCB9}" type="slidenum">
              <a:rPr lang="en-GB" smtClean="0"/>
              <a:pPr/>
              <a:t>36</a:t>
            </a:fld>
            <a:endParaRPr lang="en-GB"/>
          </a:p>
        </p:txBody>
      </p:sp>
    </p:spTree>
    <p:extLst>
      <p:ext uri="{BB962C8B-B14F-4D97-AF65-F5344CB8AC3E}">
        <p14:creationId xmlns:p14="http://schemas.microsoft.com/office/powerpoint/2010/main" val="3383628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5821AF-1C0D-4091-9365-0D270CE9FCB9}" type="slidenum">
              <a:rPr lang="en-GB" smtClean="0"/>
              <a:pPr/>
              <a:t>37</a:t>
            </a:fld>
            <a:endParaRPr lang="en-GB"/>
          </a:p>
        </p:txBody>
      </p:sp>
    </p:spTree>
    <p:extLst>
      <p:ext uri="{BB962C8B-B14F-4D97-AF65-F5344CB8AC3E}">
        <p14:creationId xmlns:p14="http://schemas.microsoft.com/office/powerpoint/2010/main" val="3383628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baseline="0" dirty="0" smtClean="0">
                <a:solidFill>
                  <a:schemeClr val="tx1"/>
                </a:solidFill>
                <a:latin typeface="+mn-lt"/>
                <a:ea typeface="+mn-ea"/>
                <a:cs typeface="+mn-cs"/>
              </a:rPr>
              <a:t>Chapter 2 of </a:t>
            </a:r>
            <a:r>
              <a:rPr lang="en-GB" sz="1200" b="0" i="0" u="none" strike="noStrike" kern="1200" baseline="0" dirty="0" smtClean="0">
                <a:solidFill>
                  <a:schemeClr val="tx1"/>
                </a:solidFill>
                <a:latin typeface="+mn-lt"/>
                <a:ea typeface="+mn-ea"/>
                <a:cs typeface="+mn-cs"/>
              </a:rPr>
              <a:t>Library Technology Reports </a:t>
            </a:r>
            <a:r>
              <a:rPr lang="en-GB" sz="1200" b="0" i="1" u="none" strike="noStrike" kern="1200" baseline="0" dirty="0" smtClean="0">
                <a:solidFill>
                  <a:schemeClr val="tx1"/>
                </a:solidFill>
                <a:latin typeface="+mn-lt"/>
                <a:ea typeface="+mn-ea"/>
                <a:cs typeface="+mn-cs"/>
              </a:rPr>
              <a:t>(vol. 49, no.</a:t>
            </a:r>
          </a:p>
          <a:p>
            <a:r>
              <a:rPr lang="en-GB" sz="1200" b="0" i="1" u="none" strike="noStrike" kern="1200" baseline="0" dirty="0" smtClean="0">
                <a:solidFill>
                  <a:schemeClr val="tx1"/>
                </a:solidFill>
                <a:latin typeface="+mn-lt"/>
                <a:ea typeface="+mn-ea"/>
                <a:cs typeface="+mn-cs"/>
              </a:rPr>
              <a:t>2) ”Techniques for Electronic Resource Management”</a:t>
            </a:r>
          </a:p>
          <a:p>
            <a:r>
              <a:rPr lang="en-GB" sz="1200" b="0" i="1" u="none" strike="noStrike" kern="1200" baseline="0" dirty="0" smtClean="0">
                <a:solidFill>
                  <a:schemeClr val="tx1"/>
                </a:solidFill>
                <a:latin typeface="+mn-lt"/>
                <a:ea typeface="+mn-ea"/>
                <a:cs typeface="+mn-cs"/>
              </a:rPr>
              <a:t>presents a basic framework that should be considered</a:t>
            </a:r>
          </a:p>
          <a:p>
            <a:r>
              <a:rPr lang="en-GB" sz="1200" b="0" i="1" u="none" strike="noStrike" kern="1200" baseline="0" dirty="0" smtClean="0">
                <a:solidFill>
                  <a:schemeClr val="tx1"/>
                </a:solidFill>
                <a:latin typeface="+mn-lt"/>
                <a:ea typeface="+mn-ea"/>
                <a:cs typeface="+mn-cs"/>
              </a:rPr>
              <a:t>with every new purchase or addition to content selected</a:t>
            </a:r>
          </a:p>
          <a:p>
            <a:r>
              <a:rPr lang="en-GB" sz="1200" b="0" i="1" u="none" strike="noStrike" kern="1200" baseline="0" dirty="0" smtClean="0">
                <a:solidFill>
                  <a:schemeClr val="tx1"/>
                </a:solidFill>
                <a:latin typeface="+mn-lt"/>
                <a:ea typeface="+mn-ea"/>
                <a:cs typeface="+mn-cs"/>
              </a:rPr>
              <a:t>for inclusion in the twenty-first-century library. While</a:t>
            </a:r>
          </a:p>
          <a:p>
            <a:r>
              <a:rPr lang="en-GB" sz="1200" b="0" i="1" u="none" strike="noStrike" kern="1200" baseline="0" dirty="0" smtClean="0">
                <a:solidFill>
                  <a:schemeClr val="tx1"/>
                </a:solidFill>
                <a:latin typeface="+mn-lt"/>
                <a:ea typeface="+mn-ea"/>
                <a:cs typeface="+mn-cs"/>
              </a:rPr>
              <a:t>collection management and development policies help</a:t>
            </a:r>
          </a:p>
          <a:p>
            <a:r>
              <a:rPr lang="en-GB" sz="1200" b="0" i="1" u="none" strike="noStrike" kern="1200" baseline="0" dirty="0" smtClean="0">
                <a:solidFill>
                  <a:schemeClr val="tx1"/>
                </a:solidFill>
                <a:latin typeface="+mn-lt"/>
                <a:ea typeface="+mn-ea"/>
                <a:cs typeface="+mn-cs"/>
              </a:rPr>
              <a:t>outline the general aspects for collection purchase, in</a:t>
            </a:r>
          </a:p>
          <a:p>
            <a:r>
              <a:rPr lang="en-GB" sz="1200" b="0" i="1" u="none" strike="noStrike" kern="1200" baseline="0" dirty="0" smtClean="0">
                <a:solidFill>
                  <a:schemeClr val="tx1"/>
                </a:solidFill>
                <a:latin typeface="+mn-lt"/>
                <a:ea typeface="+mn-ea"/>
                <a:cs typeface="+mn-cs"/>
              </a:rPr>
              <a:t>today’s libraries, many of the standard rules applied to</a:t>
            </a:r>
          </a:p>
          <a:p>
            <a:r>
              <a:rPr lang="en-GB" sz="1200" b="0" i="1" u="none" strike="noStrike" kern="1200" baseline="0" dirty="0" smtClean="0">
                <a:solidFill>
                  <a:schemeClr val="tx1"/>
                </a:solidFill>
                <a:latin typeface="+mn-lt"/>
                <a:ea typeface="+mn-ea"/>
                <a:cs typeface="+mn-cs"/>
              </a:rPr>
              <a:t>print acquisition are no longer sufficient. This is especially</a:t>
            </a:r>
          </a:p>
          <a:p>
            <a:r>
              <a:rPr lang="en-GB" sz="1200" b="0" i="1" u="none" strike="noStrike" kern="1200" baseline="0" dirty="0" smtClean="0">
                <a:solidFill>
                  <a:schemeClr val="tx1"/>
                </a:solidFill>
                <a:latin typeface="+mn-lt"/>
                <a:ea typeface="+mn-ea"/>
                <a:cs typeface="+mn-cs"/>
              </a:rPr>
              <a:t>true with the advent of patron-driven purchasing models</a:t>
            </a:r>
          </a:p>
          <a:p>
            <a:r>
              <a:rPr lang="en-GB" sz="1200" b="0" i="1" u="none" strike="noStrike" kern="1200" baseline="0" dirty="0" smtClean="0">
                <a:solidFill>
                  <a:schemeClr val="tx1"/>
                </a:solidFill>
                <a:latin typeface="+mn-lt"/>
                <a:ea typeface="+mn-ea"/>
                <a:cs typeface="+mn-cs"/>
              </a:rPr>
              <a:t>for e-books. The selection of purchasing models in themselves</a:t>
            </a:r>
          </a:p>
          <a:p>
            <a:r>
              <a:rPr lang="en-GB" sz="1200" b="0" i="1" u="none" strike="noStrike" kern="1200" baseline="0" dirty="0" smtClean="0">
                <a:solidFill>
                  <a:schemeClr val="tx1"/>
                </a:solidFill>
                <a:latin typeface="+mn-lt"/>
                <a:ea typeface="+mn-ea"/>
                <a:cs typeface="+mn-cs"/>
              </a:rPr>
              <a:t>now plays a role in how and why specific content</a:t>
            </a:r>
          </a:p>
          <a:p>
            <a:r>
              <a:rPr lang="en-GB" sz="1200" b="0" i="1" u="none" strike="noStrike" kern="1200" baseline="0" dirty="0" smtClean="0">
                <a:solidFill>
                  <a:schemeClr val="tx1"/>
                </a:solidFill>
                <a:latin typeface="+mn-lt"/>
                <a:ea typeface="+mn-ea"/>
                <a:cs typeface="+mn-cs"/>
              </a:rPr>
              <a:t>is selected for inclusion in any given collection of library</a:t>
            </a:r>
          </a:p>
          <a:p>
            <a:r>
              <a:rPr lang="en-GB" sz="1200" b="0" i="1" u="none" strike="noStrike" kern="1200" baseline="0" dirty="0" smtClean="0">
                <a:solidFill>
                  <a:schemeClr val="tx1"/>
                </a:solidFill>
                <a:latin typeface="+mn-lt"/>
                <a:ea typeface="+mn-ea"/>
                <a:cs typeface="+mn-cs"/>
              </a:rPr>
              <a:t>material. Before any e-resources are purchased or selected</a:t>
            </a:r>
          </a:p>
          <a:p>
            <a:r>
              <a:rPr lang="en-GB" sz="1200" b="0" i="1" u="none" strike="noStrike" kern="1200" baseline="0" dirty="0" smtClean="0">
                <a:solidFill>
                  <a:schemeClr val="tx1"/>
                </a:solidFill>
                <a:latin typeface="+mn-lt"/>
                <a:ea typeface="+mn-ea"/>
                <a:cs typeface="+mn-cs"/>
              </a:rPr>
              <a:t>for addition, there are some basic guidelines to consider</a:t>
            </a:r>
          </a:p>
          <a:p>
            <a:r>
              <a:rPr lang="en-GB" sz="1200" b="0" i="1" u="none" strike="noStrike" kern="1200" baseline="0" dirty="0" smtClean="0">
                <a:solidFill>
                  <a:schemeClr val="tx1"/>
                </a:solidFill>
                <a:latin typeface="+mn-lt"/>
                <a:ea typeface="+mn-ea"/>
                <a:cs typeface="+mn-cs"/>
              </a:rPr>
              <a:t>when making selection decisions for content.</a:t>
            </a:r>
            <a:endParaRPr lang="en-GB" dirty="0"/>
          </a:p>
        </p:txBody>
      </p:sp>
      <p:sp>
        <p:nvSpPr>
          <p:cNvPr id="4" name="Slide Number Placeholder 3"/>
          <p:cNvSpPr>
            <a:spLocks noGrp="1"/>
          </p:cNvSpPr>
          <p:nvPr>
            <p:ph type="sldNum" sz="quarter" idx="10"/>
          </p:nvPr>
        </p:nvSpPr>
        <p:spPr/>
        <p:txBody>
          <a:bodyPr/>
          <a:lstStyle/>
          <a:p>
            <a:fld id="{8F5821AF-1C0D-4091-9365-0D270CE9FCB9}" type="slidenum">
              <a:rPr lang="en-GB" smtClean="0"/>
              <a:pPr/>
              <a:t>43</a:t>
            </a:fld>
            <a:endParaRPr lang="en-GB"/>
          </a:p>
        </p:txBody>
      </p:sp>
    </p:spTree>
    <p:extLst>
      <p:ext uri="{BB962C8B-B14F-4D97-AF65-F5344CB8AC3E}">
        <p14:creationId xmlns:p14="http://schemas.microsoft.com/office/powerpoint/2010/main" val="33836280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baseline="0" dirty="0" smtClean="0">
                <a:solidFill>
                  <a:schemeClr val="tx1"/>
                </a:solidFill>
                <a:latin typeface="+mn-lt"/>
                <a:ea typeface="+mn-ea"/>
                <a:cs typeface="+mn-cs"/>
              </a:rPr>
              <a:t>Chapter 2 of </a:t>
            </a:r>
            <a:r>
              <a:rPr lang="en-GB" sz="1200" b="0" i="0" u="none" strike="noStrike" kern="1200" baseline="0" dirty="0" smtClean="0">
                <a:solidFill>
                  <a:schemeClr val="tx1"/>
                </a:solidFill>
                <a:latin typeface="+mn-lt"/>
                <a:ea typeface="+mn-ea"/>
                <a:cs typeface="+mn-cs"/>
              </a:rPr>
              <a:t>Library Technology Reports </a:t>
            </a:r>
            <a:r>
              <a:rPr lang="en-GB" sz="1200" b="0" i="1" u="none" strike="noStrike" kern="1200" baseline="0" dirty="0" smtClean="0">
                <a:solidFill>
                  <a:schemeClr val="tx1"/>
                </a:solidFill>
                <a:latin typeface="+mn-lt"/>
                <a:ea typeface="+mn-ea"/>
                <a:cs typeface="+mn-cs"/>
              </a:rPr>
              <a:t>(vol. 49, no.</a:t>
            </a:r>
          </a:p>
          <a:p>
            <a:r>
              <a:rPr lang="en-GB" sz="1200" b="0" i="1" u="none" strike="noStrike" kern="1200" baseline="0" dirty="0" smtClean="0">
                <a:solidFill>
                  <a:schemeClr val="tx1"/>
                </a:solidFill>
                <a:latin typeface="+mn-lt"/>
                <a:ea typeface="+mn-ea"/>
                <a:cs typeface="+mn-cs"/>
              </a:rPr>
              <a:t>2) ”Techniques for Electronic Resource Management”</a:t>
            </a:r>
          </a:p>
          <a:p>
            <a:r>
              <a:rPr lang="en-GB" sz="1200" b="0" i="1" u="none" strike="noStrike" kern="1200" baseline="0" dirty="0" smtClean="0">
                <a:solidFill>
                  <a:schemeClr val="tx1"/>
                </a:solidFill>
                <a:latin typeface="+mn-lt"/>
                <a:ea typeface="+mn-ea"/>
                <a:cs typeface="+mn-cs"/>
              </a:rPr>
              <a:t>presents a basic framework that should be considered</a:t>
            </a:r>
          </a:p>
          <a:p>
            <a:r>
              <a:rPr lang="en-GB" sz="1200" b="0" i="1" u="none" strike="noStrike" kern="1200" baseline="0" dirty="0" smtClean="0">
                <a:solidFill>
                  <a:schemeClr val="tx1"/>
                </a:solidFill>
                <a:latin typeface="+mn-lt"/>
                <a:ea typeface="+mn-ea"/>
                <a:cs typeface="+mn-cs"/>
              </a:rPr>
              <a:t>with every new purchase or addition to content selected</a:t>
            </a:r>
          </a:p>
          <a:p>
            <a:r>
              <a:rPr lang="en-GB" sz="1200" b="0" i="1" u="none" strike="noStrike" kern="1200" baseline="0" dirty="0" smtClean="0">
                <a:solidFill>
                  <a:schemeClr val="tx1"/>
                </a:solidFill>
                <a:latin typeface="+mn-lt"/>
                <a:ea typeface="+mn-ea"/>
                <a:cs typeface="+mn-cs"/>
              </a:rPr>
              <a:t>for inclusion in the twenty-first-century library. While</a:t>
            </a:r>
          </a:p>
          <a:p>
            <a:r>
              <a:rPr lang="en-GB" sz="1200" b="0" i="1" u="none" strike="noStrike" kern="1200" baseline="0" dirty="0" smtClean="0">
                <a:solidFill>
                  <a:schemeClr val="tx1"/>
                </a:solidFill>
                <a:latin typeface="+mn-lt"/>
                <a:ea typeface="+mn-ea"/>
                <a:cs typeface="+mn-cs"/>
              </a:rPr>
              <a:t>collection management and development policies help</a:t>
            </a:r>
          </a:p>
          <a:p>
            <a:r>
              <a:rPr lang="en-GB" sz="1200" b="0" i="1" u="none" strike="noStrike" kern="1200" baseline="0" dirty="0" smtClean="0">
                <a:solidFill>
                  <a:schemeClr val="tx1"/>
                </a:solidFill>
                <a:latin typeface="+mn-lt"/>
                <a:ea typeface="+mn-ea"/>
                <a:cs typeface="+mn-cs"/>
              </a:rPr>
              <a:t>outline the general aspects for collection purchase, in</a:t>
            </a:r>
          </a:p>
          <a:p>
            <a:r>
              <a:rPr lang="en-GB" sz="1200" b="0" i="1" u="none" strike="noStrike" kern="1200" baseline="0" dirty="0" smtClean="0">
                <a:solidFill>
                  <a:schemeClr val="tx1"/>
                </a:solidFill>
                <a:latin typeface="+mn-lt"/>
                <a:ea typeface="+mn-ea"/>
                <a:cs typeface="+mn-cs"/>
              </a:rPr>
              <a:t>today’s libraries, many of the standard rules applied to</a:t>
            </a:r>
          </a:p>
          <a:p>
            <a:r>
              <a:rPr lang="en-GB" sz="1200" b="0" i="1" u="none" strike="noStrike" kern="1200" baseline="0" dirty="0" smtClean="0">
                <a:solidFill>
                  <a:schemeClr val="tx1"/>
                </a:solidFill>
                <a:latin typeface="+mn-lt"/>
                <a:ea typeface="+mn-ea"/>
                <a:cs typeface="+mn-cs"/>
              </a:rPr>
              <a:t>print acquisition are no longer sufficient. This is especially</a:t>
            </a:r>
          </a:p>
          <a:p>
            <a:r>
              <a:rPr lang="en-GB" sz="1200" b="0" i="1" u="none" strike="noStrike" kern="1200" baseline="0" dirty="0" smtClean="0">
                <a:solidFill>
                  <a:schemeClr val="tx1"/>
                </a:solidFill>
                <a:latin typeface="+mn-lt"/>
                <a:ea typeface="+mn-ea"/>
                <a:cs typeface="+mn-cs"/>
              </a:rPr>
              <a:t>true with the advent of patron-driven purchasing models</a:t>
            </a:r>
          </a:p>
          <a:p>
            <a:r>
              <a:rPr lang="en-GB" sz="1200" b="0" i="1" u="none" strike="noStrike" kern="1200" baseline="0" dirty="0" smtClean="0">
                <a:solidFill>
                  <a:schemeClr val="tx1"/>
                </a:solidFill>
                <a:latin typeface="+mn-lt"/>
                <a:ea typeface="+mn-ea"/>
                <a:cs typeface="+mn-cs"/>
              </a:rPr>
              <a:t>for e-books. The selection of purchasing models in themselves</a:t>
            </a:r>
          </a:p>
          <a:p>
            <a:r>
              <a:rPr lang="en-GB" sz="1200" b="0" i="1" u="none" strike="noStrike" kern="1200" baseline="0" dirty="0" smtClean="0">
                <a:solidFill>
                  <a:schemeClr val="tx1"/>
                </a:solidFill>
                <a:latin typeface="+mn-lt"/>
                <a:ea typeface="+mn-ea"/>
                <a:cs typeface="+mn-cs"/>
              </a:rPr>
              <a:t>now plays a role in how and why specific content</a:t>
            </a:r>
          </a:p>
          <a:p>
            <a:r>
              <a:rPr lang="en-GB" sz="1200" b="0" i="1" u="none" strike="noStrike" kern="1200" baseline="0" dirty="0" smtClean="0">
                <a:solidFill>
                  <a:schemeClr val="tx1"/>
                </a:solidFill>
                <a:latin typeface="+mn-lt"/>
                <a:ea typeface="+mn-ea"/>
                <a:cs typeface="+mn-cs"/>
              </a:rPr>
              <a:t>is selected for inclusion in any given collection of library</a:t>
            </a:r>
          </a:p>
          <a:p>
            <a:r>
              <a:rPr lang="en-GB" sz="1200" b="0" i="1" u="none" strike="noStrike" kern="1200" baseline="0" dirty="0" smtClean="0">
                <a:solidFill>
                  <a:schemeClr val="tx1"/>
                </a:solidFill>
                <a:latin typeface="+mn-lt"/>
                <a:ea typeface="+mn-ea"/>
                <a:cs typeface="+mn-cs"/>
              </a:rPr>
              <a:t>material. Before any e-resources are purchased or selected</a:t>
            </a:r>
          </a:p>
          <a:p>
            <a:r>
              <a:rPr lang="en-GB" sz="1200" b="0" i="1" u="none" strike="noStrike" kern="1200" baseline="0" dirty="0" smtClean="0">
                <a:solidFill>
                  <a:schemeClr val="tx1"/>
                </a:solidFill>
                <a:latin typeface="+mn-lt"/>
                <a:ea typeface="+mn-ea"/>
                <a:cs typeface="+mn-cs"/>
              </a:rPr>
              <a:t>for addition, there are some basic guidelines to consider</a:t>
            </a:r>
          </a:p>
          <a:p>
            <a:r>
              <a:rPr lang="en-GB" sz="1200" b="0" i="1" u="none" strike="noStrike" kern="1200" baseline="0" dirty="0" smtClean="0">
                <a:solidFill>
                  <a:schemeClr val="tx1"/>
                </a:solidFill>
                <a:latin typeface="+mn-lt"/>
                <a:ea typeface="+mn-ea"/>
                <a:cs typeface="+mn-cs"/>
              </a:rPr>
              <a:t>when making selection decisions for content.</a:t>
            </a:r>
            <a:endParaRPr lang="en-GB" dirty="0"/>
          </a:p>
        </p:txBody>
      </p:sp>
      <p:sp>
        <p:nvSpPr>
          <p:cNvPr id="4" name="Slide Number Placeholder 3"/>
          <p:cNvSpPr>
            <a:spLocks noGrp="1"/>
          </p:cNvSpPr>
          <p:nvPr>
            <p:ph type="sldNum" sz="quarter" idx="10"/>
          </p:nvPr>
        </p:nvSpPr>
        <p:spPr/>
        <p:txBody>
          <a:bodyPr/>
          <a:lstStyle/>
          <a:p>
            <a:fld id="{8F5821AF-1C0D-4091-9365-0D270CE9FCB9}" type="slidenum">
              <a:rPr lang="en-GB" smtClean="0"/>
              <a:pPr/>
              <a:t>44</a:t>
            </a:fld>
            <a:endParaRPr lang="en-GB"/>
          </a:p>
        </p:txBody>
      </p:sp>
    </p:spTree>
    <p:extLst>
      <p:ext uri="{BB962C8B-B14F-4D97-AF65-F5344CB8AC3E}">
        <p14:creationId xmlns:p14="http://schemas.microsoft.com/office/powerpoint/2010/main" val="3383628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5821AF-1C0D-4091-9365-0D270CE9FCB9}" type="slidenum">
              <a:rPr lang="en-GB" smtClean="0"/>
              <a:pPr/>
              <a:t>47</a:t>
            </a:fld>
            <a:endParaRPr lang="en-GB"/>
          </a:p>
        </p:txBody>
      </p:sp>
    </p:spTree>
    <p:extLst>
      <p:ext uri="{BB962C8B-B14F-4D97-AF65-F5344CB8AC3E}">
        <p14:creationId xmlns:p14="http://schemas.microsoft.com/office/powerpoint/2010/main" val="3383628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5821AF-1C0D-4091-9365-0D270CE9FCB9}" type="slidenum">
              <a:rPr lang="en-GB" smtClean="0"/>
              <a:pPr/>
              <a:t>56</a:t>
            </a:fld>
            <a:endParaRPr lang="en-GB"/>
          </a:p>
        </p:txBody>
      </p:sp>
    </p:spTree>
    <p:extLst>
      <p:ext uri="{BB962C8B-B14F-4D97-AF65-F5344CB8AC3E}">
        <p14:creationId xmlns:p14="http://schemas.microsoft.com/office/powerpoint/2010/main" val="33836280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5821AF-1C0D-4091-9365-0D270CE9FCB9}" type="slidenum">
              <a:rPr lang="en-GB" smtClean="0"/>
              <a:pPr/>
              <a:t>73</a:t>
            </a:fld>
            <a:endParaRPr lang="en-GB"/>
          </a:p>
        </p:txBody>
      </p:sp>
    </p:spTree>
    <p:extLst>
      <p:ext uri="{BB962C8B-B14F-4D97-AF65-F5344CB8AC3E}">
        <p14:creationId xmlns:p14="http://schemas.microsoft.com/office/powerpoint/2010/main" val="2808491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baseline="0" dirty="0" smtClean="0">
                <a:solidFill>
                  <a:schemeClr val="tx1"/>
                </a:solidFill>
                <a:latin typeface="+mn-lt"/>
                <a:ea typeface="+mn-ea"/>
                <a:cs typeface="+mn-cs"/>
              </a:rPr>
              <a:t>Librarians and information specialists have been finding</a:t>
            </a:r>
          </a:p>
          <a:p>
            <a:r>
              <a:rPr lang="en-GB" sz="1200" b="0" i="1" u="none" strike="noStrike" kern="1200" baseline="0" dirty="0" smtClean="0">
                <a:solidFill>
                  <a:schemeClr val="tx1"/>
                </a:solidFill>
                <a:latin typeface="+mn-lt"/>
                <a:ea typeface="+mn-ea"/>
                <a:cs typeface="+mn-cs"/>
              </a:rPr>
              <a:t>ways to manage electronic resources for over a decade</a:t>
            </a:r>
          </a:p>
          <a:p>
            <a:r>
              <a:rPr lang="en-GB" sz="1200" b="0" i="1" u="none" strike="noStrike" kern="1200" baseline="0" dirty="0" smtClean="0">
                <a:solidFill>
                  <a:schemeClr val="tx1"/>
                </a:solidFill>
                <a:latin typeface="+mn-lt"/>
                <a:ea typeface="+mn-ea"/>
                <a:cs typeface="+mn-cs"/>
              </a:rPr>
              <a:t>now. However, much of this work has been an ad hoc</a:t>
            </a:r>
          </a:p>
          <a:p>
            <a:r>
              <a:rPr lang="en-GB" sz="1200" b="0" i="1" u="none" strike="noStrike" kern="1200" baseline="0" dirty="0" smtClean="0">
                <a:solidFill>
                  <a:schemeClr val="tx1"/>
                </a:solidFill>
                <a:latin typeface="+mn-lt"/>
                <a:ea typeface="+mn-ea"/>
                <a:cs typeface="+mn-cs"/>
              </a:rPr>
              <a:t>and learn-as-you-go process. Chapter 1 of </a:t>
            </a:r>
            <a:r>
              <a:rPr lang="en-GB" sz="1200" b="0" i="0" u="none" strike="noStrike" kern="1200" baseline="0" dirty="0" smtClean="0">
                <a:solidFill>
                  <a:schemeClr val="tx1"/>
                </a:solidFill>
                <a:latin typeface="+mn-lt"/>
                <a:ea typeface="+mn-ea"/>
                <a:cs typeface="+mn-cs"/>
              </a:rPr>
              <a:t>Library Technology</a:t>
            </a:r>
          </a:p>
          <a:p>
            <a:r>
              <a:rPr lang="en-GB" sz="1200" b="0" i="0" u="none" strike="noStrike" kern="1200" baseline="0" dirty="0" smtClean="0">
                <a:solidFill>
                  <a:schemeClr val="tx1"/>
                </a:solidFill>
                <a:latin typeface="+mn-lt"/>
                <a:ea typeface="+mn-ea"/>
                <a:cs typeface="+mn-cs"/>
              </a:rPr>
              <a:t>Reports </a:t>
            </a:r>
            <a:r>
              <a:rPr lang="en-GB" sz="1200" b="0" i="1" u="none" strike="noStrike" kern="1200" baseline="0" dirty="0" smtClean="0">
                <a:solidFill>
                  <a:schemeClr val="tx1"/>
                </a:solidFill>
                <a:latin typeface="+mn-lt"/>
                <a:ea typeface="+mn-ea"/>
                <a:cs typeface="+mn-cs"/>
              </a:rPr>
              <a:t>(vol. 49, no. 2)”Techniques for Electronic</a:t>
            </a:r>
          </a:p>
          <a:p>
            <a:r>
              <a:rPr lang="en-GB" sz="1200" b="0" i="1" u="none" strike="noStrike" kern="1200" baseline="0" dirty="0" smtClean="0">
                <a:solidFill>
                  <a:schemeClr val="tx1"/>
                </a:solidFill>
                <a:latin typeface="+mn-lt"/>
                <a:ea typeface="+mn-ea"/>
                <a:cs typeface="+mn-cs"/>
              </a:rPr>
              <a:t>Resource Management” shows that the literature on</a:t>
            </a:r>
          </a:p>
          <a:p>
            <a:r>
              <a:rPr lang="en-GB" sz="1200" b="0" i="1" u="none" strike="noStrike" kern="1200" baseline="0" dirty="0" smtClean="0">
                <a:solidFill>
                  <a:schemeClr val="tx1"/>
                </a:solidFill>
                <a:latin typeface="+mn-lt"/>
                <a:ea typeface="+mn-ea"/>
                <a:cs typeface="+mn-cs"/>
              </a:rPr>
              <a:t>electronic resource management is segmented into many</a:t>
            </a:r>
          </a:p>
          <a:p>
            <a:r>
              <a:rPr lang="en-GB" sz="1200" b="0" i="1" u="none" strike="noStrike" kern="1200" baseline="0" dirty="0" smtClean="0">
                <a:solidFill>
                  <a:schemeClr val="tx1"/>
                </a:solidFill>
                <a:latin typeface="+mn-lt"/>
                <a:ea typeface="+mn-ea"/>
                <a:cs typeface="+mn-cs"/>
              </a:rPr>
              <a:t>different areas of traditional librarian roles within the</a:t>
            </a:r>
          </a:p>
          <a:p>
            <a:r>
              <a:rPr lang="en-GB" sz="1200" b="0" i="1" u="none" strike="noStrike" kern="1200" baseline="0" dirty="0" smtClean="0">
                <a:solidFill>
                  <a:schemeClr val="tx1"/>
                </a:solidFill>
                <a:latin typeface="+mn-lt"/>
                <a:ea typeface="+mn-ea"/>
                <a:cs typeface="+mn-cs"/>
              </a:rPr>
              <a:t>library. In addition, the literature shows how management</a:t>
            </a:r>
          </a:p>
          <a:p>
            <a:r>
              <a:rPr lang="en-GB" sz="1200" b="0" i="1" u="none" strike="noStrike" kern="1200" baseline="0" dirty="0" smtClean="0">
                <a:solidFill>
                  <a:schemeClr val="tx1"/>
                </a:solidFill>
                <a:latin typeface="+mn-lt"/>
                <a:ea typeface="+mn-ea"/>
                <a:cs typeface="+mn-cs"/>
              </a:rPr>
              <a:t>of these resources has driven the development of various</a:t>
            </a:r>
          </a:p>
          <a:p>
            <a:r>
              <a:rPr lang="en-GB" sz="1200" b="0" i="1" u="none" strike="noStrike" kern="1200" baseline="0" dirty="0" smtClean="0">
                <a:solidFill>
                  <a:schemeClr val="tx1"/>
                </a:solidFill>
                <a:latin typeface="+mn-lt"/>
                <a:ea typeface="+mn-ea"/>
                <a:cs typeface="+mn-cs"/>
              </a:rPr>
              <a:t>management tools in the market, as well as serving as</a:t>
            </a:r>
          </a:p>
          <a:p>
            <a:r>
              <a:rPr lang="en-GB" sz="1200" b="0" i="1" u="none" strike="noStrike" kern="1200" baseline="0" dirty="0" smtClean="0">
                <a:solidFill>
                  <a:schemeClr val="tx1"/>
                </a:solidFill>
                <a:latin typeface="+mn-lt"/>
                <a:ea typeface="+mn-ea"/>
                <a:cs typeface="+mn-cs"/>
              </a:rPr>
              <a:t>the greatest need in the development of next-generation</a:t>
            </a:r>
          </a:p>
          <a:p>
            <a:r>
              <a:rPr lang="en-GB" sz="1200" b="0" i="1" u="none" strike="noStrike" kern="1200" baseline="0" dirty="0" smtClean="0">
                <a:solidFill>
                  <a:schemeClr val="tx1"/>
                </a:solidFill>
                <a:latin typeface="+mn-lt"/>
                <a:ea typeface="+mn-ea"/>
                <a:cs typeface="+mn-cs"/>
              </a:rPr>
              <a:t>library systems. Techniques in Electronic Resource Management</a:t>
            </a:r>
          </a:p>
          <a:p>
            <a:r>
              <a:rPr lang="en-GB" sz="1200" b="0" i="1" u="none" strike="noStrike" kern="1200" baseline="0" dirty="0" smtClean="0">
                <a:solidFill>
                  <a:schemeClr val="tx1"/>
                </a:solidFill>
                <a:latin typeface="+mn-lt"/>
                <a:ea typeface="+mn-ea"/>
                <a:cs typeface="+mn-cs"/>
              </a:rPr>
              <a:t>(TERMS) is an attempt to create an </a:t>
            </a:r>
            <a:r>
              <a:rPr lang="en-GB" sz="1200" b="0" i="1" u="none" strike="noStrike" kern="1200" baseline="0" dirty="0" err="1" smtClean="0">
                <a:solidFill>
                  <a:schemeClr val="tx1"/>
                </a:solidFill>
                <a:latin typeface="+mn-lt"/>
                <a:ea typeface="+mn-ea"/>
                <a:cs typeface="+mn-cs"/>
              </a:rPr>
              <a:t>ongoing</a:t>
            </a:r>
            <a:r>
              <a:rPr lang="en-GB" sz="1200" b="0" i="1" u="none" strike="noStrike" kern="1200" baseline="0" dirty="0" smtClean="0">
                <a:solidFill>
                  <a:schemeClr val="tx1"/>
                </a:solidFill>
                <a:latin typeface="+mn-lt"/>
                <a:ea typeface="+mn-ea"/>
                <a:cs typeface="+mn-cs"/>
              </a:rPr>
              <a:t> and</a:t>
            </a:r>
          </a:p>
          <a:p>
            <a:r>
              <a:rPr lang="en-GB" sz="1200" b="0" i="1" u="none" strike="noStrike" kern="1200" baseline="0" dirty="0" smtClean="0">
                <a:solidFill>
                  <a:schemeClr val="tx1"/>
                </a:solidFill>
                <a:latin typeface="+mn-lt"/>
                <a:ea typeface="+mn-ea"/>
                <a:cs typeface="+mn-cs"/>
              </a:rPr>
              <a:t>continually developing set of management best practices</a:t>
            </a:r>
          </a:p>
          <a:p>
            <a:r>
              <a:rPr lang="en-GB" sz="1200" b="0" i="1" u="none" strike="noStrike" kern="1200" baseline="0" dirty="0" smtClean="0">
                <a:solidFill>
                  <a:schemeClr val="tx1"/>
                </a:solidFill>
                <a:latin typeface="+mn-lt"/>
                <a:ea typeface="+mn-ea"/>
                <a:cs typeface="+mn-cs"/>
              </a:rPr>
              <a:t>for electronic resource management in libraries</a:t>
            </a:r>
            <a:endParaRPr lang="en-GB" dirty="0"/>
          </a:p>
        </p:txBody>
      </p:sp>
      <p:sp>
        <p:nvSpPr>
          <p:cNvPr id="4" name="Slide Number Placeholder 3"/>
          <p:cNvSpPr>
            <a:spLocks noGrp="1"/>
          </p:cNvSpPr>
          <p:nvPr>
            <p:ph type="sldNum" sz="quarter" idx="10"/>
          </p:nvPr>
        </p:nvSpPr>
        <p:spPr/>
        <p:txBody>
          <a:bodyPr/>
          <a:lstStyle/>
          <a:p>
            <a:fld id="{8F5821AF-1C0D-4091-9365-0D270CE9FCB9}" type="slidenum">
              <a:rPr lang="en-GB" smtClean="0"/>
              <a:pPr/>
              <a:t>4</a:t>
            </a:fld>
            <a:endParaRPr lang="en-GB"/>
          </a:p>
        </p:txBody>
      </p:sp>
    </p:spTree>
    <p:extLst>
      <p:ext uri="{BB962C8B-B14F-4D97-AF65-F5344CB8AC3E}">
        <p14:creationId xmlns:p14="http://schemas.microsoft.com/office/powerpoint/2010/main" val="2808491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5821AF-1C0D-4091-9365-0D270CE9FCB9}" type="slidenum">
              <a:rPr lang="en-GB" smtClean="0"/>
              <a:pPr/>
              <a:t>6</a:t>
            </a:fld>
            <a:endParaRPr lang="en-GB"/>
          </a:p>
        </p:txBody>
      </p:sp>
    </p:spTree>
    <p:extLst>
      <p:ext uri="{BB962C8B-B14F-4D97-AF65-F5344CB8AC3E}">
        <p14:creationId xmlns:p14="http://schemas.microsoft.com/office/powerpoint/2010/main" val="2808491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5821AF-1C0D-4091-9365-0D270CE9FCB9}" type="slidenum">
              <a:rPr lang="en-GB" smtClean="0"/>
              <a:pPr/>
              <a:t>7</a:t>
            </a:fld>
            <a:endParaRPr lang="en-GB"/>
          </a:p>
        </p:txBody>
      </p:sp>
    </p:spTree>
    <p:extLst>
      <p:ext uri="{BB962C8B-B14F-4D97-AF65-F5344CB8AC3E}">
        <p14:creationId xmlns:p14="http://schemas.microsoft.com/office/powerpoint/2010/main" val="3383628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5821AF-1C0D-4091-9365-0D270CE9FCB9}" type="slidenum">
              <a:rPr lang="en-GB" smtClean="0"/>
              <a:pPr/>
              <a:t>8</a:t>
            </a:fld>
            <a:endParaRPr lang="en-GB"/>
          </a:p>
        </p:txBody>
      </p:sp>
    </p:spTree>
    <p:extLst>
      <p:ext uri="{BB962C8B-B14F-4D97-AF65-F5344CB8AC3E}">
        <p14:creationId xmlns:p14="http://schemas.microsoft.com/office/powerpoint/2010/main" val="3383628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5821AF-1C0D-4091-9365-0D270CE9FCB9}" type="slidenum">
              <a:rPr lang="en-GB" smtClean="0"/>
              <a:pPr/>
              <a:t>9</a:t>
            </a:fld>
            <a:endParaRPr lang="en-GB"/>
          </a:p>
        </p:txBody>
      </p:sp>
    </p:spTree>
    <p:extLst>
      <p:ext uri="{BB962C8B-B14F-4D97-AF65-F5344CB8AC3E}">
        <p14:creationId xmlns:p14="http://schemas.microsoft.com/office/powerpoint/2010/main" val="3383628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baseline="0" dirty="0" smtClean="0">
                <a:solidFill>
                  <a:schemeClr val="tx1"/>
                </a:solidFill>
                <a:latin typeface="+mn-lt"/>
                <a:ea typeface="+mn-ea"/>
                <a:cs typeface="+mn-cs"/>
              </a:rPr>
              <a:t>Chapter 2 of </a:t>
            </a:r>
            <a:r>
              <a:rPr lang="en-GB" sz="1200" b="0" i="0" u="none" strike="noStrike" kern="1200" baseline="0" dirty="0" smtClean="0">
                <a:solidFill>
                  <a:schemeClr val="tx1"/>
                </a:solidFill>
                <a:latin typeface="+mn-lt"/>
                <a:ea typeface="+mn-ea"/>
                <a:cs typeface="+mn-cs"/>
              </a:rPr>
              <a:t>Library Technology Reports </a:t>
            </a:r>
            <a:r>
              <a:rPr lang="en-GB" sz="1200" b="0" i="1" u="none" strike="noStrike" kern="1200" baseline="0" dirty="0" smtClean="0">
                <a:solidFill>
                  <a:schemeClr val="tx1"/>
                </a:solidFill>
                <a:latin typeface="+mn-lt"/>
                <a:ea typeface="+mn-ea"/>
                <a:cs typeface="+mn-cs"/>
              </a:rPr>
              <a:t>(vol. 49, no.</a:t>
            </a:r>
          </a:p>
          <a:p>
            <a:r>
              <a:rPr lang="en-GB" sz="1200" b="0" i="1" u="none" strike="noStrike" kern="1200" baseline="0" dirty="0" smtClean="0">
                <a:solidFill>
                  <a:schemeClr val="tx1"/>
                </a:solidFill>
                <a:latin typeface="+mn-lt"/>
                <a:ea typeface="+mn-ea"/>
                <a:cs typeface="+mn-cs"/>
              </a:rPr>
              <a:t>2) ”Techniques for Electronic Resource Management”</a:t>
            </a:r>
          </a:p>
          <a:p>
            <a:r>
              <a:rPr lang="en-GB" sz="1200" b="0" i="1" u="none" strike="noStrike" kern="1200" baseline="0" dirty="0" smtClean="0">
                <a:solidFill>
                  <a:schemeClr val="tx1"/>
                </a:solidFill>
                <a:latin typeface="+mn-lt"/>
                <a:ea typeface="+mn-ea"/>
                <a:cs typeface="+mn-cs"/>
              </a:rPr>
              <a:t>presents a basic framework that should be considered</a:t>
            </a:r>
          </a:p>
          <a:p>
            <a:r>
              <a:rPr lang="en-GB" sz="1200" b="0" i="1" u="none" strike="noStrike" kern="1200" baseline="0" dirty="0" smtClean="0">
                <a:solidFill>
                  <a:schemeClr val="tx1"/>
                </a:solidFill>
                <a:latin typeface="+mn-lt"/>
                <a:ea typeface="+mn-ea"/>
                <a:cs typeface="+mn-cs"/>
              </a:rPr>
              <a:t>with every new purchase or addition to content selected</a:t>
            </a:r>
          </a:p>
          <a:p>
            <a:r>
              <a:rPr lang="en-GB" sz="1200" b="0" i="1" u="none" strike="noStrike" kern="1200" baseline="0" dirty="0" smtClean="0">
                <a:solidFill>
                  <a:schemeClr val="tx1"/>
                </a:solidFill>
                <a:latin typeface="+mn-lt"/>
                <a:ea typeface="+mn-ea"/>
                <a:cs typeface="+mn-cs"/>
              </a:rPr>
              <a:t>for inclusion in the twenty-first-century library. While</a:t>
            </a:r>
          </a:p>
          <a:p>
            <a:r>
              <a:rPr lang="en-GB" sz="1200" b="0" i="1" u="none" strike="noStrike" kern="1200" baseline="0" dirty="0" smtClean="0">
                <a:solidFill>
                  <a:schemeClr val="tx1"/>
                </a:solidFill>
                <a:latin typeface="+mn-lt"/>
                <a:ea typeface="+mn-ea"/>
                <a:cs typeface="+mn-cs"/>
              </a:rPr>
              <a:t>collection management and development policies help</a:t>
            </a:r>
          </a:p>
          <a:p>
            <a:r>
              <a:rPr lang="en-GB" sz="1200" b="0" i="1" u="none" strike="noStrike" kern="1200" baseline="0" dirty="0" smtClean="0">
                <a:solidFill>
                  <a:schemeClr val="tx1"/>
                </a:solidFill>
                <a:latin typeface="+mn-lt"/>
                <a:ea typeface="+mn-ea"/>
                <a:cs typeface="+mn-cs"/>
              </a:rPr>
              <a:t>outline the general aspects for collection purchase, in</a:t>
            </a:r>
          </a:p>
          <a:p>
            <a:r>
              <a:rPr lang="en-GB" sz="1200" b="0" i="1" u="none" strike="noStrike" kern="1200" baseline="0" dirty="0" smtClean="0">
                <a:solidFill>
                  <a:schemeClr val="tx1"/>
                </a:solidFill>
                <a:latin typeface="+mn-lt"/>
                <a:ea typeface="+mn-ea"/>
                <a:cs typeface="+mn-cs"/>
              </a:rPr>
              <a:t>today’s libraries, many of the standard rules applied to</a:t>
            </a:r>
          </a:p>
          <a:p>
            <a:r>
              <a:rPr lang="en-GB" sz="1200" b="0" i="1" u="none" strike="noStrike" kern="1200" baseline="0" dirty="0" smtClean="0">
                <a:solidFill>
                  <a:schemeClr val="tx1"/>
                </a:solidFill>
                <a:latin typeface="+mn-lt"/>
                <a:ea typeface="+mn-ea"/>
                <a:cs typeface="+mn-cs"/>
              </a:rPr>
              <a:t>print acquisition are no longer sufficient. This is especially</a:t>
            </a:r>
          </a:p>
          <a:p>
            <a:r>
              <a:rPr lang="en-GB" sz="1200" b="0" i="1" u="none" strike="noStrike" kern="1200" baseline="0" dirty="0" smtClean="0">
                <a:solidFill>
                  <a:schemeClr val="tx1"/>
                </a:solidFill>
                <a:latin typeface="+mn-lt"/>
                <a:ea typeface="+mn-ea"/>
                <a:cs typeface="+mn-cs"/>
              </a:rPr>
              <a:t>true with the advent of patron-driven purchasing models</a:t>
            </a:r>
          </a:p>
          <a:p>
            <a:r>
              <a:rPr lang="en-GB" sz="1200" b="0" i="1" u="none" strike="noStrike" kern="1200" baseline="0" dirty="0" smtClean="0">
                <a:solidFill>
                  <a:schemeClr val="tx1"/>
                </a:solidFill>
                <a:latin typeface="+mn-lt"/>
                <a:ea typeface="+mn-ea"/>
                <a:cs typeface="+mn-cs"/>
              </a:rPr>
              <a:t>for e-books. The selection of purchasing models in themselves</a:t>
            </a:r>
          </a:p>
          <a:p>
            <a:r>
              <a:rPr lang="en-GB" sz="1200" b="0" i="1" u="none" strike="noStrike" kern="1200" baseline="0" dirty="0" smtClean="0">
                <a:solidFill>
                  <a:schemeClr val="tx1"/>
                </a:solidFill>
                <a:latin typeface="+mn-lt"/>
                <a:ea typeface="+mn-ea"/>
                <a:cs typeface="+mn-cs"/>
              </a:rPr>
              <a:t>now plays a role in how and why specific content</a:t>
            </a:r>
          </a:p>
          <a:p>
            <a:r>
              <a:rPr lang="en-GB" sz="1200" b="0" i="1" u="none" strike="noStrike" kern="1200" baseline="0" dirty="0" smtClean="0">
                <a:solidFill>
                  <a:schemeClr val="tx1"/>
                </a:solidFill>
                <a:latin typeface="+mn-lt"/>
                <a:ea typeface="+mn-ea"/>
                <a:cs typeface="+mn-cs"/>
              </a:rPr>
              <a:t>is selected for inclusion in any given collection of library</a:t>
            </a:r>
          </a:p>
          <a:p>
            <a:r>
              <a:rPr lang="en-GB" sz="1200" b="0" i="1" u="none" strike="noStrike" kern="1200" baseline="0" dirty="0" smtClean="0">
                <a:solidFill>
                  <a:schemeClr val="tx1"/>
                </a:solidFill>
                <a:latin typeface="+mn-lt"/>
                <a:ea typeface="+mn-ea"/>
                <a:cs typeface="+mn-cs"/>
              </a:rPr>
              <a:t>material. Before any e-resources are purchased or selected</a:t>
            </a:r>
          </a:p>
          <a:p>
            <a:r>
              <a:rPr lang="en-GB" sz="1200" b="0" i="1" u="none" strike="noStrike" kern="1200" baseline="0" dirty="0" smtClean="0">
                <a:solidFill>
                  <a:schemeClr val="tx1"/>
                </a:solidFill>
                <a:latin typeface="+mn-lt"/>
                <a:ea typeface="+mn-ea"/>
                <a:cs typeface="+mn-cs"/>
              </a:rPr>
              <a:t>for addition, there are some basic guidelines to consider</a:t>
            </a:r>
          </a:p>
          <a:p>
            <a:r>
              <a:rPr lang="en-GB" sz="1200" b="0" i="1" u="none" strike="noStrike" kern="1200" baseline="0" dirty="0" smtClean="0">
                <a:solidFill>
                  <a:schemeClr val="tx1"/>
                </a:solidFill>
                <a:latin typeface="+mn-lt"/>
                <a:ea typeface="+mn-ea"/>
                <a:cs typeface="+mn-cs"/>
              </a:rPr>
              <a:t>when making selection decisions for content.</a:t>
            </a:r>
            <a:endParaRPr lang="en-GB" dirty="0"/>
          </a:p>
        </p:txBody>
      </p:sp>
      <p:sp>
        <p:nvSpPr>
          <p:cNvPr id="4" name="Slide Number Placeholder 3"/>
          <p:cNvSpPr>
            <a:spLocks noGrp="1"/>
          </p:cNvSpPr>
          <p:nvPr>
            <p:ph type="sldNum" sz="quarter" idx="10"/>
          </p:nvPr>
        </p:nvSpPr>
        <p:spPr/>
        <p:txBody>
          <a:bodyPr/>
          <a:lstStyle/>
          <a:p>
            <a:fld id="{8F5821AF-1C0D-4091-9365-0D270CE9FCB9}" type="slidenum">
              <a:rPr lang="en-GB" smtClean="0"/>
              <a:pPr/>
              <a:t>11</a:t>
            </a:fld>
            <a:endParaRPr lang="en-GB"/>
          </a:p>
        </p:txBody>
      </p:sp>
    </p:spTree>
    <p:extLst>
      <p:ext uri="{BB962C8B-B14F-4D97-AF65-F5344CB8AC3E}">
        <p14:creationId xmlns:p14="http://schemas.microsoft.com/office/powerpoint/2010/main" val="3383628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baseline="0" dirty="0" smtClean="0">
                <a:solidFill>
                  <a:schemeClr val="tx1"/>
                </a:solidFill>
                <a:latin typeface="+mn-lt"/>
                <a:ea typeface="+mn-ea"/>
                <a:cs typeface="+mn-cs"/>
              </a:rPr>
              <a:t>Chapter 2 of </a:t>
            </a:r>
            <a:r>
              <a:rPr lang="en-GB" sz="1200" b="0" i="0" u="none" strike="noStrike" kern="1200" baseline="0" dirty="0" smtClean="0">
                <a:solidFill>
                  <a:schemeClr val="tx1"/>
                </a:solidFill>
                <a:latin typeface="+mn-lt"/>
                <a:ea typeface="+mn-ea"/>
                <a:cs typeface="+mn-cs"/>
              </a:rPr>
              <a:t>Library Technology Reports </a:t>
            </a:r>
            <a:r>
              <a:rPr lang="en-GB" sz="1200" b="0" i="1" u="none" strike="noStrike" kern="1200" baseline="0" dirty="0" smtClean="0">
                <a:solidFill>
                  <a:schemeClr val="tx1"/>
                </a:solidFill>
                <a:latin typeface="+mn-lt"/>
                <a:ea typeface="+mn-ea"/>
                <a:cs typeface="+mn-cs"/>
              </a:rPr>
              <a:t>(vol. 49, no.</a:t>
            </a:r>
          </a:p>
          <a:p>
            <a:r>
              <a:rPr lang="en-GB" sz="1200" b="0" i="1" u="none" strike="noStrike" kern="1200" baseline="0" dirty="0" smtClean="0">
                <a:solidFill>
                  <a:schemeClr val="tx1"/>
                </a:solidFill>
                <a:latin typeface="+mn-lt"/>
                <a:ea typeface="+mn-ea"/>
                <a:cs typeface="+mn-cs"/>
              </a:rPr>
              <a:t>2) ”Techniques for Electronic Resource Management”</a:t>
            </a:r>
          </a:p>
          <a:p>
            <a:r>
              <a:rPr lang="en-GB" sz="1200" b="0" i="1" u="none" strike="noStrike" kern="1200" baseline="0" dirty="0" smtClean="0">
                <a:solidFill>
                  <a:schemeClr val="tx1"/>
                </a:solidFill>
                <a:latin typeface="+mn-lt"/>
                <a:ea typeface="+mn-ea"/>
                <a:cs typeface="+mn-cs"/>
              </a:rPr>
              <a:t>presents a basic framework that should be considered</a:t>
            </a:r>
          </a:p>
          <a:p>
            <a:r>
              <a:rPr lang="en-GB" sz="1200" b="0" i="1" u="none" strike="noStrike" kern="1200" baseline="0" dirty="0" smtClean="0">
                <a:solidFill>
                  <a:schemeClr val="tx1"/>
                </a:solidFill>
                <a:latin typeface="+mn-lt"/>
                <a:ea typeface="+mn-ea"/>
                <a:cs typeface="+mn-cs"/>
              </a:rPr>
              <a:t>with every new purchase or addition to content selected</a:t>
            </a:r>
          </a:p>
          <a:p>
            <a:r>
              <a:rPr lang="en-GB" sz="1200" b="0" i="1" u="none" strike="noStrike" kern="1200" baseline="0" dirty="0" smtClean="0">
                <a:solidFill>
                  <a:schemeClr val="tx1"/>
                </a:solidFill>
                <a:latin typeface="+mn-lt"/>
                <a:ea typeface="+mn-ea"/>
                <a:cs typeface="+mn-cs"/>
              </a:rPr>
              <a:t>for inclusion in the twenty-first-century library. While</a:t>
            </a:r>
          </a:p>
          <a:p>
            <a:r>
              <a:rPr lang="en-GB" sz="1200" b="0" i="1" u="none" strike="noStrike" kern="1200" baseline="0" dirty="0" smtClean="0">
                <a:solidFill>
                  <a:schemeClr val="tx1"/>
                </a:solidFill>
                <a:latin typeface="+mn-lt"/>
                <a:ea typeface="+mn-ea"/>
                <a:cs typeface="+mn-cs"/>
              </a:rPr>
              <a:t>collection management and development policies help</a:t>
            </a:r>
          </a:p>
          <a:p>
            <a:r>
              <a:rPr lang="en-GB" sz="1200" b="0" i="1" u="none" strike="noStrike" kern="1200" baseline="0" dirty="0" smtClean="0">
                <a:solidFill>
                  <a:schemeClr val="tx1"/>
                </a:solidFill>
                <a:latin typeface="+mn-lt"/>
                <a:ea typeface="+mn-ea"/>
                <a:cs typeface="+mn-cs"/>
              </a:rPr>
              <a:t>outline the general aspects for collection purchase, in</a:t>
            </a:r>
          </a:p>
          <a:p>
            <a:r>
              <a:rPr lang="en-GB" sz="1200" b="0" i="1" u="none" strike="noStrike" kern="1200" baseline="0" dirty="0" smtClean="0">
                <a:solidFill>
                  <a:schemeClr val="tx1"/>
                </a:solidFill>
                <a:latin typeface="+mn-lt"/>
                <a:ea typeface="+mn-ea"/>
                <a:cs typeface="+mn-cs"/>
              </a:rPr>
              <a:t>today’s libraries, many of the standard rules applied to</a:t>
            </a:r>
          </a:p>
          <a:p>
            <a:r>
              <a:rPr lang="en-GB" sz="1200" b="0" i="1" u="none" strike="noStrike" kern="1200" baseline="0" dirty="0" smtClean="0">
                <a:solidFill>
                  <a:schemeClr val="tx1"/>
                </a:solidFill>
                <a:latin typeface="+mn-lt"/>
                <a:ea typeface="+mn-ea"/>
                <a:cs typeface="+mn-cs"/>
              </a:rPr>
              <a:t>print acquisition are no longer sufficient. This is especially</a:t>
            </a:r>
          </a:p>
          <a:p>
            <a:r>
              <a:rPr lang="en-GB" sz="1200" b="0" i="1" u="none" strike="noStrike" kern="1200" baseline="0" dirty="0" smtClean="0">
                <a:solidFill>
                  <a:schemeClr val="tx1"/>
                </a:solidFill>
                <a:latin typeface="+mn-lt"/>
                <a:ea typeface="+mn-ea"/>
                <a:cs typeface="+mn-cs"/>
              </a:rPr>
              <a:t>true with the advent of patron-driven purchasing models</a:t>
            </a:r>
          </a:p>
          <a:p>
            <a:r>
              <a:rPr lang="en-GB" sz="1200" b="0" i="1" u="none" strike="noStrike" kern="1200" baseline="0" dirty="0" smtClean="0">
                <a:solidFill>
                  <a:schemeClr val="tx1"/>
                </a:solidFill>
                <a:latin typeface="+mn-lt"/>
                <a:ea typeface="+mn-ea"/>
                <a:cs typeface="+mn-cs"/>
              </a:rPr>
              <a:t>for e-books. The selection of purchasing models in themselves</a:t>
            </a:r>
          </a:p>
          <a:p>
            <a:r>
              <a:rPr lang="en-GB" sz="1200" b="0" i="1" u="none" strike="noStrike" kern="1200" baseline="0" dirty="0" smtClean="0">
                <a:solidFill>
                  <a:schemeClr val="tx1"/>
                </a:solidFill>
                <a:latin typeface="+mn-lt"/>
                <a:ea typeface="+mn-ea"/>
                <a:cs typeface="+mn-cs"/>
              </a:rPr>
              <a:t>now plays a role in how and why specific content</a:t>
            </a:r>
          </a:p>
          <a:p>
            <a:r>
              <a:rPr lang="en-GB" sz="1200" b="0" i="1" u="none" strike="noStrike" kern="1200" baseline="0" dirty="0" smtClean="0">
                <a:solidFill>
                  <a:schemeClr val="tx1"/>
                </a:solidFill>
                <a:latin typeface="+mn-lt"/>
                <a:ea typeface="+mn-ea"/>
                <a:cs typeface="+mn-cs"/>
              </a:rPr>
              <a:t>is selected for inclusion in any given collection of library</a:t>
            </a:r>
          </a:p>
          <a:p>
            <a:r>
              <a:rPr lang="en-GB" sz="1200" b="0" i="1" u="none" strike="noStrike" kern="1200" baseline="0" dirty="0" smtClean="0">
                <a:solidFill>
                  <a:schemeClr val="tx1"/>
                </a:solidFill>
                <a:latin typeface="+mn-lt"/>
                <a:ea typeface="+mn-ea"/>
                <a:cs typeface="+mn-cs"/>
              </a:rPr>
              <a:t>material. Before any e-resources are purchased or selected</a:t>
            </a:r>
          </a:p>
          <a:p>
            <a:r>
              <a:rPr lang="en-GB" sz="1200" b="0" i="1" u="none" strike="noStrike" kern="1200" baseline="0" dirty="0" smtClean="0">
                <a:solidFill>
                  <a:schemeClr val="tx1"/>
                </a:solidFill>
                <a:latin typeface="+mn-lt"/>
                <a:ea typeface="+mn-ea"/>
                <a:cs typeface="+mn-cs"/>
              </a:rPr>
              <a:t>for addition, there are some basic guidelines to consider</a:t>
            </a:r>
          </a:p>
          <a:p>
            <a:r>
              <a:rPr lang="en-GB" sz="1200" b="0" i="1" u="none" strike="noStrike" kern="1200" baseline="0" dirty="0" smtClean="0">
                <a:solidFill>
                  <a:schemeClr val="tx1"/>
                </a:solidFill>
                <a:latin typeface="+mn-lt"/>
                <a:ea typeface="+mn-ea"/>
                <a:cs typeface="+mn-cs"/>
              </a:rPr>
              <a:t>when making selection decisions for content.</a:t>
            </a:r>
            <a:endParaRPr lang="en-GB" dirty="0"/>
          </a:p>
        </p:txBody>
      </p:sp>
      <p:sp>
        <p:nvSpPr>
          <p:cNvPr id="4" name="Slide Number Placeholder 3"/>
          <p:cNvSpPr>
            <a:spLocks noGrp="1"/>
          </p:cNvSpPr>
          <p:nvPr>
            <p:ph type="sldNum" sz="quarter" idx="10"/>
          </p:nvPr>
        </p:nvSpPr>
        <p:spPr/>
        <p:txBody>
          <a:bodyPr/>
          <a:lstStyle/>
          <a:p>
            <a:fld id="{8F5821AF-1C0D-4091-9365-0D270CE9FCB9}" type="slidenum">
              <a:rPr lang="en-GB" smtClean="0"/>
              <a:pPr/>
              <a:t>12</a:t>
            </a:fld>
            <a:endParaRPr lang="en-GB"/>
          </a:p>
        </p:txBody>
      </p:sp>
    </p:spTree>
    <p:extLst>
      <p:ext uri="{BB962C8B-B14F-4D97-AF65-F5344CB8AC3E}">
        <p14:creationId xmlns:p14="http://schemas.microsoft.com/office/powerpoint/2010/main" val="3383628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43333CD-8F90-40E7-B311-F97CCB3142F0}" type="datetimeFigureOut">
              <a:rPr lang="en-US" smtClean="0"/>
              <a:pPr/>
              <a:t>6/24/2013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0ADA18F4-FA3B-4133-A68A-5D42972267BB}"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3333CD-8F90-40E7-B311-F97CCB3142F0}" type="datetimeFigureOut">
              <a:rPr lang="en-US" smtClean="0"/>
              <a:pPr/>
              <a:t>6/24/2013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A18F4-FA3B-4133-A68A-5D42972267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3333CD-8F90-40E7-B311-F97CCB3142F0}" type="datetimeFigureOut">
              <a:rPr lang="en-US" smtClean="0"/>
              <a:pPr/>
              <a:t>6/24/2013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A18F4-FA3B-4133-A68A-5D42972267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3333CD-8F90-40E7-B311-F97CCB3142F0}" type="datetimeFigureOut">
              <a:rPr lang="en-US" smtClean="0"/>
              <a:pPr/>
              <a:t>6/24/2013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A18F4-FA3B-4133-A68A-5D42972267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3333CD-8F90-40E7-B311-F97CCB3142F0}" type="datetimeFigureOut">
              <a:rPr lang="en-US" smtClean="0"/>
              <a:pPr/>
              <a:t>6/24/2013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A18F4-FA3B-4133-A68A-5D42972267B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43333CD-8F90-40E7-B311-F97CCB3142F0}" type="datetimeFigureOut">
              <a:rPr lang="en-US" smtClean="0"/>
              <a:pPr/>
              <a:t>6/24/2013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DA18F4-FA3B-4133-A68A-5D42972267BB}"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43333CD-8F90-40E7-B311-F97CCB3142F0}" type="datetimeFigureOut">
              <a:rPr lang="en-US" smtClean="0"/>
              <a:pPr/>
              <a:t>6/24/2013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DA18F4-FA3B-4133-A68A-5D42972267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3333CD-8F90-40E7-B311-F97CCB3142F0}" type="datetimeFigureOut">
              <a:rPr lang="en-US" smtClean="0"/>
              <a:pPr/>
              <a:t>6/24/2013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DA18F4-FA3B-4133-A68A-5D42972267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3333CD-8F90-40E7-B311-F97CCB3142F0}" type="datetimeFigureOut">
              <a:rPr lang="en-US" smtClean="0"/>
              <a:pPr/>
              <a:t>6/24/2013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DA18F4-FA3B-4133-A68A-5D42972267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43333CD-8F90-40E7-B311-F97CCB3142F0}" type="datetimeFigureOut">
              <a:rPr lang="en-US" smtClean="0"/>
              <a:pPr/>
              <a:t>6/24/2013</a:t>
            </a:fld>
            <a:endParaRPr lang="en-US"/>
          </a:p>
        </p:txBody>
      </p:sp>
      <p:sp>
        <p:nvSpPr>
          <p:cNvPr id="7" name="Slide Number Placeholder 6"/>
          <p:cNvSpPr>
            <a:spLocks noGrp="1"/>
          </p:cNvSpPr>
          <p:nvPr>
            <p:ph type="sldNum" sz="quarter" idx="12"/>
          </p:nvPr>
        </p:nvSpPr>
        <p:spPr/>
        <p:txBody>
          <a:bodyPr/>
          <a:lstStyle/>
          <a:p>
            <a:fld id="{0ADA18F4-FA3B-4133-A68A-5D42972267BB}"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3333CD-8F90-40E7-B311-F97CCB3142F0}" type="datetimeFigureOut">
              <a:rPr lang="en-US" smtClean="0"/>
              <a:pPr/>
              <a:t>6/24/2013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0ADA18F4-FA3B-4133-A68A-5D42972267B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C43333CD-8F90-40E7-B311-F97CCB3142F0}" type="datetimeFigureOut">
              <a:rPr lang="en-US" smtClean="0"/>
              <a:pPr/>
              <a:t>6/24/2013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0ADA18F4-FA3B-4133-A68A-5D42972267B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library.hud.ac.uk/wikiterms/Main_Page" TargetMode="External"/><Relationship Id="rId1" Type="http://schemas.openxmlformats.org/officeDocument/2006/relationships/slideLayout" Target="../slideLayouts/slideLayout7.xml"/><Relationship Id="rId5" Type="http://schemas.openxmlformats.org/officeDocument/2006/relationships/hyperlink" Target="http://creativecommons.org/licenses/by/3.0"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library.hud.ac.uk/wikiterms/Main_Page" TargetMode="External"/><Relationship Id="rId1" Type="http://schemas.openxmlformats.org/officeDocument/2006/relationships/slideLayout" Target="../slideLayouts/slideLayout7.xml"/><Relationship Id="rId5" Type="http://schemas.openxmlformats.org/officeDocument/2006/relationships/hyperlink" Target="http://creativecommons.org/licenses/by/3.0"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library.hud.ac.uk/wikiterms/Investigating_New_Content_for_purchase/addition"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library.hud.ac.uk/wikiterms/Investigating_New_Content_for_purchase/addition"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hyperlink" Target="http://library.hud.ac.uk/wikiterms/Investigating_New_Content_for_purchase/additio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http://library.hud.ac.uk/wikiterms/Investigating_New_Content_for_purchase/addition"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5.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library.hud.ac.uk/wikiterms/Investigating_New_Content_for_purchase/addition" TargetMode="External"/><Relationship Id="rId7"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5.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hyperlink" Target="http://library.hud.ac.uk/wikiterms/Investigating_New_Content_for_purchase/addition"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library.hud.ac.uk/wikiterms/Main_Page" TargetMode="External"/><Relationship Id="rId1" Type="http://schemas.openxmlformats.org/officeDocument/2006/relationships/slideLayout" Target="../slideLayouts/slideLayout7.xml"/><Relationship Id="rId5" Type="http://schemas.openxmlformats.org/officeDocument/2006/relationships/hyperlink" Target="http://creativecommons.org/licenses/by/3.0"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library.hud.ac.uk/wikiterms/Main_Page"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library.hud.ac.uk/wikiterms/Acquiring_New_Content" TargetMode="Externa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wmf"/><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hyperlink" Target="http://library.hud.ac.uk/wikiterms/Investigating_New_Content_for_purchase/addition"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hyperlink" Target="http://library.hud.ac.uk/wikiterms/Ongoing_Evaluation_and_Access" TargetMode="External"/><Relationship Id="rId2" Type="http://schemas.openxmlformats.org/officeDocument/2006/relationships/image" Target="../media/image21.jpe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library.hud.ac.uk/wikiterms/Main_Page" TargetMode="External"/><Relationship Id="rId1" Type="http://schemas.openxmlformats.org/officeDocument/2006/relationships/slideLayout" Target="../slideLayouts/slideLayout7.xml"/><Relationship Id="rId5" Type="http://schemas.openxmlformats.org/officeDocument/2006/relationships/hyperlink" Target="http://creativecommons.org/licenses/by/3.0"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library.hud.ac.uk/wikiterms/Main_Page"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library.hud.ac.uk/wikiterms/Implementation" TargetMode="Externa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hyperlink" Target="http://library.hud.ac.uk/wikiterms/Investigating_New_Content_for_purchase/addition"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5.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hyperlink" Target="http://library.hud.ac.uk/wikiterms/Investigating_New_Content_for_purchase/addition"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5.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hyperlink" Target="http://library.hud.ac.uk/wikiterms/Investigating_New_Content_for_purchase/addition"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24.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hyperlink" Target="http://library.hud.ac.uk/wikiterms/Investigating_New_Content_for_purchase/addition"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5.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hyperlink" Target="http://library.hud.ac.uk/wikiterms/Investigating_New_Content_for_purchase/addition"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5.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hyperlink" Target="http://library.hud.ac.uk/wikiterms/Investigating_New_Content_for_purchase/addition"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27.jpe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hyperlink" Target="http://library.hud.ac.uk/wikiterms/Investigating_New_Content_for_purchase/addition"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5.pn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library.hud.ac.uk/wikiterms/Main_Page" TargetMode="External"/><Relationship Id="rId1" Type="http://schemas.openxmlformats.org/officeDocument/2006/relationships/slideLayout" Target="../slideLayouts/slideLayout7.xml"/><Relationship Id="rId5" Type="http://schemas.openxmlformats.org/officeDocument/2006/relationships/hyperlink" Target="http://creativecommons.org/licenses/by/3.0" TargetMode="Externa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library.hud.ac.uk/wikiterms/Ongoing_Evaluation_and_Access" TargetMode="External"/><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library.hud.ac.uk/wikiterms/Main_Page"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library.hud.ac.uk/wikiterms/Main_Page" TargetMode="External"/><Relationship Id="rId1" Type="http://schemas.openxmlformats.org/officeDocument/2006/relationships/slideLayout" Target="../slideLayouts/slideLayout7.xml"/><Relationship Id="rId5" Type="http://schemas.openxmlformats.org/officeDocument/2006/relationships/hyperlink" Target="http://creativecommons.org/licenses/by/3.0" TargetMode="Externa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library.hud.ac.uk/wikiterms/Ongoing_Evaluation_and_Access" TargetMode="Externa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hyperlink" Target="http://library.hud.ac.uk/wikiterms/Investigating_New_Content_for_purchase/addition"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image" Target="../media/image5.pn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hyperlink" Target="http://library.hud.ac.uk/wikiterms/Investigating_New_Content_for_purchase/addition"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5.png"/><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hyperlink" Target="http://cufts2.lib.sfu.ca/MaintTool/public/compare" TargetMode="External"/><Relationship Id="rId2" Type="http://schemas.openxmlformats.org/officeDocument/2006/relationships/hyperlink" Target="http://adat.crl.edu/" TargetMode="Externa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10.png"/><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3" Type="http://schemas.openxmlformats.org/officeDocument/2006/relationships/hyperlink" Target="http://library.hud.ac.uk/wikiterms/Investigating_New_Content_for_purchase/addition"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35.jpeg"/><Relationship Id="rId5" Type="http://schemas.openxmlformats.org/officeDocument/2006/relationships/image" Target="../media/image5.png"/><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library.hud.ac.uk/wikiterms/Main_Page" TargetMode="External"/><Relationship Id="rId1" Type="http://schemas.openxmlformats.org/officeDocument/2006/relationships/slideLayout" Target="../slideLayouts/slideLayout7.xml"/><Relationship Id="rId5" Type="http://schemas.openxmlformats.org/officeDocument/2006/relationships/hyperlink" Target="http://creativecommons.org/licenses/by/3.0" TargetMode="Externa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library.hud.ac.uk/wikiterms/Annual_Review" TargetMode="Externa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library.hud.ac.uk/wikiterms/Main_Page"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wmf"/><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image" Target="../media/image41.tmp"/></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3.png"/><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56.xml.rels><?xml version="1.0" encoding="UTF-8" standalone="yes"?>
<Relationships xmlns="http://schemas.openxmlformats.org/package/2006/relationships"><Relationship Id="rId3" Type="http://schemas.openxmlformats.org/officeDocument/2006/relationships/hyperlink" Target="http://library.hud.ac.uk/wikiterms/Investigating_New_Content_for_purchase/addition"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5.png"/><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library.hud.ac.uk/wikiterms/Main_Page" TargetMode="External"/><Relationship Id="rId1" Type="http://schemas.openxmlformats.org/officeDocument/2006/relationships/slideLayout" Target="../slideLayouts/slideLayout7.xml"/><Relationship Id="rId5" Type="http://schemas.openxmlformats.org/officeDocument/2006/relationships/hyperlink" Target="http://creativecommons.org/licenses/by/3.0" TargetMode="Externa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library.hud.ac.uk/wikiterms/Cancellation_and_Replacement_Review" TargetMode="Externa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library.hud.ac.uk/wikiterms/Main_Page"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52.jpeg"/></Relationships>
</file>

<file path=ppt/slides/_rels/slide6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library.hud.ac.uk/wikiterms/Ongoing_Evaluation_and_Access" TargetMode="External"/><Relationship Id="rId1" Type="http://schemas.openxmlformats.org/officeDocument/2006/relationships/slideLayout" Target="../slideLayouts/slideLayout4.xml"/><Relationship Id="rId5" Type="http://schemas.openxmlformats.org/officeDocument/2006/relationships/image" Target="../media/image55.jpeg"/><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library.hud.ac.uk/wikiterms/Main_Page" TargetMode="External"/><Relationship Id="rId1" Type="http://schemas.openxmlformats.org/officeDocument/2006/relationships/slideLayout" Target="../slideLayouts/slideLayout7.xml"/><Relationship Id="rId5" Type="http://schemas.openxmlformats.org/officeDocument/2006/relationships/hyperlink" Target="http://creativecommons.org/licenses/by/3.0" TargetMode="Externa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library.hud.ac.uk/wikiterms/Ongoing_Evaluation_and_Access" TargetMode="Externa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library.hud.ac.uk/wikiterms/Ongoing_Evaluation_and_Access" TargetMode="External"/><Relationship Id="rId1" Type="http://schemas.openxmlformats.org/officeDocument/2006/relationships/slideLayout" Target="../slideLayouts/slideLayout4.xml"/><Relationship Id="rId5" Type="http://schemas.openxmlformats.org/officeDocument/2006/relationships/image" Target="../media/image5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library.hud.ac.uk/wikiterms/Investigating_New_Content_for_purchase/addition"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library.hud.ac.uk/wikiterms/Main_Page" TargetMode="External"/><Relationship Id="rId1" Type="http://schemas.openxmlformats.org/officeDocument/2006/relationships/slideLayout" Target="../slideLayouts/slideLayout7.xml"/><Relationship Id="rId5" Type="http://schemas.openxmlformats.org/officeDocument/2006/relationships/hyperlink" Target="http://creativecommons.org/licenses/by/3.0" TargetMode="External"/><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57.jpeg"/></Relationships>
</file>

<file path=ppt/slides/_rels/slide72.xml.rels><?xml version="1.0" encoding="UTF-8" standalone="yes"?>
<Relationships xmlns="http://schemas.openxmlformats.org/package/2006/relationships"><Relationship Id="rId8" Type="http://schemas.openxmlformats.org/officeDocument/2006/relationships/hyperlink" Target="mailto:jemery@pdx.edu" TargetMode="External"/><Relationship Id="rId3" Type="http://schemas.openxmlformats.org/officeDocument/2006/relationships/hyperlink" Target="mailto:nathan.hosburgh@montana.edu" TargetMode="External"/><Relationship Id="rId7" Type="http://schemas.openxmlformats.org/officeDocument/2006/relationships/hyperlink" Target="mailto:ebeh@library.tamu.edu" TargetMode="External"/><Relationship Id="rId2" Type="http://schemas.openxmlformats.org/officeDocument/2006/relationships/hyperlink" Target="mailto:akucer01@baker.edu" TargetMode="External"/><Relationship Id="rId1" Type="http://schemas.openxmlformats.org/officeDocument/2006/relationships/slideLayout" Target="../slideLayouts/slideLayout4.xml"/><Relationship Id="rId6" Type="http://schemas.openxmlformats.org/officeDocument/2006/relationships/hyperlink" Target="mailto:anna.franca@kcl.ac.uk" TargetMode="External"/><Relationship Id="rId11" Type="http://schemas.openxmlformats.org/officeDocument/2006/relationships/image" Target="../media/image5.png"/><Relationship Id="rId5" Type="http://schemas.openxmlformats.org/officeDocument/2006/relationships/hyperlink" Target="mailto:a.wilcox@ucc.ie" TargetMode="External"/><Relationship Id="rId10" Type="http://schemas.openxmlformats.org/officeDocument/2006/relationships/image" Target="../media/image7.png"/><Relationship Id="rId4" Type="http://schemas.openxmlformats.org/officeDocument/2006/relationships/hyperlink" Target="mailto:stephen.buck@dcu.ie" TargetMode="External"/><Relationship Id="rId9" Type="http://schemas.openxmlformats.org/officeDocument/2006/relationships/hyperlink" Target="mailto:g.Stone@hud.ac.uk" TargetMode="External"/></Relationships>
</file>

<file path=ppt/slides/_rels/slide7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6terms.tumblr.com/" TargetMode="External"/><Relationship Id="rId7" Type="http://schemas.openxmlformats.org/officeDocument/2006/relationships/hyperlink" Target="http://dx.doi.org/10.5860/ltr"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hyperlink" Target="http://library.hud.ac.uk/wikiterms/Main_Page" TargetMode="External"/><Relationship Id="rId5" Type="http://schemas.openxmlformats.org/officeDocument/2006/relationships/hyperlink" Target="https://twitter.com/6terms" TargetMode="External"/><Relationship Id="rId4" Type="http://schemas.openxmlformats.org/officeDocument/2006/relationships/hyperlink" Target="https://www.facebook.com/groups/174086169332439" TargetMode="External"/><Relationship Id="rId9" Type="http://schemas.openxmlformats.org/officeDocument/2006/relationships/image" Target="../media/image5.png"/></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library.hud.ac.uk/wikiterms/Ongoing_Evaluation_and_Access" TargetMode="External"/><Relationship Id="rId1" Type="http://schemas.openxmlformats.org/officeDocument/2006/relationships/slideLayout" Target="../slideLayouts/slideLayout4.xml"/><Relationship Id="rId6" Type="http://schemas.openxmlformats.org/officeDocument/2006/relationships/image" Target="../media/image58.jpeg"/><Relationship Id="rId5" Type="http://schemas.openxmlformats.org/officeDocument/2006/relationships/hyperlink" Target="http://www.flickr.com/photos/grahamstone/7765912666/sizes/o/in/photostream/"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library.hud.ac.uk/wikiterms/Investigating_New_Content_for_purchase/addition"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library.hud.ac.uk/wikiterms/Investigating_New_Content_for_purchase/addition"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895" y="933798"/>
            <a:ext cx="7982211" cy="5543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762000"/>
            <a:ext cx="8229600" cy="1431161"/>
          </a:xfrm>
          <a:prstGeom prst="rect">
            <a:avLst/>
          </a:prstGeom>
          <a:noFill/>
        </p:spPr>
        <p:txBody>
          <a:bodyPr wrap="square" rtlCol="0">
            <a:spAutoFit/>
          </a:bodyPr>
          <a:lstStyle/>
          <a:p>
            <a:pPr algn="ctr"/>
            <a:r>
              <a:rPr lang="en-GB" sz="3100" b="1" dirty="0" smtClean="0">
                <a:latin typeface="Verdana" pitchFamily="34" charset="0"/>
                <a:ea typeface="Verdana" pitchFamily="34" charset="0"/>
                <a:cs typeface="Verdana" pitchFamily="34" charset="0"/>
              </a:rPr>
              <a:t>TERMS: </a:t>
            </a:r>
            <a:r>
              <a:rPr lang="en-GB" sz="2800" b="1" dirty="0" smtClean="0">
                <a:latin typeface="Verdana" pitchFamily="34" charset="0"/>
                <a:ea typeface="Verdana" pitchFamily="34" charset="0"/>
                <a:cs typeface="Verdana" pitchFamily="34" charset="0"/>
              </a:rPr>
              <a:t>Techniques </a:t>
            </a:r>
            <a:r>
              <a:rPr lang="en-GB" sz="2800" b="1" dirty="0">
                <a:latin typeface="Verdana" pitchFamily="34" charset="0"/>
                <a:ea typeface="Verdana" pitchFamily="34" charset="0"/>
                <a:cs typeface="Verdana" pitchFamily="34" charset="0"/>
              </a:rPr>
              <a:t>for Electronic Resource Management: Crowdsourcing for Best </a:t>
            </a:r>
            <a:r>
              <a:rPr lang="en-GB" sz="2800" b="1" dirty="0" smtClean="0">
                <a:latin typeface="Verdana" pitchFamily="34" charset="0"/>
                <a:ea typeface="Verdana" pitchFamily="34" charset="0"/>
                <a:cs typeface="Verdana" pitchFamily="34" charset="0"/>
              </a:rPr>
              <a:t>Practices</a:t>
            </a:r>
            <a:endParaRPr lang="en-US" sz="2800" b="1" dirty="0">
              <a:latin typeface="Verdana" pitchFamily="34" charset="0"/>
              <a:ea typeface="Verdana" pitchFamily="34" charset="0"/>
              <a:cs typeface="Verdana" pitchFamily="34" charset="0"/>
            </a:endParaRPr>
          </a:p>
        </p:txBody>
      </p:sp>
      <p:sp>
        <p:nvSpPr>
          <p:cNvPr id="3" name="TextBox 2"/>
          <p:cNvSpPr txBox="1"/>
          <p:nvPr/>
        </p:nvSpPr>
        <p:spPr>
          <a:xfrm>
            <a:off x="5612376" y="76200"/>
            <a:ext cx="1550424" cy="430887"/>
          </a:xfrm>
          <a:prstGeom prst="rect">
            <a:avLst/>
          </a:prstGeom>
          <a:noFill/>
        </p:spPr>
        <p:txBody>
          <a:bodyPr wrap="none" rtlCol="0">
            <a:spAutoFit/>
          </a:bodyPr>
          <a:lstStyle/>
          <a:p>
            <a:r>
              <a:rPr lang="en-GB" sz="2200" b="1" dirty="0">
                <a:solidFill>
                  <a:schemeClr val="accent1"/>
                </a:solidFill>
                <a:latin typeface="Verdana" pitchFamily="34" charset="0"/>
                <a:ea typeface="Verdana" pitchFamily="34" charset="0"/>
                <a:cs typeface="Verdana" pitchFamily="34" charset="0"/>
              </a:rPr>
              <a:t>#6terms</a:t>
            </a:r>
          </a:p>
        </p:txBody>
      </p:sp>
      <p:pic>
        <p:nvPicPr>
          <p:cNvPr id="6" name="Picture 4" descr="88x3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608330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p:cNvSpPr txBox="1">
            <a:spLocks noChangeArrowheads="1"/>
          </p:cNvSpPr>
          <p:nvPr/>
        </p:nvSpPr>
        <p:spPr bwMode="auto">
          <a:xfrm>
            <a:off x="7010400" y="6011863"/>
            <a:ext cx="1785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GB" sz="800" dirty="0"/>
              <a:t>This work is licensed under a </a:t>
            </a:r>
            <a:r>
              <a:rPr lang="en-GB" sz="800" dirty="0">
                <a:hlinkClick r:id="rId5"/>
              </a:rPr>
              <a:t>Creative Commons Attribution 3.0 </a:t>
            </a:r>
            <a:r>
              <a:rPr lang="en-GB" sz="800" dirty="0" err="1"/>
              <a:t>Unported</a:t>
            </a:r>
            <a:r>
              <a:rPr lang="en-GB" sz="800" dirty="0"/>
              <a:t> License</a:t>
            </a:r>
          </a:p>
        </p:txBody>
      </p:sp>
    </p:spTree>
    <p:extLst>
      <p:ext uri="{BB962C8B-B14F-4D97-AF65-F5344CB8AC3E}">
        <p14:creationId xmlns:p14="http://schemas.microsoft.com/office/powerpoint/2010/main" val="15946161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895" y="933798"/>
            <a:ext cx="7982211" cy="5543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762000"/>
            <a:ext cx="8229600" cy="1077218"/>
          </a:xfrm>
          <a:prstGeom prst="rect">
            <a:avLst/>
          </a:prstGeom>
          <a:noFill/>
        </p:spPr>
        <p:txBody>
          <a:bodyPr wrap="square" rtlCol="0">
            <a:spAutoFit/>
          </a:bodyPr>
          <a:lstStyle/>
          <a:p>
            <a:pPr algn="ctr"/>
            <a:r>
              <a:rPr lang="en-US" sz="3200" b="1" dirty="0">
                <a:latin typeface="Verdana" pitchFamily="34" charset="0"/>
                <a:ea typeface="Verdana" pitchFamily="34" charset="0"/>
                <a:cs typeface="Verdana" pitchFamily="34" charset="0"/>
              </a:rPr>
              <a:t>TERMS 1: Investigation of New Content</a:t>
            </a:r>
            <a:endParaRPr lang="en-US" sz="2800" b="1" dirty="0">
              <a:latin typeface="Verdana" pitchFamily="34" charset="0"/>
              <a:ea typeface="Verdana" pitchFamily="34" charset="0"/>
              <a:cs typeface="Verdana" pitchFamily="34" charset="0"/>
            </a:endParaRPr>
          </a:p>
        </p:txBody>
      </p:sp>
      <p:sp>
        <p:nvSpPr>
          <p:cNvPr id="3" name="TextBox 2"/>
          <p:cNvSpPr txBox="1"/>
          <p:nvPr/>
        </p:nvSpPr>
        <p:spPr>
          <a:xfrm>
            <a:off x="5612376" y="76200"/>
            <a:ext cx="1550424" cy="430887"/>
          </a:xfrm>
          <a:prstGeom prst="rect">
            <a:avLst/>
          </a:prstGeom>
          <a:noFill/>
        </p:spPr>
        <p:txBody>
          <a:bodyPr wrap="none" rtlCol="0">
            <a:spAutoFit/>
          </a:bodyPr>
          <a:lstStyle/>
          <a:p>
            <a:r>
              <a:rPr lang="en-GB" sz="2200" b="1" dirty="0">
                <a:solidFill>
                  <a:schemeClr val="accent1"/>
                </a:solidFill>
                <a:latin typeface="Verdana" pitchFamily="34" charset="0"/>
                <a:ea typeface="Verdana" pitchFamily="34" charset="0"/>
                <a:cs typeface="Verdana" pitchFamily="34" charset="0"/>
              </a:rPr>
              <a:t>#6terms</a:t>
            </a:r>
          </a:p>
        </p:txBody>
      </p:sp>
      <p:pic>
        <p:nvPicPr>
          <p:cNvPr id="6" name="Picture 4" descr="88x3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608330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p:cNvSpPr txBox="1">
            <a:spLocks noChangeArrowheads="1"/>
          </p:cNvSpPr>
          <p:nvPr/>
        </p:nvSpPr>
        <p:spPr bwMode="auto">
          <a:xfrm>
            <a:off x="7010400" y="6011863"/>
            <a:ext cx="1785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GB" sz="800" dirty="0"/>
              <a:t>This work is licensed under a </a:t>
            </a:r>
            <a:r>
              <a:rPr lang="en-GB" sz="800" dirty="0">
                <a:hlinkClick r:id="rId5"/>
              </a:rPr>
              <a:t>Creative Commons Attribution 3.0 </a:t>
            </a:r>
            <a:r>
              <a:rPr lang="en-GB" sz="800" dirty="0" err="1"/>
              <a:t>Unported</a:t>
            </a:r>
            <a:r>
              <a:rPr lang="en-GB" sz="800" dirty="0"/>
              <a:t> License</a:t>
            </a:r>
          </a:p>
        </p:txBody>
      </p:sp>
    </p:spTree>
    <p:extLst>
      <p:ext uri="{BB962C8B-B14F-4D97-AF65-F5344CB8AC3E}">
        <p14:creationId xmlns:p14="http://schemas.microsoft.com/office/powerpoint/2010/main" val="915623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7024744" cy="572536"/>
          </a:xfrm>
        </p:spPr>
        <p:txBody>
          <a:bodyPr>
            <a:normAutofit/>
          </a:bodyPr>
          <a:lstStyle/>
          <a:p>
            <a:r>
              <a:rPr lang="en-US" sz="2400" b="1" dirty="0" smtClean="0">
                <a:solidFill>
                  <a:schemeClr val="tx1"/>
                </a:solidFill>
                <a:latin typeface="Verdana" pitchFamily="34" charset="0"/>
                <a:ea typeface="Verdana" pitchFamily="34" charset="0"/>
                <a:cs typeface="Verdana" pitchFamily="34" charset="0"/>
              </a:rPr>
              <a:t>TERMS 1: Investigation </a:t>
            </a:r>
            <a:r>
              <a:rPr lang="en-US" sz="2400" b="1" dirty="0">
                <a:solidFill>
                  <a:schemeClr val="tx1"/>
                </a:solidFill>
                <a:latin typeface="Verdana" pitchFamily="34" charset="0"/>
                <a:ea typeface="Verdana" pitchFamily="34" charset="0"/>
                <a:cs typeface="Verdana" pitchFamily="34" charset="0"/>
              </a:rPr>
              <a:t>of New Content</a:t>
            </a:r>
          </a:p>
        </p:txBody>
      </p:sp>
      <p:sp>
        <p:nvSpPr>
          <p:cNvPr id="3" name="Content Placeholder 2"/>
          <p:cNvSpPr>
            <a:spLocks noGrp="1"/>
          </p:cNvSpPr>
          <p:nvPr>
            <p:ph sz="quarter" idx="13"/>
          </p:nvPr>
        </p:nvSpPr>
        <p:spPr>
          <a:xfrm>
            <a:off x="1042416" y="1524000"/>
            <a:ext cx="5586984" cy="4724400"/>
          </a:xfrm>
        </p:spPr>
        <p:txBody>
          <a:bodyPr>
            <a:noAutofit/>
          </a:bodyPr>
          <a:lstStyle/>
          <a:p>
            <a:r>
              <a:rPr lang="en-US" sz="1800" b="1" dirty="0">
                <a:latin typeface="Verdana" pitchFamily="34" charset="0"/>
                <a:ea typeface="Verdana" pitchFamily="34" charset="0"/>
                <a:cs typeface="Verdana" pitchFamily="34" charset="0"/>
              </a:rPr>
              <a:t>Know what you want to achieve</a:t>
            </a:r>
          </a:p>
          <a:p>
            <a:endParaRPr lang="en-US" sz="1800" b="1" dirty="0">
              <a:latin typeface="Verdana" pitchFamily="34" charset="0"/>
              <a:ea typeface="Verdana" pitchFamily="34" charset="0"/>
              <a:cs typeface="Verdana" pitchFamily="34" charset="0"/>
            </a:endParaRPr>
          </a:p>
          <a:p>
            <a:r>
              <a:rPr lang="en-GB" sz="1800" b="1" dirty="0">
                <a:latin typeface="Verdana" pitchFamily="34" charset="0"/>
                <a:ea typeface="Verdana" pitchFamily="34" charset="0"/>
                <a:cs typeface="Verdana" pitchFamily="34" charset="0"/>
              </a:rPr>
              <a:t>Write Your Specification Document</a:t>
            </a:r>
          </a:p>
          <a:p>
            <a:endParaRPr lang="en-GB" sz="1800" b="1" dirty="0">
              <a:latin typeface="Verdana" pitchFamily="34" charset="0"/>
              <a:ea typeface="Verdana" pitchFamily="34" charset="0"/>
              <a:cs typeface="Verdana" pitchFamily="34" charset="0"/>
            </a:endParaRPr>
          </a:p>
          <a:p>
            <a:r>
              <a:rPr lang="en-GB" sz="1800" b="1" dirty="0">
                <a:latin typeface="Verdana" pitchFamily="34" charset="0"/>
                <a:ea typeface="Verdana" pitchFamily="34" charset="0"/>
                <a:cs typeface="Verdana" pitchFamily="34" charset="0"/>
              </a:rPr>
              <a:t>Get the Right Team</a:t>
            </a:r>
          </a:p>
          <a:p>
            <a:endParaRPr lang="en-GB" sz="1800" b="1" dirty="0">
              <a:latin typeface="Verdana" pitchFamily="34" charset="0"/>
              <a:ea typeface="Verdana" pitchFamily="34" charset="0"/>
              <a:cs typeface="Verdana" pitchFamily="34" charset="0"/>
            </a:endParaRPr>
          </a:p>
          <a:p>
            <a:r>
              <a:rPr lang="en-GB" sz="1800" b="1" dirty="0">
                <a:latin typeface="Verdana" pitchFamily="34" charset="0"/>
                <a:ea typeface="Verdana" pitchFamily="34" charset="0"/>
                <a:cs typeface="Verdana" pitchFamily="34" charset="0"/>
              </a:rPr>
              <a:t>Do a Desktop Review of Market and Literature and Then a Trial Set-Up</a:t>
            </a:r>
          </a:p>
          <a:p>
            <a:endParaRPr lang="en-GB" sz="1800" b="1" dirty="0">
              <a:latin typeface="Verdana" pitchFamily="34" charset="0"/>
              <a:ea typeface="Verdana" pitchFamily="34" charset="0"/>
              <a:cs typeface="Verdana" pitchFamily="34" charset="0"/>
            </a:endParaRPr>
          </a:p>
          <a:p>
            <a:r>
              <a:rPr lang="en-GB" sz="1800" b="1" dirty="0">
                <a:latin typeface="Verdana" pitchFamily="34" charset="0"/>
                <a:ea typeface="Verdana" pitchFamily="34" charset="0"/>
                <a:cs typeface="Verdana" pitchFamily="34" charset="0"/>
              </a:rPr>
              <a:t>Talk to Suppliers or Vendors</a:t>
            </a:r>
          </a:p>
          <a:p>
            <a:endParaRPr lang="en-GB" sz="1800" b="1" dirty="0">
              <a:latin typeface="Verdana" pitchFamily="34" charset="0"/>
              <a:ea typeface="Verdana" pitchFamily="34" charset="0"/>
              <a:cs typeface="Verdana" pitchFamily="34" charset="0"/>
            </a:endParaRPr>
          </a:p>
          <a:p>
            <a:r>
              <a:rPr lang="en-GB" sz="1800" b="1" dirty="0">
                <a:latin typeface="Verdana" pitchFamily="34" charset="0"/>
                <a:ea typeface="Verdana" pitchFamily="34" charset="0"/>
                <a:cs typeface="Verdana" pitchFamily="34" charset="0"/>
              </a:rPr>
              <a:t>Make Your Choice</a:t>
            </a:r>
            <a:endParaRPr lang="en-US" sz="1800" b="1" dirty="0">
              <a:latin typeface="Verdana" pitchFamily="34" charset="0"/>
              <a:ea typeface="Verdana" pitchFamily="34" charset="0"/>
              <a:cs typeface="Verdana" pitchFamily="34" charset="0"/>
            </a:endParaRPr>
          </a:p>
        </p:txBody>
      </p:sp>
      <p:pic>
        <p:nvPicPr>
          <p:cNvPr id="2050" name="Picture 2">
            <a:hlinkClick r:id="rId3"/>
          </p:cNvPr>
          <p:cNvPicPr>
            <a:picLocks noGrp="1" noChangeAspect="1" noChangeArrowheads="1"/>
          </p:cNvPicPr>
          <p:nvPr>
            <p:ph sz="quarter" idx="14"/>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5486400"/>
            <a:ext cx="1566808" cy="96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7847" y="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7659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0"/>
            <a:ext cx="7024744" cy="762000"/>
          </a:xfrm>
        </p:spPr>
        <p:txBody>
          <a:bodyPr>
            <a:noAutofit/>
          </a:bodyPr>
          <a:lstStyle/>
          <a:p>
            <a:r>
              <a:rPr lang="en-US" sz="2400" b="1" dirty="0">
                <a:solidFill>
                  <a:schemeClr val="tx1"/>
                </a:solidFill>
                <a:latin typeface="Verdana" pitchFamily="34" charset="0"/>
                <a:ea typeface="Verdana" pitchFamily="34" charset="0"/>
                <a:cs typeface="Verdana" pitchFamily="34" charset="0"/>
              </a:rPr>
              <a:t>TERMS 1: </a:t>
            </a:r>
            <a:r>
              <a:rPr lang="en-US" sz="2400" b="1" dirty="0" smtClean="0">
                <a:solidFill>
                  <a:schemeClr val="tx1"/>
                </a:solidFill>
                <a:latin typeface="Verdana" pitchFamily="34" charset="0"/>
                <a:ea typeface="Verdana" pitchFamily="34" charset="0"/>
                <a:cs typeface="Verdana" pitchFamily="34" charset="0"/>
              </a:rPr>
              <a:t/>
            </a:r>
            <a:br>
              <a:rPr lang="en-US" sz="2400" b="1" dirty="0" smtClean="0">
                <a:solidFill>
                  <a:schemeClr val="tx1"/>
                </a:solidFill>
                <a:latin typeface="Verdana" pitchFamily="34" charset="0"/>
                <a:ea typeface="Verdana" pitchFamily="34" charset="0"/>
                <a:cs typeface="Verdana" pitchFamily="34" charset="0"/>
              </a:rPr>
            </a:br>
            <a:r>
              <a:rPr lang="en-US" sz="2400" b="1" dirty="0" smtClean="0">
                <a:latin typeface="Verdana" pitchFamily="34" charset="0"/>
                <a:ea typeface="Verdana" pitchFamily="34" charset="0"/>
                <a:cs typeface="Verdana" pitchFamily="34" charset="0"/>
              </a:rPr>
              <a:t>Know </a:t>
            </a:r>
            <a:r>
              <a:rPr lang="en-US" sz="2400" b="1" dirty="0">
                <a:latin typeface="Verdana" pitchFamily="34" charset="0"/>
                <a:ea typeface="Verdana" pitchFamily="34" charset="0"/>
                <a:cs typeface="Verdana" pitchFamily="34" charset="0"/>
              </a:rPr>
              <a:t>what you want to </a:t>
            </a:r>
            <a:r>
              <a:rPr lang="en-US" sz="2400" b="1" dirty="0" smtClean="0">
                <a:latin typeface="Verdana" pitchFamily="34" charset="0"/>
                <a:ea typeface="Verdana" pitchFamily="34" charset="0"/>
                <a:cs typeface="Verdana" pitchFamily="34" charset="0"/>
              </a:rPr>
              <a:t>achieve</a:t>
            </a:r>
            <a:endParaRPr lang="en-US" sz="2400" b="1" dirty="0">
              <a:latin typeface="Verdana" pitchFamily="34" charset="0"/>
              <a:ea typeface="Verdana" pitchFamily="34" charset="0"/>
              <a:cs typeface="Verdana" pitchFamily="34" charset="0"/>
            </a:endParaRPr>
          </a:p>
        </p:txBody>
      </p:sp>
      <p:sp>
        <p:nvSpPr>
          <p:cNvPr id="3" name="Content Placeholder 2"/>
          <p:cNvSpPr>
            <a:spLocks noGrp="1"/>
          </p:cNvSpPr>
          <p:nvPr>
            <p:ph sz="quarter" idx="13"/>
          </p:nvPr>
        </p:nvSpPr>
        <p:spPr>
          <a:xfrm>
            <a:off x="1042416" y="1524000"/>
            <a:ext cx="5586984" cy="4724400"/>
          </a:xfrm>
        </p:spPr>
        <p:txBody>
          <a:bodyPr>
            <a:noAutofit/>
          </a:bodyPr>
          <a:lstStyle/>
          <a:p>
            <a:r>
              <a:rPr lang="en-US" sz="1800" b="1" dirty="0" smtClean="0">
                <a:latin typeface="Verdana" pitchFamily="34" charset="0"/>
                <a:ea typeface="Verdana" pitchFamily="34" charset="0"/>
                <a:cs typeface="Verdana" pitchFamily="34" charset="0"/>
              </a:rPr>
              <a:t>Need new/different content</a:t>
            </a:r>
          </a:p>
          <a:p>
            <a:endParaRPr lang="en-US" sz="1800" b="1" dirty="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Specialized funding request</a:t>
            </a:r>
          </a:p>
          <a:p>
            <a:endParaRPr lang="en-US" sz="1800" b="1" dirty="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Need new service</a:t>
            </a:r>
          </a:p>
          <a:p>
            <a:endParaRPr lang="en-US" sz="1800" b="1" dirty="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Want to fill gap in collection with demand driven option</a:t>
            </a:r>
          </a:p>
          <a:p>
            <a:endParaRPr lang="en-US" sz="1800" b="1" dirty="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Investigating </a:t>
            </a:r>
            <a:r>
              <a:rPr lang="en-US" sz="1800" b="1" dirty="0">
                <a:latin typeface="Verdana" pitchFamily="34" charset="0"/>
                <a:ea typeface="Verdana" pitchFamily="34" charset="0"/>
                <a:cs typeface="Verdana" pitchFamily="34" charset="0"/>
              </a:rPr>
              <a:t>n</a:t>
            </a:r>
            <a:r>
              <a:rPr lang="en-US" sz="1800" b="1" dirty="0" smtClean="0">
                <a:latin typeface="Verdana" pitchFamily="34" charset="0"/>
                <a:ea typeface="Verdana" pitchFamily="34" charset="0"/>
                <a:cs typeface="Verdana" pitchFamily="34" charset="0"/>
              </a:rPr>
              <a:t>ew platform offer </a:t>
            </a:r>
          </a:p>
          <a:p>
            <a:endParaRPr lang="en-US" sz="1800" b="1" dirty="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Investigating new model of scholarship</a:t>
            </a:r>
            <a:endParaRPr lang="en-US" sz="1800" b="1" dirty="0">
              <a:latin typeface="Verdana" pitchFamily="34" charset="0"/>
              <a:ea typeface="Verdana" pitchFamily="34" charset="0"/>
              <a:cs typeface="Verdana" pitchFamily="34" charset="0"/>
            </a:endParaRPr>
          </a:p>
        </p:txBody>
      </p:sp>
      <p:pic>
        <p:nvPicPr>
          <p:cNvPr id="2050" name="Picture 2">
            <a:hlinkClick r:id="rId3"/>
          </p:cNvPr>
          <p:cNvPicPr>
            <a:picLocks noGrp="1" noChangeAspect="1" noChangeArrowheads="1"/>
          </p:cNvPicPr>
          <p:nvPr>
            <p:ph sz="quarter" idx="14"/>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5486400"/>
            <a:ext cx="1566808" cy="96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7847" y="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294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7315200" cy="685800"/>
          </a:xfrm>
        </p:spPr>
        <p:txBody>
          <a:bodyPr>
            <a:normAutofit fontScale="90000"/>
          </a:bodyPr>
          <a:lstStyle/>
          <a:p>
            <a:r>
              <a:rPr lang="en-US" sz="2400" b="1" dirty="0">
                <a:solidFill>
                  <a:schemeClr val="tx1"/>
                </a:solidFill>
                <a:latin typeface="Verdana" pitchFamily="34" charset="0"/>
                <a:ea typeface="Verdana" pitchFamily="34" charset="0"/>
                <a:cs typeface="Verdana" pitchFamily="34" charset="0"/>
              </a:rPr>
              <a:t>TERMS 1: </a:t>
            </a:r>
            <a:r>
              <a:rPr lang="en-US" sz="2400" b="1" dirty="0" smtClean="0">
                <a:solidFill>
                  <a:schemeClr val="tx1"/>
                </a:solidFill>
                <a:latin typeface="Verdana" pitchFamily="34" charset="0"/>
                <a:ea typeface="Verdana" pitchFamily="34" charset="0"/>
                <a:cs typeface="Verdana" pitchFamily="34" charset="0"/>
              </a:rPr>
              <a:t/>
            </a:r>
            <a:br>
              <a:rPr lang="en-US" sz="2400" b="1" dirty="0" smtClean="0">
                <a:solidFill>
                  <a:schemeClr val="tx1"/>
                </a:solidFill>
                <a:latin typeface="Verdana" pitchFamily="34" charset="0"/>
                <a:ea typeface="Verdana" pitchFamily="34" charset="0"/>
                <a:cs typeface="Verdana" pitchFamily="34" charset="0"/>
              </a:rPr>
            </a:br>
            <a:r>
              <a:rPr lang="en-US" sz="2400" b="1" dirty="0" smtClean="0">
                <a:latin typeface="Verdana" pitchFamily="34" charset="0"/>
                <a:ea typeface="Verdana" pitchFamily="34" charset="0"/>
                <a:cs typeface="Verdana" pitchFamily="34" charset="0"/>
              </a:rPr>
              <a:t>Write </a:t>
            </a:r>
            <a:r>
              <a:rPr lang="en-US" sz="2400" b="1" dirty="0">
                <a:latin typeface="Verdana" pitchFamily="34" charset="0"/>
                <a:ea typeface="Verdana" pitchFamily="34" charset="0"/>
                <a:cs typeface="Verdana" pitchFamily="34" charset="0"/>
              </a:rPr>
              <a:t>your specification </a:t>
            </a:r>
            <a:r>
              <a:rPr lang="en-US" sz="2400" b="1" dirty="0" smtClean="0">
                <a:latin typeface="Verdana" pitchFamily="34" charset="0"/>
                <a:ea typeface="Verdana" pitchFamily="34" charset="0"/>
                <a:cs typeface="Verdana" pitchFamily="34" charset="0"/>
              </a:rPr>
              <a:t>document</a:t>
            </a:r>
            <a:endParaRPr lang="en-US" sz="2400" b="1" dirty="0">
              <a:latin typeface="Verdana" pitchFamily="34" charset="0"/>
              <a:ea typeface="Verdana" pitchFamily="34" charset="0"/>
              <a:cs typeface="Verdana" pitchFamily="34" charset="0"/>
            </a:endParaRPr>
          </a:p>
        </p:txBody>
      </p:sp>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rot="21147316">
            <a:off x="1140390" y="1958784"/>
            <a:ext cx="5985961" cy="3837046"/>
          </a:xfrm>
        </p:spPr>
      </p:pic>
      <p:pic>
        <p:nvPicPr>
          <p:cNvPr id="2050" name="Picture 2">
            <a:hlinkClick r:id="rId4"/>
          </p:cNvPr>
          <p:cNvPicPr>
            <a:picLocks noGrp="1" noChangeAspect="1" noChangeArrowheads="1"/>
          </p:cNvPicPr>
          <p:nvPr>
            <p:ph sz="quarter" idx="14"/>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5486400"/>
            <a:ext cx="1566808" cy="96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21313" y="35208"/>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7561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087" y="883085"/>
            <a:ext cx="3726713" cy="990600"/>
          </a:xfrm>
        </p:spPr>
        <p:txBody>
          <a:bodyPr>
            <a:normAutofit fontScale="90000"/>
          </a:bodyPr>
          <a:lstStyle/>
          <a:p>
            <a:r>
              <a:rPr lang="en-US" sz="2800" b="1" dirty="0">
                <a:solidFill>
                  <a:schemeClr val="tx1"/>
                </a:solidFill>
                <a:latin typeface="Verdana" pitchFamily="34" charset="0"/>
                <a:ea typeface="Verdana" pitchFamily="34" charset="0"/>
                <a:cs typeface="Verdana" pitchFamily="34" charset="0"/>
              </a:rPr>
              <a:t>TERMS 1: </a:t>
            </a:r>
            <a:r>
              <a:rPr lang="en-US" sz="2800" b="1" dirty="0" smtClean="0">
                <a:solidFill>
                  <a:schemeClr val="tx1"/>
                </a:solidFill>
                <a:latin typeface="Verdana" pitchFamily="34" charset="0"/>
                <a:ea typeface="Verdana" pitchFamily="34" charset="0"/>
                <a:cs typeface="Verdana" pitchFamily="34" charset="0"/>
              </a:rPr>
              <a:t/>
            </a:r>
            <a:br>
              <a:rPr lang="en-US" sz="2800" b="1" dirty="0" smtClean="0">
                <a:solidFill>
                  <a:schemeClr val="tx1"/>
                </a:solidFill>
                <a:latin typeface="Verdana" pitchFamily="34" charset="0"/>
                <a:ea typeface="Verdana" pitchFamily="34" charset="0"/>
                <a:cs typeface="Verdana" pitchFamily="34" charset="0"/>
              </a:rPr>
            </a:br>
            <a:r>
              <a:rPr lang="en-GB" sz="2700" b="1" dirty="0" smtClean="0">
                <a:latin typeface="Verdana" pitchFamily="34" charset="0"/>
                <a:ea typeface="Verdana" pitchFamily="34" charset="0"/>
                <a:cs typeface="Verdana" pitchFamily="34" charset="0"/>
              </a:rPr>
              <a:t>Get </a:t>
            </a:r>
            <a:r>
              <a:rPr lang="en-GB" sz="2700" b="1" dirty="0">
                <a:latin typeface="Verdana" pitchFamily="34" charset="0"/>
                <a:ea typeface="Verdana" pitchFamily="34" charset="0"/>
                <a:cs typeface="Verdana" pitchFamily="34" charset="0"/>
              </a:rPr>
              <a:t>the Right </a:t>
            </a:r>
            <a:r>
              <a:rPr lang="en-GB" sz="2700" b="1" dirty="0" smtClean="0">
                <a:latin typeface="Verdana" pitchFamily="34" charset="0"/>
                <a:ea typeface="Verdana" pitchFamily="34" charset="0"/>
                <a:cs typeface="Verdana" pitchFamily="34" charset="0"/>
              </a:rPr>
              <a:t>Team</a:t>
            </a:r>
            <a:endParaRPr lang="en-US" dirty="0"/>
          </a:p>
        </p:txBody>
      </p:sp>
      <p:sp>
        <p:nvSpPr>
          <p:cNvPr id="3" name="Content Placeholder 2"/>
          <p:cNvSpPr>
            <a:spLocks noGrp="1"/>
          </p:cNvSpPr>
          <p:nvPr>
            <p:ph sz="quarter" idx="13"/>
          </p:nvPr>
        </p:nvSpPr>
        <p:spPr>
          <a:xfrm>
            <a:off x="1042416" y="2133600"/>
            <a:ext cx="3419856" cy="3672840"/>
          </a:xfrm>
        </p:spPr>
        <p:txBody>
          <a:bodyPr>
            <a:normAutofit/>
          </a:bodyPr>
          <a:lstStyle/>
          <a:p>
            <a:r>
              <a:rPr lang="en-US" sz="1800" b="1" dirty="0" smtClean="0">
                <a:latin typeface="Verdana" pitchFamily="34" charset="0"/>
                <a:ea typeface="Verdana" pitchFamily="34" charset="0"/>
                <a:cs typeface="Verdana" pitchFamily="34" charset="0"/>
              </a:rPr>
              <a:t>ER Person</a:t>
            </a:r>
          </a:p>
          <a:p>
            <a:endParaRPr lang="en-US" sz="1800" b="1" dirty="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Subject team or liaison</a:t>
            </a:r>
          </a:p>
          <a:p>
            <a:endParaRPr lang="en-US" sz="1800" b="1" dirty="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Budget holder</a:t>
            </a:r>
          </a:p>
          <a:p>
            <a:endParaRPr lang="en-US" sz="1800" b="1" dirty="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Faculty</a:t>
            </a:r>
          </a:p>
          <a:p>
            <a:endParaRPr lang="en-US" sz="1800" b="1" dirty="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IT personnel</a:t>
            </a:r>
            <a:endParaRPr lang="en-US" sz="1800" b="1" dirty="0">
              <a:latin typeface="Verdana" pitchFamily="34" charset="0"/>
              <a:ea typeface="Verdana" pitchFamily="34" charset="0"/>
              <a:cs typeface="Verdana" pitchFamily="34" charset="0"/>
            </a:endParaRPr>
          </a:p>
        </p:txBody>
      </p:sp>
      <p:sp>
        <p:nvSpPr>
          <p:cNvPr id="4" name="Content Placeholder 3"/>
          <p:cNvSpPr>
            <a:spLocks noGrp="1"/>
          </p:cNvSpPr>
          <p:nvPr>
            <p:ph sz="quarter" idx="14"/>
          </p:nvPr>
        </p:nvSpPr>
        <p:spPr>
          <a:xfrm>
            <a:off x="4645152" y="990600"/>
            <a:ext cx="3419856" cy="4495801"/>
          </a:xfrm>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5486400"/>
            <a:ext cx="1566863"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914400"/>
            <a:ext cx="3659981"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85321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7024744" cy="572536"/>
          </a:xfrm>
        </p:spPr>
        <p:txBody>
          <a:bodyPr>
            <a:normAutofit/>
          </a:bodyPr>
          <a:lstStyle/>
          <a:p>
            <a:r>
              <a:rPr lang="en-US" sz="2400" b="1" dirty="0">
                <a:solidFill>
                  <a:schemeClr val="tx1"/>
                </a:solidFill>
                <a:latin typeface="Verdana" pitchFamily="34" charset="0"/>
                <a:ea typeface="Verdana" pitchFamily="34" charset="0"/>
                <a:cs typeface="Verdana" pitchFamily="34" charset="0"/>
              </a:rPr>
              <a:t>TERMS 1: </a:t>
            </a:r>
            <a:r>
              <a:rPr lang="en-US" sz="2400" b="1" dirty="0">
                <a:latin typeface="Verdana" pitchFamily="34" charset="0"/>
                <a:ea typeface="Verdana" pitchFamily="34" charset="0"/>
                <a:cs typeface="Verdana" pitchFamily="34" charset="0"/>
              </a:rPr>
              <a:t>Desk </a:t>
            </a:r>
            <a:r>
              <a:rPr lang="en-US" sz="2400" b="1" dirty="0">
                <a:latin typeface="Verdana" pitchFamily="34" charset="0"/>
                <a:ea typeface="Verdana" pitchFamily="34" charset="0"/>
                <a:cs typeface="Verdana" pitchFamily="34" charset="0"/>
              </a:rPr>
              <a:t>top review and </a:t>
            </a:r>
            <a:r>
              <a:rPr lang="en-US" sz="2400" b="1" dirty="0" smtClean="0">
                <a:latin typeface="Verdana" pitchFamily="34" charset="0"/>
                <a:ea typeface="Verdana" pitchFamily="34" charset="0"/>
                <a:cs typeface="Verdana" pitchFamily="34" charset="0"/>
              </a:rPr>
              <a:t>trial</a:t>
            </a:r>
            <a:endParaRPr lang="en-US" sz="2400" b="1" dirty="0">
              <a:latin typeface="Verdana" pitchFamily="34" charset="0"/>
              <a:ea typeface="Verdana" pitchFamily="34" charset="0"/>
              <a:cs typeface="Verdana" pitchFamily="34" charset="0"/>
            </a:endParaRPr>
          </a:p>
        </p:txBody>
      </p:sp>
      <p:sp>
        <p:nvSpPr>
          <p:cNvPr id="3" name="Content Placeholder 2"/>
          <p:cNvSpPr>
            <a:spLocks noGrp="1"/>
          </p:cNvSpPr>
          <p:nvPr>
            <p:ph sz="quarter" idx="13"/>
          </p:nvPr>
        </p:nvSpPr>
        <p:spPr>
          <a:xfrm>
            <a:off x="1042416" y="1600200"/>
            <a:ext cx="4748784" cy="4648200"/>
          </a:xfrm>
        </p:spPr>
        <p:txBody>
          <a:bodyPr>
            <a:noAutofit/>
          </a:bodyPr>
          <a:lstStyle/>
          <a:p>
            <a:r>
              <a:rPr lang="en-US" sz="1800" b="1" dirty="0" smtClean="0">
                <a:latin typeface="Verdana" pitchFamily="34" charset="0"/>
                <a:ea typeface="Verdana" pitchFamily="34" charset="0"/>
                <a:cs typeface="Verdana" pitchFamily="34" charset="0"/>
              </a:rPr>
              <a:t>Fiscal responsibility</a:t>
            </a:r>
          </a:p>
          <a:p>
            <a:pPr lvl="1"/>
            <a:r>
              <a:rPr lang="en-US" sz="1800" b="1" dirty="0" smtClean="0">
                <a:latin typeface="Verdana" pitchFamily="34" charset="0"/>
                <a:ea typeface="Verdana" pitchFamily="34" charset="0"/>
                <a:cs typeface="Verdana" pitchFamily="34" charset="0"/>
              </a:rPr>
              <a:t>Check the product hasn’t already been purchased</a:t>
            </a:r>
          </a:p>
          <a:p>
            <a:pPr lvl="1"/>
            <a:r>
              <a:rPr lang="en-US" sz="1800" b="1" dirty="0" smtClean="0">
                <a:latin typeface="Verdana" pitchFamily="34" charset="0"/>
                <a:ea typeface="Verdana" pitchFamily="34" charset="0"/>
                <a:cs typeface="Verdana" pitchFamily="34" charset="0"/>
              </a:rPr>
              <a:t>Use overlap tool available from the vendors</a:t>
            </a:r>
          </a:p>
          <a:p>
            <a:endParaRPr lang="en-US" sz="1800" b="1" dirty="0" smtClean="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Multiple platforms</a:t>
            </a:r>
          </a:p>
          <a:p>
            <a:pPr lvl="1"/>
            <a:r>
              <a:rPr lang="en-US" sz="1800" b="1" dirty="0" smtClean="0">
                <a:latin typeface="Verdana" pitchFamily="34" charset="0"/>
                <a:ea typeface="Verdana" pitchFamily="34" charset="0"/>
                <a:cs typeface="Verdana" pitchFamily="34" charset="0"/>
              </a:rPr>
              <a:t>Is there a preferred choice?</a:t>
            </a:r>
          </a:p>
          <a:p>
            <a:endParaRPr lang="en-US" sz="1800" b="1" dirty="0" smtClean="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Trial</a:t>
            </a:r>
          </a:p>
          <a:p>
            <a:pPr lvl="1"/>
            <a:r>
              <a:rPr lang="en-US" sz="1800" b="1" dirty="0" smtClean="0">
                <a:latin typeface="Verdana" pitchFamily="34" charset="0"/>
                <a:ea typeface="Verdana" pitchFamily="34" charset="0"/>
                <a:cs typeface="Verdana" pitchFamily="34" charset="0"/>
              </a:rPr>
              <a:t>1 month is not enough!</a:t>
            </a:r>
          </a:p>
          <a:p>
            <a:pPr lvl="2"/>
            <a:r>
              <a:rPr lang="en-US" sz="1800" b="1" dirty="0" smtClean="0">
                <a:latin typeface="Verdana" pitchFamily="34" charset="0"/>
                <a:ea typeface="Verdana" pitchFamily="34" charset="0"/>
                <a:cs typeface="Verdana" pitchFamily="34" charset="0"/>
              </a:rPr>
              <a:t>Sponsored trials?</a:t>
            </a:r>
          </a:p>
          <a:p>
            <a:pPr lvl="1"/>
            <a:r>
              <a:rPr lang="en-US" sz="1800" b="1" dirty="0" smtClean="0">
                <a:latin typeface="Verdana" pitchFamily="34" charset="0"/>
                <a:ea typeface="Verdana" pitchFamily="34" charset="0"/>
                <a:cs typeface="Verdana" pitchFamily="34" charset="0"/>
              </a:rPr>
              <a:t>Timing and dissemination are crucial</a:t>
            </a:r>
          </a:p>
          <a:p>
            <a:pPr lvl="1"/>
            <a:r>
              <a:rPr lang="en-US" sz="1800" b="1" dirty="0" smtClean="0">
                <a:latin typeface="Verdana" pitchFamily="34" charset="0"/>
                <a:ea typeface="Verdana" pitchFamily="34" charset="0"/>
                <a:cs typeface="Verdana" pitchFamily="34" charset="0"/>
              </a:rPr>
              <a:t>Record the feedback</a:t>
            </a:r>
          </a:p>
          <a:p>
            <a:pPr lvl="2"/>
            <a:endParaRPr lang="en-US" sz="1800" b="1" dirty="0">
              <a:latin typeface="Verdana" pitchFamily="34" charset="0"/>
              <a:ea typeface="Verdana" pitchFamily="34" charset="0"/>
              <a:cs typeface="Verdana" pitchFamily="34" charset="0"/>
            </a:endParaRPr>
          </a:p>
        </p:txBody>
      </p:sp>
      <p:pic>
        <p:nvPicPr>
          <p:cNvPr id="2050" name="Picture 2">
            <a:hlinkClick r:id="rId3"/>
          </p:cNvPr>
          <p:cNvPicPr>
            <a:picLocks noGrp="1" noChangeAspect="1" noChangeArrowheads="1"/>
          </p:cNvPicPr>
          <p:nvPr>
            <p:ph sz="quarter" idx="14"/>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5486400"/>
            <a:ext cx="1566808" cy="96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0" y="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209945979_84ff4dffa1_o.jpg"/>
          <p:cNvPicPr>
            <a:picLocks noChangeAspect="1"/>
          </p:cNvPicPr>
          <p:nvPr/>
        </p:nvPicPr>
        <p:blipFill>
          <a:blip r:embed="rId6" cstate="print"/>
          <a:stretch>
            <a:fillRect/>
          </a:stretch>
        </p:blipFill>
        <p:spPr>
          <a:xfrm>
            <a:off x="5715000" y="1752600"/>
            <a:ext cx="2750516" cy="1828800"/>
          </a:xfrm>
          <a:prstGeom prst="rect">
            <a:avLst/>
          </a:prstGeom>
        </p:spPr>
      </p:pic>
      <p:sp>
        <p:nvSpPr>
          <p:cNvPr id="7" name="TextBox 6"/>
          <p:cNvSpPr txBox="1"/>
          <p:nvPr/>
        </p:nvSpPr>
        <p:spPr>
          <a:xfrm>
            <a:off x="5715000" y="3581400"/>
            <a:ext cx="2752677" cy="215444"/>
          </a:xfrm>
          <a:prstGeom prst="rect">
            <a:avLst/>
          </a:prstGeom>
          <a:noFill/>
        </p:spPr>
        <p:txBody>
          <a:bodyPr wrap="none" rtlCol="0">
            <a:spAutoFit/>
          </a:bodyPr>
          <a:lstStyle/>
          <a:p>
            <a:r>
              <a:rPr lang="en-GB" sz="800" dirty="0" smtClean="0"/>
              <a:t>http://www.flickr.com/photos/dalboz17/209945979/</a:t>
            </a:r>
            <a:endParaRPr lang="en-GB" sz="800" dirty="0"/>
          </a:p>
        </p:txBody>
      </p:sp>
    </p:spTree>
    <p:extLst>
      <p:ext uri="{BB962C8B-B14F-4D97-AF65-F5344CB8AC3E}">
        <p14:creationId xmlns:p14="http://schemas.microsoft.com/office/powerpoint/2010/main" val="2956300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7024744" cy="799064"/>
          </a:xfrm>
        </p:spPr>
        <p:txBody>
          <a:bodyPr>
            <a:normAutofit/>
          </a:bodyPr>
          <a:lstStyle/>
          <a:p>
            <a:r>
              <a:rPr lang="en-US" sz="2400" b="1" dirty="0">
                <a:solidFill>
                  <a:schemeClr val="tx1"/>
                </a:solidFill>
                <a:latin typeface="Verdana" pitchFamily="34" charset="0"/>
                <a:ea typeface="Verdana" pitchFamily="34" charset="0"/>
                <a:cs typeface="Verdana" pitchFamily="34" charset="0"/>
              </a:rPr>
              <a:t>TERMS 1: </a:t>
            </a:r>
            <a:r>
              <a:rPr lang="en-US" sz="2400" b="1" dirty="0">
                <a:latin typeface="Verdana" pitchFamily="34" charset="0"/>
                <a:ea typeface="Verdana" pitchFamily="34" charset="0"/>
                <a:cs typeface="Verdana" pitchFamily="34" charset="0"/>
              </a:rPr>
              <a:t>Talk </a:t>
            </a:r>
            <a:r>
              <a:rPr lang="en-US" sz="2400" b="1" dirty="0" smtClean="0">
                <a:latin typeface="Verdana" pitchFamily="34" charset="0"/>
                <a:ea typeface="Verdana" pitchFamily="34" charset="0"/>
                <a:cs typeface="Verdana" pitchFamily="34" charset="0"/>
              </a:rPr>
              <a:t>to Suppliers/Vendors</a:t>
            </a:r>
            <a:endParaRPr lang="en-US" sz="2400" b="1" dirty="0">
              <a:latin typeface="Verdana" pitchFamily="34" charset="0"/>
              <a:ea typeface="Verdana" pitchFamily="34" charset="0"/>
              <a:cs typeface="Verdana" pitchFamily="34" charset="0"/>
            </a:endParaRPr>
          </a:p>
        </p:txBody>
      </p:sp>
      <p:sp>
        <p:nvSpPr>
          <p:cNvPr id="3" name="Content Placeholder 2"/>
          <p:cNvSpPr>
            <a:spLocks noGrp="1"/>
          </p:cNvSpPr>
          <p:nvPr>
            <p:ph sz="quarter" idx="13"/>
          </p:nvPr>
        </p:nvSpPr>
        <p:spPr>
          <a:xfrm>
            <a:off x="1066800" y="1828800"/>
            <a:ext cx="3419856" cy="3974814"/>
          </a:xfrm>
        </p:spPr>
        <p:txBody>
          <a:bodyPr>
            <a:normAutofit/>
          </a:bodyPr>
          <a:lstStyle/>
          <a:p>
            <a:r>
              <a:rPr lang="en-US" sz="1800" b="1" dirty="0" smtClean="0">
                <a:solidFill>
                  <a:schemeClr val="tx1"/>
                </a:solidFill>
                <a:latin typeface="Verdana" pitchFamily="34" charset="0"/>
                <a:ea typeface="Verdana" pitchFamily="34" charset="0"/>
                <a:cs typeface="Verdana" pitchFamily="34" charset="0"/>
              </a:rPr>
              <a:t>Review pros and cons with the provider</a:t>
            </a:r>
          </a:p>
          <a:p>
            <a:endParaRPr lang="en-US" sz="1800" b="1" dirty="0">
              <a:solidFill>
                <a:schemeClr val="tx1"/>
              </a:solidFill>
              <a:latin typeface="Verdana" pitchFamily="34" charset="0"/>
              <a:ea typeface="Verdana" pitchFamily="34" charset="0"/>
              <a:cs typeface="Verdana" pitchFamily="34" charset="0"/>
            </a:endParaRPr>
          </a:p>
          <a:p>
            <a:r>
              <a:rPr lang="en-US" sz="1800" b="1" dirty="0" smtClean="0">
                <a:solidFill>
                  <a:schemeClr val="tx1"/>
                </a:solidFill>
                <a:latin typeface="Verdana" pitchFamily="34" charset="0"/>
                <a:ea typeface="Verdana" pitchFamily="34" charset="0"/>
                <a:cs typeface="Verdana" pitchFamily="34" charset="0"/>
              </a:rPr>
              <a:t>Begin negotiation for price</a:t>
            </a:r>
          </a:p>
          <a:p>
            <a:endParaRPr lang="en-US" sz="1800" b="1" dirty="0">
              <a:solidFill>
                <a:schemeClr val="tx1"/>
              </a:solidFill>
              <a:latin typeface="Verdana" pitchFamily="34" charset="0"/>
              <a:ea typeface="Verdana" pitchFamily="34" charset="0"/>
              <a:cs typeface="Verdana" pitchFamily="34" charset="0"/>
            </a:endParaRPr>
          </a:p>
          <a:p>
            <a:r>
              <a:rPr lang="en-US" sz="1800" b="1" dirty="0" smtClean="0">
                <a:solidFill>
                  <a:schemeClr val="tx1"/>
                </a:solidFill>
                <a:latin typeface="Verdana" pitchFamily="34" charset="0"/>
                <a:ea typeface="Verdana" pitchFamily="34" charset="0"/>
                <a:cs typeface="Verdana" pitchFamily="34" charset="0"/>
              </a:rPr>
              <a:t>Ask for consortia pricing</a:t>
            </a:r>
          </a:p>
          <a:p>
            <a:endParaRPr lang="en-US" sz="1800" b="1" dirty="0">
              <a:solidFill>
                <a:schemeClr val="tx1"/>
              </a:solidFill>
              <a:latin typeface="Verdana" pitchFamily="34" charset="0"/>
              <a:ea typeface="Verdana" pitchFamily="34" charset="0"/>
              <a:cs typeface="Verdana" pitchFamily="34" charset="0"/>
            </a:endParaRPr>
          </a:p>
          <a:p>
            <a:r>
              <a:rPr lang="en-US" sz="1800" b="1" dirty="0" smtClean="0">
                <a:solidFill>
                  <a:schemeClr val="tx1"/>
                </a:solidFill>
                <a:latin typeface="Verdana" pitchFamily="34" charset="0"/>
                <a:ea typeface="Verdana" pitchFamily="34" charset="0"/>
                <a:cs typeface="Verdana" pitchFamily="34" charset="0"/>
              </a:rPr>
              <a:t>Be firm on specifications</a:t>
            </a:r>
            <a:endParaRPr lang="en-US" sz="1800" b="1" dirty="0">
              <a:solidFill>
                <a:schemeClr val="tx1"/>
              </a:solidFill>
              <a:latin typeface="Verdana" pitchFamily="34" charset="0"/>
              <a:ea typeface="Verdana" pitchFamily="34" charset="0"/>
              <a:cs typeface="Verdana" pitchFamily="34" charset="0"/>
            </a:endParaRPr>
          </a:p>
        </p:txBody>
      </p:sp>
      <p:sp>
        <p:nvSpPr>
          <p:cNvPr id="4" name="Content Placeholder 3"/>
          <p:cNvSpPr>
            <a:spLocks noGrp="1"/>
          </p:cNvSpPr>
          <p:nvPr>
            <p:ph sz="quarter" idx="14"/>
          </p:nvPr>
        </p:nvSpPr>
        <p:spPr>
          <a:xfrm>
            <a:off x="4645152" y="1752601"/>
            <a:ext cx="3419856" cy="3733800"/>
          </a:xfrm>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4006" y="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5410200"/>
            <a:ext cx="1566863"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4038" y="1752600"/>
            <a:ext cx="3549362"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3107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96336"/>
          </a:xfrm>
        </p:spPr>
        <p:txBody>
          <a:bodyPr>
            <a:normAutofit/>
          </a:bodyPr>
          <a:lstStyle/>
          <a:p>
            <a:r>
              <a:rPr lang="en-US" sz="2400" b="1" dirty="0">
                <a:solidFill>
                  <a:schemeClr val="tx1"/>
                </a:solidFill>
                <a:latin typeface="Verdana" pitchFamily="34" charset="0"/>
                <a:ea typeface="Verdana" pitchFamily="34" charset="0"/>
                <a:cs typeface="Verdana" pitchFamily="34" charset="0"/>
              </a:rPr>
              <a:t>TERMS 1: </a:t>
            </a:r>
            <a:r>
              <a:rPr lang="en-US" sz="2400" b="1" dirty="0">
                <a:latin typeface="Verdana" pitchFamily="34" charset="0"/>
                <a:ea typeface="Verdana" pitchFamily="34" charset="0"/>
                <a:cs typeface="Verdana" pitchFamily="34" charset="0"/>
              </a:rPr>
              <a:t>Sustainability</a:t>
            </a:r>
            <a:endParaRPr lang="en-US" sz="2400" b="1" dirty="0">
              <a:latin typeface="Verdana" pitchFamily="34" charset="0"/>
              <a:ea typeface="Verdana" pitchFamily="34" charset="0"/>
              <a:cs typeface="Verdana" pitchFamily="34" charset="0"/>
            </a:endParaRPr>
          </a:p>
        </p:txBody>
      </p:sp>
      <p:sp>
        <p:nvSpPr>
          <p:cNvPr id="3" name="Content Placeholder 2"/>
          <p:cNvSpPr>
            <a:spLocks noGrp="1"/>
          </p:cNvSpPr>
          <p:nvPr>
            <p:ph sz="quarter" idx="13"/>
          </p:nvPr>
        </p:nvSpPr>
        <p:spPr>
          <a:xfrm>
            <a:off x="1042416" y="1676400"/>
            <a:ext cx="5586984" cy="4572000"/>
          </a:xfrm>
        </p:spPr>
        <p:txBody>
          <a:bodyPr>
            <a:noAutofit/>
          </a:bodyPr>
          <a:lstStyle/>
          <a:p>
            <a:r>
              <a:rPr lang="en-US" sz="1800" b="1" dirty="0" smtClean="0">
                <a:latin typeface="Verdana" pitchFamily="34" charset="0"/>
                <a:ea typeface="Verdana" pitchFamily="34" charset="0"/>
                <a:cs typeface="Verdana" pitchFamily="34" charset="0"/>
              </a:rPr>
              <a:t>What kind of resource are you buying?</a:t>
            </a:r>
          </a:p>
          <a:p>
            <a:endParaRPr lang="en-US" sz="1800" b="1" dirty="0" smtClean="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Does it need to be sustainable?</a:t>
            </a:r>
          </a:p>
          <a:p>
            <a:endParaRPr lang="en-US" sz="1800" b="1" dirty="0" smtClean="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How do you measure sustainability</a:t>
            </a:r>
          </a:p>
          <a:p>
            <a:pPr lvl="1"/>
            <a:r>
              <a:rPr lang="en-US" sz="1600" b="1" dirty="0" smtClean="0">
                <a:latin typeface="Verdana" pitchFamily="34" charset="0"/>
                <a:ea typeface="Verdana" pitchFamily="34" charset="0"/>
                <a:cs typeface="Verdana" pitchFamily="34" charset="0"/>
              </a:rPr>
              <a:t>Publisher platforms vs. aggregators</a:t>
            </a:r>
          </a:p>
          <a:p>
            <a:pPr lvl="1"/>
            <a:r>
              <a:rPr lang="en-US" sz="1600" b="1" dirty="0" smtClean="0">
                <a:latin typeface="Verdana" pitchFamily="34" charset="0"/>
                <a:ea typeface="Verdana" pitchFamily="34" charset="0"/>
                <a:cs typeface="Verdana" pitchFamily="34" charset="0"/>
              </a:rPr>
              <a:t>Post cancellation access</a:t>
            </a:r>
          </a:p>
          <a:p>
            <a:pPr lvl="1"/>
            <a:r>
              <a:rPr lang="en-US" sz="1600" b="1" dirty="0" smtClean="0">
                <a:latin typeface="Verdana" pitchFamily="34" charset="0"/>
                <a:ea typeface="Verdana" pitchFamily="34" charset="0"/>
                <a:cs typeface="Verdana" pitchFamily="34" charset="0"/>
              </a:rPr>
              <a:t>LOCKSS, CLOCKSS or Portico</a:t>
            </a:r>
          </a:p>
          <a:p>
            <a:pPr lvl="2"/>
            <a:endParaRPr lang="en-US" sz="1400" b="1" dirty="0">
              <a:latin typeface="Verdana" pitchFamily="34" charset="0"/>
              <a:ea typeface="Verdana" pitchFamily="34" charset="0"/>
              <a:cs typeface="Verdana" pitchFamily="34" charset="0"/>
            </a:endParaRPr>
          </a:p>
        </p:txBody>
      </p:sp>
      <p:pic>
        <p:nvPicPr>
          <p:cNvPr id="2050" name="Picture 2">
            <a:hlinkClick r:id="rId3"/>
          </p:cNvPr>
          <p:cNvPicPr>
            <a:picLocks noGrp="1" noChangeAspect="1" noChangeArrowheads="1"/>
          </p:cNvPicPr>
          <p:nvPr>
            <p:ph sz="quarter" idx="14"/>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5486400"/>
            <a:ext cx="1566808" cy="96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1313" y="-5219"/>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CLOCKSS.jpg"/>
          <p:cNvPicPr>
            <a:picLocks noChangeAspect="1"/>
          </p:cNvPicPr>
          <p:nvPr/>
        </p:nvPicPr>
        <p:blipFill>
          <a:blip r:embed="rId6" cstate="print"/>
          <a:stretch>
            <a:fillRect/>
          </a:stretch>
        </p:blipFill>
        <p:spPr>
          <a:xfrm>
            <a:off x="5943600" y="3810000"/>
            <a:ext cx="914400" cy="768096"/>
          </a:xfrm>
          <a:prstGeom prst="rect">
            <a:avLst/>
          </a:prstGeom>
        </p:spPr>
      </p:pic>
      <p:pic>
        <p:nvPicPr>
          <p:cNvPr id="7" name="Picture 6" descr="lockss.jpg"/>
          <p:cNvPicPr>
            <a:picLocks noChangeAspect="1"/>
          </p:cNvPicPr>
          <p:nvPr/>
        </p:nvPicPr>
        <p:blipFill>
          <a:blip r:embed="rId7" cstate="print"/>
          <a:stretch>
            <a:fillRect/>
          </a:stretch>
        </p:blipFill>
        <p:spPr>
          <a:xfrm>
            <a:off x="4267200" y="4343400"/>
            <a:ext cx="895350" cy="895350"/>
          </a:xfrm>
          <a:prstGeom prst="rect">
            <a:avLst/>
          </a:prstGeom>
        </p:spPr>
      </p:pic>
      <p:pic>
        <p:nvPicPr>
          <p:cNvPr id="8" name="Picture 7" descr="LOGO_PORTICO.jpg"/>
          <p:cNvPicPr>
            <a:picLocks noChangeAspect="1"/>
          </p:cNvPicPr>
          <p:nvPr/>
        </p:nvPicPr>
        <p:blipFill>
          <a:blip r:embed="rId8" cstate="print"/>
          <a:stretch>
            <a:fillRect/>
          </a:stretch>
        </p:blipFill>
        <p:spPr>
          <a:xfrm>
            <a:off x="2057400" y="4724400"/>
            <a:ext cx="1216783" cy="1028700"/>
          </a:xfrm>
          <a:prstGeom prst="rect">
            <a:avLst/>
          </a:prstGeom>
        </p:spPr>
      </p:pic>
    </p:spTree>
    <p:extLst>
      <p:ext uri="{BB962C8B-B14F-4D97-AF65-F5344CB8AC3E}">
        <p14:creationId xmlns:p14="http://schemas.microsoft.com/office/powerpoint/2010/main" val="4136154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14400"/>
            <a:ext cx="7024744" cy="685800"/>
          </a:xfrm>
        </p:spPr>
        <p:txBody>
          <a:bodyPr>
            <a:normAutofit/>
          </a:bodyPr>
          <a:lstStyle/>
          <a:p>
            <a:r>
              <a:rPr lang="en-US" sz="2400" b="1" dirty="0" smtClean="0">
                <a:solidFill>
                  <a:schemeClr val="tx1"/>
                </a:solidFill>
                <a:latin typeface="Verdana" pitchFamily="34" charset="0"/>
                <a:ea typeface="Verdana" pitchFamily="34" charset="0"/>
                <a:cs typeface="Verdana" pitchFamily="34" charset="0"/>
              </a:rPr>
              <a:t>TERMS </a:t>
            </a:r>
            <a:r>
              <a:rPr lang="en-US" sz="2400" b="1" dirty="0" smtClean="0">
                <a:solidFill>
                  <a:schemeClr val="tx1"/>
                </a:solidFill>
                <a:latin typeface="Verdana" pitchFamily="34" charset="0"/>
                <a:ea typeface="Verdana" pitchFamily="34" charset="0"/>
                <a:cs typeface="Verdana" pitchFamily="34" charset="0"/>
              </a:rPr>
              <a:t>1: </a:t>
            </a:r>
            <a:r>
              <a:rPr lang="en-GB" sz="2400" b="1" dirty="0" smtClean="0">
                <a:latin typeface="Verdana" pitchFamily="34" charset="0"/>
                <a:ea typeface="Verdana" pitchFamily="34" charset="0"/>
                <a:cs typeface="Verdana" pitchFamily="34" charset="0"/>
              </a:rPr>
              <a:t>Hands-on activity</a:t>
            </a:r>
            <a:endParaRPr lang="en-US" sz="2400" b="1" dirty="0">
              <a:solidFill>
                <a:schemeClr val="tx1"/>
              </a:solidFill>
              <a:latin typeface="Verdana" pitchFamily="34" charset="0"/>
              <a:ea typeface="Verdana" pitchFamily="34" charset="0"/>
              <a:cs typeface="Verdana" pitchFamily="34" charset="0"/>
            </a:endParaRPr>
          </a:p>
        </p:txBody>
      </p:sp>
      <p:pic>
        <p:nvPicPr>
          <p:cNvPr id="2050" name="Picture 2">
            <a:hlinkClick r:id="rId3"/>
          </p:cNvPr>
          <p:cNvPicPr>
            <a:picLocks noGrp="1" noChangeAspect="1" noChangeArrowheads="1"/>
          </p:cNvPicPr>
          <p:nvPr>
            <p:ph sz="quarter" idx="14"/>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5486400"/>
            <a:ext cx="1566808" cy="96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1313" y="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3"/>
          <p:cNvPicPr>
            <a:picLocks noGrp="1" noChangeAspect="1"/>
          </p:cNvPicPr>
          <p:nvPr>
            <p:ph sz="quarter" idx="13"/>
          </p:nvPr>
        </p:nvPicPr>
        <p:blipFill>
          <a:blip r:embed="rId6" cstate="print">
            <a:extLst>
              <a:ext uri="{28A0092B-C50C-407E-A947-70E740481C1C}">
                <a14:useLocalDpi xmlns:a14="http://schemas.microsoft.com/office/drawing/2010/main" val="0"/>
              </a:ext>
            </a:extLst>
          </a:blip>
          <a:stretch>
            <a:fillRect/>
          </a:stretch>
        </p:blipFill>
        <p:spPr>
          <a:xfrm rot="21147316">
            <a:off x="905649" y="1782265"/>
            <a:ext cx="7491412" cy="3842744"/>
          </a:xfrm>
        </p:spPr>
      </p:pic>
    </p:spTree>
    <p:extLst>
      <p:ext uri="{BB962C8B-B14F-4D97-AF65-F5344CB8AC3E}">
        <p14:creationId xmlns:p14="http://schemas.microsoft.com/office/powerpoint/2010/main" val="18354764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895" y="933798"/>
            <a:ext cx="7982211" cy="5543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762000"/>
            <a:ext cx="8229600" cy="584775"/>
          </a:xfrm>
          <a:prstGeom prst="rect">
            <a:avLst/>
          </a:prstGeom>
          <a:noFill/>
        </p:spPr>
        <p:txBody>
          <a:bodyPr wrap="square" rtlCol="0">
            <a:spAutoFit/>
          </a:bodyPr>
          <a:lstStyle/>
          <a:p>
            <a:pPr algn="ctr"/>
            <a:r>
              <a:rPr lang="en-US" sz="3200" b="1" dirty="0">
                <a:latin typeface="Verdana" pitchFamily="34" charset="0"/>
                <a:ea typeface="Verdana" pitchFamily="34" charset="0"/>
                <a:cs typeface="Verdana" pitchFamily="34" charset="0"/>
              </a:rPr>
              <a:t>TERMS </a:t>
            </a:r>
            <a:r>
              <a:rPr lang="en-US" sz="3200" b="1" dirty="0" smtClean="0">
                <a:latin typeface="Verdana" pitchFamily="34" charset="0"/>
                <a:ea typeface="Verdana" pitchFamily="34" charset="0"/>
                <a:cs typeface="Verdana" pitchFamily="34" charset="0"/>
              </a:rPr>
              <a:t>2: </a:t>
            </a:r>
            <a:r>
              <a:rPr lang="en-US" sz="3200" b="1" dirty="0">
                <a:latin typeface="Verdana" pitchFamily="34" charset="0"/>
                <a:ea typeface="Verdana" pitchFamily="34" charset="0"/>
                <a:cs typeface="Verdana" pitchFamily="34" charset="0"/>
              </a:rPr>
              <a:t>Acquisition</a:t>
            </a:r>
            <a:endParaRPr lang="en-US" sz="2800" b="1" dirty="0">
              <a:latin typeface="Verdana" pitchFamily="34" charset="0"/>
              <a:ea typeface="Verdana" pitchFamily="34" charset="0"/>
              <a:cs typeface="Verdana" pitchFamily="34" charset="0"/>
            </a:endParaRPr>
          </a:p>
        </p:txBody>
      </p:sp>
      <p:sp>
        <p:nvSpPr>
          <p:cNvPr id="3" name="TextBox 2"/>
          <p:cNvSpPr txBox="1"/>
          <p:nvPr/>
        </p:nvSpPr>
        <p:spPr>
          <a:xfrm>
            <a:off x="5612376" y="76200"/>
            <a:ext cx="1550424" cy="430887"/>
          </a:xfrm>
          <a:prstGeom prst="rect">
            <a:avLst/>
          </a:prstGeom>
          <a:noFill/>
        </p:spPr>
        <p:txBody>
          <a:bodyPr wrap="none" rtlCol="0">
            <a:spAutoFit/>
          </a:bodyPr>
          <a:lstStyle/>
          <a:p>
            <a:r>
              <a:rPr lang="en-GB" sz="2200" b="1" dirty="0">
                <a:solidFill>
                  <a:schemeClr val="accent1"/>
                </a:solidFill>
                <a:latin typeface="Verdana" pitchFamily="34" charset="0"/>
                <a:ea typeface="Verdana" pitchFamily="34" charset="0"/>
                <a:cs typeface="Verdana" pitchFamily="34" charset="0"/>
              </a:rPr>
              <a:t>#6terms</a:t>
            </a:r>
          </a:p>
        </p:txBody>
      </p:sp>
      <p:pic>
        <p:nvPicPr>
          <p:cNvPr id="6" name="Picture 4" descr="88x3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608330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p:cNvSpPr txBox="1">
            <a:spLocks noChangeArrowheads="1"/>
          </p:cNvSpPr>
          <p:nvPr/>
        </p:nvSpPr>
        <p:spPr bwMode="auto">
          <a:xfrm>
            <a:off x="7010400" y="6011863"/>
            <a:ext cx="1785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GB" sz="800" dirty="0"/>
              <a:t>This work is licensed under a </a:t>
            </a:r>
            <a:r>
              <a:rPr lang="en-GB" sz="800" dirty="0">
                <a:hlinkClick r:id="rId5"/>
              </a:rPr>
              <a:t>Creative Commons Attribution 3.0 </a:t>
            </a:r>
            <a:r>
              <a:rPr lang="en-GB" sz="800" dirty="0" err="1"/>
              <a:t>Unported</a:t>
            </a:r>
            <a:r>
              <a:rPr lang="en-GB" sz="800" dirty="0"/>
              <a:t> License</a:t>
            </a:r>
          </a:p>
        </p:txBody>
      </p:sp>
    </p:spTree>
    <p:extLst>
      <p:ext uri="{BB962C8B-B14F-4D97-AF65-F5344CB8AC3E}">
        <p14:creationId xmlns:p14="http://schemas.microsoft.com/office/powerpoint/2010/main" val="3861875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914400"/>
            <a:ext cx="7024744" cy="685800"/>
          </a:xfrm>
        </p:spPr>
        <p:txBody>
          <a:bodyPr>
            <a:normAutofit/>
          </a:bodyPr>
          <a:lstStyle/>
          <a:p>
            <a:r>
              <a:rPr lang="en-US" sz="2400" b="1" dirty="0" smtClean="0">
                <a:solidFill>
                  <a:schemeClr val="tx1"/>
                </a:solidFill>
                <a:latin typeface="Verdana" pitchFamily="34" charset="0"/>
                <a:ea typeface="Verdana" pitchFamily="34" charset="0"/>
                <a:cs typeface="Verdana" pitchFamily="34" charset="0"/>
              </a:rPr>
              <a:t>Introducing TERMS</a:t>
            </a:r>
            <a:endParaRPr lang="en-US" sz="2400" b="1" dirty="0">
              <a:solidFill>
                <a:schemeClr val="tx1"/>
              </a:solidFill>
              <a:latin typeface="Verdana" pitchFamily="34" charset="0"/>
              <a:ea typeface="Verdana" pitchFamily="34" charset="0"/>
              <a:cs typeface="Verdana" pitchFamily="34" charset="0"/>
            </a:endParaRPr>
          </a:p>
        </p:txBody>
      </p:sp>
      <p:sp>
        <p:nvSpPr>
          <p:cNvPr id="5" name="Content Placeholder 4"/>
          <p:cNvSpPr>
            <a:spLocks noGrp="1"/>
          </p:cNvSpPr>
          <p:nvPr>
            <p:ph sz="quarter" idx="13"/>
          </p:nvPr>
        </p:nvSpPr>
        <p:spPr>
          <a:xfrm>
            <a:off x="1042416" y="1752600"/>
            <a:ext cx="6882384" cy="4053840"/>
          </a:xfrm>
        </p:spPr>
        <p:txBody>
          <a:bodyPr>
            <a:noAutofit/>
          </a:bodyPr>
          <a:lstStyle/>
          <a:p>
            <a:r>
              <a:rPr lang="en-GB" sz="1600" dirty="0">
                <a:latin typeface="Verdana" pitchFamily="34" charset="0"/>
                <a:ea typeface="Verdana" pitchFamily="34" charset="0"/>
                <a:cs typeface="Verdana" pitchFamily="34" charset="0"/>
              </a:rPr>
              <a:t>Librarians and information specialists have been finding ways to manage electronic resources for over a decade now. However, much of this work has been an ad hoc and learn-as-you-go </a:t>
            </a:r>
            <a:r>
              <a:rPr lang="en-GB" sz="1600" dirty="0" smtClean="0">
                <a:latin typeface="Verdana" pitchFamily="34" charset="0"/>
                <a:ea typeface="Verdana" pitchFamily="34" charset="0"/>
                <a:cs typeface="Verdana" pitchFamily="34" charset="0"/>
              </a:rPr>
              <a:t>process</a:t>
            </a:r>
          </a:p>
          <a:p>
            <a:endParaRPr lang="en-GB" sz="1600" dirty="0">
              <a:latin typeface="Verdana" pitchFamily="34" charset="0"/>
              <a:ea typeface="Verdana" pitchFamily="34" charset="0"/>
              <a:cs typeface="Verdana" pitchFamily="34" charset="0"/>
            </a:endParaRPr>
          </a:p>
          <a:p>
            <a:r>
              <a:rPr lang="en-GB" sz="1600" dirty="0">
                <a:latin typeface="Verdana" pitchFamily="34" charset="0"/>
                <a:ea typeface="Verdana" pitchFamily="34" charset="0"/>
                <a:cs typeface="Verdana" pitchFamily="34" charset="0"/>
              </a:rPr>
              <a:t>The literature on electronic resource management is segmented into many different areas of traditional librarian roles within the library </a:t>
            </a:r>
            <a:endParaRPr lang="en-GB" sz="1600" dirty="0" smtClean="0">
              <a:latin typeface="Verdana" pitchFamily="34" charset="0"/>
              <a:ea typeface="Verdana" pitchFamily="34" charset="0"/>
              <a:cs typeface="Verdana" pitchFamily="34" charset="0"/>
            </a:endParaRPr>
          </a:p>
          <a:p>
            <a:endParaRPr lang="en-GB" sz="1600" dirty="0">
              <a:latin typeface="Verdana" pitchFamily="34" charset="0"/>
              <a:ea typeface="Verdana" pitchFamily="34" charset="0"/>
              <a:cs typeface="Verdana" pitchFamily="34" charset="0"/>
            </a:endParaRPr>
          </a:p>
          <a:p>
            <a:r>
              <a:rPr lang="en-GB" sz="1600" dirty="0" smtClean="0">
                <a:latin typeface="Verdana" pitchFamily="34" charset="0"/>
                <a:ea typeface="Verdana" pitchFamily="34" charset="0"/>
                <a:cs typeface="Verdana" pitchFamily="34" charset="0"/>
              </a:rPr>
              <a:t>Techniques </a:t>
            </a:r>
            <a:r>
              <a:rPr lang="en-GB" sz="1600" dirty="0">
                <a:latin typeface="Verdana" pitchFamily="34" charset="0"/>
                <a:ea typeface="Verdana" pitchFamily="34" charset="0"/>
                <a:cs typeface="Verdana" pitchFamily="34" charset="0"/>
              </a:rPr>
              <a:t>in Electronic Resource Management (</a:t>
            </a:r>
            <a:r>
              <a:rPr lang="en-GB" sz="1600" dirty="0" smtClean="0">
                <a:latin typeface="Verdana" pitchFamily="34" charset="0"/>
                <a:ea typeface="Verdana" pitchFamily="34" charset="0"/>
                <a:cs typeface="Verdana" pitchFamily="34" charset="0"/>
              </a:rPr>
              <a:t>TERMS) is </a:t>
            </a:r>
            <a:r>
              <a:rPr lang="en-GB" sz="1600" dirty="0">
                <a:latin typeface="Verdana" pitchFamily="34" charset="0"/>
                <a:ea typeface="Verdana" pitchFamily="34" charset="0"/>
                <a:cs typeface="Verdana" pitchFamily="34" charset="0"/>
              </a:rPr>
              <a:t>an attempt to create an </a:t>
            </a:r>
            <a:r>
              <a:rPr lang="en-GB" sz="1600" dirty="0" smtClean="0">
                <a:latin typeface="Verdana" pitchFamily="34" charset="0"/>
                <a:ea typeface="Verdana" pitchFamily="34" charset="0"/>
                <a:cs typeface="Verdana" pitchFamily="34" charset="0"/>
              </a:rPr>
              <a:t>on-going </a:t>
            </a:r>
            <a:r>
              <a:rPr lang="en-GB" sz="1600" dirty="0">
                <a:latin typeface="Verdana" pitchFamily="34" charset="0"/>
                <a:ea typeface="Verdana" pitchFamily="34" charset="0"/>
                <a:cs typeface="Verdana" pitchFamily="34" charset="0"/>
              </a:rPr>
              <a:t>and continually developing set of management best practices for electronic resource management in libraries</a:t>
            </a:r>
          </a:p>
          <a:p>
            <a:endParaRPr lang="en-US" sz="1600" b="1" dirty="0">
              <a:latin typeface="Verdana" pitchFamily="34" charset="0"/>
              <a:ea typeface="Verdana" pitchFamily="34" charset="0"/>
              <a:cs typeface="Verdana" pitchFamily="34" charset="0"/>
            </a:endParaRPr>
          </a:p>
        </p:txBody>
      </p:sp>
      <p:pic>
        <p:nvPicPr>
          <p:cNvPr id="7" name="Content Placeholder 6">
            <a:hlinkClick r:id="rId3"/>
          </p:cNvPr>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7010400" y="5486400"/>
            <a:ext cx="1568356" cy="964406"/>
          </a:xfrm>
        </p:spPr>
      </p:pic>
      <p:sp>
        <p:nvSpPr>
          <p:cNvPr id="2" name="Rectangle 1"/>
          <p:cNvSpPr/>
          <p:nvPr/>
        </p:nvSpPr>
        <p:spPr>
          <a:xfrm>
            <a:off x="5562600" y="76200"/>
            <a:ext cx="1550424" cy="430887"/>
          </a:xfrm>
          <a:prstGeom prst="rect">
            <a:avLst/>
          </a:prstGeom>
        </p:spPr>
        <p:txBody>
          <a:bodyPr wrap="none">
            <a:spAutoFit/>
          </a:bodyPr>
          <a:lstStyle/>
          <a:p>
            <a:r>
              <a:rPr lang="en-US" sz="2200" b="1" dirty="0">
                <a:solidFill>
                  <a:schemeClr val="accent1"/>
                </a:solidFill>
                <a:latin typeface="Verdana" pitchFamily="34" charset="0"/>
                <a:ea typeface="Verdana" pitchFamily="34" charset="0"/>
                <a:cs typeface="Verdana" pitchFamily="34" charset="0"/>
              </a:rPr>
              <a:t>#6terms</a:t>
            </a:r>
          </a:p>
        </p:txBody>
      </p:sp>
    </p:spTree>
    <p:extLst>
      <p:ext uri="{BB962C8B-B14F-4D97-AF65-F5344CB8AC3E}">
        <p14:creationId xmlns:p14="http://schemas.microsoft.com/office/powerpoint/2010/main" val="16302123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838200"/>
            <a:ext cx="7024744" cy="533400"/>
          </a:xfrm>
        </p:spPr>
        <p:txBody>
          <a:bodyPr>
            <a:normAutofit/>
          </a:bodyPr>
          <a:lstStyle/>
          <a:p>
            <a:r>
              <a:rPr lang="en-US" sz="2400" b="1" dirty="0" smtClean="0">
                <a:solidFill>
                  <a:schemeClr val="tx1"/>
                </a:solidFill>
                <a:latin typeface="Verdana" pitchFamily="34" charset="0"/>
                <a:ea typeface="Verdana" pitchFamily="34" charset="0"/>
                <a:cs typeface="Verdana" pitchFamily="34" charset="0"/>
              </a:rPr>
              <a:t>TERMS 2: Acquisition</a:t>
            </a:r>
            <a:endParaRPr lang="en-US" sz="2400" b="1" dirty="0">
              <a:solidFill>
                <a:schemeClr val="tx1"/>
              </a:solidFill>
              <a:latin typeface="Verdana" pitchFamily="34" charset="0"/>
              <a:ea typeface="Verdana" pitchFamily="34" charset="0"/>
              <a:cs typeface="Verdana" pitchFamily="34" charset="0"/>
            </a:endParaRPr>
          </a:p>
        </p:txBody>
      </p:sp>
      <p:sp>
        <p:nvSpPr>
          <p:cNvPr id="3" name="Content Placeholder 2"/>
          <p:cNvSpPr>
            <a:spLocks noGrp="1"/>
          </p:cNvSpPr>
          <p:nvPr>
            <p:ph sz="quarter" idx="13"/>
          </p:nvPr>
        </p:nvSpPr>
        <p:spPr>
          <a:xfrm>
            <a:off x="1042416" y="1752600"/>
            <a:ext cx="3758184" cy="4495800"/>
          </a:xfrm>
        </p:spPr>
        <p:txBody>
          <a:bodyPr>
            <a:normAutofit/>
          </a:bodyPr>
          <a:lstStyle/>
          <a:p>
            <a:r>
              <a:rPr lang="en-US" sz="1800" b="1" dirty="0" smtClean="0">
                <a:solidFill>
                  <a:schemeClr val="tx1"/>
                </a:solidFill>
                <a:latin typeface="Verdana" pitchFamily="34" charset="0"/>
                <a:ea typeface="Verdana" pitchFamily="34" charset="0"/>
                <a:cs typeface="Verdana" pitchFamily="34" charset="0"/>
              </a:rPr>
              <a:t>Compare specifications</a:t>
            </a:r>
          </a:p>
          <a:p>
            <a:endParaRPr lang="en-US" sz="1800" b="1" dirty="0" smtClean="0">
              <a:solidFill>
                <a:schemeClr val="tx1"/>
              </a:solidFill>
              <a:latin typeface="Verdana" pitchFamily="34" charset="0"/>
              <a:ea typeface="Verdana" pitchFamily="34" charset="0"/>
              <a:cs typeface="Verdana" pitchFamily="34" charset="0"/>
            </a:endParaRPr>
          </a:p>
          <a:p>
            <a:r>
              <a:rPr lang="en-US" sz="1800" b="1" dirty="0" smtClean="0">
                <a:solidFill>
                  <a:schemeClr val="tx1"/>
                </a:solidFill>
                <a:latin typeface="Verdana" pitchFamily="34" charset="0"/>
                <a:ea typeface="Verdana" pitchFamily="34" charset="0"/>
                <a:cs typeface="Verdana" pitchFamily="34" charset="0"/>
              </a:rPr>
              <a:t>Negotiate license</a:t>
            </a:r>
          </a:p>
          <a:p>
            <a:endParaRPr lang="en-US" sz="1800" b="1" dirty="0" smtClean="0">
              <a:solidFill>
                <a:schemeClr val="tx1"/>
              </a:solidFill>
              <a:latin typeface="Verdana" pitchFamily="34" charset="0"/>
              <a:ea typeface="Verdana" pitchFamily="34" charset="0"/>
              <a:cs typeface="Verdana" pitchFamily="34" charset="0"/>
            </a:endParaRPr>
          </a:p>
          <a:p>
            <a:r>
              <a:rPr lang="en-US" sz="1800" b="1" dirty="0" smtClean="0">
                <a:solidFill>
                  <a:schemeClr val="tx1"/>
                </a:solidFill>
                <a:latin typeface="Verdana" pitchFamily="34" charset="0"/>
                <a:ea typeface="Verdana" pitchFamily="34" charset="0"/>
                <a:cs typeface="Verdana" pitchFamily="34" charset="0"/>
              </a:rPr>
              <a:t>Review the license</a:t>
            </a:r>
          </a:p>
          <a:p>
            <a:endParaRPr lang="en-US" sz="1800" b="1" dirty="0" smtClean="0">
              <a:solidFill>
                <a:schemeClr val="tx1"/>
              </a:solidFill>
              <a:latin typeface="Verdana" pitchFamily="34" charset="0"/>
              <a:ea typeface="Verdana" pitchFamily="34" charset="0"/>
              <a:cs typeface="Verdana" pitchFamily="34" charset="0"/>
            </a:endParaRPr>
          </a:p>
          <a:p>
            <a:r>
              <a:rPr lang="en-US" sz="1800" b="1" dirty="0" smtClean="0">
                <a:solidFill>
                  <a:schemeClr val="tx1"/>
                </a:solidFill>
                <a:latin typeface="Verdana" pitchFamily="34" charset="0"/>
                <a:ea typeface="Verdana" pitchFamily="34" charset="0"/>
                <a:cs typeface="Verdana" pitchFamily="34" charset="0"/>
              </a:rPr>
              <a:t>Renegotiate the license</a:t>
            </a:r>
          </a:p>
          <a:p>
            <a:endParaRPr lang="en-US" sz="1800" b="1" dirty="0" smtClean="0">
              <a:solidFill>
                <a:schemeClr val="tx1"/>
              </a:solidFill>
              <a:latin typeface="Verdana" pitchFamily="34" charset="0"/>
              <a:ea typeface="Verdana" pitchFamily="34" charset="0"/>
              <a:cs typeface="Verdana" pitchFamily="34" charset="0"/>
            </a:endParaRPr>
          </a:p>
          <a:p>
            <a:r>
              <a:rPr lang="en-US" sz="1800" b="1" dirty="0" smtClean="0">
                <a:solidFill>
                  <a:schemeClr val="tx1"/>
                </a:solidFill>
                <a:latin typeface="Verdana" pitchFamily="34" charset="0"/>
                <a:ea typeface="Verdana" pitchFamily="34" charset="0"/>
                <a:cs typeface="Verdana" pitchFamily="34" charset="0"/>
              </a:rPr>
              <a:t>Sign the agreement</a:t>
            </a:r>
          </a:p>
          <a:p>
            <a:endParaRPr lang="en-US" sz="1800" b="1" dirty="0" smtClean="0">
              <a:solidFill>
                <a:schemeClr val="tx1"/>
              </a:solidFill>
              <a:latin typeface="Verdana" pitchFamily="34" charset="0"/>
              <a:ea typeface="Verdana" pitchFamily="34" charset="0"/>
              <a:cs typeface="Verdana" pitchFamily="34" charset="0"/>
            </a:endParaRPr>
          </a:p>
          <a:p>
            <a:r>
              <a:rPr lang="en-US" sz="1800" b="1" dirty="0" smtClean="0">
                <a:solidFill>
                  <a:schemeClr val="tx1"/>
                </a:solidFill>
                <a:latin typeface="Verdana" pitchFamily="34" charset="0"/>
                <a:ea typeface="Verdana" pitchFamily="34" charset="0"/>
                <a:cs typeface="Verdana" pitchFamily="34" charset="0"/>
              </a:rPr>
              <a:t>Record  metadata</a:t>
            </a:r>
          </a:p>
          <a:p>
            <a:endParaRPr lang="en-US" sz="1800" b="1" dirty="0">
              <a:solidFill>
                <a:schemeClr val="tx1"/>
              </a:solidFill>
              <a:latin typeface="Verdana" pitchFamily="34" charset="0"/>
              <a:ea typeface="Verdana" pitchFamily="34" charset="0"/>
              <a:cs typeface="Verdana" pitchFamily="34" charset="0"/>
            </a:endParaRPr>
          </a:p>
        </p:txBody>
      </p:sp>
      <p:pic>
        <p:nvPicPr>
          <p:cNvPr id="3074" name="Picture 2">
            <a:hlinkClick r:id="rId2"/>
          </p:cNvPr>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5486400"/>
            <a:ext cx="1566808" cy="96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32430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14400"/>
            <a:ext cx="7024744" cy="722864"/>
          </a:xfrm>
        </p:spPr>
        <p:txBody>
          <a:bodyPr>
            <a:normAutofit/>
          </a:bodyPr>
          <a:lstStyle/>
          <a:p>
            <a:r>
              <a:rPr lang="en-US" sz="2400" b="1" dirty="0">
                <a:solidFill>
                  <a:schemeClr val="tx1"/>
                </a:solidFill>
                <a:latin typeface="Verdana" pitchFamily="34" charset="0"/>
                <a:ea typeface="Verdana" pitchFamily="34" charset="0"/>
                <a:cs typeface="Verdana" pitchFamily="34" charset="0"/>
              </a:rPr>
              <a:t>TERMS 2: </a:t>
            </a:r>
            <a:r>
              <a:rPr lang="en-US" sz="2400" b="1" dirty="0">
                <a:latin typeface="Verdana" pitchFamily="34" charset="0"/>
                <a:ea typeface="Verdana" pitchFamily="34" charset="0"/>
                <a:cs typeface="Verdana" pitchFamily="34" charset="0"/>
              </a:rPr>
              <a:t>Compare </a:t>
            </a:r>
            <a:r>
              <a:rPr lang="en-US" sz="2400" b="1" dirty="0" smtClean="0">
                <a:latin typeface="Verdana" pitchFamily="34" charset="0"/>
                <a:ea typeface="Verdana" pitchFamily="34" charset="0"/>
                <a:cs typeface="Verdana" pitchFamily="34" charset="0"/>
              </a:rPr>
              <a:t>Specifications</a:t>
            </a:r>
            <a:endParaRPr lang="en-US" sz="2400" b="1" dirty="0">
              <a:latin typeface="Verdana" pitchFamily="34" charset="0"/>
              <a:ea typeface="Verdana" pitchFamily="34" charset="0"/>
              <a:cs typeface="Verdana" pitchFamily="34" charset="0"/>
            </a:endParaRPr>
          </a:p>
        </p:txBody>
      </p:sp>
      <p:sp>
        <p:nvSpPr>
          <p:cNvPr id="3" name="Content Placeholder 2"/>
          <p:cNvSpPr>
            <a:spLocks noGrp="1"/>
          </p:cNvSpPr>
          <p:nvPr>
            <p:ph sz="quarter" idx="13"/>
          </p:nvPr>
        </p:nvSpPr>
        <p:spPr>
          <a:xfrm>
            <a:off x="1042416" y="1752600"/>
            <a:ext cx="3419856" cy="4419600"/>
          </a:xfrm>
        </p:spPr>
        <p:txBody>
          <a:bodyPr>
            <a:noAutofit/>
          </a:bodyPr>
          <a:lstStyle/>
          <a:p>
            <a:r>
              <a:rPr lang="en-US" sz="1800" b="1" dirty="0">
                <a:latin typeface="Verdana" pitchFamily="34" charset="0"/>
                <a:ea typeface="Verdana" pitchFamily="34" charset="0"/>
                <a:cs typeface="Verdana" pitchFamily="34" charset="0"/>
              </a:rPr>
              <a:t>P</a:t>
            </a:r>
            <a:r>
              <a:rPr lang="en-US" sz="1800" b="1" dirty="0" smtClean="0">
                <a:latin typeface="Verdana" pitchFamily="34" charset="0"/>
                <a:ea typeface="Verdana" pitchFamily="34" charset="0"/>
                <a:cs typeface="Verdana" pitchFamily="34" charset="0"/>
              </a:rPr>
              <a:t>urchase </a:t>
            </a:r>
            <a:r>
              <a:rPr lang="en-US" sz="1800" b="1" dirty="0">
                <a:latin typeface="Verdana" pitchFamily="34" charset="0"/>
                <a:ea typeface="Verdana" pitchFamily="34" charset="0"/>
                <a:cs typeface="Verdana" pitchFamily="34" charset="0"/>
              </a:rPr>
              <a:t>order </a:t>
            </a:r>
            <a:r>
              <a:rPr lang="en-US" sz="1800" b="1" dirty="0" smtClean="0">
                <a:latin typeface="Verdana" pitchFamily="34" charset="0"/>
                <a:ea typeface="Verdana" pitchFamily="34" charset="0"/>
                <a:cs typeface="Verdana" pitchFamily="34" charset="0"/>
              </a:rPr>
              <a:t>needed for invoice</a:t>
            </a:r>
            <a:r>
              <a:rPr lang="en-US" sz="1800" b="1" dirty="0">
                <a:latin typeface="Verdana" pitchFamily="34" charset="0"/>
                <a:ea typeface="Verdana" pitchFamily="34" charset="0"/>
                <a:cs typeface="Verdana" pitchFamily="34" charset="0"/>
              </a:rPr>
              <a:t>?</a:t>
            </a:r>
          </a:p>
          <a:p>
            <a:r>
              <a:rPr lang="en-US" sz="1800" b="1" dirty="0" smtClean="0">
                <a:latin typeface="Verdana" pitchFamily="34" charset="0"/>
                <a:ea typeface="Verdana" pitchFamily="34" charset="0"/>
                <a:cs typeface="Verdana" pitchFamily="34" charset="0"/>
              </a:rPr>
              <a:t>DDA-need a deposit account?</a:t>
            </a:r>
            <a:endParaRPr lang="en-US" sz="1800" b="1" dirty="0">
              <a:latin typeface="Verdana" pitchFamily="34" charset="0"/>
              <a:ea typeface="Verdana" pitchFamily="34" charset="0"/>
              <a:cs typeface="Verdana" pitchFamily="34" charset="0"/>
            </a:endParaRPr>
          </a:p>
          <a:p>
            <a:r>
              <a:rPr lang="en-US" sz="1800" b="1" dirty="0">
                <a:latin typeface="Verdana" pitchFamily="34" charset="0"/>
                <a:ea typeface="Verdana" pitchFamily="34" charset="0"/>
                <a:cs typeface="Verdana" pitchFamily="34" charset="0"/>
              </a:rPr>
              <a:t>C</a:t>
            </a:r>
            <a:r>
              <a:rPr lang="en-US" sz="1800" b="1" dirty="0" smtClean="0">
                <a:latin typeface="Verdana" pitchFamily="34" charset="0"/>
                <a:ea typeface="Verdana" pitchFamily="34" charset="0"/>
                <a:cs typeface="Verdana" pitchFamily="34" charset="0"/>
              </a:rPr>
              <a:t>ontract </a:t>
            </a:r>
            <a:r>
              <a:rPr lang="en-US" sz="1800" b="1" dirty="0">
                <a:latin typeface="Verdana" pitchFamily="34" charset="0"/>
                <a:ea typeface="Verdana" pitchFamily="34" charset="0"/>
                <a:cs typeface="Verdana" pitchFamily="34" charset="0"/>
              </a:rPr>
              <a:t>that </a:t>
            </a:r>
            <a:r>
              <a:rPr lang="en-US" sz="1800" b="1" dirty="0" smtClean="0">
                <a:latin typeface="Verdana" pitchFamily="34" charset="0"/>
                <a:ea typeface="Verdana" pitchFamily="34" charset="0"/>
                <a:cs typeface="Verdana" pitchFamily="34" charset="0"/>
              </a:rPr>
              <a:t>outlines purchasing </a:t>
            </a:r>
            <a:r>
              <a:rPr lang="en-US" sz="1800" b="1" dirty="0">
                <a:latin typeface="Verdana" pitchFamily="34" charset="0"/>
                <a:ea typeface="Verdana" pitchFamily="34" charset="0"/>
                <a:cs typeface="Verdana" pitchFamily="34" charset="0"/>
              </a:rPr>
              <a:t>terms</a:t>
            </a:r>
            <a:r>
              <a:rPr lang="en-US" sz="1800" b="1" dirty="0" smtClean="0">
                <a:latin typeface="Verdana" pitchFamily="34" charset="0"/>
                <a:ea typeface="Verdana" pitchFamily="34" charset="0"/>
                <a:cs typeface="Verdana" pitchFamily="34" charset="0"/>
              </a:rPr>
              <a:t>?</a:t>
            </a:r>
          </a:p>
          <a:p>
            <a:r>
              <a:rPr lang="en-US" sz="1800" b="1" dirty="0">
                <a:latin typeface="Verdana" pitchFamily="34" charset="0"/>
                <a:ea typeface="Verdana" pitchFamily="34" charset="0"/>
                <a:cs typeface="Verdana" pitchFamily="34" charset="0"/>
              </a:rPr>
              <a:t>Request a license for </a:t>
            </a:r>
            <a:r>
              <a:rPr lang="en-US" sz="1800" b="1" dirty="0" smtClean="0">
                <a:latin typeface="Verdana" pitchFamily="34" charset="0"/>
                <a:ea typeface="Verdana" pitchFamily="34" charset="0"/>
                <a:cs typeface="Verdana" pitchFamily="34" charset="0"/>
              </a:rPr>
              <a:t>review</a:t>
            </a:r>
          </a:p>
          <a:p>
            <a:r>
              <a:rPr lang="en-US" sz="1800" b="1" dirty="0" smtClean="0">
                <a:latin typeface="Verdana" pitchFamily="34" charset="0"/>
                <a:ea typeface="Verdana" pitchFamily="34" charset="0"/>
                <a:cs typeface="Verdana" pitchFamily="34" charset="0"/>
              </a:rPr>
              <a:t>Annual review process?</a:t>
            </a:r>
          </a:p>
          <a:p>
            <a:r>
              <a:rPr lang="en-US" sz="1800" b="1" dirty="0" smtClean="0">
                <a:latin typeface="Verdana" pitchFamily="34" charset="0"/>
                <a:ea typeface="Verdana" pitchFamily="34" charset="0"/>
                <a:cs typeface="Verdana" pitchFamily="34" charset="0"/>
              </a:rPr>
              <a:t>Discounts for multiyear deals?</a:t>
            </a:r>
            <a:endParaRPr lang="en-US" sz="1800" b="1" dirty="0">
              <a:latin typeface="Verdana" pitchFamily="34" charset="0"/>
              <a:ea typeface="Verdana" pitchFamily="34" charset="0"/>
              <a:cs typeface="Verdana" pitchFamily="34" charset="0"/>
            </a:endParaRPr>
          </a:p>
          <a:p>
            <a:endParaRPr lang="en-US" sz="1800" b="1" dirty="0">
              <a:latin typeface="Verdana" pitchFamily="34" charset="0"/>
              <a:ea typeface="Verdana" pitchFamily="34" charset="0"/>
              <a:cs typeface="Verdana" pitchFamily="34" charset="0"/>
            </a:endParaRPr>
          </a:p>
        </p:txBody>
      </p:sp>
      <p:sp>
        <p:nvSpPr>
          <p:cNvPr id="6" name="Content Placeholder 5"/>
          <p:cNvSpPr>
            <a:spLocks noGrp="1"/>
          </p:cNvSpPr>
          <p:nvPr>
            <p:ph sz="quarter" idx="14"/>
          </p:nvPr>
        </p:nvSpPr>
        <p:spPr>
          <a:xfrm>
            <a:off x="4671959" y="1905000"/>
            <a:ext cx="3419856" cy="2819400"/>
          </a:xfrm>
        </p:spPr>
        <p:txBody>
          <a:bodyPr/>
          <a:lstStyle/>
          <a:p>
            <a:endParaRPr lang="en-US"/>
          </a:p>
        </p:txBody>
      </p:sp>
      <p:pic>
        <p:nvPicPr>
          <p:cNvPr id="1028" name="Picture 4" descr="C:\Users\jemery\AppData\Local\Microsoft\Windows\Temporary Internet Files\Content.IE5\JOAIPWL9\MC90031186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905000"/>
            <a:ext cx="3505199"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5410200"/>
            <a:ext cx="1566863"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4492" y="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88895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14400"/>
            <a:ext cx="7024744" cy="722864"/>
          </a:xfrm>
        </p:spPr>
        <p:txBody>
          <a:bodyPr>
            <a:normAutofit/>
          </a:bodyPr>
          <a:lstStyle/>
          <a:p>
            <a:r>
              <a:rPr lang="en-US" sz="2400" b="1" dirty="0">
                <a:solidFill>
                  <a:schemeClr val="tx1"/>
                </a:solidFill>
                <a:latin typeface="Verdana" pitchFamily="34" charset="0"/>
                <a:ea typeface="Verdana" pitchFamily="34" charset="0"/>
                <a:cs typeface="Verdana" pitchFamily="34" charset="0"/>
              </a:rPr>
              <a:t>TERMS 2: </a:t>
            </a:r>
            <a:r>
              <a:rPr lang="en-US" sz="2400" b="1" dirty="0">
                <a:latin typeface="Verdana" pitchFamily="34" charset="0"/>
                <a:ea typeface="Verdana" pitchFamily="34" charset="0"/>
                <a:cs typeface="Verdana" pitchFamily="34" charset="0"/>
              </a:rPr>
              <a:t>Negotiation </a:t>
            </a:r>
            <a:r>
              <a:rPr lang="en-US" sz="2400" b="1" dirty="0" smtClean="0">
                <a:latin typeface="Verdana" pitchFamily="34" charset="0"/>
                <a:ea typeface="Verdana" pitchFamily="34" charset="0"/>
                <a:cs typeface="Verdana" pitchFamily="34" charset="0"/>
              </a:rPr>
              <a:t>Points</a:t>
            </a:r>
            <a:endParaRPr lang="en-US" sz="2400" dirty="0"/>
          </a:p>
        </p:txBody>
      </p:sp>
      <p:sp>
        <p:nvSpPr>
          <p:cNvPr id="3" name="Content Placeholder 2"/>
          <p:cNvSpPr>
            <a:spLocks noGrp="1"/>
          </p:cNvSpPr>
          <p:nvPr>
            <p:ph sz="quarter" idx="13"/>
          </p:nvPr>
        </p:nvSpPr>
        <p:spPr>
          <a:xfrm>
            <a:off x="1042416" y="1752600"/>
            <a:ext cx="3419856" cy="4495800"/>
          </a:xfrm>
        </p:spPr>
        <p:txBody>
          <a:bodyPr>
            <a:normAutofit lnSpcReduction="10000"/>
          </a:bodyPr>
          <a:lstStyle/>
          <a:p>
            <a:r>
              <a:rPr lang="en-US" sz="1600" b="1" dirty="0" smtClean="0">
                <a:latin typeface="Verdana" pitchFamily="34" charset="0"/>
                <a:ea typeface="Verdana" pitchFamily="34" charset="0"/>
                <a:cs typeface="Verdana" pitchFamily="34" charset="0"/>
              </a:rPr>
              <a:t>Definition of site</a:t>
            </a:r>
          </a:p>
          <a:p>
            <a:endParaRPr lang="en-US" sz="1600" b="1" dirty="0" smtClean="0">
              <a:latin typeface="Verdana" pitchFamily="34" charset="0"/>
              <a:ea typeface="Verdana" pitchFamily="34" charset="0"/>
              <a:cs typeface="Verdana" pitchFamily="34" charset="0"/>
            </a:endParaRPr>
          </a:p>
          <a:p>
            <a:r>
              <a:rPr lang="en-US" sz="1600" b="1" dirty="0" smtClean="0">
                <a:latin typeface="Verdana" pitchFamily="34" charset="0"/>
                <a:ea typeface="Verdana" pitchFamily="34" charset="0"/>
                <a:cs typeface="Verdana" pitchFamily="34" charset="0"/>
              </a:rPr>
              <a:t>Definition of users</a:t>
            </a:r>
          </a:p>
          <a:p>
            <a:endParaRPr lang="en-US" sz="1600" b="1" dirty="0" smtClean="0">
              <a:latin typeface="Verdana" pitchFamily="34" charset="0"/>
              <a:ea typeface="Verdana" pitchFamily="34" charset="0"/>
              <a:cs typeface="Verdana" pitchFamily="34" charset="0"/>
            </a:endParaRPr>
          </a:p>
          <a:p>
            <a:r>
              <a:rPr lang="en-US" sz="1600" b="1" dirty="0" smtClean="0">
                <a:latin typeface="Verdana" pitchFamily="34" charset="0"/>
                <a:ea typeface="Verdana" pitchFamily="34" charset="0"/>
                <a:cs typeface="Verdana" pitchFamily="34" charset="0"/>
              </a:rPr>
              <a:t>Remote access</a:t>
            </a:r>
          </a:p>
          <a:p>
            <a:endParaRPr lang="en-US" sz="1600" b="1" dirty="0" smtClean="0">
              <a:latin typeface="Verdana" pitchFamily="34" charset="0"/>
              <a:ea typeface="Verdana" pitchFamily="34" charset="0"/>
              <a:cs typeface="Verdana" pitchFamily="34" charset="0"/>
            </a:endParaRPr>
          </a:p>
          <a:p>
            <a:r>
              <a:rPr lang="en-US" sz="1600" b="1" dirty="0" smtClean="0">
                <a:latin typeface="Verdana" pitchFamily="34" charset="0"/>
                <a:ea typeface="Verdana" pitchFamily="34" charset="0"/>
                <a:cs typeface="Verdana" pitchFamily="34" charset="0"/>
              </a:rPr>
              <a:t>IP authentication</a:t>
            </a:r>
          </a:p>
          <a:p>
            <a:endParaRPr lang="en-US" sz="1600" b="1" dirty="0" smtClean="0">
              <a:latin typeface="Verdana" pitchFamily="34" charset="0"/>
              <a:ea typeface="Verdana" pitchFamily="34" charset="0"/>
              <a:cs typeface="Verdana" pitchFamily="34" charset="0"/>
            </a:endParaRPr>
          </a:p>
          <a:p>
            <a:r>
              <a:rPr lang="en-US" sz="1600" b="1" dirty="0" smtClean="0">
                <a:latin typeface="Verdana" pitchFamily="34" charset="0"/>
                <a:ea typeface="Verdana" pitchFamily="34" charset="0"/>
                <a:cs typeface="Verdana" pitchFamily="34" charset="0"/>
              </a:rPr>
              <a:t>Article-level linking</a:t>
            </a:r>
          </a:p>
          <a:p>
            <a:endParaRPr lang="en-US" sz="1600" b="1" dirty="0" smtClean="0">
              <a:latin typeface="Verdana" pitchFamily="34" charset="0"/>
              <a:ea typeface="Verdana" pitchFamily="34" charset="0"/>
              <a:cs typeface="Verdana" pitchFamily="34" charset="0"/>
            </a:endParaRPr>
          </a:p>
          <a:p>
            <a:r>
              <a:rPr lang="en-US" sz="1600" b="1" dirty="0" smtClean="0">
                <a:latin typeface="Verdana" pitchFamily="34" charset="0"/>
                <a:ea typeface="Verdana" pitchFamily="34" charset="0"/>
                <a:cs typeface="Verdana" pitchFamily="34" charset="0"/>
              </a:rPr>
              <a:t>Mutual indemnification</a:t>
            </a:r>
          </a:p>
          <a:p>
            <a:endParaRPr lang="en-US" sz="1600" b="1" dirty="0" smtClean="0">
              <a:latin typeface="Verdana" pitchFamily="34" charset="0"/>
              <a:ea typeface="Verdana" pitchFamily="34" charset="0"/>
              <a:cs typeface="Verdana" pitchFamily="34" charset="0"/>
            </a:endParaRPr>
          </a:p>
          <a:p>
            <a:r>
              <a:rPr lang="en-US" sz="1600" b="1" dirty="0" smtClean="0">
                <a:latin typeface="Verdana" pitchFamily="34" charset="0"/>
                <a:ea typeface="Verdana" pitchFamily="34" charset="0"/>
                <a:cs typeface="Verdana" pitchFamily="34" charset="0"/>
              </a:rPr>
              <a:t>Privacy clauses</a:t>
            </a:r>
          </a:p>
          <a:p>
            <a:endParaRPr lang="en-US" sz="1600" b="1" dirty="0" smtClean="0">
              <a:latin typeface="Verdana" pitchFamily="34" charset="0"/>
              <a:ea typeface="Verdana" pitchFamily="34" charset="0"/>
              <a:cs typeface="Verdana" pitchFamily="34" charset="0"/>
            </a:endParaRPr>
          </a:p>
          <a:p>
            <a:r>
              <a:rPr lang="en-US" sz="1600" b="1" dirty="0">
                <a:latin typeface="Verdana" pitchFamily="34" charset="0"/>
                <a:ea typeface="Verdana" pitchFamily="34" charset="0"/>
                <a:cs typeface="Verdana" pitchFamily="34" charset="0"/>
              </a:rPr>
              <a:t>Provision of usage statistics</a:t>
            </a:r>
          </a:p>
          <a:p>
            <a:endParaRPr lang="en-US" sz="1600" b="1" dirty="0" smtClean="0">
              <a:latin typeface="Verdana" pitchFamily="34" charset="0"/>
              <a:ea typeface="Verdana" pitchFamily="34" charset="0"/>
              <a:cs typeface="Verdana" pitchFamily="34" charset="0"/>
            </a:endParaRPr>
          </a:p>
          <a:p>
            <a:endParaRPr lang="en-US" sz="1600" b="1" dirty="0" smtClean="0">
              <a:latin typeface="Verdana" pitchFamily="34" charset="0"/>
              <a:ea typeface="Verdana" pitchFamily="34" charset="0"/>
              <a:cs typeface="Verdana" pitchFamily="34" charset="0"/>
            </a:endParaRPr>
          </a:p>
          <a:p>
            <a:pPr marL="68580" indent="0">
              <a:buNone/>
            </a:pPr>
            <a:endParaRPr lang="en-US" sz="1600" b="1" dirty="0" smtClean="0">
              <a:latin typeface="Verdana" pitchFamily="34" charset="0"/>
              <a:ea typeface="Verdana" pitchFamily="34" charset="0"/>
              <a:cs typeface="Verdana" pitchFamily="34" charset="0"/>
            </a:endParaRPr>
          </a:p>
        </p:txBody>
      </p:sp>
      <p:sp>
        <p:nvSpPr>
          <p:cNvPr id="4" name="Content Placeholder 3"/>
          <p:cNvSpPr>
            <a:spLocks noGrp="1"/>
          </p:cNvSpPr>
          <p:nvPr>
            <p:ph sz="quarter" idx="14"/>
          </p:nvPr>
        </p:nvSpPr>
        <p:spPr>
          <a:xfrm>
            <a:off x="4645152" y="1752600"/>
            <a:ext cx="3419856" cy="4495800"/>
          </a:xfrm>
        </p:spPr>
        <p:txBody>
          <a:bodyPr>
            <a:normAutofit/>
          </a:bodyPr>
          <a:lstStyle/>
          <a:p>
            <a:r>
              <a:rPr lang="en-US" sz="1600" b="1" dirty="0" smtClean="0">
                <a:latin typeface="Verdana" pitchFamily="34" charset="0"/>
                <a:ea typeface="Verdana" pitchFamily="34" charset="0"/>
                <a:cs typeface="Verdana" pitchFamily="34" charset="0"/>
              </a:rPr>
              <a:t>Content transfer</a:t>
            </a:r>
          </a:p>
          <a:p>
            <a:pPr marL="68580" indent="0">
              <a:buNone/>
            </a:pPr>
            <a:endParaRPr lang="en-US" sz="1600" b="1" dirty="0" smtClean="0">
              <a:latin typeface="Verdana" pitchFamily="34" charset="0"/>
              <a:ea typeface="Verdana" pitchFamily="34" charset="0"/>
              <a:cs typeface="Verdana" pitchFamily="34" charset="0"/>
            </a:endParaRPr>
          </a:p>
          <a:p>
            <a:r>
              <a:rPr lang="en-US" sz="1600" b="1" dirty="0">
                <a:latin typeface="Verdana" pitchFamily="34" charset="0"/>
                <a:ea typeface="Verdana" pitchFamily="34" charset="0"/>
                <a:cs typeface="Verdana" pitchFamily="34" charset="0"/>
              </a:rPr>
              <a:t>Use of third party discovery </a:t>
            </a:r>
            <a:r>
              <a:rPr lang="en-US" sz="1600" b="1" dirty="0" smtClean="0">
                <a:latin typeface="Verdana" pitchFamily="34" charset="0"/>
                <a:ea typeface="Verdana" pitchFamily="34" charset="0"/>
                <a:cs typeface="Verdana" pitchFamily="34" charset="0"/>
              </a:rPr>
              <a:t>tools</a:t>
            </a:r>
          </a:p>
          <a:p>
            <a:pPr marL="68580" indent="0">
              <a:buNone/>
            </a:pPr>
            <a:endParaRPr lang="en-US" sz="1600" b="1" dirty="0" smtClean="0">
              <a:latin typeface="Verdana" pitchFamily="34" charset="0"/>
              <a:ea typeface="Verdana" pitchFamily="34" charset="0"/>
              <a:cs typeface="Verdana" pitchFamily="34" charset="0"/>
            </a:endParaRPr>
          </a:p>
          <a:p>
            <a:r>
              <a:rPr lang="en-US" sz="1600" b="1" dirty="0" smtClean="0">
                <a:latin typeface="Verdana" pitchFamily="34" charset="0"/>
                <a:ea typeface="Verdana" pitchFamily="34" charset="0"/>
                <a:cs typeface="Verdana" pitchFamily="34" charset="0"/>
              </a:rPr>
              <a:t>Funding out clause</a:t>
            </a:r>
          </a:p>
          <a:p>
            <a:pPr marL="68580" indent="0">
              <a:buNone/>
            </a:pPr>
            <a:endParaRPr lang="en-US" sz="1600" b="1" dirty="0" smtClean="0">
              <a:latin typeface="Verdana" pitchFamily="34" charset="0"/>
              <a:ea typeface="Verdana" pitchFamily="34" charset="0"/>
              <a:cs typeface="Verdana" pitchFamily="34" charset="0"/>
            </a:endParaRPr>
          </a:p>
          <a:p>
            <a:r>
              <a:rPr lang="en-US" sz="1600" b="1" dirty="0" smtClean="0">
                <a:latin typeface="Verdana" pitchFamily="34" charset="0"/>
                <a:ea typeface="Verdana" pitchFamily="34" charset="0"/>
                <a:cs typeface="Verdana" pitchFamily="34" charset="0"/>
              </a:rPr>
              <a:t>Venue definition</a:t>
            </a:r>
          </a:p>
          <a:p>
            <a:endParaRPr lang="en-US" sz="1600" b="1" dirty="0" smtClean="0">
              <a:latin typeface="Verdana" pitchFamily="34" charset="0"/>
              <a:ea typeface="Verdana" pitchFamily="34" charset="0"/>
              <a:cs typeface="Verdana" pitchFamily="34" charset="0"/>
            </a:endParaRPr>
          </a:p>
          <a:p>
            <a:r>
              <a:rPr lang="en-US" sz="1600" b="1" dirty="0" smtClean="0">
                <a:latin typeface="Verdana" pitchFamily="34" charset="0"/>
                <a:ea typeface="Verdana" pitchFamily="34" charset="0"/>
                <a:cs typeface="Verdana" pitchFamily="34" charset="0"/>
              </a:rPr>
              <a:t>Perpetual access clause</a:t>
            </a:r>
          </a:p>
          <a:p>
            <a:pPr marL="68580" indent="0">
              <a:buNone/>
            </a:pPr>
            <a:endParaRPr lang="en-US" sz="1600" b="1" dirty="0" smtClean="0">
              <a:latin typeface="Verdana" pitchFamily="34" charset="0"/>
              <a:ea typeface="Verdana" pitchFamily="34" charset="0"/>
              <a:cs typeface="Verdana" pitchFamily="34" charset="0"/>
            </a:endParaRPr>
          </a:p>
          <a:p>
            <a:r>
              <a:rPr lang="en-US" sz="1600" b="1" dirty="0" smtClean="0">
                <a:latin typeface="Verdana" pitchFamily="34" charset="0"/>
                <a:ea typeface="Verdana" pitchFamily="34" charset="0"/>
                <a:cs typeface="Verdana" pitchFamily="34" charset="0"/>
              </a:rPr>
              <a:t>Price cap allowance</a:t>
            </a:r>
          </a:p>
          <a:p>
            <a:endParaRPr lang="en-US" sz="1600" b="1" dirty="0">
              <a:latin typeface="Verdana" pitchFamily="34" charset="0"/>
              <a:ea typeface="Verdana" pitchFamily="34" charset="0"/>
              <a:cs typeface="Verdana" pitchFamily="34" charset="0"/>
            </a:endParaRPr>
          </a:p>
          <a:p>
            <a:endParaRPr lang="en-US" sz="1600" b="1" dirty="0">
              <a:latin typeface="Verdana" pitchFamily="34" charset="0"/>
              <a:ea typeface="Verdana" pitchFamily="34" charset="0"/>
              <a:cs typeface="Verdana" pitchFamily="34" charset="0"/>
            </a:endParaRP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5486400"/>
            <a:ext cx="1566863"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1313" y="35208"/>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72955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72536"/>
          </a:xfrm>
        </p:spPr>
        <p:txBody>
          <a:bodyPr>
            <a:normAutofit/>
          </a:bodyPr>
          <a:lstStyle/>
          <a:p>
            <a:r>
              <a:rPr lang="en-US" sz="2400" b="1" dirty="0">
                <a:solidFill>
                  <a:schemeClr val="tx1"/>
                </a:solidFill>
                <a:latin typeface="Verdana" pitchFamily="34" charset="0"/>
                <a:ea typeface="Verdana" pitchFamily="34" charset="0"/>
                <a:cs typeface="Verdana" pitchFamily="34" charset="0"/>
              </a:rPr>
              <a:t>TERMS 2: </a:t>
            </a:r>
            <a:r>
              <a:rPr lang="en-US" sz="2400" b="1" dirty="0">
                <a:latin typeface="Verdana" pitchFamily="34" charset="0"/>
                <a:ea typeface="Verdana" pitchFamily="34" charset="0"/>
                <a:cs typeface="Verdana" pitchFamily="34" charset="0"/>
              </a:rPr>
              <a:t>License </a:t>
            </a:r>
            <a:r>
              <a:rPr lang="en-US" sz="2400" b="1" dirty="0" smtClean="0">
                <a:latin typeface="Verdana" pitchFamily="34" charset="0"/>
                <a:ea typeface="Verdana" pitchFamily="34" charset="0"/>
                <a:cs typeface="Verdana" pitchFamily="34" charset="0"/>
              </a:rPr>
              <a:t>Review</a:t>
            </a:r>
            <a:endParaRPr lang="en-US" sz="2400" b="1" dirty="0">
              <a:latin typeface="Verdana" pitchFamily="34" charset="0"/>
              <a:ea typeface="Verdana" pitchFamily="34" charset="0"/>
              <a:cs typeface="Verdana" pitchFamily="34" charset="0"/>
            </a:endParaRPr>
          </a:p>
        </p:txBody>
      </p:sp>
      <p:sp>
        <p:nvSpPr>
          <p:cNvPr id="3" name="Content Placeholder 2"/>
          <p:cNvSpPr>
            <a:spLocks noGrp="1"/>
          </p:cNvSpPr>
          <p:nvPr>
            <p:ph sz="quarter" idx="13"/>
          </p:nvPr>
        </p:nvSpPr>
        <p:spPr>
          <a:xfrm>
            <a:off x="1042416" y="1905000"/>
            <a:ext cx="3419856" cy="4267200"/>
          </a:xfrm>
        </p:spPr>
        <p:txBody>
          <a:bodyPr>
            <a:normAutofit/>
          </a:bodyPr>
          <a:lstStyle/>
          <a:p>
            <a:r>
              <a:rPr lang="en-US" sz="1800" b="1" dirty="0" smtClean="0">
                <a:solidFill>
                  <a:schemeClr val="tx1"/>
                </a:solidFill>
                <a:latin typeface="Verdana" pitchFamily="34" charset="0"/>
                <a:ea typeface="Verdana" pitchFamily="34" charset="0"/>
                <a:cs typeface="Verdana" pitchFamily="34" charset="0"/>
              </a:rPr>
              <a:t>Have changes incorporated into a “clean copy”</a:t>
            </a:r>
          </a:p>
          <a:p>
            <a:endParaRPr lang="en-US" sz="1800" b="1" dirty="0">
              <a:solidFill>
                <a:schemeClr val="tx1"/>
              </a:solidFill>
              <a:latin typeface="Verdana" pitchFamily="34" charset="0"/>
              <a:ea typeface="Verdana" pitchFamily="34" charset="0"/>
              <a:cs typeface="Verdana" pitchFamily="34" charset="0"/>
            </a:endParaRPr>
          </a:p>
          <a:p>
            <a:r>
              <a:rPr lang="en-US" sz="1800" b="1" dirty="0" smtClean="0">
                <a:solidFill>
                  <a:schemeClr val="tx1"/>
                </a:solidFill>
                <a:latin typeface="Verdana" pitchFamily="34" charset="0"/>
                <a:ea typeface="Verdana" pitchFamily="34" charset="0"/>
                <a:cs typeface="Verdana" pitchFamily="34" charset="0"/>
              </a:rPr>
              <a:t>Always make sure to have an out-clause</a:t>
            </a:r>
          </a:p>
          <a:p>
            <a:pPr marL="68580" indent="0">
              <a:buNone/>
            </a:pPr>
            <a:endParaRPr lang="en-US" sz="1800" b="1" dirty="0">
              <a:solidFill>
                <a:schemeClr val="tx1"/>
              </a:solidFill>
              <a:latin typeface="Verdana" pitchFamily="34" charset="0"/>
              <a:ea typeface="Verdana" pitchFamily="34" charset="0"/>
              <a:cs typeface="Verdana" pitchFamily="34" charset="0"/>
            </a:endParaRPr>
          </a:p>
          <a:p>
            <a:r>
              <a:rPr lang="en-US" sz="1800" b="1" dirty="0" smtClean="0">
                <a:solidFill>
                  <a:schemeClr val="tx1"/>
                </a:solidFill>
                <a:latin typeface="Verdana" pitchFamily="34" charset="0"/>
                <a:ea typeface="Verdana" pitchFamily="34" charset="0"/>
                <a:cs typeface="Verdana" pitchFamily="34" charset="0"/>
              </a:rPr>
              <a:t>Re-read entire document</a:t>
            </a:r>
          </a:p>
          <a:p>
            <a:endParaRPr lang="en-US" sz="1800" b="1" dirty="0">
              <a:solidFill>
                <a:schemeClr val="tx1"/>
              </a:solidFill>
              <a:latin typeface="Verdana" pitchFamily="34" charset="0"/>
              <a:ea typeface="Verdana" pitchFamily="34" charset="0"/>
              <a:cs typeface="Verdana" pitchFamily="34" charset="0"/>
            </a:endParaRPr>
          </a:p>
          <a:p>
            <a:r>
              <a:rPr lang="en-US" sz="1800" b="1" dirty="0" smtClean="0">
                <a:solidFill>
                  <a:schemeClr val="tx1"/>
                </a:solidFill>
                <a:latin typeface="Verdana" pitchFamily="34" charset="0"/>
                <a:ea typeface="Verdana" pitchFamily="34" charset="0"/>
                <a:cs typeface="Verdana" pitchFamily="34" charset="0"/>
              </a:rPr>
              <a:t>Pay close attention to addendums</a:t>
            </a:r>
            <a:endParaRPr lang="en-US" sz="1800" b="1" dirty="0">
              <a:solidFill>
                <a:schemeClr val="tx1"/>
              </a:solidFill>
              <a:latin typeface="Verdana" pitchFamily="34" charset="0"/>
              <a:ea typeface="Verdana" pitchFamily="34" charset="0"/>
              <a:cs typeface="Verdana"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6858000" y="5410200"/>
            <a:ext cx="1566808" cy="96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724400" y="2133600"/>
            <a:ext cx="3733800" cy="2308324"/>
          </a:xfrm>
          <a:prstGeom prst="rect">
            <a:avLst/>
          </a:prstGeom>
        </p:spPr>
        <p:txBody>
          <a:bodyPr wrap="square">
            <a:spAutoFit/>
          </a:bodyPr>
          <a:lstStyle/>
          <a:p>
            <a:r>
              <a:rPr lang="en-US" b="1" dirty="0"/>
              <a:t>“In the case of a significant decline in financial support to (X library) by their main funding source, (X library) reserves the right to cancel significant portions and potentially cancel this subscription with 30 day notification.”</a:t>
            </a:r>
          </a:p>
        </p:txBody>
      </p:sp>
    </p:spTree>
    <p:extLst>
      <p:ext uri="{BB962C8B-B14F-4D97-AF65-F5344CB8AC3E}">
        <p14:creationId xmlns:p14="http://schemas.microsoft.com/office/powerpoint/2010/main" val="420138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772" y="838200"/>
            <a:ext cx="7024744" cy="609600"/>
          </a:xfrm>
        </p:spPr>
        <p:txBody>
          <a:bodyPr>
            <a:normAutofit fontScale="90000"/>
          </a:bodyPr>
          <a:lstStyle/>
          <a:p>
            <a:r>
              <a:rPr lang="en-US" sz="2400" b="1" dirty="0">
                <a:solidFill>
                  <a:schemeClr val="tx1"/>
                </a:solidFill>
                <a:latin typeface="Verdana" pitchFamily="34" charset="0"/>
                <a:ea typeface="Verdana" pitchFamily="34" charset="0"/>
                <a:cs typeface="Verdana" pitchFamily="34" charset="0"/>
              </a:rPr>
              <a:t>TERMS 2: </a:t>
            </a:r>
            <a:r>
              <a:rPr lang="en-US" sz="2400" b="1" dirty="0">
                <a:latin typeface="Verdana" pitchFamily="34" charset="0"/>
                <a:ea typeface="Verdana" pitchFamily="34" charset="0"/>
                <a:cs typeface="Verdana" pitchFamily="34" charset="0"/>
              </a:rPr>
              <a:t>Re-negotiate </a:t>
            </a:r>
            <a:r>
              <a:rPr lang="en-US" sz="2400" b="1" dirty="0" smtClean="0">
                <a:latin typeface="Verdana" pitchFamily="34" charset="0"/>
                <a:ea typeface="Verdana" pitchFamily="34" charset="0"/>
                <a:cs typeface="Verdana" pitchFamily="34" charset="0"/>
              </a:rPr>
              <a:t>license as needed</a:t>
            </a:r>
            <a:endParaRPr lang="en-US" sz="2400" b="1" dirty="0">
              <a:latin typeface="Verdana" pitchFamily="34" charset="0"/>
              <a:ea typeface="Verdana" pitchFamily="34" charset="0"/>
              <a:cs typeface="Verdana" pitchFamily="34" charset="0"/>
            </a:endParaRPr>
          </a:p>
        </p:txBody>
      </p:sp>
      <p:sp>
        <p:nvSpPr>
          <p:cNvPr id="3" name="Content Placeholder 2"/>
          <p:cNvSpPr>
            <a:spLocks noGrp="1"/>
          </p:cNvSpPr>
          <p:nvPr>
            <p:ph sz="quarter" idx="13"/>
          </p:nvPr>
        </p:nvSpPr>
        <p:spPr>
          <a:xfrm>
            <a:off x="1143000" y="1730120"/>
            <a:ext cx="3419856" cy="3775329"/>
          </a:xfrm>
        </p:spPr>
        <p:txBody>
          <a:bodyPr>
            <a:normAutofit/>
          </a:bodyPr>
          <a:lstStyle/>
          <a:p>
            <a:r>
              <a:rPr lang="en-US" sz="1800" b="1" dirty="0" smtClean="0">
                <a:solidFill>
                  <a:schemeClr val="tx1"/>
                </a:solidFill>
                <a:latin typeface="Verdana" pitchFamily="34" charset="0"/>
                <a:ea typeface="Verdana" pitchFamily="34" charset="0"/>
                <a:cs typeface="Verdana" pitchFamily="34" charset="0"/>
              </a:rPr>
              <a:t>Negotiation lasts up until signature</a:t>
            </a:r>
          </a:p>
          <a:p>
            <a:endParaRPr lang="en-US" sz="1800" b="1" dirty="0">
              <a:solidFill>
                <a:schemeClr val="tx1"/>
              </a:solidFill>
              <a:latin typeface="Verdana" pitchFamily="34" charset="0"/>
              <a:ea typeface="Verdana" pitchFamily="34" charset="0"/>
              <a:cs typeface="Verdana" pitchFamily="34" charset="0"/>
            </a:endParaRPr>
          </a:p>
          <a:p>
            <a:r>
              <a:rPr lang="en-US" sz="1800" b="1" dirty="0" smtClean="0">
                <a:solidFill>
                  <a:schemeClr val="tx1"/>
                </a:solidFill>
                <a:latin typeface="Verdana" pitchFamily="34" charset="0"/>
                <a:ea typeface="Verdana" pitchFamily="34" charset="0"/>
                <a:cs typeface="Verdana" pitchFamily="34" charset="0"/>
              </a:rPr>
              <a:t>Do not be afraid to pick up the phone</a:t>
            </a:r>
          </a:p>
          <a:p>
            <a:endParaRPr lang="en-US" sz="1800" b="1" dirty="0">
              <a:solidFill>
                <a:schemeClr val="tx1"/>
              </a:solidFill>
              <a:latin typeface="Verdana" pitchFamily="34" charset="0"/>
              <a:ea typeface="Verdana" pitchFamily="34" charset="0"/>
              <a:cs typeface="Verdana" pitchFamily="34" charset="0"/>
            </a:endParaRPr>
          </a:p>
          <a:p>
            <a:r>
              <a:rPr lang="en-US" sz="1800" b="1" dirty="0" smtClean="0">
                <a:solidFill>
                  <a:schemeClr val="tx1"/>
                </a:solidFill>
                <a:latin typeface="Verdana" pitchFamily="34" charset="0"/>
                <a:ea typeface="Verdana" pitchFamily="34" charset="0"/>
                <a:cs typeface="Verdana" pitchFamily="34" charset="0"/>
              </a:rPr>
              <a:t>Do not feel pressured/rushed by demanding patrons/faculty</a:t>
            </a:r>
            <a:endParaRPr lang="en-US" sz="1800" b="1" dirty="0">
              <a:solidFill>
                <a:schemeClr val="tx1"/>
              </a:solidFill>
              <a:latin typeface="Verdana" pitchFamily="34" charset="0"/>
              <a:ea typeface="Verdana" pitchFamily="34" charset="0"/>
              <a:cs typeface="Verdana" pitchFamily="34" charset="0"/>
            </a:endParaRPr>
          </a:p>
        </p:txBody>
      </p:sp>
      <p:sp>
        <p:nvSpPr>
          <p:cNvPr id="4" name="Content Placeholder 3"/>
          <p:cNvSpPr>
            <a:spLocks noGrp="1"/>
          </p:cNvSpPr>
          <p:nvPr>
            <p:ph sz="quarter" idx="14"/>
          </p:nvPr>
        </p:nvSpPr>
        <p:spPr>
          <a:xfrm>
            <a:off x="4800600" y="1524000"/>
            <a:ext cx="3419856" cy="3886200"/>
          </a:xfrm>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2628" y="36828"/>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410200"/>
            <a:ext cx="1566863"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447800"/>
            <a:ext cx="3429000"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2207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14400"/>
            <a:ext cx="3352800" cy="762000"/>
          </a:xfrm>
        </p:spPr>
        <p:txBody>
          <a:bodyPr>
            <a:normAutofit fontScale="90000"/>
          </a:bodyPr>
          <a:lstStyle/>
          <a:p>
            <a:r>
              <a:rPr lang="en-US" sz="2400" b="1" dirty="0">
                <a:solidFill>
                  <a:schemeClr val="tx1"/>
                </a:solidFill>
                <a:latin typeface="Verdana" pitchFamily="34" charset="0"/>
                <a:ea typeface="Verdana" pitchFamily="34" charset="0"/>
                <a:cs typeface="Verdana" pitchFamily="34" charset="0"/>
              </a:rPr>
              <a:t>TERMS 2: </a:t>
            </a:r>
            <a:r>
              <a:rPr lang="en-US" sz="2400" b="1" dirty="0" smtClean="0">
                <a:solidFill>
                  <a:schemeClr val="tx1"/>
                </a:solidFill>
                <a:latin typeface="Verdana" pitchFamily="34" charset="0"/>
                <a:ea typeface="Verdana" pitchFamily="34" charset="0"/>
                <a:cs typeface="Verdana" pitchFamily="34" charset="0"/>
              </a:rPr>
              <a:t/>
            </a:r>
            <a:br>
              <a:rPr lang="en-US" sz="2400" b="1" dirty="0" smtClean="0">
                <a:solidFill>
                  <a:schemeClr val="tx1"/>
                </a:solidFill>
                <a:latin typeface="Verdana" pitchFamily="34" charset="0"/>
                <a:ea typeface="Verdana" pitchFamily="34" charset="0"/>
                <a:cs typeface="Verdana" pitchFamily="34" charset="0"/>
              </a:rPr>
            </a:br>
            <a:r>
              <a:rPr lang="en-US" sz="2400" b="1" dirty="0" smtClean="0">
                <a:latin typeface="Verdana" pitchFamily="34" charset="0"/>
                <a:ea typeface="Verdana" pitchFamily="34" charset="0"/>
                <a:cs typeface="Verdana" pitchFamily="34" charset="0"/>
              </a:rPr>
              <a:t>Signing </a:t>
            </a:r>
            <a:r>
              <a:rPr lang="en-US" sz="2400" b="1" dirty="0" smtClean="0">
                <a:latin typeface="Verdana" pitchFamily="34" charset="0"/>
                <a:ea typeface="Verdana" pitchFamily="34" charset="0"/>
                <a:cs typeface="Verdana" pitchFamily="34" charset="0"/>
              </a:rPr>
              <a:t>Authority</a:t>
            </a:r>
            <a:endParaRPr lang="en-US" sz="2400" b="1" dirty="0">
              <a:latin typeface="Verdana" pitchFamily="34" charset="0"/>
              <a:ea typeface="Verdana" pitchFamily="34" charset="0"/>
              <a:cs typeface="Verdana" pitchFamily="34" charset="0"/>
            </a:endParaRPr>
          </a:p>
        </p:txBody>
      </p:sp>
      <p:sp>
        <p:nvSpPr>
          <p:cNvPr id="3" name="Content Placeholder 2"/>
          <p:cNvSpPr>
            <a:spLocks noGrp="1"/>
          </p:cNvSpPr>
          <p:nvPr>
            <p:ph sz="quarter" idx="13"/>
          </p:nvPr>
        </p:nvSpPr>
        <p:spPr>
          <a:xfrm>
            <a:off x="1066800" y="1828800"/>
            <a:ext cx="3419856" cy="3950208"/>
          </a:xfrm>
        </p:spPr>
        <p:txBody>
          <a:bodyPr>
            <a:normAutofit/>
          </a:bodyPr>
          <a:lstStyle/>
          <a:p>
            <a:r>
              <a:rPr lang="en-US" sz="1800" b="1" dirty="0" smtClean="0">
                <a:solidFill>
                  <a:schemeClr val="tx1"/>
                </a:solidFill>
                <a:latin typeface="Verdana" pitchFamily="34" charset="0"/>
                <a:ea typeface="Verdana" pitchFamily="34" charset="0"/>
                <a:cs typeface="Verdana" pitchFamily="34" charset="0"/>
              </a:rPr>
              <a:t>Know your signing authority/signatory at your organization</a:t>
            </a:r>
          </a:p>
          <a:p>
            <a:endParaRPr lang="en-US" sz="1800" b="1" dirty="0">
              <a:solidFill>
                <a:schemeClr val="tx1"/>
              </a:solidFill>
              <a:latin typeface="Verdana" pitchFamily="34" charset="0"/>
              <a:ea typeface="Verdana" pitchFamily="34" charset="0"/>
              <a:cs typeface="Verdana" pitchFamily="34" charset="0"/>
            </a:endParaRPr>
          </a:p>
          <a:p>
            <a:r>
              <a:rPr lang="en-US" sz="1800" b="1" dirty="0" smtClean="0">
                <a:solidFill>
                  <a:schemeClr val="tx1"/>
                </a:solidFill>
                <a:latin typeface="Verdana" pitchFamily="34" charset="0"/>
                <a:ea typeface="Verdana" pitchFamily="34" charset="0"/>
                <a:cs typeface="Verdana" pitchFamily="34" charset="0"/>
              </a:rPr>
              <a:t>Do not feel obligated to pursue products/resources signed for by others on campus</a:t>
            </a:r>
          </a:p>
          <a:p>
            <a:endParaRPr lang="en-US" sz="1800" b="1" dirty="0">
              <a:solidFill>
                <a:schemeClr val="tx1"/>
              </a:solidFill>
              <a:latin typeface="Verdana" pitchFamily="34" charset="0"/>
              <a:ea typeface="Verdana" pitchFamily="34" charset="0"/>
              <a:cs typeface="Verdana" pitchFamily="34" charset="0"/>
            </a:endParaRPr>
          </a:p>
          <a:p>
            <a:endParaRPr lang="en-US" sz="1800" b="1" dirty="0" smtClean="0">
              <a:solidFill>
                <a:schemeClr val="tx1"/>
              </a:solidFill>
              <a:latin typeface="Verdana" pitchFamily="34" charset="0"/>
              <a:ea typeface="Verdana" pitchFamily="34" charset="0"/>
              <a:cs typeface="Verdana" pitchFamily="34" charset="0"/>
            </a:endParaRPr>
          </a:p>
          <a:p>
            <a:endParaRPr lang="en-US" sz="1800" b="1" dirty="0">
              <a:solidFill>
                <a:schemeClr val="tx1"/>
              </a:solidFill>
              <a:latin typeface="Verdana" pitchFamily="34" charset="0"/>
              <a:ea typeface="Verdana" pitchFamily="34" charset="0"/>
              <a:cs typeface="Verdana" pitchFamily="34" charset="0"/>
            </a:endParaRPr>
          </a:p>
          <a:p>
            <a:endParaRPr lang="en-US" sz="1800" b="1" dirty="0">
              <a:solidFill>
                <a:schemeClr val="tx1"/>
              </a:solidFill>
              <a:latin typeface="Verdana" pitchFamily="34" charset="0"/>
              <a:ea typeface="Verdana" pitchFamily="34" charset="0"/>
              <a:cs typeface="Verdana" pitchFamily="34" charset="0"/>
            </a:endParaRPr>
          </a:p>
        </p:txBody>
      </p:sp>
      <p:sp>
        <p:nvSpPr>
          <p:cNvPr id="4" name="Content Placeholder 3"/>
          <p:cNvSpPr>
            <a:spLocks noGrp="1"/>
          </p:cNvSpPr>
          <p:nvPr>
            <p:ph sz="quarter" idx="14"/>
          </p:nvPr>
        </p:nvSpPr>
        <p:spPr>
          <a:xfrm>
            <a:off x="4648199" y="1676400"/>
            <a:ext cx="3776663" cy="3733800"/>
          </a:xfrm>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410200"/>
            <a:ext cx="1566863"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447800"/>
            <a:ext cx="40005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1028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7024744" cy="724936"/>
          </a:xfrm>
        </p:spPr>
        <p:txBody>
          <a:bodyPr>
            <a:normAutofit fontScale="90000"/>
          </a:bodyPr>
          <a:lstStyle/>
          <a:p>
            <a:r>
              <a:rPr lang="en-US" sz="2400" b="1" dirty="0">
                <a:solidFill>
                  <a:schemeClr val="tx1"/>
                </a:solidFill>
                <a:latin typeface="Verdana" pitchFamily="34" charset="0"/>
                <a:ea typeface="Verdana" pitchFamily="34" charset="0"/>
                <a:cs typeface="Verdana" pitchFamily="34" charset="0"/>
              </a:rPr>
              <a:t>TERMS 2: </a:t>
            </a:r>
            <a:r>
              <a:rPr lang="en-US" sz="2400" b="1" dirty="0">
                <a:latin typeface="Verdana" pitchFamily="34" charset="0"/>
                <a:ea typeface="Verdana" pitchFamily="34" charset="0"/>
                <a:cs typeface="Verdana" pitchFamily="34" charset="0"/>
              </a:rPr>
              <a:t>Record </a:t>
            </a:r>
            <a:r>
              <a:rPr lang="en-US" sz="2400" b="1" dirty="0" smtClean="0">
                <a:latin typeface="Verdana" pitchFamily="34" charset="0"/>
                <a:ea typeface="Verdana" pitchFamily="34" charset="0"/>
                <a:cs typeface="Verdana" pitchFamily="34" charset="0"/>
              </a:rPr>
              <a:t>Administrative Metadata</a:t>
            </a:r>
            <a:endParaRPr lang="en-US" sz="2400" b="1" dirty="0">
              <a:latin typeface="Verdana" pitchFamily="34" charset="0"/>
              <a:ea typeface="Verdana" pitchFamily="34" charset="0"/>
              <a:cs typeface="Verdana" pitchFamily="34" charset="0"/>
            </a:endParaRPr>
          </a:p>
        </p:txBody>
      </p:sp>
      <p:sp>
        <p:nvSpPr>
          <p:cNvPr id="4" name="Content Placeholder 3"/>
          <p:cNvSpPr>
            <a:spLocks noGrp="1"/>
          </p:cNvSpPr>
          <p:nvPr>
            <p:ph sz="quarter" idx="14"/>
          </p:nvPr>
        </p:nvSpPr>
        <p:spPr>
          <a:xfrm>
            <a:off x="1066800" y="1752600"/>
            <a:ext cx="3419856" cy="3886200"/>
          </a:xfrm>
        </p:spPr>
        <p:txBody>
          <a:bodyPr>
            <a:normAutofit/>
          </a:bodyPr>
          <a:lstStyle/>
          <a:p>
            <a:r>
              <a:rPr lang="en-US" sz="1800" b="1" dirty="0" smtClean="0">
                <a:solidFill>
                  <a:schemeClr val="tx1"/>
                </a:solidFill>
                <a:latin typeface="Verdana" pitchFamily="34" charset="0"/>
                <a:ea typeface="Verdana" pitchFamily="34" charset="0"/>
                <a:cs typeface="Verdana" pitchFamily="34" charset="0"/>
              </a:rPr>
              <a:t>Payment terms/time periods of access</a:t>
            </a:r>
          </a:p>
          <a:p>
            <a:endParaRPr lang="en-US" sz="1800" b="1" dirty="0">
              <a:solidFill>
                <a:schemeClr val="tx1"/>
              </a:solidFill>
              <a:latin typeface="Verdana" pitchFamily="34" charset="0"/>
              <a:ea typeface="Verdana" pitchFamily="34" charset="0"/>
              <a:cs typeface="Verdana" pitchFamily="34" charset="0"/>
            </a:endParaRPr>
          </a:p>
          <a:p>
            <a:r>
              <a:rPr lang="en-US" sz="1800" b="1" dirty="0" smtClean="0">
                <a:solidFill>
                  <a:schemeClr val="tx1"/>
                </a:solidFill>
                <a:latin typeface="Verdana" pitchFamily="34" charset="0"/>
                <a:ea typeface="Verdana" pitchFamily="34" charset="0"/>
                <a:cs typeface="Verdana" pitchFamily="34" charset="0"/>
              </a:rPr>
              <a:t>License terms</a:t>
            </a:r>
          </a:p>
          <a:p>
            <a:endParaRPr lang="en-US" sz="1800" b="1" dirty="0">
              <a:solidFill>
                <a:schemeClr val="tx1"/>
              </a:solidFill>
              <a:latin typeface="Verdana" pitchFamily="34" charset="0"/>
              <a:ea typeface="Verdana" pitchFamily="34" charset="0"/>
              <a:cs typeface="Verdana" pitchFamily="34" charset="0"/>
            </a:endParaRPr>
          </a:p>
          <a:p>
            <a:r>
              <a:rPr lang="en-US" sz="1800" b="1" dirty="0" smtClean="0">
                <a:solidFill>
                  <a:schemeClr val="tx1"/>
                </a:solidFill>
                <a:latin typeface="Verdana" pitchFamily="34" charset="0"/>
                <a:ea typeface="Verdana" pitchFamily="34" charset="0"/>
                <a:cs typeface="Verdana" pitchFamily="34" charset="0"/>
              </a:rPr>
              <a:t>Funding sources</a:t>
            </a:r>
          </a:p>
          <a:p>
            <a:endParaRPr lang="en-US" sz="1800" b="1" dirty="0">
              <a:solidFill>
                <a:schemeClr val="tx1"/>
              </a:solidFill>
              <a:latin typeface="Verdana" pitchFamily="34" charset="0"/>
              <a:ea typeface="Verdana" pitchFamily="34" charset="0"/>
              <a:cs typeface="Verdana" pitchFamily="34" charset="0"/>
            </a:endParaRPr>
          </a:p>
          <a:p>
            <a:r>
              <a:rPr lang="en-US" sz="1800" b="1" dirty="0" smtClean="0">
                <a:solidFill>
                  <a:schemeClr val="tx1"/>
                </a:solidFill>
                <a:latin typeface="Verdana" pitchFamily="34" charset="0"/>
                <a:ea typeface="Verdana" pitchFamily="34" charset="0"/>
                <a:cs typeface="Verdana" pitchFamily="34" charset="0"/>
              </a:rPr>
              <a:t>Provider &amp; contact information for troubleshooting</a:t>
            </a:r>
            <a:endParaRPr lang="en-US" sz="1800" b="1" dirty="0">
              <a:solidFill>
                <a:schemeClr val="tx1"/>
              </a:solidFill>
              <a:latin typeface="Verdana" pitchFamily="34" charset="0"/>
              <a:ea typeface="Verdana" pitchFamily="34" charset="0"/>
              <a:cs typeface="Verdana" pitchFamily="34" charset="0"/>
            </a:endParaRPr>
          </a:p>
        </p:txBody>
      </p:sp>
      <p:pic>
        <p:nvPicPr>
          <p:cNvPr id="717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410200" y="0"/>
            <a:ext cx="1700931" cy="579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410200"/>
            <a:ext cx="1566863"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752600"/>
            <a:ext cx="3931559"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0603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14400"/>
            <a:ext cx="7024744" cy="685800"/>
          </a:xfrm>
        </p:spPr>
        <p:txBody>
          <a:bodyPr>
            <a:normAutofit/>
          </a:bodyPr>
          <a:lstStyle/>
          <a:p>
            <a:r>
              <a:rPr lang="en-US" sz="2400" b="1" dirty="0" smtClean="0">
                <a:solidFill>
                  <a:schemeClr val="tx1"/>
                </a:solidFill>
                <a:latin typeface="Verdana" pitchFamily="34" charset="0"/>
                <a:ea typeface="Verdana" pitchFamily="34" charset="0"/>
                <a:cs typeface="Verdana" pitchFamily="34" charset="0"/>
              </a:rPr>
              <a:t>TERMS </a:t>
            </a:r>
            <a:r>
              <a:rPr lang="en-US" sz="2400" b="1" dirty="0" smtClean="0">
                <a:solidFill>
                  <a:schemeClr val="tx1"/>
                </a:solidFill>
                <a:latin typeface="Verdana" pitchFamily="34" charset="0"/>
                <a:ea typeface="Verdana" pitchFamily="34" charset="0"/>
                <a:cs typeface="Verdana" pitchFamily="34" charset="0"/>
              </a:rPr>
              <a:t>2: </a:t>
            </a:r>
            <a:r>
              <a:rPr lang="en-GB" sz="2400" b="1" dirty="0" smtClean="0">
                <a:latin typeface="Verdana" pitchFamily="34" charset="0"/>
                <a:ea typeface="Verdana" pitchFamily="34" charset="0"/>
                <a:cs typeface="Verdana" pitchFamily="34" charset="0"/>
              </a:rPr>
              <a:t>Hands-on activity</a:t>
            </a:r>
            <a:endParaRPr lang="en-US" sz="2400" b="1" dirty="0">
              <a:solidFill>
                <a:schemeClr val="tx1"/>
              </a:solidFill>
              <a:latin typeface="Verdana" pitchFamily="34" charset="0"/>
              <a:ea typeface="Verdana" pitchFamily="34" charset="0"/>
              <a:cs typeface="Verdana" pitchFamily="34" charset="0"/>
            </a:endParaRPr>
          </a:p>
        </p:txBody>
      </p:sp>
      <p:pic>
        <p:nvPicPr>
          <p:cNvPr id="2050" name="Picture 2">
            <a:hlinkClick r:id="rId3"/>
          </p:cNvPr>
          <p:cNvPicPr>
            <a:picLocks noGrp="1" noChangeAspect="1" noChangeArrowheads="1"/>
          </p:cNvPicPr>
          <p:nvPr>
            <p:ph sz="quarter" idx="14"/>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5486400"/>
            <a:ext cx="1566808" cy="96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1313" y="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a:spLocks noGrp="1"/>
          </p:cNvSpPr>
          <p:nvPr>
            <p:ph sz="quarter" idx="13"/>
          </p:nvPr>
        </p:nvSpPr>
        <p:spPr>
          <a:xfrm>
            <a:off x="1042416" y="1600200"/>
            <a:ext cx="7491984" cy="4206240"/>
          </a:xfrm>
        </p:spPr>
        <p:txBody>
          <a:bodyPr>
            <a:normAutofit fontScale="55000" lnSpcReduction="20000"/>
          </a:bodyPr>
          <a:lstStyle/>
          <a:p>
            <a:endParaRPr lang="en-GB" sz="2300" b="1" dirty="0" smtClean="0">
              <a:solidFill>
                <a:schemeClr val="tx1"/>
              </a:solidFill>
              <a:latin typeface="Verdana" pitchFamily="34" charset="0"/>
              <a:ea typeface="Verdana" pitchFamily="34" charset="0"/>
              <a:cs typeface="Verdana" pitchFamily="34" charset="0"/>
            </a:endParaRPr>
          </a:p>
          <a:p>
            <a:r>
              <a:rPr lang="en-GB" sz="2600" b="1" dirty="0" smtClean="0">
                <a:solidFill>
                  <a:schemeClr val="tx1"/>
                </a:solidFill>
                <a:latin typeface="Verdana" pitchFamily="34" charset="0"/>
                <a:ea typeface="Verdana" pitchFamily="34" charset="0"/>
                <a:cs typeface="Verdana" pitchFamily="34" charset="0"/>
              </a:rPr>
              <a:t>Top </a:t>
            </a:r>
            <a:r>
              <a:rPr lang="en-GB" sz="2600" b="1" dirty="0">
                <a:solidFill>
                  <a:schemeClr val="tx1"/>
                </a:solidFill>
                <a:latin typeface="Verdana" pitchFamily="34" charset="0"/>
                <a:ea typeface="Verdana" pitchFamily="34" charset="0"/>
                <a:cs typeface="Verdana" pitchFamily="34" charset="0"/>
              </a:rPr>
              <a:t>fourteen deal breakers for academic institutions </a:t>
            </a:r>
          </a:p>
          <a:p>
            <a:endParaRPr lang="en-GB" sz="2600" b="1" dirty="0">
              <a:solidFill>
                <a:schemeClr val="tx1"/>
              </a:solidFill>
              <a:latin typeface="Verdana" pitchFamily="34" charset="0"/>
              <a:ea typeface="Verdana" pitchFamily="34" charset="0"/>
              <a:cs typeface="Verdana" pitchFamily="34" charset="0"/>
            </a:endParaRPr>
          </a:p>
          <a:p>
            <a:pPr marL="525780" indent="-457200">
              <a:buFont typeface="+mj-lt"/>
              <a:buAutoNum type="arabicPeriod"/>
            </a:pPr>
            <a:r>
              <a:rPr lang="en-GB" sz="2600" b="1" dirty="0" smtClean="0">
                <a:solidFill>
                  <a:schemeClr val="tx1"/>
                </a:solidFill>
                <a:latin typeface="Verdana" pitchFamily="34" charset="0"/>
                <a:ea typeface="Verdana" pitchFamily="34" charset="0"/>
                <a:cs typeface="Verdana" pitchFamily="34" charset="0"/>
              </a:rPr>
              <a:t>Definition of site </a:t>
            </a:r>
            <a:endParaRPr lang="en-GB" sz="2600" b="1" dirty="0">
              <a:solidFill>
                <a:schemeClr val="tx1"/>
              </a:solidFill>
              <a:latin typeface="Verdana" pitchFamily="34" charset="0"/>
              <a:ea typeface="Verdana" pitchFamily="34" charset="0"/>
              <a:cs typeface="Verdana" pitchFamily="34" charset="0"/>
            </a:endParaRPr>
          </a:p>
          <a:p>
            <a:pPr marL="525780" indent="-457200">
              <a:buFont typeface="+mj-lt"/>
              <a:buAutoNum type="arabicPeriod"/>
            </a:pPr>
            <a:r>
              <a:rPr lang="en-GB" sz="2600" b="1" dirty="0" smtClean="0">
                <a:solidFill>
                  <a:schemeClr val="tx1"/>
                </a:solidFill>
                <a:latin typeface="Verdana" pitchFamily="34" charset="0"/>
                <a:ea typeface="Verdana" pitchFamily="34" charset="0"/>
                <a:cs typeface="Verdana" pitchFamily="34" charset="0"/>
              </a:rPr>
              <a:t>Definition </a:t>
            </a:r>
            <a:r>
              <a:rPr lang="en-GB" sz="2600" b="1" dirty="0">
                <a:solidFill>
                  <a:schemeClr val="tx1"/>
                </a:solidFill>
                <a:latin typeface="Verdana" pitchFamily="34" charset="0"/>
                <a:ea typeface="Verdana" pitchFamily="34" charset="0"/>
                <a:cs typeface="Verdana" pitchFamily="34" charset="0"/>
              </a:rPr>
              <a:t>of users </a:t>
            </a:r>
          </a:p>
          <a:p>
            <a:pPr marL="525780" indent="-457200">
              <a:buFont typeface="+mj-lt"/>
              <a:buAutoNum type="arabicPeriod"/>
            </a:pPr>
            <a:r>
              <a:rPr lang="en-GB" sz="2600" b="1" dirty="0" smtClean="0">
                <a:solidFill>
                  <a:schemeClr val="tx1"/>
                </a:solidFill>
                <a:latin typeface="Verdana" pitchFamily="34" charset="0"/>
                <a:ea typeface="Verdana" pitchFamily="34" charset="0"/>
                <a:cs typeface="Verdana" pitchFamily="34" charset="0"/>
              </a:rPr>
              <a:t>Remote </a:t>
            </a:r>
            <a:r>
              <a:rPr lang="en-GB" sz="2600" b="1" dirty="0">
                <a:solidFill>
                  <a:schemeClr val="tx1"/>
                </a:solidFill>
                <a:latin typeface="Verdana" pitchFamily="34" charset="0"/>
                <a:ea typeface="Verdana" pitchFamily="34" charset="0"/>
                <a:cs typeface="Verdana" pitchFamily="34" charset="0"/>
              </a:rPr>
              <a:t>access </a:t>
            </a:r>
          </a:p>
          <a:p>
            <a:pPr marL="525780" indent="-457200">
              <a:buFont typeface="+mj-lt"/>
              <a:buAutoNum type="arabicPeriod"/>
            </a:pPr>
            <a:r>
              <a:rPr lang="en-GB" sz="2600" b="1" dirty="0" smtClean="0">
                <a:solidFill>
                  <a:schemeClr val="tx1"/>
                </a:solidFill>
                <a:latin typeface="Verdana" pitchFamily="34" charset="0"/>
                <a:ea typeface="Verdana" pitchFamily="34" charset="0"/>
                <a:cs typeface="Verdana" pitchFamily="34" charset="0"/>
              </a:rPr>
              <a:t>Access </a:t>
            </a:r>
            <a:r>
              <a:rPr lang="en-GB" sz="2600" b="1" dirty="0">
                <a:solidFill>
                  <a:schemeClr val="tx1"/>
                </a:solidFill>
                <a:latin typeface="Verdana" pitchFamily="34" charset="0"/>
                <a:ea typeface="Verdana" pitchFamily="34" charset="0"/>
                <a:cs typeface="Verdana" pitchFamily="34" charset="0"/>
              </a:rPr>
              <a:t>should be IP </a:t>
            </a:r>
          </a:p>
          <a:p>
            <a:pPr marL="525780" indent="-457200">
              <a:buFont typeface="+mj-lt"/>
              <a:buAutoNum type="arabicPeriod"/>
            </a:pPr>
            <a:r>
              <a:rPr lang="en-GB" sz="2600" b="1" dirty="0" smtClean="0">
                <a:solidFill>
                  <a:schemeClr val="tx1"/>
                </a:solidFill>
                <a:latin typeface="Verdana" pitchFamily="34" charset="0"/>
                <a:ea typeface="Verdana" pitchFamily="34" charset="0"/>
                <a:cs typeface="Verdana" pitchFamily="34" charset="0"/>
              </a:rPr>
              <a:t>Ability </a:t>
            </a:r>
            <a:r>
              <a:rPr lang="en-GB" sz="2600" b="1" dirty="0">
                <a:solidFill>
                  <a:schemeClr val="tx1"/>
                </a:solidFill>
                <a:latin typeface="Verdana" pitchFamily="34" charset="0"/>
                <a:ea typeface="Verdana" pitchFamily="34" charset="0"/>
                <a:cs typeface="Verdana" pitchFamily="34" charset="0"/>
              </a:rPr>
              <a:t>to provide access and connectivity to other resources </a:t>
            </a:r>
          </a:p>
          <a:p>
            <a:pPr marL="525780" indent="-457200">
              <a:buFont typeface="+mj-lt"/>
              <a:buAutoNum type="arabicPeriod"/>
            </a:pPr>
            <a:r>
              <a:rPr lang="en-GB" sz="2600" b="1" dirty="0" smtClean="0">
                <a:solidFill>
                  <a:schemeClr val="tx1"/>
                </a:solidFill>
                <a:latin typeface="Verdana" pitchFamily="34" charset="0"/>
                <a:ea typeface="Verdana" pitchFamily="34" charset="0"/>
                <a:cs typeface="Verdana" pitchFamily="34" charset="0"/>
              </a:rPr>
              <a:t>Indemnification </a:t>
            </a:r>
            <a:r>
              <a:rPr lang="en-GB" sz="2600" b="1" dirty="0">
                <a:solidFill>
                  <a:schemeClr val="tx1"/>
                </a:solidFill>
                <a:latin typeface="Verdana" pitchFamily="34" charset="0"/>
                <a:ea typeface="Verdana" pitchFamily="34" charset="0"/>
                <a:cs typeface="Verdana" pitchFamily="34" charset="0"/>
              </a:rPr>
              <a:t>should be mutual </a:t>
            </a:r>
          </a:p>
          <a:p>
            <a:pPr marL="525780" indent="-457200">
              <a:buFont typeface="+mj-lt"/>
              <a:buAutoNum type="arabicPeriod"/>
            </a:pPr>
            <a:r>
              <a:rPr lang="en-GB" sz="2600" b="1" dirty="0" smtClean="0">
                <a:solidFill>
                  <a:schemeClr val="tx1"/>
                </a:solidFill>
                <a:latin typeface="Verdana" pitchFamily="34" charset="0"/>
                <a:ea typeface="Verdana" pitchFamily="34" charset="0"/>
                <a:cs typeface="Verdana" pitchFamily="34" charset="0"/>
              </a:rPr>
              <a:t>Restrictive </a:t>
            </a:r>
            <a:r>
              <a:rPr lang="en-GB" sz="2600" b="1" dirty="0">
                <a:solidFill>
                  <a:schemeClr val="tx1"/>
                </a:solidFill>
                <a:latin typeface="Verdana" pitchFamily="34" charset="0"/>
                <a:ea typeface="Verdana" pitchFamily="34" charset="0"/>
                <a:cs typeface="Verdana" pitchFamily="34" charset="0"/>
              </a:rPr>
              <a:t>privacy clauses </a:t>
            </a:r>
          </a:p>
          <a:p>
            <a:pPr marL="525780" indent="-457200">
              <a:buFont typeface="+mj-lt"/>
              <a:buAutoNum type="arabicPeriod"/>
            </a:pPr>
            <a:r>
              <a:rPr lang="en-GB" sz="2600" b="1" dirty="0" smtClean="0">
                <a:solidFill>
                  <a:schemeClr val="tx1"/>
                </a:solidFill>
                <a:latin typeface="Verdana" pitchFamily="34" charset="0"/>
                <a:ea typeface="Verdana" pitchFamily="34" charset="0"/>
                <a:cs typeface="Verdana" pitchFamily="34" charset="0"/>
              </a:rPr>
              <a:t>Usage </a:t>
            </a:r>
            <a:r>
              <a:rPr lang="en-GB" sz="2600" b="1" dirty="0">
                <a:solidFill>
                  <a:schemeClr val="tx1"/>
                </a:solidFill>
                <a:latin typeface="Verdana" pitchFamily="34" charset="0"/>
                <a:ea typeface="Verdana" pitchFamily="34" charset="0"/>
                <a:cs typeface="Verdana" pitchFamily="34" charset="0"/>
              </a:rPr>
              <a:t>statistics </a:t>
            </a:r>
          </a:p>
          <a:p>
            <a:pPr marL="525780" indent="-457200">
              <a:buFont typeface="+mj-lt"/>
              <a:buAutoNum type="arabicPeriod"/>
            </a:pPr>
            <a:r>
              <a:rPr lang="en-GB" sz="2600" b="1" dirty="0" smtClean="0">
                <a:solidFill>
                  <a:schemeClr val="tx1"/>
                </a:solidFill>
                <a:latin typeface="Verdana" pitchFamily="34" charset="0"/>
                <a:ea typeface="Verdana" pitchFamily="34" charset="0"/>
                <a:cs typeface="Verdana" pitchFamily="34" charset="0"/>
              </a:rPr>
              <a:t>Content </a:t>
            </a:r>
            <a:r>
              <a:rPr lang="en-GB" sz="2600" b="1" dirty="0">
                <a:solidFill>
                  <a:schemeClr val="tx1"/>
                </a:solidFill>
                <a:latin typeface="Verdana" pitchFamily="34" charset="0"/>
                <a:ea typeface="Verdana" pitchFamily="34" charset="0"/>
                <a:cs typeface="Verdana" pitchFamily="34" charset="0"/>
              </a:rPr>
              <a:t>transfer </a:t>
            </a:r>
          </a:p>
          <a:p>
            <a:pPr marL="525780" indent="-457200">
              <a:buFont typeface="+mj-lt"/>
              <a:buAutoNum type="arabicPeriod"/>
            </a:pPr>
            <a:r>
              <a:rPr lang="en-GB" sz="2600" b="1" dirty="0" smtClean="0">
                <a:solidFill>
                  <a:schemeClr val="tx1"/>
                </a:solidFill>
                <a:latin typeface="Verdana" pitchFamily="34" charset="0"/>
                <a:ea typeface="Verdana" pitchFamily="34" charset="0"/>
                <a:cs typeface="Verdana" pitchFamily="34" charset="0"/>
              </a:rPr>
              <a:t>Third </a:t>
            </a:r>
            <a:r>
              <a:rPr lang="en-GB" sz="2600" b="1" dirty="0">
                <a:solidFill>
                  <a:schemeClr val="tx1"/>
                </a:solidFill>
                <a:latin typeface="Verdana" pitchFamily="34" charset="0"/>
                <a:ea typeface="Verdana" pitchFamily="34" charset="0"/>
                <a:cs typeface="Verdana" pitchFamily="34" charset="0"/>
              </a:rPr>
              <a:t>party discovery tools</a:t>
            </a:r>
          </a:p>
          <a:p>
            <a:pPr marL="525780" indent="-457200">
              <a:buFont typeface="+mj-lt"/>
              <a:buAutoNum type="arabicPeriod"/>
            </a:pPr>
            <a:r>
              <a:rPr lang="en-GB" sz="2600" b="1" dirty="0" smtClean="0">
                <a:solidFill>
                  <a:schemeClr val="tx1"/>
                </a:solidFill>
                <a:latin typeface="Verdana" pitchFamily="34" charset="0"/>
                <a:ea typeface="Verdana" pitchFamily="34" charset="0"/>
                <a:cs typeface="Verdana" pitchFamily="34" charset="0"/>
              </a:rPr>
              <a:t>Loss </a:t>
            </a:r>
            <a:r>
              <a:rPr lang="en-GB" sz="2600" b="1" dirty="0">
                <a:solidFill>
                  <a:schemeClr val="tx1"/>
                </a:solidFill>
                <a:latin typeface="Verdana" pitchFamily="34" charset="0"/>
                <a:ea typeface="Verdana" pitchFamily="34" charset="0"/>
                <a:cs typeface="Verdana" pitchFamily="34" charset="0"/>
              </a:rPr>
              <a:t>of funding out clause. </a:t>
            </a:r>
          </a:p>
          <a:p>
            <a:pPr marL="525780" indent="-457200">
              <a:buFont typeface="+mj-lt"/>
              <a:buAutoNum type="arabicPeriod"/>
            </a:pPr>
            <a:r>
              <a:rPr lang="en-GB" sz="2600" b="1" dirty="0" smtClean="0">
                <a:solidFill>
                  <a:schemeClr val="tx1"/>
                </a:solidFill>
                <a:latin typeface="Verdana" pitchFamily="34" charset="0"/>
                <a:ea typeface="Verdana" pitchFamily="34" charset="0"/>
                <a:cs typeface="Verdana" pitchFamily="34" charset="0"/>
              </a:rPr>
              <a:t>Venue </a:t>
            </a:r>
            <a:r>
              <a:rPr lang="en-GB" sz="2600" b="1" dirty="0">
                <a:solidFill>
                  <a:schemeClr val="tx1"/>
                </a:solidFill>
                <a:latin typeface="Verdana" pitchFamily="34" charset="0"/>
                <a:ea typeface="Verdana" pitchFamily="34" charset="0"/>
                <a:cs typeface="Verdana" pitchFamily="34" charset="0"/>
              </a:rPr>
              <a:t>should be applicable to your location </a:t>
            </a:r>
          </a:p>
          <a:p>
            <a:pPr marL="525780" indent="-457200">
              <a:buFont typeface="+mj-lt"/>
              <a:buAutoNum type="arabicPeriod"/>
            </a:pPr>
            <a:r>
              <a:rPr lang="en-GB" sz="2600" b="1" dirty="0" smtClean="0">
                <a:solidFill>
                  <a:schemeClr val="tx1"/>
                </a:solidFill>
                <a:latin typeface="Verdana" pitchFamily="34" charset="0"/>
                <a:ea typeface="Verdana" pitchFamily="34" charset="0"/>
                <a:cs typeface="Verdana" pitchFamily="34" charset="0"/>
              </a:rPr>
              <a:t>Ability </a:t>
            </a:r>
            <a:r>
              <a:rPr lang="en-GB" sz="2600" b="1" dirty="0">
                <a:solidFill>
                  <a:schemeClr val="tx1"/>
                </a:solidFill>
                <a:latin typeface="Verdana" pitchFamily="34" charset="0"/>
                <a:ea typeface="Verdana" pitchFamily="34" charset="0"/>
                <a:cs typeface="Verdana" pitchFamily="34" charset="0"/>
              </a:rPr>
              <a:t>to maintain perpetual access to content. </a:t>
            </a:r>
          </a:p>
          <a:p>
            <a:pPr marL="525780" indent="-457200">
              <a:buFont typeface="+mj-lt"/>
              <a:buAutoNum type="arabicPeriod"/>
            </a:pPr>
            <a:r>
              <a:rPr lang="en-GB" sz="2600" b="1" dirty="0" smtClean="0">
                <a:solidFill>
                  <a:schemeClr val="tx1"/>
                </a:solidFill>
                <a:latin typeface="Verdana" pitchFamily="34" charset="0"/>
                <a:ea typeface="Verdana" pitchFamily="34" charset="0"/>
                <a:cs typeface="Verdana" pitchFamily="34" charset="0"/>
              </a:rPr>
              <a:t>Price </a:t>
            </a:r>
            <a:r>
              <a:rPr lang="en-GB" sz="2600" b="1" dirty="0">
                <a:solidFill>
                  <a:schemeClr val="tx1"/>
                </a:solidFill>
                <a:latin typeface="Verdana" pitchFamily="34" charset="0"/>
                <a:ea typeface="Verdana" pitchFamily="34" charset="0"/>
                <a:cs typeface="Verdana" pitchFamily="34" charset="0"/>
              </a:rPr>
              <a:t>cap </a:t>
            </a:r>
            <a:r>
              <a:rPr lang="en-GB" sz="2600" b="1" dirty="0" smtClean="0">
                <a:solidFill>
                  <a:schemeClr val="tx1"/>
                </a:solidFill>
                <a:latin typeface="Verdana" pitchFamily="34" charset="0"/>
                <a:ea typeface="Verdana" pitchFamily="34" charset="0"/>
                <a:cs typeface="Verdana" pitchFamily="34" charset="0"/>
              </a:rPr>
              <a:t>allowance</a:t>
            </a:r>
            <a:endParaRPr lang="en-GB" sz="2600" b="1"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1857847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024744" cy="609600"/>
          </a:xfrm>
        </p:spPr>
        <p:txBody>
          <a:bodyPr>
            <a:normAutofit/>
          </a:bodyPr>
          <a:lstStyle/>
          <a:p>
            <a:r>
              <a:rPr lang="en-US" sz="2400" b="1" dirty="0" smtClean="0">
                <a:solidFill>
                  <a:schemeClr val="tx1"/>
                </a:solidFill>
                <a:latin typeface="Verdana" pitchFamily="34" charset="0"/>
                <a:ea typeface="Verdana" pitchFamily="34" charset="0"/>
                <a:cs typeface="Verdana" pitchFamily="34" charset="0"/>
              </a:rPr>
              <a:t>TERMS: </a:t>
            </a:r>
            <a:r>
              <a:rPr lang="en-US" sz="2400" b="1" dirty="0">
                <a:latin typeface="Verdana" pitchFamily="34" charset="0"/>
                <a:ea typeface="Verdana" pitchFamily="34" charset="0"/>
                <a:cs typeface="Verdana" pitchFamily="34" charset="0"/>
              </a:rPr>
              <a:t>Morning break</a:t>
            </a:r>
          </a:p>
        </p:txBody>
      </p:sp>
      <p:pic>
        <p:nvPicPr>
          <p:cNvPr id="6" name="Content Placeholder 5"/>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667000" y="2019301"/>
            <a:ext cx="4419600" cy="3314699"/>
          </a:xfrm>
        </p:spPr>
      </p:pic>
      <p:pic>
        <p:nvPicPr>
          <p:cNvPr id="5122" name="Picture 2">
            <a:hlinkClick r:id="rId3"/>
          </p:cNvPr>
          <p:cNvPicPr>
            <a:picLocks noGrp="1" noChangeAspect="1" noChangeArrowheads="1"/>
          </p:cNvPicPr>
          <p:nvPr>
            <p:ph sz="quarter" idx="14"/>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5486400"/>
            <a:ext cx="1566808" cy="96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0" y="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90800" y="5334000"/>
            <a:ext cx="5445722" cy="338554"/>
          </a:xfrm>
          <a:prstGeom prst="rect">
            <a:avLst/>
          </a:prstGeom>
          <a:noFill/>
        </p:spPr>
        <p:txBody>
          <a:bodyPr wrap="none" rtlCol="0">
            <a:spAutoFit/>
          </a:bodyPr>
          <a:lstStyle/>
          <a:p>
            <a:r>
              <a:rPr lang="en-GB" sz="800" dirty="0"/>
              <a:t>http://www.flickr.com/photos/grahamstone/4946289210/sizes/o/in/photostream/</a:t>
            </a:r>
          </a:p>
          <a:p>
            <a:r>
              <a:rPr lang="en-GB" sz="800" dirty="0"/>
              <a:t>This work is licensed under a Creative Commons Attribution-</a:t>
            </a:r>
            <a:r>
              <a:rPr lang="en-GB" sz="800" dirty="0" err="1"/>
              <a:t>NonCommercial</a:t>
            </a:r>
            <a:r>
              <a:rPr lang="en-GB" sz="800" dirty="0"/>
              <a:t>-</a:t>
            </a:r>
            <a:r>
              <a:rPr lang="en-GB" sz="800" dirty="0" err="1"/>
              <a:t>NoDerivs</a:t>
            </a:r>
            <a:r>
              <a:rPr lang="en-GB" sz="800" dirty="0"/>
              <a:t> 2.0 Generic License</a:t>
            </a:r>
          </a:p>
        </p:txBody>
      </p:sp>
    </p:spTree>
    <p:extLst>
      <p:ext uri="{BB962C8B-B14F-4D97-AF65-F5344CB8AC3E}">
        <p14:creationId xmlns:p14="http://schemas.microsoft.com/office/powerpoint/2010/main" val="26671381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895" y="933798"/>
            <a:ext cx="7982211" cy="5543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762000"/>
            <a:ext cx="8229600" cy="584775"/>
          </a:xfrm>
          <a:prstGeom prst="rect">
            <a:avLst/>
          </a:prstGeom>
          <a:noFill/>
        </p:spPr>
        <p:txBody>
          <a:bodyPr wrap="square" rtlCol="0">
            <a:spAutoFit/>
          </a:bodyPr>
          <a:lstStyle/>
          <a:p>
            <a:pPr algn="ctr"/>
            <a:r>
              <a:rPr lang="en-US" sz="3200" b="1" dirty="0">
                <a:latin typeface="Verdana" pitchFamily="34" charset="0"/>
                <a:ea typeface="Verdana" pitchFamily="34" charset="0"/>
                <a:cs typeface="Verdana" pitchFamily="34" charset="0"/>
              </a:rPr>
              <a:t>TERMS </a:t>
            </a:r>
            <a:r>
              <a:rPr lang="en-US" sz="3200" b="1" dirty="0" smtClean="0">
                <a:latin typeface="Verdana" pitchFamily="34" charset="0"/>
                <a:ea typeface="Verdana" pitchFamily="34" charset="0"/>
                <a:cs typeface="Verdana" pitchFamily="34" charset="0"/>
              </a:rPr>
              <a:t>3: </a:t>
            </a:r>
            <a:r>
              <a:rPr lang="en-US" sz="3200" b="1" dirty="0">
                <a:latin typeface="Verdana" pitchFamily="34" charset="0"/>
                <a:ea typeface="Verdana" pitchFamily="34" charset="0"/>
                <a:cs typeface="Verdana" pitchFamily="34" charset="0"/>
              </a:rPr>
              <a:t>Implementation</a:t>
            </a:r>
            <a:endParaRPr lang="en-US" sz="2800" b="1" dirty="0">
              <a:latin typeface="Verdana" pitchFamily="34" charset="0"/>
              <a:ea typeface="Verdana" pitchFamily="34" charset="0"/>
              <a:cs typeface="Verdana" pitchFamily="34" charset="0"/>
            </a:endParaRPr>
          </a:p>
        </p:txBody>
      </p:sp>
      <p:sp>
        <p:nvSpPr>
          <p:cNvPr id="3" name="TextBox 2"/>
          <p:cNvSpPr txBox="1"/>
          <p:nvPr/>
        </p:nvSpPr>
        <p:spPr>
          <a:xfrm>
            <a:off x="5612376" y="76200"/>
            <a:ext cx="1550424" cy="430887"/>
          </a:xfrm>
          <a:prstGeom prst="rect">
            <a:avLst/>
          </a:prstGeom>
          <a:noFill/>
        </p:spPr>
        <p:txBody>
          <a:bodyPr wrap="none" rtlCol="0">
            <a:spAutoFit/>
          </a:bodyPr>
          <a:lstStyle/>
          <a:p>
            <a:r>
              <a:rPr lang="en-GB" sz="2200" b="1" dirty="0">
                <a:solidFill>
                  <a:schemeClr val="accent1"/>
                </a:solidFill>
                <a:latin typeface="Verdana" pitchFamily="34" charset="0"/>
                <a:ea typeface="Verdana" pitchFamily="34" charset="0"/>
                <a:cs typeface="Verdana" pitchFamily="34" charset="0"/>
              </a:rPr>
              <a:t>#6terms</a:t>
            </a:r>
          </a:p>
        </p:txBody>
      </p:sp>
      <p:pic>
        <p:nvPicPr>
          <p:cNvPr id="6" name="Picture 4" descr="88x3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608330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p:cNvSpPr txBox="1">
            <a:spLocks noChangeArrowheads="1"/>
          </p:cNvSpPr>
          <p:nvPr/>
        </p:nvSpPr>
        <p:spPr bwMode="auto">
          <a:xfrm>
            <a:off x="7010400" y="6011863"/>
            <a:ext cx="1785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GB" sz="800" dirty="0"/>
              <a:t>This work is licensed under a </a:t>
            </a:r>
            <a:r>
              <a:rPr lang="en-GB" sz="800" dirty="0">
                <a:hlinkClick r:id="rId5"/>
              </a:rPr>
              <a:t>Creative Commons Attribution 3.0 </a:t>
            </a:r>
            <a:r>
              <a:rPr lang="en-GB" sz="800" dirty="0" err="1"/>
              <a:t>Unported</a:t>
            </a:r>
            <a:r>
              <a:rPr lang="en-GB" sz="800" dirty="0"/>
              <a:t> License</a:t>
            </a:r>
          </a:p>
        </p:txBody>
      </p:sp>
    </p:spTree>
    <p:extLst>
      <p:ext uri="{BB962C8B-B14F-4D97-AF65-F5344CB8AC3E}">
        <p14:creationId xmlns:p14="http://schemas.microsoft.com/office/powerpoint/2010/main" val="3339102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914400"/>
            <a:ext cx="7024744" cy="685800"/>
          </a:xfrm>
        </p:spPr>
        <p:txBody>
          <a:bodyPr>
            <a:normAutofit/>
          </a:bodyPr>
          <a:lstStyle/>
          <a:p>
            <a:r>
              <a:rPr lang="en-US" sz="2400" b="1" dirty="0" smtClean="0">
                <a:solidFill>
                  <a:schemeClr val="tx1"/>
                </a:solidFill>
                <a:latin typeface="Verdana" pitchFamily="34" charset="0"/>
                <a:ea typeface="Verdana" pitchFamily="34" charset="0"/>
                <a:cs typeface="Verdana" pitchFamily="34" charset="0"/>
              </a:rPr>
              <a:t>Needs assessment</a:t>
            </a:r>
            <a:endParaRPr lang="en-US" sz="2400" b="1" dirty="0">
              <a:solidFill>
                <a:schemeClr val="tx1"/>
              </a:solidFill>
              <a:latin typeface="Verdana" pitchFamily="34" charset="0"/>
              <a:ea typeface="Verdana" pitchFamily="34" charset="0"/>
              <a:cs typeface="Verdana" pitchFamily="34" charset="0"/>
            </a:endParaRPr>
          </a:p>
        </p:txBody>
      </p:sp>
      <p:sp>
        <p:nvSpPr>
          <p:cNvPr id="5" name="Content Placeholder 4"/>
          <p:cNvSpPr>
            <a:spLocks noGrp="1"/>
          </p:cNvSpPr>
          <p:nvPr>
            <p:ph sz="quarter" idx="13"/>
          </p:nvPr>
        </p:nvSpPr>
        <p:spPr>
          <a:xfrm>
            <a:off x="1042416" y="1752600"/>
            <a:ext cx="6882384" cy="4053840"/>
          </a:xfrm>
        </p:spPr>
        <p:txBody>
          <a:bodyPr>
            <a:noAutofit/>
          </a:bodyPr>
          <a:lstStyle/>
          <a:p>
            <a:r>
              <a:rPr lang="en-GB" sz="1600" b="1" dirty="0" smtClean="0">
                <a:latin typeface="Verdana" pitchFamily="34" charset="0"/>
                <a:ea typeface="Verdana" pitchFamily="34" charset="0"/>
                <a:cs typeface="Verdana" pitchFamily="34" charset="0"/>
              </a:rPr>
              <a:t>Collection development</a:t>
            </a:r>
          </a:p>
          <a:p>
            <a:pPr marL="68580" indent="0" algn="ctr">
              <a:buNone/>
            </a:pPr>
            <a:r>
              <a:rPr lang="en-US" sz="1600" dirty="0">
                <a:latin typeface="Verdana" pitchFamily="34" charset="0"/>
                <a:ea typeface="Verdana" pitchFamily="34" charset="0"/>
                <a:cs typeface="Verdana" pitchFamily="34" charset="0"/>
              </a:rPr>
              <a:t>“Over half of the libraries tried to address ER [Electronic Resources] in some way. However, most policies contain traditional language with a section on library ER inserted into the latter portion of the document”</a:t>
            </a:r>
          </a:p>
          <a:p>
            <a:pPr marL="68580" indent="0" algn="r">
              <a:buNone/>
            </a:pPr>
            <a:r>
              <a:rPr lang="en-GB" sz="1600" b="1" dirty="0" err="1">
                <a:latin typeface="Verdana" pitchFamily="34" charset="0"/>
                <a:ea typeface="Verdana" pitchFamily="34" charset="0"/>
                <a:cs typeface="Verdana" pitchFamily="34" charset="0"/>
              </a:rPr>
              <a:t>Mangrum</a:t>
            </a:r>
            <a:r>
              <a:rPr lang="en-GB" sz="1600" b="1" dirty="0">
                <a:latin typeface="Verdana" pitchFamily="34" charset="0"/>
                <a:ea typeface="Verdana" pitchFamily="34" charset="0"/>
                <a:cs typeface="Verdana" pitchFamily="34" charset="0"/>
              </a:rPr>
              <a:t> and Mary Ellen </a:t>
            </a:r>
            <a:r>
              <a:rPr lang="en-GB" sz="1600" b="1" dirty="0" err="1">
                <a:latin typeface="Verdana" pitchFamily="34" charset="0"/>
                <a:ea typeface="Verdana" pitchFamily="34" charset="0"/>
                <a:cs typeface="Verdana" pitchFamily="34" charset="0"/>
              </a:rPr>
              <a:t>Pozzebon</a:t>
            </a:r>
            <a:r>
              <a:rPr lang="en-GB" sz="1600" b="1" dirty="0">
                <a:latin typeface="Verdana" pitchFamily="34" charset="0"/>
                <a:ea typeface="Verdana" pitchFamily="34" charset="0"/>
                <a:cs typeface="Verdana" pitchFamily="34" charset="0"/>
              </a:rPr>
              <a:t> (2012)</a:t>
            </a:r>
            <a:endParaRPr lang="en-US" sz="1600" dirty="0">
              <a:latin typeface="Verdana" pitchFamily="34" charset="0"/>
              <a:ea typeface="Verdana" pitchFamily="34" charset="0"/>
              <a:cs typeface="Verdana" pitchFamily="34" charset="0"/>
            </a:endParaRPr>
          </a:p>
          <a:p>
            <a:pPr marL="68580" indent="0" algn="ctr">
              <a:buNone/>
            </a:pPr>
            <a:r>
              <a:rPr lang="en-US" sz="1600" dirty="0">
                <a:latin typeface="Verdana" pitchFamily="34" charset="0"/>
                <a:ea typeface="Verdana" pitchFamily="34" charset="0"/>
                <a:cs typeface="Verdana" pitchFamily="34" charset="0"/>
              </a:rPr>
              <a:t>“a lack of established policies and procedures for assessment puts a library at risk for financial loss…”</a:t>
            </a:r>
          </a:p>
          <a:p>
            <a:pPr marL="68580" indent="0" algn="r">
              <a:buNone/>
            </a:pPr>
            <a:r>
              <a:rPr lang="en-US" sz="1600" b="1" dirty="0">
                <a:latin typeface="Verdana" pitchFamily="34" charset="0"/>
                <a:ea typeface="Verdana" pitchFamily="34" charset="0"/>
                <a:cs typeface="Verdana" pitchFamily="34" charset="0"/>
              </a:rPr>
              <a:t>Thomas (2012)</a:t>
            </a:r>
          </a:p>
          <a:p>
            <a:pPr marL="68580" indent="0" algn="ctr">
              <a:buNone/>
            </a:pPr>
            <a:r>
              <a:rPr lang="en-US" sz="1600" dirty="0">
                <a:latin typeface="Verdana" pitchFamily="34" charset="0"/>
                <a:ea typeface="Verdana" pitchFamily="34" charset="0"/>
                <a:cs typeface="Verdana" pitchFamily="34" charset="0"/>
              </a:rPr>
              <a:t>“Many procedures are not documented and rely on informal channels of communication”</a:t>
            </a:r>
          </a:p>
          <a:p>
            <a:pPr marL="68580" indent="0" algn="r">
              <a:buNone/>
            </a:pPr>
            <a:r>
              <a:rPr lang="en-GB" sz="1600" b="1" dirty="0" err="1">
                <a:latin typeface="Verdana" pitchFamily="34" charset="0"/>
                <a:ea typeface="Verdana" pitchFamily="34" charset="0"/>
                <a:cs typeface="Verdana" pitchFamily="34" charset="0"/>
              </a:rPr>
              <a:t>Adlington</a:t>
            </a:r>
            <a:r>
              <a:rPr lang="en-GB" sz="1600" b="1" dirty="0">
                <a:latin typeface="Verdana" pitchFamily="34" charset="0"/>
                <a:ea typeface="Verdana" pitchFamily="34" charset="0"/>
                <a:cs typeface="Verdana" pitchFamily="34" charset="0"/>
              </a:rPr>
              <a:t> (2006)</a:t>
            </a:r>
            <a:endParaRPr lang="en-US" sz="1600" b="1" dirty="0">
              <a:latin typeface="Verdana" pitchFamily="34" charset="0"/>
              <a:ea typeface="Verdana" pitchFamily="34" charset="0"/>
              <a:cs typeface="Verdana" pitchFamily="34" charset="0"/>
            </a:endParaRPr>
          </a:p>
        </p:txBody>
      </p:sp>
      <p:pic>
        <p:nvPicPr>
          <p:cNvPr id="7" name="Content Placeholder 6">
            <a:hlinkClick r:id="rId3"/>
          </p:cNvPr>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7010400" y="5486400"/>
            <a:ext cx="1568356" cy="964406"/>
          </a:xfrm>
        </p:spPr>
      </p:pic>
      <p:sp>
        <p:nvSpPr>
          <p:cNvPr id="2" name="Rectangle 1"/>
          <p:cNvSpPr/>
          <p:nvPr/>
        </p:nvSpPr>
        <p:spPr>
          <a:xfrm>
            <a:off x="5562600" y="76200"/>
            <a:ext cx="1550424" cy="430887"/>
          </a:xfrm>
          <a:prstGeom prst="rect">
            <a:avLst/>
          </a:prstGeom>
        </p:spPr>
        <p:txBody>
          <a:bodyPr wrap="none">
            <a:spAutoFit/>
          </a:bodyPr>
          <a:lstStyle/>
          <a:p>
            <a:r>
              <a:rPr lang="en-US" sz="2200" b="1" dirty="0">
                <a:solidFill>
                  <a:schemeClr val="accent1"/>
                </a:solidFill>
                <a:latin typeface="Verdana" pitchFamily="34" charset="0"/>
                <a:ea typeface="Verdana" pitchFamily="34" charset="0"/>
                <a:cs typeface="Verdana" pitchFamily="34" charset="0"/>
              </a:rPr>
              <a:t>#6terms</a:t>
            </a:r>
          </a:p>
        </p:txBody>
      </p:sp>
    </p:spTree>
    <p:extLst>
      <p:ext uri="{BB962C8B-B14F-4D97-AF65-F5344CB8AC3E}">
        <p14:creationId xmlns:p14="http://schemas.microsoft.com/office/powerpoint/2010/main" val="24084744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7024744" cy="648736"/>
          </a:xfrm>
        </p:spPr>
        <p:txBody>
          <a:bodyPr>
            <a:normAutofit/>
          </a:bodyPr>
          <a:lstStyle/>
          <a:p>
            <a:r>
              <a:rPr lang="en-US" sz="2400" b="1" dirty="0" smtClean="0">
                <a:solidFill>
                  <a:schemeClr val="tx1"/>
                </a:solidFill>
                <a:latin typeface="Verdana" pitchFamily="34" charset="0"/>
                <a:ea typeface="Verdana" pitchFamily="34" charset="0"/>
                <a:cs typeface="Verdana" pitchFamily="34" charset="0"/>
              </a:rPr>
              <a:t>TERMS 3: Implementation</a:t>
            </a:r>
            <a:endParaRPr lang="en-US" sz="2400" b="1" dirty="0">
              <a:solidFill>
                <a:schemeClr val="tx1"/>
              </a:solidFill>
              <a:latin typeface="Verdana" pitchFamily="34" charset="0"/>
              <a:ea typeface="Verdana" pitchFamily="34" charset="0"/>
              <a:cs typeface="Verdana" pitchFamily="34" charset="0"/>
            </a:endParaRPr>
          </a:p>
        </p:txBody>
      </p:sp>
      <p:sp>
        <p:nvSpPr>
          <p:cNvPr id="3" name="Content Placeholder 2"/>
          <p:cNvSpPr>
            <a:spLocks noGrp="1"/>
          </p:cNvSpPr>
          <p:nvPr>
            <p:ph sz="quarter" idx="13"/>
          </p:nvPr>
        </p:nvSpPr>
        <p:spPr>
          <a:xfrm>
            <a:off x="1042416" y="1600200"/>
            <a:ext cx="4672584" cy="4206240"/>
          </a:xfrm>
        </p:spPr>
        <p:txBody>
          <a:bodyPr>
            <a:normAutofit/>
          </a:bodyPr>
          <a:lstStyle/>
          <a:p>
            <a:r>
              <a:rPr lang="en-US" sz="1800" b="1" dirty="0" smtClean="0">
                <a:latin typeface="Verdana" pitchFamily="34" charset="0"/>
                <a:ea typeface="Verdana" pitchFamily="34" charset="0"/>
                <a:cs typeface="Verdana" pitchFamily="34" charset="0"/>
              </a:rPr>
              <a:t>Test</a:t>
            </a:r>
          </a:p>
          <a:p>
            <a:endParaRPr lang="en-US" sz="1800" b="1" dirty="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Market</a:t>
            </a:r>
            <a:endParaRPr lang="en-US" sz="1800" b="1" dirty="0">
              <a:latin typeface="Verdana" pitchFamily="34" charset="0"/>
              <a:ea typeface="Verdana" pitchFamily="34" charset="0"/>
              <a:cs typeface="Verdana" pitchFamily="34" charset="0"/>
            </a:endParaRPr>
          </a:p>
          <a:p>
            <a:endParaRPr lang="en-GB" sz="1800" b="1" dirty="0" smtClean="0">
              <a:latin typeface="Verdana" pitchFamily="34" charset="0"/>
              <a:ea typeface="Verdana" pitchFamily="34" charset="0"/>
              <a:cs typeface="Verdana" pitchFamily="34" charset="0"/>
            </a:endParaRPr>
          </a:p>
          <a:p>
            <a:r>
              <a:rPr lang="en-GB" sz="1800" b="1" dirty="0" smtClean="0">
                <a:latin typeface="Verdana" pitchFamily="34" charset="0"/>
                <a:ea typeface="Verdana" pitchFamily="34" charset="0"/>
                <a:cs typeface="Verdana" pitchFamily="34" charset="0"/>
              </a:rPr>
              <a:t>Train </a:t>
            </a:r>
            <a:r>
              <a:rPr lang="en-GB" sz="1800" b="1" dirty="0">
                <a:latin typeface="Verdana" pitchFamily="34" charset="0"/>
                <a:ea typeface="Verdana" pitchFamily="34" charset="0"/>
                <a:cs typeface="Verdana" pitchFamily="34" charset="0"/>
              </a:rPr>
              <a:t>and Document</a:t>
            </a:r>
          </a:p>
          <a:p>
            <a:endParaRPr lang="en-GB" sz="1800" b="1" dirty="0" smtClean="0">
              <a:latin typeface="Verdana" pitchFamily="34" charset="0"/>
              <a:ea typeface="Verdana" pitchFamily="34" charset="0"/>
              <a:cs typeface="Verdana" pitchFamily="34" charset="0"/>
            </a:endParaRPr>
          </a:p>
          <a:p>
            <a:r>
              <a:rPr lang="en-GB" sz="1800" b="1" dirty="0" smtClean="0">
                <a:latin typeface="Verdana" pitchFamily="34" charset="0"/>
                <a:ea typeface="Verdana" pitchFamily="34" charset="0"/>
                <a:cs typeface="Verdana" pitchFamily="34" charset="0"/>
              </a:rPr>
              <a:t>Do </a:t>
            </a:r>
            <a:r>
              <a:rPr lang="en-GB" sz="1800" b="1" dirty="0">
                <a:latin typeface="Verdana" pitchFamily="34" charset="0"/>
                <a:ea typeface="Verdana" pitchFamily="34" charset="0"/>
                <a:cs typeface="Verdana" pitchFamily="34" charset="0"/>
              </a:rPr>
              <a:t>a Soft Launch</a:t>
            </a:r>
          </a:p>
          <a:p>
            <a:endParaRPr lang="en-GB" sz="1800" b="1" dirty="0" smtClean="0">
              <a:latin typeface="Verdana" pitchFamily="34" charset="0"/>
              <a:ea typeface="Verdana" pitchFamily="34" charset="0"/>
              <a:cs typeface="Verdana" pitchFamily="34" charset="0"/>
            </a:endParaRPr>
          </a:p>
          <a:p>
            <a:r>
              <a:rPr lang="en-GB" sz="1800" b="1" dirty="0" smtClean="0">
                <a:latin typeface="Verdana" pitchFamily="34" charset="0"/>
                <a:ea typeface="Verdana" pitchFamily="34" charset="0"/>
                <a:cs typeface="Verdana" pitchFamily="34" charset="0"/>
              </a:rPr>
              <a:t>Assess </a:t>
            </a:r>
            <a:r>
              <a:rPr lang="en-GB" sz="1800" b="1" dirty="0">
                <a:latin typeface="Verdana" pitchFamily="34" charset="0"/>
                <a:ea typeface="Verdana" pitchFamily="34" charset="0"/>
                <a:cs typeface="Verdana" pitchFamily="34" charset="0"/>
              </a:rPr>
              <a:t>Feedback</a:t>
            </a:r>
          </a:p>
          <a:p>
            <a:endParaRPr lang="en-GB" sz="1800" b="1" dirty="0" smtClean="0">
              <a:latin typeface="Verdana" pitchFamily="34" charset="0"/>
              <a:ea typeface="Verdana" pitchFamily="34" charset="0"/>
              <a:cs typeface="Verdana" pitchFamily="34" charset="0"/>
            </a:endParaRPr>
          </a:p>
          <a:p>
            <a:r>
              <a:rPr lang="en-GB" sz="1800" b="1" dirty="0" smtClean="0">
                <a:latin typeface="Verdana" pitchFamily="34" charset="0"/>
                <a:ea typeface="Verdana" pitchFamily="34" charset="0"/>
                <a:cs typeface="Verdana" pitchFamily="34" charset="0"/>
              </a:rPr>
              <a:t>Launch</a:t>
            </a:r>
            <a:endParaRPr lang="en-US" sz="1800" b="1" dirty="0">
              <a:latin typeface="Verdana" pitchFamily="34" charset="0"/>
              <a:ea typeface="Verdana" pitchFamily="34" charset="0"/>
              <a:cs typeface="Verdana" pitchFamily="34" charset="0"/>
            </a:endParaRPr>
          </a:p>
        </p:txBody>
      </p:sp>
      <p:pic>
        <p:nvPicPr>
          <p:cNvPr id="4098" name="Picture 2">
            <a:hlinkClick r:id="rId2"/>
          </p:cNvPr>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5410200"/>
            <a:ext cx="156680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89936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14400"/>
            <a:ext cx="7024744" cy="685800"/>
          </a:xfrm>
        </p:spPr>
        <p:txBody>
          <a:bodyPr>
            <a:normAutofit/>
          </a:bodyPr>
          <a:lstStyle/>
          <a:p>
            <a:r>
              <a:rPr lang="en-US" sz="2400" b="1" dirty="0" smtClean="0">
                <a:solidFill>
                  <a:schemeClr val="tx1"/>
                </a:solidFill>
                <a:latin typeface="Verdana" pitchFamily="34" charset="0"/>
                <a:ea typeface="Verdana" pitchFamily="34" charset="0"/>
                <a:cs typeface="Verdana" pitchFamily="34" charset="0"/>
              </a:rPr>
              <a:t>TERMS 3: </a:t>
            </a:r>
            <a:r>
              <a:rPr lang="en-US" sz="2400" b="1" dirty="0" smtClean="0">
                <a:latin typeface="Verdana" pitchFamily="34" charset="0"/>
                <a:ea typeface="Verdana" pitchFamily="34" charset="0"/>
                <a:cs typeface="Verdana" pitchFamily="34" charset="0"/>
              </a:rPr>
              <a:t>Test</a:t>
            </a:r>
            <a:endParaRPr lang="en-US" sz="2400" b="1" dirty="0">
              <a:solidFill>
                <a:schemeClr val="tx1"/>
              </a:solidFill>
              <a:latin typeface="Verdana" pitchFamily="34" charset="0"/>
              <a:ea typeface="Verdana" pitchFamily="34" charset="0"/>
              <a:cs typeface="Verdana" pitchFamily="34" charset="0"/>
            </a:endParaRPr>
          </a:p>
        </p:txBody>
      </p:sp>
      <p:pic>
        <p:nvPicPr>
          <p:cNvPr id="2050" name="Picture 2">
            <a:hlinkClick r:id="rId3"/>
          </p:cNvPr>
          <p:cNvPicPr>
            <a:picLocks noGrp="1" noChangeAspect="1" noChangeArrowheads="1"/>
          </p:cNvPicPr>
          <p:nvPr>
            <p:ph sz="quarter" idx="14"/>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5486400"/>
            <a:ext cx="1566808" cy="96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1313" y="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3"/>
          </p:nvPr>
        </p:nvSpPr>
        <p:spPr/>
        <p:txBody>
          <a:bodyPr>
            <a:normAutofit lnSpcReduction="10000"/>
          </a:bodyPr>
          <a:lstStyle/>
          <a:p>
            <a:r>
              <a:rPr lang="en-GB" sz="1800" b="1" dirty="0">
                <a:latin typeface="Verdana" pitchFamily="34" charset="0"/>
                <a:ea typeface="Verdana" pitchFamily="34" charset="0"/>
                <a:cs typeface="Verdana" pitchFamily="34" charset="0"/>
              </a:rPr>
              <a:t>Does the URL work</a:t>
            </a:r>
            <a:r>
              <a:rPr lang="en-GB" sz="1800" b="1" dirty="0" smtClean="0">
                <a:latin typeface="Verdana" pitchFamily="34" charset="0"/>
                <a:ea typeface="Verdana" pitchFamily="34" charset="0"/>
                <a:cs typeface="Verdana" pitchFamily="34" charset="0"/>
              </a:rPr>
              <a:t>?</a:t>
            </a:r>
          </a:p>
          <a:p>
            <a:r>
              <a:rPr lang="en-GB" sz="1800" b="1" dirty="0" smtClean="0">
                <a:latin typeface="Verdana" pitchFamily="34" charset="0"/>
                <a:ea typeface="Verdana" pitchFamily="34" charset="0"/>
                <a:cs typeface="Verdana" pitchFamily="34" charset="0"/>
              </a:rPr>
              <a:t>Has authentication been set up?</a:t>
            </a:r>
          </a:p>
          <a:p>
            <a:pPr lvl="1"/>
            <a:r>
              <a:rPr lang="en-GB" sz="1600" b="1" dirty="0" smtClean="0">
                <a:latin typeface="Verdana" pitchFamily="34" charset="0"/>
                <a:ea typeface="Verdana" pitchFamily="34" charset="0"/>
                <a:cs typeface="Verdana" pitchFamily="34" charset="0"/>
              </a:rPr>
              <a:t>On and off campus?</a:t>
            </a:r>
          </a:p>
          <a:p>
            <a:r>
              <a:rPr lang="en-GB" sz="1800" b="1" dirty="0" smtClean="0">
                <a:latin typeface="Verdana" pitchFamily="34" charset="0"/>
                <a:ea typeface="Verdana" pitchFamily="34" charset="0"/>
                <a:cs typeface="Verdana" pitchFamily="34" charset="0"/>
              </a:rPr>
              <a:t>Is it in the knowledge base/link resolver, federated search etc.</a:t>
            </a:r>
          </a:p>
          <a:p>
            <a:r>
              <a:rPr lang="en-GB" sz="1800" b="1" dirty="0" smtClean="0">
                <a:latin typeface="Verdana" pitchFamily="34" charset="0"/>
                <a:ea typeface="Verdana" pitchFamily="34" charset="0"/>
                <a:cs typeface="Verdana" pitchFamily="34" charset="0"/>
              </a:rPr>
              <a:t>Have other points of access been checked?</a:t>
            </a:r>
          </a:p>
          <a:p>
            <a:r>
              <a:rPr lang="en-GB" sz="1800" b="1" dirty="0" smtClean="0">
                <a:latin typeface="Verdana" pitchFamily="34" charset="0"/>
                <a:ea typeface="Verdana" pitchFamily="34" charset="0"/>
                <a:cs typeface="Verdana" pitchFamily="34" charset="0"/>
              </a:rPr>
              <a:t>Are there MARC records?</a:t>
            </a:r>
          </a:p>
          <a:p>
            <a:pPr lvl="1"/>
            <a:r>
              <a:rPr lang="en-GB" sz="1600" b="1" dirty="0" smtClean="0">
                <a:latin typeface="Verdana" pitchFamily="34" charset="0"/>
                <a:ea typeface="Verdana" pitchFamily="34" charset="0"/>
                <a:cs typeface="Verdana" pitchFamily="34" charset="0"/>
              </a:rPr>
              <a:t>Do they need editing?</a:t>
            </a:r>
          </a:p>
          <a:p>
            <a:pPr lvl="1"/>
            <a:endParaRPr lang="en-GB" sz="1600" b="1" dirty="0" smtClean="0">
              <a:latin typeface="Verdana" pitchFamily="34" charset="0"/>
              <a:ea typeface="Verdana" pitchFamily="34" charset="0"/>
              <a:cs typeface="Verdana" pitchFamily="34" charset="0"/>
            </a:endParaRPr>
          </a:p>
          <a:p>
            <a:endParaRPr lang="en-GB" sz="1800" b="1" dirty="0">
              <a:latin typeface="Verdana" pitchFamily="34" charset="0"/>
              <a:ea typeface="Verdana" pitchFamily="34" charset="0"/>
              <a:cs typeface="Verdana" pitchFamily="34" charset="0"/>
            </a:endParaRPr>
          </a:p>
          <a:p>
            <a:endParaRPr lang="en-GB" dirty="0"/>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6800" y="2375356"/>
            <a:ext cx="3429000" cy="2286000"/>
          </a:xfrm>
          <a:prstGeom prst="rect">
            <a:avLst/>
          </a:prstGeom>
        </p:spPr>
      </p:pic>
      <p:sp>
        <p:nvSpPr>
          <p:cNvPr id="7" name="TextBox 6"/>
          <p:cNvSpPr txBox="1"/>
          <p:nvPr/>
        </p:nvSpPr>
        <p:spPr>
          <a:xfrm>
            <a:off x="4876800" y="4661356"/>
            <a:ext cx="3528530" cy="215444"/>
          </a:xfrm>
          <a:prstGeom prst="rect">
            <a:avLst/>
          </a:prstGeom>
          <a:noFill/>
        </p:spPr>
        <p:txBody>
          <a:bodyPr wrap="none" rtlCol="0">
            <a:spAutoFit/>
          </a:bodyPr>
          <a:lstStyle/>
          <a:p>
            <a:r>
              <a:rPr lang="en-GB" sz="800" dirty="0"/>
              <a:t>http://farm7.staticflickr.com/6201/6073263569_00d3508d7a_o_d.jpg</a:t>
            </a:r>
          </a:p>
        </p:txBody>
      </p:sp>
    </p:spTree>
    <p:extLst>
      <p:ext uri="{BB962C8B-B14F-4D97-AF65-F5344CB8AC3E}">
        <p14:creationId xmlns:p14="http://schemas.microsoft.com/office/powerpoint/2010/main" val="27758563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14400"/>
            <a:ext cx="7024744" cy="685800"/>
          </a:xfrm>
        </p:spPr>
        <p:txBody>
          <a:bodyPr>
            <a:normAutofit/>
          </a:bodyPr>
          <a:lstStyle/>
          <a:p>
            <a:r>
              <a:rPr lang="en-US" sz="2400" b="1" dirty="0" smtClean="0">
                <a:solidFill>
                  <a:schemeClr val="tx1"/>
                </a:solidFill>
                <a:latin typeface="Verdana" pitchFamily="34" charset="0"/>
                <a:ea typeface="Verdana" pitchFamily="34" charset="0"/>
                <a:cs typeface="Verdana" pitchFamily="34" charset="0"/>
              </a:rPr>
              <a:t>TERMS 3: </a:t>
            </a:r>
            <a:r>
              <a:rPr lang="en-US" sz="2400" b="1" dirty="0" smtClean="0">
                <a:latin typeface="Verdana" pitchFamily="34" charset="0"/>
                <a:ea typeface="Verdana" pitchFamily="34" charset="0"/>
                <a:cs typeface="Verdana" pitchFamily="34" charset="0"/>
              </a:rPr>
              <a:t>Marketing plan</a:t>
            </a:r>
            <a:endParaRPr lang="en-US" sz="2400" b="1" dirty="0">
              <a:solidFill>
                <a:schemeClr val="tx1"/>
              </a:solidFill>
              <a:latin typeface="Verdana" pitchFamily="34" charset="0"/>
              <a:ea typeface="Verdana" pitchFamily="34" charset="0"/>
              <a:cs typeface="Verdana" pitchFamily="34" charset="0"/>
            </a:endParaRPr>
          </a:p>
        </p:txBody>
      </p:sp>
      <p:pic>
        <p:nvPicPr>
          <p:cNvPr id="2050" name="Picture 2">
            <a:hlinkClick r:id="rId3"/>
          </p:cNvPr>
          <p:cNvPicPr>
            <a:picLocks noGrp="1" noChangeAspect="1" noChangeArrowheads="1"/>
          </p:cNvPicPr>
          <p:nvPr>
            <p:ph sz="quarter" idx="14"/>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5486400"/>
            <a:ext cx="1566808" cy="96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1313" y="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3"/>
          </p:nvPr>
        </p:nvSpPr>
        <p:spPr/>
        <p:txBody>
          <a:bodyPr/>
          <a:lstStyle/>
          <a:p>
            <a:r>
              <a:rPr lang="en-GB" sz="1800" b="1" dirty="0" smtClean="0">
                <a:latin typeface="Verdana" pitchFamily="34" charset="0"/>
                <a:ea typeface="Verdana" pitchFamily="34" charset="0"/>
                <a:cs typeface="Verdana" pitchFamily="34" charset="0"/>
              </a:rPr>
              <a:t>Essential </a:t>
            </a:r>
            <a:r>
              <a:rPr lang="en-GB" sz="1800" b="1" dirty="0">
                <a:latin typeface="Verdana" pitchFamily="34" charset="0"/>
                <a:ea typeface="Verdana" pitchFamily="34" charset="0"/>
                <a:cs typeface="Verdana" pitchFamily="34" charset="0"/>
              </a:rPr>
              <a:t>to have a marketing </a:t>
            </a:r>
            <a:r>
              <a:rPr lang="en-GB" sz="1800" b="1" dirty="0" smtClean="0">
                <a:latin typeface="Verdana" pitchFamily="34" charset="0"/>
                <a:ea typeface="Verdana" pitchFamily="34" charset="0"/>
                <a:cs typeface="Verdana" pitchFamily="34" charset="0"/>
              </a:rPr>
              <a:t>plan of some sort</a:t>
            </a:r>
          </a:p>
          <a:p>
            <a:endParaRPr lang="en-GB" sz="1800" b="1" dirty="0" smtClean="0">
              <a:latin typeface="Verdana" pitchFamily="34" charset="0"/>
              <a:ea typeface="Verdana" pitchFamily="34" charset="0"/>
              <a:cs typeface="Verdana" pitchFamily="34" charset="0"/>
            </a:endParaRPr>
          </a:p>
          <a:p>
            <a:r>
              <a:rPr lang="en-GB" sz="1800" b="1" dirty="0" smtClean="0">
                <a:latin typeface="Verdana" pitchFamily="34" charset="0"/>
                <a:ea typeface="Verdana" pitchFamily="34" charset="0"/>
                <a:cs typeface="Verdana" pitchFamily="34" charset="0"/>
              </a:rPr>
              <a:t>Who are the main group(s) of users?</a:t>
            </a:r>
          </a:p>
          <a:p>
            <a:endParaRPr lang="en-GB" sz="1800" b="1" dirty="0" smtClean="0">
              <a:latin typeface="Verdana" pitchFamily="34" charset="0"/>
              <a:ea typeface="Verdana" pitchFamily="34" charset="0"/>
              <a:cs typeface="Verdana" pitchFamily="34" charset="0"/>
            </a:endParaRPr>
          </a:p>
          <a:p>
            <a:r>
              <a:rPr lang="en-GB" sz="1800" b="1" dirty="0" smtClean="0">
                <a:latin typeface="Verdana" pitchFamily="34" charset="0"/>
                <a:ea typeface="Verdana" pitchFamily="34" charset="0"/>
                <a:cs typeface="Verdana" pitchFamily="34" charset="0"/>
              </a:rPr>
              <a:t>Have they been told?</a:t>
            </a:r>
          </a:p>
          <a:p>
            <a:endParaRPr lang="en-GB" sz="1800" b="1" dirty="0">
              <a:latin typeface="Verdana" pitchFamily="34" charset="0"/>
              <a:ea typeface="Verdana" pitchFamily="34" charset="0"/>
              <a:cs typeface="Verdana" pitchFamily="34" charset="0"/>
            </a:endParaRPr>
          </a:p>
          <a:p>
            <a:endParaRPr lang="en-GB"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66982" y="2050723"/>
            <a:ext cx="2408873" cy="3429000"/>
          </a:xfrm>
          <a:prstGeom prst="rect">
            <a:avLst/>
          </a:prstGeom>
        </p:spPr>
      </p:pic>
      <p:sp>
        <p:nvSpPr>
          <p:cNvPr id="5" name="TextBox 4"/>
          <p:cNvSpPr txBox="1"/>
          <p:nvPr/>
        </p:nvSpPr>
        <p:spPr>
          <a:xfrm>
            <a:off x="5029200" y="5499556"/>
            <a:ext cx="3079689" cy="215444"/>
          </a:xfrm>
          <a:prstGeom prst="rect">
            <a:avLst/>
          </a:prstGeom>
          <a:noFill/>
        </p:spPr>
        <p:txBody>
          <a:bodyPr wrap="none" rtlCol="0">
            <a:spAutoFit/>
          </a:bodyPr>
          <a:lstStyle/>
          <a:p>
            <a:r>
              <a:rPr lang="en-GB" sz="800" dirty="0"/>
              <a:t>http://www.flickr.com/photos/18946008@N06/2220871410/</a:t>
            </a:r>
          </a:p>
        </p:txBody>
      </p:sp>
    </p:spTree>
    <p:extLst>
      <p:ext uri="{BB962C8B-B14F-4D97-AF65-F5344CB8AC3E}">
        <p14:creationId xmlns:p14="http://schemas.microsoft.com/office/powerpoint/2010/main" val="4418983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14400"/>
            <a:ext cx="7024744" cy="685800"/>
          </a:xfrm>
        </p:spPr>
        <p:txBody>
          <a:bodyPr>
            <a:normAutofit/>
          </a:bodyPr>
          <a:lstStyle/>
          <a:p>
            <a:r>
              <a:rPr lang="en-US" sz="2400" b="1" dirty="0" smtClean="0">
                <a:solidFill>
                  <a:schemeClr val="tx1"/>
                </a:solidFill>
                <a:latin typeface="Verdana" pitchFamily="34" charset="0"/>
                <a:ea typeface="Verdana" pitchFamily="34" charset="0"/>
                <a:cs typeface="Verdana" pitchFamily="34" charset="0"/>
              </a:rPr>
              <a:t>TERMS 3: </a:t>
            </a:r>
            <a:r>
              <a:rPr lang="en-US" sz="2400" b="1" dirty="0" smtClean="0">
                <a:latin typeface="Verdana" pitchFamily="34" charset="0"/>
                <a:ea typeface="Verdana" pitchFamily="34" charset="0"/>
                <a:cs typeface="Verdana" pitchFamily="34" charset="0"/>
              </a:rPr>
              <a:t>Train and document</a:t>
            </a:r>
            <a:endParaRPr lang="en-US" sz="2400" b="1" dirty="0">
              <a:solidFill>
                <a:schemeClr val="tx1"/>
              </a:solidFill>
              <a:latin typeface="Verdana" pitchFamily="34" charset="0"/>
              <a:ea typeface="Verdana" pitchFamily="34" charset="0"/>
              <a:cs typeface="Verdana" pitchFamily="34" charset="0"/>
            </a:endParaRPr>
          </a:p>
        </p:txBody>
      </p:sp>
      <p:pic>
        <p:nvPicPr>
          <p:cNvPr id="2050" name="Picture 2">
            <a:hlinkClick r:id="rId3"/>
          </p:cNvPr>
          <p:cNvPicPr>
            <a:picLocks noGrp="1" noChangeAspect="1" noChangeArrowheads="1"/>
          </p:cNvPicPr>
          <p:nvPr>
            <p:ph sz="quarter" idx="14"/>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5486400"/>
            <a:ext cx="1566808" cy="96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3"/>
          </p:nvPr>
        </p:nvSpPr>
        <p:spPr>
          <a:xfrm>
            <a:off x="1042416" y="2313432"/>
            <a:ext cx="3300984" cy="3493008"/>
          </a:xfrm>
        </p:spPr>
        <p:txBody>
          <a:bodyPr>
            <a:normAutofit/>
          </a:bodyPr>
          <a:lstStyle/>
          <a:p>
            <a:r>
              <a:rPr lang="en-GB" sz="1800" b="1" dirty="0">
                <a:latin typeface="Verdana" pitchFamily="34" charset="0"/>
                <a:ea typeface="Verdana" pitchFamily="34" charset="0"/>
                <a:cs typeface="Verdana" pitchFamily="34" charset="0"/>
              </a:rPr>
              <a:t>Use the free </a:t>
            </a:r>
            <a:r>
              <a:rPr lang="en-GB" sz="1800" b="1" dirty="0" smtClean="0">
                <a:latin typeface="Verdana" pitchFamily="34" charset="0"/>
                <a:ea typeface="Verdana" pitchFamily="34" charset="0"/>
                <a:cs typeface="Verdana" pitchFamily="34" charset="0"/>
              </a:rPr>
              <a:t>training</a:t>
            </a:r>
          </a:p>
          <a:p>
            <a:pPr lvl="1"/>
            <a:r>
              <a:rPr lang="en-GB" sz="1600" b="1" dirty="0" smtClean="0">
                <a:latin typeface="Verdana" pitchFamily="34" charset="0"/>
                <a:ea typeface="Verdana" pitchFamily="34" charset="0"/>
                <a:cs typeface="Verdana" pitchFamily="34" charset="0"/>
              </a:rPr>
              <a:t>You’ve </a:t>
            </a:r>
            <a:r>
              <a:rPr lang="en-GB" sz="1600" b="1" dirty="0">
                <a:latin typeface="Verdana" pitchFamily="34" charset="0"/>
                <a:ea typeface="Verdana" pitchFamily="34" charset="0"/>
                <a:cs typeface="Verdana" pitchFamily="34" charset="0"/>
              </a:rPr>
              <a:t>paid for it</a:t>
            </a:r>
          </a:p>
          <a:p>
            <a:pPr lvl="1"/>
            <a:r>
              <a:rPr lang="en-GB" sz="1600" b="1" dirty="0" smtClean="0">
                <a:latin typeface="Verdana" pitchFamily="34" charset="0"/>
                <a:ea typeface="Verdana" pitchFamily="34" charset="0"/>
                <a:cs typeface="Verdana" pitchFamily="34" charset="0"/>
              </a:rPr>
              <a:t>Webinars</a:t>
            </a:r>
          </a:p>
          <a:p>
            <a:pPr lvl="1"/>
            <a:r>
              <a:rPr lang="en-GB" sz="1600" b="1" dirty="0" smtClean="0">
                <a:latin typeface="Verdana" pitchFamily="34" charset="0"/>
                <a:ea typeface="Verdana" pitchFamily="34" charset="0"/>
                <a:cs typeface="Verdana" pitchFamily="34" charset="0"/>
              </a:rPr>
              <a:t>Face to face training</a:t>
            </a:r>
          </a:p>
          <a:p>
            <a:pPr lvl="1"/>
            <a:r>
              <a:rPr lang="en-GB" sz="1600" b="1" dirty="0" smtClean="0">
                <a:latin typeface="Verdana" pitchFamily="34" charset="0"/>
                <a:ea typeface="Verdana" pitchFamily="34" charset="0"/>
                <a:cs typeface="Verdana" pitchFamily="34" charset="0"/>
              </a:rPr>
              <a:t>Train the trainer</a:t>
            </a:r>
          </a:p>
          <a:p>
            <a:pPr lvl="1"/>
            <a:r>
              <a:rPr lang="en-GB" sz="1600" b="1" dirty="0" smtClean="0">
                <a:latin typeface="Verdana" pitchFamily="34" charset="0"/>
                <a:ea typeface="Verdana" pitchFamily="34" charset="0"/>
                <a:cs typeface="Verdana" pitchFamily="34" charset="0"/>
              </a:rPr>
              <a:t>Documentation</a:t>
            </a:r>
            <a:endParaRPr lang="en-GB" sz="1600" b="1" dirty="0">
              <a:latin typeface="Verdana" pitchFamily="34" charset="0"/>
              <a:ea typeface="Verdana" pitchFamily="34" charset="0"/>
              <a:cs typeface="Verdana" pitchFamily="34" charset="0"/>
            </a:endParaRPr>
          </a:p>
          <a:p>
            <a:endParaRPr lang="en-GB" sz="1800" b="1" dirty="0" smtClean="0">
              <a:latin typeface="Verdana" pitchFamily="34" charset="0"/>
              <a:ea typeface="Verdana" pitchFamily="34" charset="0"/>
              <a:cs typeface="Verdana" pitchFamily="34" charset="0"/>
            </a:endParaRPr>
          </a:p>
          <a:p>
            <a:r>
              <a:rPr lang="en-GB" sz="1800" b="1" dirty="0" err="1" smtClean="0">
                <a:latin typeface="Verdana" pitchFamily="34" charset="0"/>
                <a:ea typeface="Verdana" pitchFamily="34" charset="0"/>
                <a:cs typeface="Verdana" pitchFamily="34" charset="0"/>
              </a:rPr>
              <a:t>Libguides</a:t>
            </a:r>
            <a:endParaRPr lang="en-GB" sz="1800" b="1" dirty="0">
              <a:latin typeface="Verdana" pitchFamily="34" charset="0"/>
              <a:ea typeface="Verdana" pitchFamily="34" charset="0"/>
              <a:cs typeface="Verdana"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1000" y="2362200"/>
            <a:ext cx="4295241" cy="2900095"/>
          </a:xfrm>
          <a:prstGeom prst="rect">
            <a:avLst/>
          </a:prstGeom>
        </p:spPr>
      </p:pic>
      <p:pic>
        <p:nvPicPr>
          <p:cNvPr id="133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21313" y="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22738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14400"/>
            <a:ext cx="7024744" cy="685800"/>
          </a:xfrm>
        </p:spPr>
        <p:txBody>
          <a:bodyPr>
            <a:normAutofit/>
          </a:bodyPr>
          <a:lstStyle/>
          <a:p>
            <a:r>
              <a:rPr lang="en-US" sz="2400" b="1" dirty="0" smtClean="0">
                <a:solidFill>
                  <a:schemeClr val="tx1"/>
                </a:solidFill>
                <a:latin typeface="Verdana" pitchFamily="34" charset="0"/>
                <a:ea typeface="Verdana" pitchFamily="34" charset="0"/>
                <a:cs typeface="Verdana" pitchFamily="34" charset="0"/>
              </a:rPr>
              <a:t>TERMS 3: </a:t>
            </a:r>
            <a:r>
              <a:rPr lang="en-US" sz="2400" b="1" dirty="0" smtClean="0">
                <a:latin typeface="Verdana" pitchFamily="34" charset="0"/>
                <a:ea typeface="Verdana" pitchFamily="34" charset="0"/>
                <a:cs typeface="Verdana" pitchFamily="34" charset="0"/>
              </a:rPr>
              <a:t>Soft launch</a:t>
            </a:r>
            <a:endParaRPr lang="en-US" sz="2400" b="1" dirty="0">
              <a:solidFill>
                <a:schemeClr val="tx1"/>
              </a:solidFill>
              <a:latin typeface="Verdana" pitchFamily="34" charset="0"/>
              <a:ea typeface="Verdana" pitchFamily="34" charset="0"/>
              <a:cs typeface="Verdana" pitchFamily="34" charset="0"/>
            </a:endParaRPr>
          </a:p>
        </p:txBody>
      </p:sp>
      <p:pic>
        <p:nvPicPr>
          <p:cNvPr id="2050" name="Picture 2">
            <a:hlinkClick r:id="rId3"/>
          </p:cNvPr>
          <p:cNvPicPr>
            <a:picLocks noGrp="1" noChangeAspect="1" noChangeArrowheads="1"/>
          </p:cNvPicPr>
          <p:nvPr>
            <p:ph sz="quarter" idx="14"/>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5486400"/>
            <a:ext cx="1566808" cy="96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3"/>
          </p:nvPr>
        </p:nvSpPr>
        <p:spPr>
          <a:xfrm>
            <a:off x="1042416" y="2313432"/>
            <a:ext cx="3300984" cy="3493008"/>
          </a:xfrm>
        </p:spPr>
        <p:txBody>
          <a:bodyPr>
            <a:normAutofit fontScale="92500" lnSpcReduction="20000"/>
          </a:bodyPr>
          <a:lstStyle/>
          <a:p>
            <a:r>
              <a:rPr lang="en-GB" sz="1800" b="1" dirty="0" smtClean="0">
                <a:latin typeface="Verdana" pitchFamily="34" charset="0"/>
                <a:ea typeface="Verdana" pitchFamily="34" charset="0"/>
                <a:cs typeface="Verdana" pitchFamily="34" charset="0"/>
              </a:rPr>
              <a:t>A short lead in time may create problems down the line</a:t>
            </a:r>
          </a:p>
          <a:p>
            <a:endParaRPr lang="en-GB" sz="1800" b="1" dirty="0" smtClean="0">
              <a:latin typeface="Verdana" pitchFamily="34" charset="0"/>
              <a:ea typeface="Verdana" pitchFamily="34" charset="0"/>
              <a:cs typeface="Verdana" pitchFamily="34" charset="0"/>
            </a:endParaRPr>
          </a:p>
          <a:p>
            <a:r>
              <a:rPr lang="en-GB" sz="1800" b="1" dirty="0" smtClean="0">
                <a:latin typeface="Verdana" pitchFamily="34" charset="0"/>
                <a:ea typeface="Verdana" pitchFamily="34" charset="0"/>
                <a:cs typeface="Verdana" pitchFamily="34" charset="0"/>
              </a:rPr>
              <a:t>Depending </a:t>
            </a:r>
            <a:r>
              <a:rPr lang="en-GB" sz="1800" b="1" dirty="0">
                <a:latin typeface="Verdana" pitchFamily="34" charset="0"/>
                <a:ea typeface="Verdana" pitchFamily="34" charset="0"/>
                <a:cs typeface="Verdana" pitchFamily="34" charset="0"/>
              </a:rPr>
              <a:t>on the scale and type of resource</a:t>
            </a:r>
          </a:p>
          <a:p>
            <a:pPr lvl="1"/>
            <a:r>
              <a:rPr lang="en-GB" sz="1600" b="1" dirty="0" smtClean="0">
                <a:latin typeface="Verdana" pitchFamily="34" charset="0"/>
                <a:ea typeface="Verdana" pitchFamily="34" charset="0"/>
                <a:cs typeface="Verdana" pitchFamily="34" charset="0"/>
              </a:rPr>
              <a:t>PDA </a:t>
            </a:r>
            <a:r>
              <a:rPr lang="en-GB" sz="1600" b="1" dirty="0">
                <a:latin typeface="Verdana" pitchFamily="34" charset="0"/>
                <a:ea typeface="Verdana" pitchFamily="34" charset="0"/>
                <a:cs typeface="Verdana" pitchFamily="34" charset="0"/>
              </a:rPr>
              <a:t>may only be a soft launch</a:t>
            </a:r>
          </a:p>
          <a:p>
            <a:pPr lvl="1"/>
            <a:r>
              <a:rPr lang="en-GB" sz="1600" b="1" dirty="0">
                <a:latin typeface="Verdana" pitchFamily="34" charset="0"/>
                <a:ea typeface="Verdana" pitchFamily="34" charset="0"/>
                <a:cs typeface="Verdana" pitchFamily="34" charset="0"/>
              </a:rPr>
              <a:t>A platform may </a:t>
            </a:r>
            <a:r>
              <a:rPr lang="en-GB" sz="1600" b="1" dirty="0" smtClean="0">
                <a:latin typeface="Verdana" pitchFamily="34" charset="0"/>
                <a:ea typeface="Verdana" pitchFamily="34" charset="0"/>
                <a:cs typeface="Verdana" pitchFamily="34" charset="0"/>
              </a:rPr>
              <a:t>a soft launch to gather feedback</a:t>
            </a:r>
          </a:p>
          <a:p>
            <a:pPr lvl="1"/>
            <a:r>
              <a:rPr lang="en-GB" sz="1600" b="1" dirty="0" smtClean="0">
                <a:latin typeface="Verdana" pitchFamily="34" charset="0"/>
                <a:ea typeface="Verdana" pitchFamily="34" charset="0"/>
                <a:cs typeface="Verdana" pitchFamily="34" charset="0"/>
              </a:rPr>
              <a:t>A new system may need alpha and beta stages</a:t>
            </a:r>
            <a:endParaRPr lang="en-GB" sz="1600" b="1" dirty="0">
              <a:latin typeface="Verdana" pitchFamily="34" charset="0"/>
              <a:ea typeface="Verdana" pitchFamily="34" charset="0"/>
              <a:cs typeface="Verdana" pitchFamily="34" charset="0"/>
            </a:endParaRPr>
          </a:p>
        </p:txBody>
      </p:sp>
      <p:pic>
        <p:nvPicPr>
          <p:cNvPr id="1433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02524" y="22682"/>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6230" y="2286000"/>
            <a:ext cx="3352800" cy="2514600"/>
          </a:xfrm>
          <a:prstGeom prst="rect">
            <a:avLst/>
          </a:prstGeom>
        </p:spPr>
      </p:pic>
      <p:sp>
        <p:nvSpPr>
          <p:cNvPr id="6" name="TextBox 5"/>
          <p:cNvSpPr txBox="1"/>
          <p:nvPr/>
        </p:nvSpPr>
        <p:spPr>
          <a:xfrm>
            <a:off x="4572000" y="4813756"/>
            <a:ext cx="2932213" cy="215444"/>
          </a:xfrm>
          <a:prstGeom prst="rect">
            <a:avLst/>
          </a:prstGeom>
          <a:noFill/>
        </p:spPr>
        <p:txBody>
          <a:bodyPr wrap="none" rtlCol="0">
            <a:spAutoFit/>
          </a:bodyPr>
          <a:lstStyle/>
          <a:p>
            <a:r>
              <a:rPr lang="en-GB" sz="800" dirty="0"/>
              <a:t>http://www.flickr.com/photos/seven_resist/7522567846/</a:t>
            </a:r>
          </a:p>
        </p:txBody>
      </p:sp>
    </p:spTree>
    <p:extLst>
      <p:ext uri="{BB962C8B-B14F-4D97-AF65-F5344CB8AC3E}">
        <p14:creationId xmlns:p14="http://schemas.microsoft.com/office/powerpoint/2010/main" val="25550244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14400"/>
            <a:ext cx="7024744" cy="685800"/>
          </a:xfrm>
        </p:spPr>
        <p:txBody>
          <a:bodyPr>
            <a:normAutofit/>
          </a:bodyPr>
          <a:lstStyle/>
          <a:p>
            <a:r>
              <a:rPr lang="en-US" sz="2400" b="1" dirty="0" smtClean="0">
                <a:solidFill>
                  <a:schemeClr val="tx1"/>
                </a:solidFill>
                <a:latin typeface="Verdana" pitchFamily="34" charset="0"/>
                <a:ea typeface="Verdana" pitchFamily="34" charset="0"/>
                <a:cs typeface="Verdana" pitchFamily="34" charset="0"/>
              </a:rPr>
              <a:t>TERMS 3: </a:t>
            </a:r>
            <a:r>
              <a:rPr lang="en-GB" sz="2400" b="1" dirty="0" smtClean="0">
                <a:latin typeface="Verdana" pitchFamily="34" charset="0"/>
                <a:ea typeface="Verdana" pitchFamily="34" charset="0"/>
                <a:cs typeface="Verdana" pitchFamily="34" charset="0"/>
              </a:rPr>
              <a:t>Assess Feedback</a:t>
            </a:r>
            <a:endParaRPr lang="en-US" sz="2400" b="1" dirty="0">
              <a:solidFill>
                <a:schemeClr val="tx1"/>
              </a:solidFill>
              <a:latin typeface="Verdana" pitchFamily="34" charset="0"/>
              <a:ea typeface="Verdana" pitchFamily="34" charset="0"/>
              <a:cs typeface="Verdana" pitchFamily="34" charset="0"/>
            </a:endParaRPr>
          </a:p>
        </p:txBody>
      </p:sp>
      <p:pic>
        <p:nvPicPr>
          <p:cNvPr id="2050" name="Picture 2">
            <a:hlinkClick r:id="rId3"/>
          </p:cNvPr>
          <p:cNvPicPr>
            <a:picLocks noGrp="1" noChangeAspect="1" noChangeArrowheads="1"/>
          </p:cNvPicPr>
          <p:nvPr>
            <p:ph sz="quarter" idx="14"/>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5486400"/>
            <a:ext cx="1566808" cy="96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1313" y="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3"/>
          </p:nvPr>
        </p:nvSpPr>
        <p:spPr/>
        <p:txBody>
          <a:bodyPr>
            <a:normAutofit/>
          </a:bodyPr>
          <a:lstStyle/>
          <a:p>
            <a:r>
              <a:rPr lang="en-GB" sz="1800" b="1" dirty="0" smtClean="0">
                <a:latin typeface="Verdana" pitchFamily="34" charset="0"/>
                <a:ea typeface="Verdana" pitchFamily="34" charset="0"/>
                <a:cs typeface="Verdana" pitchFamily="34" charset="0"/>
              </a:rPr>
              <a:t>After soft </a:t>
            </a:r>
            <a:r>
              <a:rPr lang="en-GB" sz="1800" b="1" dirty="0">
                <a:latin typeface="Verdana" pitchFamily="34" charset="0"/>
                <a:ea typeface="Verdana" pitchFamily="34" charset="0"/>
                <a:cs typeface="Verdana" pitchFamily="34" charset="0"/>
              </a:rPr>
              <a:t>launch or between acquisition and </a:t>
            </a:r>
            <a:r>
              <a:rPr lang="en-GB" sz="1800" b="1" dirty="0" smtClean="0">
                <a:latin typeface="Verdana" pitchFamily="34" charset="0"/>
                <a:ea typeface="Verdana" pitchFamily="34" charset="0"/>
                <a:cs typeface="Verdana" pitchFamily="34" charset="0"/>
              </a:rPr>
              <a:t>feedback</a:t>
            </a:r>
          </a:p>
          <a:p>
            <a:pPr lvl="1"/>
            <a:r>
              <a:rPr lang="en-GB" sz="1600" b="1" dirty="0" smtClean="0">
                <a:latin typeface="Verdana" pitchFamily="34" charset="0"/>
                <a:ea typeface="Verdana" pitchFamily="34" charset="0"/>
                <a:cs typeface="Verdana" pitchFamily="34" charset="0"/>
              </a:rPr>
              <a:t>Questionnaires</a:t>
            </a:r>
          </a:p>
          <a:p>
            <a:pPr lvl="1"/>
            <a:r>
              <a:rPr lang="en-GB" sz="1600" b="1" dirty="0" smtClean="0">
                <a:latin typeface="Verdana" pitchFamily="34" charset="0"/>
                <a:ea typeface="Verdana" pitchFamily="34" charset="0"/>
                <a:cs typeface="Verdana" pitchFamily="34" charset="0"/>
              </a:rPr>
              <a:t>Surveys</a:t>
            </a:r>
          </a:p>
          <a:p>
            <a:pPr lvl="1"/>
            <a:r>
              <a:rPr lang="en-GB" sz="1600" b="1" dirty="0" smtClean="0">
                <a:latin typeface="Verdana" pitchFamily="34" charset="0"/>
                <a:ea typeface="Verdana" pitchFamily="34" charset="0"/>
                <a:cs typeface="Verdana" pitchFamily="34" charset="0"/>
              </a:rPr>
              <a:t>Focus Groups etc.</a:t>
            </a:r>
          </a:p>
          <a:p>
            <a:endParaRPr lang="en-GB" sz="1800" b="1" dirty="0" smtClean="0">
              <a:latin typeface="Verdana" pitchFamily="34" charset="0"/>
              <a:ea typeface="Verdana" pitchFamily="34" charset="0"/>
              <a:cs typeface="Verdana" pitchFamily="34" charset="0"/>
            </a:endParaRPr>
          </a:p>
          <a:p>
            <a:r>
              <a:rPr lang="en-GB" sz="1800" b="1" dirty="0" smtClean="0">
                <a:latin typeface="Verdana" pitchFamily="34" charset="0"/>
                <a:ea typeface="Verdana" pitchFamily="34" charset="0"/>
                <a:cs typeface="Verdana" pitchFamily="34" charset="0"/>
              </a:rPr>
              <a:t>Compare this to evaluation in TERMS 4</a:t>
            </a:r>
          </a:p>
          <a:p>
            <a:endParaRPr lang="en-GB" sz="1800" b="1" dirty="0">
              <a:latin typeface="Verdana" pitchFamily="34" charset="0"/>
              <a:ea typeface="Verdana" pitchFamily="34" charset="0"/>
              <a:cs typeface="Verdana" pitchFamily="34" charset="0"/>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5949" y="2285999"/>
            <a:ext cx="3398109" cy="2514601"/>
          </a:xfrm>
          <a:prstGeom prst="rect">
            <a:avLst/>
          </a:prstGeom>
        </p:spPr>
      </p:pic>
    </p:spTree>
    <p:extLst>
      <p:ext uri="{BB962C8B-B14F-4D97-AF65-F5344CB8AC3E}">
        <p14:creationId xmlns:p14="http://schemas.microsoft.com/office/powerpoint/2010/main" val="34832926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14400"/>
            <a:ext cx="7024744" cy="685800"/>
          </a:xfrm>
        </p:spPr>
        <p:txBody>
          <a:bodyPr>
            <a:normAutofit/>
          </a:bodyPr>
          <a:lstStyle/>
          <a:p>
            <a:r>
              <a:rPr lang="en-US" sz="2400" b="1" dirty="0" smtClean="0">
                <a:solidFill>
                  <a:schemeClr val="tx1"/>
                </a:solidFill>
                <a:latin typeface="Verdana" pitchFamily="34" charset="0"/>
                <a:ea typeface="Verdana" pitchFamily="34" charset="0"/>
                <a:cs typeface="Verdana" pitchFamily="34" charset="0"/>
              </a:rPr>
              <a:t>TERMS 3: </a:t>
            </a:r>
            <a:r>
              <a:rPr lang="en-US" sz="2400" b="1" dirty="0" smtClean="0">
                <a:latin typeface="Verdana" pitchFamily="34" charset="0"/>
                <a:ea typeface="Verdana" pitchFamily="34" charset="0"/>
                <a:cs typeface="Verdana" pitchFamily="34" charset="0"/>
              </a:rPr>
              <a:t>Launch</a:t>
            </a:r>
            <a:endParaRPr lang="en-US" sz="2400" b="1" dirty="0">
              <a:solidFill>
                <a:schemeClr val="tx1"/>
              </a:solidFill>
              <a:latin typeface="Verdana" pitchFamily="34" charset="0"/>
              <a:ea typeface="Verdana" pitchFamily="34" charset="0"/>
              <a:cs typeface="Verdana" pitchFamily="34" charset="0"/>
            </a:endParaRPr>
          </a:p>
        </p:txBody>
      </p:sp>
      <p:pic>
        <p:nvPicPr>
          <p:cNvPr id="2050" name="Picture 2">
            <a:hlinkClick r:id="rId3"/>
          </p:cNvPr>
          <p:cNvPicPr>
            <a:picLocks noGrp="1" noChangeAspect="1" noChangeArrowheads="1"/>
          </p:cNvPicPr>
          <p:nvPr>
            <p:ph sz="quarter" idx="14"/>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5486400"/>
            <a:ext cx="1566808" cy="96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3"/>
          </p:nvPr>
        </p:nvSpPr>
        <p:spPr>
          <a:xfrm>
            <a:off x="1042416" y="2313432"/>
            <a:ext cx="3300984" cy="3493008"/>
          </a:xfrm>
        </p:spPr>
        <p:txBody>
          <a:bodyPr>
            <a:normAutofit fontScale="92500" lnSpcReduction="20000"/>
          </a:bodyPr>
          <a:lstStyle/>
          <a:p>
            <a:r>
              <a:rPr lang="en-GB" sz="1800" b="1" dirty="0" smtClean="0">
                <a:latin typeface="Verdana" pitchFamily="34" charset="0"/>
                <a:ea typeface="Verdana" pitchFamily="34" charset="0"/>
                <a:cs typeface="Verdana" pitchFamily="34" charset="0"/>
              </a:rPr>
              <a:t>Depending </a:t>
            </a:r>
            <a:r>
              <a:rPr lang="en-GB" sz="1800" b="1" dirty="0">
                <a:latin typeface="Verdana" pitchFamily="34" charset="0"/>
                <a:ea typeface="Verdana" pitchFamily="34" charset="0"/>
                <a:cs typeface="Verdana" pitchFamily="34" charset="0"/>
              </a:rPr>
              <a:t>on the scale and type of resource</a:t>
            </a:r>
          </a:p>
          <a:p>
            <a:pPr lvl="1"/>
            <a:r>
              <a:rPr lang="en-GB" sz="1600" b="1" dirty="0" smtClean="0">
                <a:latin typeface="Verdana" pitchFamily="34" charset="0"/>
                <a:ea typeface="Verdana" pitchFamily="34" charset="0"/>
                <a:cs typeface="Verdana" pitchFamily="34" charset="0"/>
              </a:rPr>
              <a:t>Timing is important regardless</a:t>
            </a:r>
          </a:p>
          <a:p>
            <a:pPr lvl="1"/>
            <a:r>
              <a:rPr lang="en-GB" sz="1600" b="1" dirty="0" smtClean="0">
                <a:latin typeface="Verdana" pitchFamily="34" charset="0"/>
                <a:ea typeface="Verdana" pitchFamily="34" charset="0"/>
                <a:cs typeface="Verdana" pitchFamily="34" charset="0"/>
              </a:rPr>
              <a:t>Subscriptions</a:t>
            </a:r>
            <a:r>
              <a:rPr lang="en-GB" sz="1600" b="1" dirty="0">
                <a:latin typeface="Verdana" pitchFamily="34" charset="0"/>
                <a:ea typeface="Verdana" pitchFamily="34" charset="0"/>
                <a:cs typeface="Verdana" pitchFamily="34" charset="0"/>
              </a:rPr>
              <a:t>: as soon as the guides are ready</a:t>
            </a:r>
          </a:p>
          <a:p>
            <a:pPr lvl="1"/>
            <a:r>
              <a:rPr lang="en-GB" sz="1600" b="1" dirty="0" smtClean="0">
                <a:latin typeface="Verdana" pitchFamily="34" charset="0"/>
                <a:ea typeface="Verdana" pitchFamily="34" charset="0"/>
                <a:cs typeface="Verdana" pitchFamily="34" charset="0"/>
              </a:rPr>
              <a:t>Major changes at the beginning of an academic year?</a:t>
            </a:r>
          </a:p>
          <a:p>
            <a:pPr lvl="1"/>
            <a:endParaRPr lang="en-GB" sz="1600" b="1" dirty="0" smtClean="0">
              <a:latin typeface="Verdana" pitchFamily="34" charset="0"/>
              <a:ea typeface="Verdana" pitchFamily="34" charset="0"/>
              <a:cs typeface="Verdana" pitchFamily="34" charset="0"/>
            </a:endParaRPr>
          </a:p>
          <a:p>
            <a:r>
              <a:rPr lang="en-GB" sz="1800" b="1" dirty="0" smtClean="0">
                <a:latin typeface="Verdana" pitchFamily="34" charset="0"/>
                <a:ea typeface="Verdana" pitchFamily="34" charset="0"/>
                <a:cs typeface="Verdana" pitchFamily="34" charset="0"/>
              </a:rPr>
              <a:t>Check the marketing plan</a:t>
            </a:r>
          </a:p>
          <a:p>
            <a:pPr lvl="1"/>
            <a:r>
              <a:rPr lang="en-GB" sz="1600" b="1" dirty="0" smtClean="0">
                <a:latin typeface="Verdana" pitchFamily="34" charset="0"/>
                <a:ea typeface="Verdana" pitchFamily="34" charset="0"/>
                <a:cs typeface="Verdana" pitchFamily="34" charset="0"/>
              </a:rPr>
              <a:t>Who is your audience?</a:t>
            </a:r>
            <a:endParaRPr lang="en-GB" sz="1600" b="1" dirty="0">
              <a:latin typeface="Verdana" pitchFamily="34" charset="0"/>
              <a:ea typeface="Verdana" pitchFamily="34" charset="0"/>
              <a:cs typeface="Verdana" pitchFamily="34"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5794" y="2209800"/>
            <a:ext cx="2514600" cy="3352800"/>
          </a:xfrm>
          <a:prstGeom prst="rect">
            <a:avLst/>
          </a:prstGeom>
        </p:spPr>
      </p:pic>
      <p:pic>
        <p:nvPicPr>
          <p:cNvPr id="1433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02524" y="22682"/>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87842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14400"/>
            <a:ext cx="7024744" cy="685800"/>
          </a:xfrm>
        </p:spPr>
        <p:txBody>
          <a:bodyPr>
            <a:normAutofit/>
          </a:bodyPr>
          <a:lstStyle/>
          <a:p>
            <a:r>
              <a:rPr lang="en-US" sz="2400" b="1" dirty="0" smtClean="0">
                <a:solidFill>
                  <a:schemeClr val="tx1"/>
                </a:solidFill>
                <a:latin typeface="Verdana" pitchFamily="34" charset="0"/>
                <a:ea typeface="Verdana" pitchFamily="34" charset="0"/>
                <a:cs typeface="Verdana" pitchFamily="34" charset="0"/>
              </a:rPr>
              <a:t>TERMS 3: </a:t>
            </a:r>
            <a:r>
              <a:rPr lang="en-GB" sz="2400" b="1" dirty="0" smtClean="0">
                <a:latin typeface="Verdana" pitchFamily="34" charset="0"/>
                <a:ea typeface="Verdana" pitchFamily="34" charset="0"/>
                <a:cs typeface="Verdana" pitchFamily="34" charset="0"/>
              </a:rPr>
              <a:t>Hands-on activity</a:t>
            </a:r>
            <a:endParaRPr lang="en-US" sz="2400" b="1" dirty="0">
              <a:solidFill>
                <a:schemeClr val="tx1"/>
              </a:solidFill>
              <a:latin typeface="Verdana" pitchFamily="34" charset="0"/>
              <a:ea typeface="Verdana" pitchFamily="34" charset="0"/>
              <a:cs typeface="Verdana" pitchFamily="34" charset="0"/>
            </a:endParaRPr>
          </a:p>
        </p:txBody>
      </p:sp>
      <p:pic>
        <p:nvPicPr>
          <p:cNvPr id="2050" name="Picture 2">
            <a:hlinkClick r:id="rId3"/>
          </p:cNvPr>
          <p:cNvPicPr>
            <a:picLocks noGrp="1" noChangeAspect="1" noChangeArrowheads="1"/>
          </p:cNvPicPr>
          <p:nvPr>
            <p:ph sz="quarter" idx="14"/>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5486400"/>
            <a:ext cx="1566808" cy="96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1313" y="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096074">
            <a:off x="1219200" y="1973996"/>
            <a:ext cx="6653212" cy="3502495"/>
          </a:xfrm>
          <a:prstGeom prst="rect">
            <a:avLst/>
          </a:prstGeom>
        </p:spPr>
      </p:pic>
    </p:spTree>
    <p:extLst>
      <p:ext uri="{BB962C8B-B14F-4D97-AF65-F5344CB8AC3E}">
        <p14:creationId xmlns:p14="http://schemas.microsoft.com/office/powerpoint/2010/main" val="29091006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895" y="933798"/>
            <a:ext cx="7982211" cy="5543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762000"/>
            <a:ext cx="8229600" cy="584775"/>
          </a:xfrm>
          <a:prstGeom prst="rect">
            <a:avLst/>
          </a:prstGeom>
          <a:noFill/>
        </p:spPr>
        <p:txBody>
          <a:bodyPr wrap="square" rtlCol="0">
            <a:spAutoFit/>
          </a:bodyPr>
          <a:lstStyle/>
          <a:p>
            <a:pPr algn="ctr"/>
            <a:r>
              <a:rPr lang="en-US" sz="3200" b="1" dirty="0" smtClean="0">
                <a:latin typeface="Verdana" pitchFamily="34" charset="0"/>
                <a:ea typeface="Verdana" pitchFamily="34" charset="0"/>
                <a:cs typeface="Verdana" pitchFamily="34" charset="0"/>
              </a:rPr>
              <a:t>TERMS: Morning wrap-up</a:t>
            </a:r>
            <a:endParaRPr lang="en-US" sz="2800" b="1" dirty="0">
              <a:latin typeface="Verdana" pitchFamily="34" charset="0"/>
              <a:ea typeface="Verdana" pitchFamily="34" charset="0"/>
              <a:cs typeface="Verdana" pitchFamily="34" charset="0"/>
            </a:endParaRPr>
          </a:p>
        </p:txBody>
      </p:sp>
      <p:sp>
        <p:nvSpPr>
          <p:cNvPr id="3" name="TextBox 2"/>
          <p:cNvSpPr txBox="1"/>
          <p:nvPr/>
        </p:nvSpPr>
        <p:spPr>
          <a:xfrm>
            <a:off x="5612376" y="76200"/>
            <a:ext cx="1550424" cy="430887"/>
          </a:xfrm>
          <a:prstGeom prst="rect">
            <a:avLst/>
          </a:prstGeom>
          <a:noFill/>
        </p:spPr>
        <p:txBody>
          <a:bodyPr wrap="none" rtlCol="0">
            <a:spAutoFit/>
          </a:bodyPr>
          <a:lstStyle/>
          <a:p>
            <a:r>
              <a:rPr lang="en-GB" sz="2200" b="1" dirty="0">
                <a:solidFill>
                  <a:schemeClr val="accent1"/>
                </a:solidFill>
                <a:latin typeface="Verdana" pitchFamily="34" charset="0"/>
                <a:ea typeface="Verdana" pitchFamily="34" charset="0"/>
                <a:cs typeface="Verdana" pitchFamily="34" charset="0"/>
              </a:rPr>
              <a:t>#6terms</a:t>
            </a:r>
          </a:p>
        </p:txBody>
      </p:sp>
      <p:pic>
        <p:nvPicPr>
          <p:cNvPr id="6" name="Picture 4" descr="88x3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608330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p:cNvSpPr txBox="1">
            <a:spLocks noChangeArrowheads="1"/>
          </p:cNvSpPr>
          <p:nvPr/>
        </p:nvSpPr>
        <p:spPr bwMode="auto">
          <a:xfrm>
            <a:off x="7010400" y="6011863"/>
            <a:ext cx="1785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GB" sz="800" dirty="0"/>
              <a:t>This work is licensed under a </a:t>
            </a:r>
            <a:r>
              <a:rPr lang="en-GB" sz="800" dirty="0">
                <a:hlinkClick r:id="rId5"/>
              </a:rPr>
              <a:t>Creative Commons Attribution 3.0 </a:t>
            </a:r>
            <a:r>
              <a:rPr lang="en-GB" sz="800" dirty="0" err="1"/>
              <a:t>Unported</a:t>
            </a:r>
            <a:r>
              <a:rPr lang="en-GB" sz="800" dirty="0"/>
              <a:t> License</a:t>
            </a:r>
          </a:p>
        </p:txBody>
      </p:sp>
    </p:spTree>
    <p:extLst>
      <p:ext uri="{BB962C8B-B14F-4D97-AF65-F5344CB8AC3E}">
        <p14:creationId xmlns:p14="http://schemas.microsoft.com/office/powerpoint/2010/main" val="24517592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024744" cy="609600"/>
          </a:xfrm>
        </p:spPr>
        <p:txBody>
          <a:bodyPr>
            <a:normAutofit/>
          </a:bodyPr>
          <a:lstStyle/>
          <a:p>
            <a:r>
              <a:rPr lang="en-US" sz="2400" b="1" dirty="0" smtClean="0">
                <a:solidFill>
                  <a:schemeClr val="tx1"/>
                </a:solidFill>
                <a:latin typeface="Verdana" pitchFamily="34" charset="0"/>
                <a:ea typeface="Verdana" pitchFamily="34" charset="0"/>
                <a:cs typeface="Verdana" pitchFamily="34" charset="0"/>
              </a:rPr>
              <a:t>TERMS: </a:t>
            </a:r>
            <a:r>
              <a:rPr lang="en-US" sz="2400" b="1" dirty="0">
                <a:latin typeface="Verdana" pitchFamily="34" charset="0"/>
                <a:ea typeface="Verdana" pitchFamily="34" charset="0"/>
                <a:cs typeface="Verdana" pitchFamily="34" charset="0"/>
              </a:rPr>
              <a:t>Morning wrap-up</a:t>
            </a:r>
          </a:p>
        </p:txBody>
      </p:sp>
      <p:sp>
        <p:nvSpPr>
          <p:cNvPr id="3" name="Content Placeholder 2"/>
          <p:cNvSpPr>
            <a:spLocks noGrp="1"/>
          </p:cNvSpPr>
          <p:nvPr>
            <p:ph sz="quarter" idx="13"/>
          </p:nvPr>
        </p:nvSpPr>
        <p:spPr>
          <a:xfrm>
            <a:off x="1066800" y="1600200"/>
            <a:ext cx="5967984" cy="4800600"/>
          </a:xfrm>
        </p:spPr>
        <p:txBody>
          <a:bodyPr>
            <a:noAutofit/>
          </a:bodyPr>
          <a:lstStyle/>
          <a:p>
            <a:r>
              <a:rPr lang="en-GB" sz="1800" b="1" dirty="0" smtClean="0">
                <a:latin typeface="Verdana" pitchFamily="34" charset="0"/>
                <a:ea typeface="Verdana" pitchFamily="34" charset="0"/>
                <a:cs typeface="Verdana" pitchFamily="34" charset="0"/>
              </a:rPr>
              <a:t>Any questions before lunch?</a:t>
            </a:r>
          </a:p>
          <a:p>
            <a:endParaRPr lang="en-US" sz="1800" b="1" dirty="0">
              <a:latin typeface="Verdana" pitchFamily="34" charset="0"/>
              <a:ea typeface="Verdana" pitchFamily="34" charset="0"/>
              <a:cs typeface="Verdana" pitchFamily="34" charset="0"/>
            </a:endParaRPr>
          </a:p>
        </p:txBody>
      </p:sp>
      <p:pic>
        <p:nvPicPr>
          <p:cNvPr id="5122" name="Picture 2">
            <a:hlinkClick r:id="rId2"/>
          </p:cNvPr>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5486400"/>
            <a:ext cx="1566808" cy="96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0800" y="2286000"/>
            <a:ext cx="4267200" cy="3200400"/>
          </a:xfrm>
          <a:prstGeom prst="rect">
            <a:avLst/>
          </a:prstGeom>
        </p:spPr>
      </p:pic>
      <p:sp>
        <p:nvSpPr>
          <p:cNvPr id="5" name="TextBox 4"/>
          <p:cNvSpPr txBox="1"/>
          <p:nvPr/>
        </p:nvSpPr>
        <p:spPr>
          <a:xfrm>
            <a:off x="2590800" y="5486400"/>
            <a:ext cx="4235455" cy="338554"/>
          </a:xfrm>
          <a:prstGeom prst="rect">
            <a:avLst/>
          </a:prstGeom>
          <a:noFill/>
        </p:spPr>
        <p:txBody>
          <a:bodyPr wrap="none" rtlCol="0">
            <a:spAutoFit/>
          </a:bodyPr>
          <a:lstStyle/>
          <a:p>
            <a:r>
              <a:rPr lang="en-GB" sz="800" dirty="0" smtClean="0"/>
              <a:t>Thanks to Char for the photo!</a:t>
            </a:r>
          </a:p>
          <a:p>
            <a:r>
              <a:rPr lang="en-GB" sz="800" dirty="0"/>
              <a:t>http://www.flickr.com/photos/kstatelibrarian/9050728837/sizes/o/in/photostream/</a:t>
            </a:r>
          </a:p>
        </p:txBody>
      </p:sp>
    </p:spTree>
    <p:extLst>
      <p:ext uri="{BB962C8B-B14F-4D97-AF65-F5344CB8AC3E}">
        <p14:creationId xmlns:p14="http://schemas.microsoft.com/office/powerpoint/2010/main" val="3975928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hlinkClick r:id="rId3"/>
          </p:cNvPr>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7010400" y="5486400"/>
            <a:ext cx="1568356" cy="964406"/>
          </a:xfrm>
        </p:spPr>
      </p:pic>
      <p:sp>
        <p:nvSpPr>
          <p:cNvPr id="4" name="Title 3"/>
          <p:cNvSpPr>
            <a:spLocks noGrp="1"/>
          </p:cNvSpPr>
          <p:nvPr>
            <p:ph type="title"/>
          </p:nvPr>
        </p:nvSpPr>
        <p:spPr>
          <a:xfrm>
            <a:off x="1143000" y="838200"/>
            <a:ext cx="7024744" cy="724936"/>
          </a:xfrm>
        </p:spPr>
        <p:txBody>
          <a:bodyPr>
            <a:normAutofit/>
          </a:bodyPr>
          <a:lstStyle/>
          <a:p>
            <a:r>
              <a:rPr lang="en-US" sz="2400" b="1" dirty="0" smtClean="0">
                <a:solidFill>
                  <a:schemeClr val="tx1"/>
                </a:solidFill>
                <a:latin typeface="Verdana" pitchFamily="34" charset="0"/>
                <a:ea typeface="Verdana" pitchFamily="34" charset="0"/>
                <a:cs typeface="Verdana" pitchFamily="34" charset="0"/>
              </a:rPr>
              <a:t>Needs assessment</a:t>
            </a:r>
            <a:endParaRPr lang="en-US" sz="2400" b="1" dirty="0">
              <a:solidFill>
                <a:schemeClr val="tx1"/>
              </a:solidFill>
              <a:latin typeface="Verdana" pitchFamily="34" charset="0"/>
              <a:ea typeface="Verdana" pitchFamily="34" charset="0"/>
              <a:cs typeface="Verdana" pitchFamily="34" charset="0"/>
            </a:endParaRPr>
          </a:p>
        </p:txBody>
      </p:sp>
      <p:sp>
        <p:nvSpPr>
          <p:cNvPr id="5" name="Content Placeholder 4"/>
          <p:cNvSpPr>
            <a:spLocks noGrp="1"/>
          </p:cNvSpPr>
          <p:nvPr>
            <p:ph sz="quarter" idx="13"/>
          </p:nvPr>
        </p:nvSpPr>
        <p:spPr>
          <a:xfrm>
            <a:off x="1042416" y="1752600"/>
            <a:ext cx="6882384" cy="4053840"/>
          </a:xfrm>
        </p:spPr>
        <p:txBody>
          <a:bodyPr>
            <a:noAutofit/>
          </a:bodyPr>
          <a:lstStyle/>
          <a:p>
            <a:r>
              <a:rPr lang="en-GB" sz="1600" b="1" dirty="0" smtClean="0">
                <a:latin typeface="Verdana" pitchFamily="34" charset="0"/>
                <a:ea typeface="Verdana" pitchFamily="34" charset="0"/>
                <a:cs typeface="Verdana" pitchFamily="34" charset="0"/>
              </a:rPr>
              <a:t>ERMs</a:t>
            </a:r>
            <a:r>
              <a:rPr lang="en-GB" sz="1600" b="1" dirty="0">
                <a:latin typeface="Verdana" pitchFamily="34" charset="0"/>
                <a:ea typeface="Verdana" pitchFamily="34" charset="0"/>
                <a:cs typeface="Verdana" pitchFamily="34" charset="0"/>
              </a:rPr>
              <a:t> and </a:t>
            </a:r>
            <a:r>
              <a:rPr lang="en-GB" sz="1600" b="1" dirty="0" smtClean="0">
                <a:latin typeface="Verdana" pitchFamily="34" charset="0"/>
                <a:ea typeface="Verdana" pitchFamily="34" charset="0"/>
                <a:cs typeface="Verdana" pitchFamily="34" charset="0"/>
              </a:rPr>
              <a:t>workflows</a:t>
            </a:r>
          </a:p>
          <a:p>
            <a:pPr marL="68580" indent="0" algn="ctr">
              <a:buNone/>
            </a:pPr>
            <a:r>
              <a:rPr lang="en-US" sz="1600" dirty="0" smtClean="0">
                <a:latin typeface="Verdana" pitchFamily="34" charset="0"/>
                <a:ea typeface="Verdana" pitchFamily="34" charset="0"/>
                <a:cs typeface="Verdana" pitchFamily="34" charset="0"/>
              </a:rPr>
              <a:t>“</a:t>
            </a:r>
            <a:r>
              <a:rPr lang="en-US" sz="1600" dirty="0">
                <a:latin typeface="Verdana" pitchFamily="34" charset="0"/>
                <a:ea typeface="Verdana" pitchFamily="34" charset="0"/>
                <a:cs typeface="Verdana" pitchFamily="34" charset="0"/>
              </a:rPr>
              <a:t>less like a silver bullet and more that a round of buckshot.” </a:t>
            </a:r>
            <a:endParaRPr lang="en-US" sz="1600" dirty="0" smtClean="0">
              <a:latin typeface="Verdana" pitchFamily="34" charset="0"/>
              <a:ea typeface="Verdana" pitchFamily="34" charset="0"/>
              <a:cs typeface="Verdana" pitchFamily="34" charset="0"/>
            </a:endParaRPr>
          </a:p>
          <a:p>
            <a:pPr marL="68580" indent="0" algn="r">
              <a:buNone/>
            </a:pPr>
            <a:r>
              <a:rPr lang="en-US" sz="1600" b="1" dirty="0">
                <a:latin typeface="Verdana" pitchFamily="34" charset="0"/>
                <a:ea typeface="Verdana" pitchFamily="34" charset="0"/>
                <a:cs typeface="Verdana" pitchFamily="34" charset="0"/>
              </a:rPr>
              <a:t>Collins and </a:t>
            </a:r>
            <a:r>
              <a:rPr lang="en-US" sz="1600" b="1" dirty="0" err="1">
                <a:latin typeface="Verdana" pitchFamily="34" charset="0"/>
                <a:ea typeface="Verdana" pitchFamily="34" charset="0"/>
                <a:cs typeface="Verdana" pitchFamily="34" charset="0"/>
              </a:rPr>
              <a:t>Grogg</a:t>
            </a:r>
            <a:r>
              <a:rPr lang="en-US" sz="1600" b="1" dirty="0">
                <a:latin typeface="Verdana" pitchFamily="34" charset="0"/>
                <a:ea typeface="Verdana" pitchFamily="34" charset="0"/>
                <a:cs typeface="Verdana" pitchFamily="34" charset="0"/>
              </a:rPr>
              <a:t> (2011)</a:t>
            </a:r>
          </a:p>
          <a:p>
            <a:pPr marL="68580" indent="0" algn="ctr">
              <a:buNone/>
            </a:pPr>
            <a:r>
              <a:rPr lang="en-US" sz="1600" dirty="0" smtClean="0">
                <a:latin typeface="Verdana" pitchFamily="34" charset="0"/>
                <a:ea typeface="Verdana" pitchFamily="34" charset="0"/>
                <a:cs typeface="Verdana" pitchFamily="34" charset="0"/>
              </a:rPr>
              <a:t>“[</a:t>
            </a:r>
            <a:r>
              <a:rPr lang="en-US" sz="1600" dirty="0">
                <a:latin typeface="Verdana" pitchFamily="34" charset="0"/>
                <a:ea typeface="Verdana" pitchFamily="34" charset="0"/>
                <a:cs typeface="Verdana" pitchFamily="34" charset="0"/>
              </a:rPr>
              <a:t>o]</a:t>
            </a:r>
            <a:r>
              <a:rPr lang="en-US" sz="1600" dirty="0" err="1">
                <a:latin typeface="Verdana" pitchFamily="34" charset="0"/>
                <a:ea typeface="Verdana" pitchFamily="34" charset="0"/>
                <a:cs typeface="Verdana" pitchFamily="34" charset="0"/>
              </a:rPr>
              <a:t>ver</a:t>
            </a:r>
            <a:r>
              <a:rPr lang="en-US" sz="1600" dirty="0" smtClean="0">
                <a:latin typeface="Verdana" pitchFamily="34" charset="0"/>
                <a:ea typeface="Verdana" pitchFamily="34" charset="0"/>
                <a:cs typeface="Verdana" pitchFamily="34" charset="0"/>
              </a:rPr>
              <a:t> </a:t>
            </a:r>
            <a:r>
              <a:rPr lang="en-US" sz="1600" dirty="0">
                <a:latin typeface="Verdana" pitchFamily="34" charset="0"/>
                <a:ea typeface="Verdana" pitchFamily="34" charset="0"/>
                <a:cs typeface="Verdana" pitchFamily="34" charset="0"/>
              </a:rPr>
              <a:t>a third of librarians surveyed prioritized workflow or communications management, and they called it one of the biggest deficiencies (and disappointments) of ERMS functionality.” </a:t>
            </a:r>
            <a:endParaRPr lang="en-US" sz="1600" dirty="0" smtClean="0">
              <a:latin typeface="Verdana" pitchFamily="34" charset="0"/>
              <a:ea typeface="Verdana" pitchFamily="34" charset="0"/>
              <a:cs typeface="Verdana" pitchFamily="34" charset="0"/>
            </a:endParaRPr>
          </a:p>
          <a:p>
            <a:pPr marL="68580" indent="0" algn="r">
              <a:buNone/>
            </a:pPr>
            <a:r>
              <a:rPr lang="en-US" sz="1600" b="1" dirty="0">
                <a:latin typeface="Verdana" pitchFamily="34" charset="0"/>
                <a:ea typeface="Verdana" pitchFamily="34" charset="0"/>
                <a:cs typeface="Verdana" pitchFamily="34" charset="0"/>
              </a:rPr>
              <a:t>Collins and </a:t>
            </a:r>
            <a:r>
              <a:rPr lang="en-US" sz="1600" b="1" dirty="0" err="1">
                <a:latin typeface="Verdana" pitchFamily="34" charset="0"/>
                <a:ea typeface="Verdana" pitchFamily="34" charset="0"/>
                <a:cs typeface="Verdana" pitchFamily="34" charset="0"/>
              </a:rPr>
              <a:t>Grogg</a:t>
            </a:r>
            <a:r>
              <a:rPr lang="en-US" sz="1600" b="1" dirty="0">
                <a:latin typeface="Verdana" pitchFamily="34" charset="0"/>
                <a:ea typeface="Verdana" pitchFamily="34" charset="0"/>
                <a:cs typeface="Verdana" pitchFamily="34" charset="0"/>
              </a:rPr>
              <a:t> (2011)</a:t>
            </a:r>
          </a:p>
          <a:p>
            <a:pPr marL="68580" indent="0" algn="ctr">
              <a:buNone/>
            </a:pPr>
            <a:r>
              <a:rPr lang="en-US" sz="1600" dirty="0">
                <a:latin typeface="Verdana" pitchFamily="34" charset="0"/>
                <a:ea typeface="Verdana" pitchFamily="34" charset="0"/>
                <a:cs typeface="Verdana" pitchFamily="34" charset="0"/>
              </a:rPr>
              <a:t>“rethinking e-resources workﬂows and developing practical tools to streamline and enhance various inelegant processes have become the priorities</a:t>
            </a:r>
            <a:r>
              <a:rPr lang="en-US" sz="1600" dirty="0" smtClean="0">
                <a:latin typeface="Verdana" pitchFamily="34" charset="0"/>
                <a:ea typeface="Verdana" pitchFamily="34" charset="0"/>
                <a:cs typeface="Verdana" pitchFamily="34" charset="0"/>
              </a:rPr>
              <a:t>.”</a:t>
            </a:r>
          </a:p>
          <a:p>
            <a:pPr marL="68580" indent="0" algn="r">
              <a:buNone/>
            </a:pPr>
            <a:r>
              <a:rPr lang="en-US" sz="1600" b="1" dirty="0">
                <a:latin typeface="Verdana" pitchFamily="34" charset="0"/>
                <a:ea typeface="Verdana" pitchFamily="34" charset="0"/>
                <a:cs typeface="Verdana" pitchFamily="34" charset="0"/>
              </a:rPr>
              <a:t>Han and Kerns (2011) </a:t>
            </a:r>
          </a:p>
          <a:p>
            <a:endParaRPr lang="en-GB" sz="1800" b="1" dirty="0">
              <a:latin typeface="Verdana" pitchFamily="34" charset="0"/>
              <a:ea typeface="Verdana" pitchFamily="34" charset="0"/>
              <a:cs typeface="Verdana" pitchFamily="34" charset="0"/>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1313" y="36829"/>
            <a:ext cx="1700213" cy="496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9035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895" y="933798"/>
            <a:ext cx="7982211" cy="5543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762000"/>
            <a:ext cx="8229600" cy="1077218"/>
          </a:xfrm>
          <a:prstGeom prst="rect">
            <a:avLst/>
          </a:prstGeom>
          <a:noFill/>
        </p:spPr>
        <p:txBody>
          <a:bodyPr wrap="square" rtlCol="0">
            <a:spAutoFit/>
          </a:bodyPr>
          <a:lstStyle/>
          <a:p>
            <a:pPr algn="ctr"/>
            <a:r>
              <a:rPr lang="en-US" sz="3200" b="1" dirty="0">
                <a:latin typeface="Verdana" pitchFamily="34" charset="0"/>
                <a:ea typeface="Verdana" pitchFamily="34" charset="0"/>
                <a:cs typeface="Verdana" pitchFamily="34" charset="0"/>
              </a:rPr>
              <a:t>TERMS </a:t>
            </a:r>
            <a:r>
              <a:rPr lang="en-US" sz="3200" b="1" dirty="0" smtClean="0">
                <a:latin typeface="Verdana" pitchFamily="34" charset="0"/>
                <a:ea typeface="Verdana" pitchFamily="34" charset="0"/>
                <a:cs typeface="Verdana" pitchFamily="34" charset="0"/>
              </a:rPr>
              <a:t>4: </a:t>
            </a:r>
            <a:r>
              <a:rPr lang="en-US" sz="3200" b="1" dirty="0">
                <a:latin typeface="Verdana" pitchFamily="34" charset="0"/>
                <a:ea typeface="Verdana" pitchFamily="34" charset="0"/>
                <a:cs typeface="Verdana" pitchFamily="34" charset="0"/>
              </a:rPr>
              <a:t>Ongoing Evaluation &amp; Access</a:t>
            </a:r>
            <a:endParaRPr lang="en-US" sz="2800" b="1" dirty="0">
              <a:latin typeface="Verdana" pitchFamily="34" charset="0"/>
              <a:ea typeface="Verdana" pitchFamily="34" charset="0"/>
              <a:cs typeface="Verdana" pitchFamily="34" charset="0"/>
            </a:endParaRPr>
          </a:p>
        </p:txBody>
      </p:sp>
      <p:sp>
        <p:nvSpPr>
          <p:cNvPr id="3" name="TextBox 2"/>
          <p:cNvSpPr txBox="1"/>
          <p:nvPr/>
        </p:nvSpPr>
        <p:spPr>
          <a:xfrm>
            <a:off x="5612376" y="76200"/>
            <a:ext cx="1550424" cy="430887"/>
          </a:xfrm>
          <a:prstGeom prst="rect">
            <a:avLst/>
          </a:prstGeom>
          <a:noFill/>
        </p:spPr>
        <p:txBody>
          <a:bodyPr wrap="none" rtlCol="0">
            <a:spAutoFit/>
          </a:bodyPr>
          <a:lstStyle/>
          <a:p>
            <a:r>
              <a:rPr lang="en-GB" sz="2200" b="1" dirty="0">
                <a:solidFill>
                  <a:schemeClr val="accent1"/>
                </a:solidFill>
                <a:latin typeface="Verdana" pitchFamily="34" charset="0"/>
                <a:ea typeface="Verdana" pitchFamily="34" charset="0"/>
                <a:cs typeface="Verdana" pitchFamily="34" charset="0"/>
              </a:rPr>
              <a:t>#6terms</a:t>
            </a:r>
          </a:p>
        </p:txBody>
      </p:sp>
      <p:pic>
        <p:nvPicPr>
          <p:cNvPr id="6" name="Picture 4" descr="88x3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608330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p:cNvSpPr txBox="1">
            <a:spLocks noChangeArrowheads="1"/>
          </p:cNvSpPr>
          <p:nvPr/>
        </p:nvSpPr>
        <p:spPr bwMode="auto">
          <a:xfrm>
            <a:off x="7010400" y="6011863"/>
            <a:ext cx="1785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GB" sz="800" dirty="0"/>
              <a:t>This work is licensed under a </a:t>
            </a:r>
            <a:r>
              <a:rPr lang="en-GB" sz="800" dirty="0">
                <a:hlinkClick r:id="rId5"/>
              </a:rPr>
              <a:t>Creative Commons Attribution 3.0 </a:t>
            </a:r>
            <a:r>
              <a:rPr lang="en-GB" sz="800" dirty="0" err="1"/>
              <a:t>Unported</a:t>
            </a:r>
            <a:r>
              <a:rPr lang="en-GB" sz="800" dirty="0"/>
              <a:t> License</a:t>
            </a:r>
          </a:p>
        </p:txBody>
      </p:sp>
    </p:spTree>
    <p:extLst>
      <p:ext uri="{BB962C8B-B14F-4D97-AF65-F5344CB8AC3E}">
        <p14:creationId xmlns:p14="http://schemas.microsoft.com/office/powerpoint/2010/main" val="17055238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024744" cy="609600"/>
          </a:xfrm>
        </p:spPr>
        <p:txBody>
          <a:bodyPr>
            <a:normAutofit/>
          </a:bodyPr>
          <a:lstStyle/>
          <a:p>
            <a:r>
              <a:rPr lang="en-US" sz="2400" b="1" dirty="0" smtClean="0">
                <a:solidFill>
                  <a:schemeClr val="tx1"/>
                </a:solidFill>
                <a:latin typeface="Verdana" pitchFamily="34" charset="0"/>
                <a:ea typeface="Verdana" pitchFamily="34" charset="0"/>
                <a:cs typeface="Verdana" pitchFamily="34" charset="0"/>
              </a:rPr>
              <a:t>TERMS 4: Ongoing Evaluation &amp; Access</a:t>
            </a:r>
            <a:endParaRPr lang="en-US" sz="2400" b="1" dirty="0">
              <a:solidFill>
                <a:schemeClr val="tx1"/>
              </a:solidFill>
              <a:latin typeface="Verdana" pitchFamily="34" charset="0"/>
              <a:ea typeface="Verdana" pitchFamily="34" charset="0"/>
              <a:cs typeface="Verdana" pitchFamily="34" charset="0"/>
            </a:endParaRPr>
          </a:p>
        </p:txBody>
      </p:sp>
      <p:sp>
        <p:nvSpPr>
          <p:cNvPr id="3" name="Content Placeholder 2"/>
          <p:cNvSpPr>
            <a:spLocks noGrp="1"/>
          </p:cNvSpPr>
          <p:nvPr>
            <p:ph sz="quarter" idx="13"/>
          </p:nvPr>
        </p:nvSpPr>
        <p:spPr>
          <a:xfrm>
            <a:off x="1066800" y="1600200"/>
            <a:ext cx="5967984" cy="4800600"/>
          </a:xfrm>
        </p:spPr>
        <p:txBody>
          <a:bodyPr>
            <a:noAutofit/>
          </a:bodyPr>
          <a:lstStyle/>
          <a:p>
            <a:r>
              <a:rPr lang="en-GB" sz="1800" b="1" dirty="0">
                <a:latin typeface="Verdana" pitchFamily="34" charset="0"/>
                <a:ea typeface="Verdana" pitchFamily="34" charset="0"/>
                <a:cs typeface="Verdana" pitchFamily="34" charset="0"/>
              </a:rPr>
              <a:t>Types of </a:t>
            </a:r>
            <a:r>
              <a:rPr lang="en-GB" sz="1800" b="1" dirty="0" smtClean="0">
                <a:latin typeface="Verdana" pitchFamily="34" charset="0"/>
                <a:ea typeface="Verdana" pitchFamily="34" charset="0"/>
                <a:cs typeface="Verdana" pitchFamily="34" charset="0"/>
              </a:rPr>
              <a:t>Evaluation</a:t>
            </a:r>
          </a:p>
          <a:p>
            <a:endParaRPr lang="en-GB" sz="1800" b="1" dirty="0">
              <a:latin typeface="Verdana" pitchFamily="34" charset="0"/>
              <a:ea typeface="Verdana" pitchFamily="34" charset="0"/>
              <a:cs typeface="Verdana" pitchFamily="34" charset="0"/>
            </a:endParaRPr>
          </a:p>
          <a:p>
            <a:r>
              <a:rPr lang="en-GB" sz="1800" b="1" dirty="0" smtClean="0">
                <a:latin typeface="Verdana" pitchFamily="34" charset="0"/>
                <a:ea typeface="Verdana" pitchFamily="34" charset="0"/>
                <a:cs typeface="Verdana" pitchFamily="34" charset="0"/>
              </a:rPr>
              <a:t>Check </a:t>
            </a:r>
            <a:r>
              <a:rPr lang="en-GB" sz="1800" b="1" dirty="0">
                <a:latin typeface="Verdana" pitchFamily="34" charset="0"/>
                <a:ea typeface="Verdana" pitchFamily="34" charset="0"/>
                <a:cs typeface="Verdana" pitchFamily="34" charset="0"/>
              </a:rPr>
              <a:t>the Implementation</a:t>
            </a:r>
          </a:p>
          <a:p>
            <a:endParaRPr lang="en-GB" sz="1800" b="1" dirty="0" smtClean="0">
              <a:latin typeface="Verdana" pitchFamily="34" charset="0"/>
              <a:ea typeface="Verdana" pitchFamily="34" charset="0"/>
              <a:cs typeface="Verdana" pitchFamily="34" charset="0"/>
            </a:endParaRPr>
          </a:p>
          <a:p>
            <a:r>
              <a:rPr lang="en-GB" sz="1800" b="1" dirty="0" smtClean="0">
                <a:latin typeface="Verdana" pitchFamily="34" charset="0"/>
                <a:ea typeface="Verdana" pitchFamily="34" charset="0"/>
                <a:cs typeface="Verdana" pitchFamily="34" charset="0"/>
              </a:rPr>
              <a:t>Ask </a:t>
            </a:r>
            <a:r>
              <a:rPr lang="en-GB" sz="1800" b="1" dirty="0">
                <a:latin typeface="Verdana" pitchFamily="34" charset="0"/>
                <a:ea typeface="Verdana" pitchFamily="34" charset="0"/>
                <a:cs typeface="Verdana" pitchFamily="34" charset="0"/>
              </a:rPr>
              <a:t>Your Users</a:t>
            </a:r>
          </a:p>
          <a:p>
            <a:endParaRPr lang="en-GB" sz="1800" b="1" dirty="0" smtClean="0">
              <a:latin typeface="Verdana" pitchFamily="34" charset="0"/>
              <a:ea typeface="Verdana" pitchFamily="34" charset="0"/>
              <a:cs typeface="Verdana" pitchFamily="34" charset="0"/>
            </a:endParaRPr>
          </a:p>
          <a:p>
            <a:r>
              <a:rPr lang="en-GB" sz="1800" b="1" dirty="0" smtClean="0">
                <a:latin typeface="Verdana" pitchFamily="34" charset="0"/>
                <a:ea typeface="Verdana" pitchFamily="34" charset="0"/>
                <a:cs typeface="Verdana" pitchFamily="34" charset="0"/>
              </a:rPr>
              <a:t>Check </a:t>
            </a:r>
            <a:r>
              <a:rPr lang="en-GB" sz="1800" b="1" dirty="0">
                <a:latin typeface="Verdana" pitchFamily="34" charset="0"/>
                <a:ea typeface="Verdana" pitchFamily="34" charset="0"/>
                <a:cs typeface="Verdana" pitchFamily="34" charset="0"/>
              </a:rPr>
              <a:t>Changes to Coverage </a:t>
            </a:r>
            <a:r>
              <a:rPr lang="en-GB" sz="1800" b="1" dirty="0" smtClean="0">
                <a:latin typeface="Verdana" pitchFamily="34" charset="0"/>
                <a:ea typeface="Verdana" pitchFamily="34" charset="0"/>
                <a:cs typeface="Verdana" pitchFamily="34" charset="0"/>
              </a:rPr>
              <a:t>of Resources </a:t>
            </a:r>
            <a:r>
              <a:rPr lang="en-GB" sz="1800" b="1" dirty="0">
                <a:latin typeface="Verdana" pitchFamily="34" charset="0"/>
                <a:ea typeface="Verdana" pitchFamily="34" charset="0"/>
                <a:cs typeface="Verdana" pitchFamily="34" charset="0"/>
              </a:rPr>
              <a:t>or Platform Migration</a:t>
            </a:r>
          </a:p>
          <a:p>
            <a:endParaRPr lang="en-GB" sz="1800" b="1" dirty="0" smtClean="0">
              <a:latin typeface="Verdana" pitchFamily="34" charset="0"/>
              <a:ea typeface="Verdana" pitchFamily="34" charset="0"/>
              <a:cs typeface="Verdana" pitchFamily="34" charset="0"/>
            </a:endParaRPr>
          </a:p>
          <a:p>
            <a:r>
              <a:rPr lang="en-GB" sz="1800" b="1" dirty="0" smtClean="0">
                <a:latin typeface="Verdana" pitchFamily="34" charset="0"/>
                <a:ea typeface="Verdana" pitchFamily="34" charset="0"/>
                <a:cs typeface="Verdana" pitchFamily="34" charset="0"/>
              </a:rPr>
              <a:t>Track </a:t>
            </a:r>
            <a:r>
              <a:rPr lang="en-GB" sz="1800" b="1" dirty="0">
                <a:latin typeface="Verdana" pitchFamily="34" charset="0"/>
                <a:ea typeface="Verdana" pitchFamily="34" charset="0"/>
                <a:cs typeface="Verdana" pitchFamily="34" charset="0"/>
              </a:rPr>
              <a:t>Downtime and Availability</a:t>
            </a:r>
          </a:p>
          <a:p>
            <a:endParaRPr lang="en-GB" sz="1800" b="1" dirty="0" smtClean="0">
              <a:latin typeface="Verdana" pitchFamily="34" charset="0"/>
              <a:ea typeface="Verdana" pitchFamily="34" charset="0"/>
              <a:cs typeface="Verdana" pitchFamily="34" charset="0"/>
            </a:endParaRPr>
          </a:p>
          <a:p>
            <a:r>
              <a:rPr lang="en-GB" sz="1800" b="1" dirty="0" smtClean="0">
                <a:latin typeface="Verdana" pitchFamily="34" charset="0"/>
                <a:ea typeface="Verdana" pitchFamily="34" charset="0"/>
                <a:cs typeface="Verdana" pitchFamily="34" charset="0"/>
              </a:rPr>
              <a:t>Communicate </a:t>
            </a:r>
            <a:r>
              <a:rPr lang="en-GB" sz="1800" b="1" dirty="0">
                <a:latin typeface="Verdana" pitchFamily="34" charset="0"/>
                <a:ea typeface="Verdana" pitchFamily="34" charset="0"/>
                <a:cs typeface="Verdana" pitchFamily="34" charset="0"/>
              </a:rPr>
              <a:t>with the Vendor</a:t>
            </a:r>
            <a:endParaRPr lang="en-US" sz="1800" b="1" dirty="0">
              <a:latin typeface="Verdana" pitchFamily="34" charset="0"/>
              <a:ea typeface="Verdana" pitchFamily="34" charset="0"/>
              <a:cs typeface="Verdana" pitchFamily="34" charset="0"/>
            </a:endParaRPr>
          </a:p>
        </p:txBody>
      </p:sp>
      <p:pic>
        <p:nvPicPr>
          <p:cNvPr id="5122" name="Picture 2">
            <a:hlinkClick r:id="rId2"/>
          </p:cNvPr>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5486400"/>
            <a:ext cx="1566808" cy="96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92742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3733800" cy="724936"/>
          </a:xfrm>
        </p:spPr>
        <p:txBody>
          <a:bodyPr>
            <a:normAutofit fontScale="90000"/>
          </a:bodyPr>
          <a:lstStyle/>
          <a:p>
            <a:r>
              <a:rPr lang="en-US" sz="2400" b="1" dirty="0" smtClean="0">
                <a:solidFill>
                  <a:schemeClr val="tx1"/>
                </a:solidFill>
                <a:latin typeface="Verdana" pitchFamily="34" charset="0"/>
                <a:ea typeface="Verdana" pitchFamily="34" charset="0"/>
                <a:cs typeface="Verdana" pitchFamily="34" charset="0"/>
              </a:rPr>
              <a:t>TERMS 4: </a:t>
            </a:r>
            <a:br>
              <a:rPr lang="en-US" sz="2400" b="1" dirty="0" smtClean="0">
                <a:solidFill>
                  <a:schemeClr val="tx1"/>
                </a:solidFill>
                <a:latin typeface="Verdana" pitchFamily="34" charset="0"/>
                <a:ea typeface="Verdana" pitchFamily="34" charset="0"/>
                <a:cs typeface="Verdana" pitchFamily="34" charset="0"/>
              </a:rPr>
            </a:br>
            <a:r>
              <a:rPr lang="en-US" sz="2400" b="1" dirty="0" smtClean="0">
                <a:latin typeface="Verdana" pitchFamily="34" charset="0"/>
                <a:ea typeface="Verdana" pitchFamily="34" charset="0"/>
                <a:cs typeface="Verdana" pitchFamily="34" charset="0"/>
              </a:rPr>
              <a:t>Types </a:t>
            </a:r>
            <a:r>
              <a:rPr lang="en-US" sz="2400" b="1" dirty="0" smtClean="0">
                <a:latin typeface="Verdana" pitchFamily="34" charset="0"/>
                <a:ea typeface="Verdana" pitchFamily="34" charset="0"/>
                <a:cs typeface="Verdana" pitchFamily="34" charset="0"/>
              </a:rPr>
              <a:t>of evaluation</a:t>
            </a:r>
            <a:endParaRPr lang="en-US" sz="2400" b="1" dirty="0">
              <a:latin typeface="Verdana" pitchFamily="34" charset="0"/>
              <a:ea typeface="Verdana" pitchFamily="34" charset="0"/>
              <a:cs typeface="Verdana" pitchFamily="34" charset="0"/>
            </a:endParaRPr>
          </a:p>
        </p:txBody>
      </p:sp>
      <p:sp>
        <p:nvSpPr>
          <p:cNvPr id="3" name="Content Placeholder 2"/>
          <p:cNvSpPr>
            <a:spLocks noGrp="1"/>
          </p:cNvSpPr>
          <p:nvPr>
            <p:ph sz="quarter" idx="13"/>
          </p:nvPr>
        </p:nvSpPr>
        <p:spPr>
          <a:xfrm>
            <a:off x="1042416" y="1981200"/>
            <a:ext cx="3419856" cy="3825240"/>
          </a:xfrm>
        </p:spPr>
        <p:txBody>
          <a:bodyPr>
            <a:normAutofit/>
          </a:bodyPr>
          <a:lstStyle/>
          <a:p>
            <a:r>
              <a:rPr lang="en-US" sz="1800" b="1" dirty="0" smtClean="0">
                <a:solidFill>
                  <a:schemeClr val="tx1"/>
                </a:solidFill>
                <a:latin typeface="Verdana" pitchFamily="34" charset="0"/>
                <a:ea typeface="Verdana" pitchFamily="34" charset="0"/>
                <a:cs typeface="Verdana" pitchFamily="34" charset="0"/>
              </a:rPr>
              <a:t>COUNTER stats</a:t>
            </a:r>
          </a:p>
          <a:p>
            <a:endParaRPr lang="en-US" sz="1800" b="1" dirty="0">
              <a:solidFill>
                <a:schemeClr val="tx1"/>
              </a:solidFill>
              <a:latin typeface="Verdana" pitchFamily="34" charset="0"/>
              <a:ea typeface="Verdana" pitchFamily="34" charset="0"/>
              <a:cs typeface="Verdana" pitchFamily="34" charset="0"/>
            </a:endParaRPr>
          </a:p>
          <a:p>
            <a:r>
              <a:rPr lang="en-US" sz="1800" b="1" dirty="0" smtClean="0">
                <a:solidFill>
                  <a:schemeClr val="tx1"/>
                </a:solidFill>
                <a:latin typeface="Verdana" pitchFamily="34" charset="0"/>
                <a:ea typeface="Verdana" pitchFamily="34" charset="0"/>
                <a:cs typeface="Verdana" pitchFamily="34" charset="0"/>
              </a:rPr>
              <a:t>Impact Factors</a:t>
            </a:r>
          </a:p>
          <a:p>
            <a:endParaRPr lang="en-US" sz="1800" b="1" dirty="0">
              <a:solidFill>
                <a:schemeClr val="tx1"/>
              </a:solidFill>
              <a:latin typeface="Verdana" pitchFamily="34" charset="0"/>
              <a:ea typeface="Verdana" pitchFamily="34" charset="0"/>
              <a:cs typeface="Verdana" pitchFamily="34" charset="0"/>
            </a:endParaRPr>
          </a:p>
          <a:p>
            <a:r>
              <a:rPr lang="en-US" sz="1800" b="1" dirty="0" err="1" smtClean="0">
                <a:solidFill>
                  <a:schemeClr val="tx1"/>
                </a:solidFill>
                <a:latin typeface="Verdana" pitchFamily="34" charset="0"/>
                <a:ea typeface="Verdana" pitchFamily="34" charset="0"/>
                <a:cs typeface="Verdana" pitchFamily="34" charset="0"/>
              </a:rPr>
              <a:t>Altmetrics</a:t>
            </a:r>
            <a:endParaRPr lang="en-US" sz="1800" b="1" dirty="0" smtClean="0">
              <a:solidFill>
                <a:schemeClr val="tx1"/>
              </a:solidFill>
              <a:latin typeface="Verdana" pitchFamily="34" charset="0"/>
              <a:ea typeface="Verdana" pitchFamily="34" charset="0"/>
              <a:cs typeface="Verdana" pitchFamily="34" charset="0"/>
            </a:endParaRPr>
          </a:p>
          <a:p>
            <a:endParaRPr lang="en-US" sz="1800" b="1" dirty="0">
              <a:solidFill>
                <a:schemeClr val="tx1"/>
              </a:solidFill>
              <a:latin typeface="Verdana" pitchFamily="34" charset="0"/>
              <a:ea typeface="Verdana" pitchFamily="34" charset="0"/>
              <a:cs typeface="Verdana" pitchFamily="34" charset="0"/>
            </a:endParaRPr>
          </a:p>
          <a:p>
            <a:r>
              <a:rPr lang="en-US" sz="1800" b="1" dirty="0" smtClean="0">
                <a:solidFill>
                  <a:schemeClr val="tx1"/>
                </a:solidFill>
                <a:latin typeface="Verdana" pitchFamily="34" charset="0"/>
                <a:ea typeface="Verdana" pitchFamily="34" charset="0"/>
                <a:cs typeface="Verdana" pitchFamily="34" charset="0"/>
              </a:rPr>
              <a:t>Web page stats, discovery stats, </a:t>
            </a:r>
            <a:r>
              <a:rPr lang="en-US" sz="1800" b="1" dirty="0" err="1" smtClean="0">
                <a:solidFill>
                  <a:schemeClr val="tx1"/>
                </a:solidFill>
                <a:latin typeface="Verdana" pitchFamily="34" charset="0"/>
                <a:ea typeface="Verdana" pitchFamily="34" charset="0"/>
                <a:cs typeface="Verdana" pitchFamily="34" charset="0"/>
              </a:rPr>
              <a:t>OpenURL</a:t>
            </a:r>
            <a:r>
              <a:rPr lang="en-US" sz="1800" b="1" dirty="0" smtClean="0">
                <a:solidFill>
                  <a:schemeClr val="tx1"/>
                </a:solidFill>
                <a:latin typeface="Verdana" pitchFamily="34" charset="0"/>
                <a:ea typeface="Verdana" pitchFamily="34" charset="0"/>
                <a:cs typeface="Verdana" pitchFamily="34" charset="0"/>
              </a:rPr>
              <a:t> stats</a:t>
            </a:r>
          </a:p>
          <a:p>
            <a:endParaRPr lang="en-US" sz="1800" b="1" dirty="0">
              <a:solidFill>
                <a:schemeClr val="tx1"/>
              </a:solidFill>
              <a:latin typeface="Verdana" pitchFamily="34" charset="0"/>
              <a:ea typeface="Verdana" pitchFamily="34" charset="0"/>
              <a:cs typeface="Verdana" pitchFamily="34" charset="0"/>
            </a:endParaRPr>
          </a:p>
          <a:p>
            <a:r>
              <a:rPr lang="en-US" sz="1800" b="1" dirty="0" smtClean="0">
                <a:solidFill>
                  <a:schemeClr val="tx1"/>
                </a:solidFill>
                <a:latin typeface="Verdana" pitchFamily="34" charset="0"/>
                <a:ea typeface="Verdana" pitchFamily="34" charset="0"/>
                <a:cs typeface="Verdana" pitchFamily="34" charset="0"/>
              </a:rPr>
              <a:t>User feedback</a:t>
            </a:r>
            <a:endParaRPr lang="en-US" sz="1800" b="1" dirty="0">
              <a:solidFill>
                <a:schemeClr val="tx1"/>
              </a:solidFill>
              <a:latin typeface="Verdana" pitchFamily="34" charset="0"/>
              <a:ea typeface="Verdana" pitchFamily="34" charset="0"/>
              <a:cs typeface="Verdana" pitchFamily="34" charset="0"/>
            </a:endParaRPr>
          </a:p>
        </p:txBody>
      </p:sp>
      <p:sp>
        <p:nvSpPr>
          <p:cNvPr id="4" name="Content Placeholder 3"/>
          <p:cNvSpPr>
            <a:spLocks noGrp="1"/>
          </p:cNvSpPr>
          <p:nvPr>
            <p:ph sz="quarter" idx="14"/>
          </p:nvPr>
        </p:nvSpPr>
        <p:spPr>
          <a:xfrm>
            <a:off x="4724400" y="1295400"/>
            <a:ext cx="3419856" cy="4159685"/>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1313" y="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486400"/>
            <a:ext cx="1566863"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295400"/>
            <a:ext cx="34290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43701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14400"/>
            <a:ext cx="7024744" cy="685800"/>
          </a:xfrm>
        </p:spPr>
        <p:txBody>
          <a:bodyPr>
            <a:normAutofit/>
          </a:bodyPr>
          <a:lstStyle/>
          <a:p>
            <a:r>
              <a:rPr lang="en-US" sz="2400" b="1" dirty="0" smtClean="0">
                <a:solidFill>
                  <a:schemeClr val="tx1"/>
                </a:solidFill>
                <a:latin typeface="Verdana" pitchFamily="34" charset="0"/>
                <a:ea typeface="Verdana" pitchFamily="34" charset="0"/>
                <a:cs typeface="Verdana" pitchFamily="34" charset="0"/>
              </a:rPr>
              <a:t>TERMS 4: </a:t>
            </a:r>
            <a:r>
              <a:rPr lang="en-US" sz="2400" b="1" dirty="0" smtClean="0">
                <a:latin typeface="Verdana" pitchFamily="34" charset="0"/>
                <a:ea typeface="Verdana" pitchFamily="34" charset="0"/>
                <a:cs typeface="Verdana" pitchFamily="34" charset="0"/>
              </a:rPr>
              <a:t>Check </a:t>
            </a:r>
            <a:r>
              <a:rPr lang="en-US" sz="2400" b="1" dirty="0" smtClean="0">
                <a:latin typeface="Verdana" pitchFamily="34" charset="0"/>
                <a:ea typeface="Verdana" pitchFamily="34" charset="0"/>
                <a:cs typeface="Verdana" pitchFamily="34" charset="0"/>
              </a:rPr>
              <a:t>the implementation</a:t>
            </a:r>
            <a:endParaRPr lang="en-US" sz="2400" b="1" dirty="0">
              <a:latin typeface="Verdana" pitchFamily="34" charset="0"/>
              <a:ea typeface="Verdana" pitchFamily="34" charset="0"/>
              <a:cs typeface="Verdana" pitchFamily="34" charset="0"/>
            </a:endParaRPr>
          </a:p>
        </p:txBody>
      </p:sp>
      <p:pic>
        <p:nvPicPr>
          <p:cNvPr id="2050" name="Picture 2">
            <a:hlinkClick r:id="rId3"/>
          </p:cNvPr>
          <p:cNvPicPr>
            <a:picLocks noGrp="1" noChangeAspect="1" noChangeArrowheads="1"/>
          </p:cNvPicPr>
          <p:nvPr>
            <p:ph sz="quarter" idx="14"/>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5486400"/>
            <a:ext cx="1566808" cy="96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3"/>
          </p:nvPr>
        </p:nvSpPr>
        <p:spPr>
          <a:xfrm>
            <a:off x="1042416" y="2313432"/>
            <a:ext cx="3529584" cy="3493008"/>
          </a:xfrm>
        </p:spPr>
        <p:txBody>
          <a:bodyPr>
            <a:normAutofit/>
          </a:bodyPr>
          <a:lstStyle/>
          <a:p>
            <a:r>
              <a:rPr lang="en-GB" sz="1800" b="1" dirty="0">
                <a:latin typeface="Verdana" pitchFamily="34" charset="0"/>
                <a:ea typeface="Verdana" pitchFamily="34" charset="0"/>
                <a:cs typeface="Verdana" pitchFamily="34" charset="0"/>
              </a:rPr>
              <a:t>Around 1 month in</a:t>
            </a:r>
            <a:r>
              <a:rPr lang="en-GB" sz="1800" b="1" dirty="0" smtClean="0">
                <a:latin typeface="Verdana" pitchFamily="34" charset="0"/>
                <a:ea typeface="Verdana" pitchFamily="34" charset="0"/>
                <a:cs typeface="Verdana" pitchFamily="34" charset="0"/>
              </a:rPr>
              <a:t>…</a:t>
            </a:r>
          </a:p>
          <a:p>
            <a:pPr lvl="1"/>
            <a:r>
              <a:rPr lang="en-GB" sz="1600" b="1" dirty="0" smtClean="0">
                <a:latin typeface="Verdana" pitchFamily="34" charset="0"/>
                <a:ea typeface="Verdana" pitchFamily="34" charset="0"/>
                <a:cs typeface="Verdana" pitchFamily="34" charset="0"/>
              </a:rPr>
              <a:t>Check the access points</a:t>
            </a:r>
            <a:r>
              <a:rPr lang="en-GB" sz="1600" b="1" dirty="0">
                <a:latin typeface="Verdana" pitchFamily="34" charset="0"/>
                <a:ea typeface="Verdana" pitchFamily="34" charset="0"/>
                <a:cs typeface="Verdana" pitchFamily="34" charset="0"/>
              </a:rPr>
              <a:t> </a:t>
            </a:r>
            <a:r>
              <a:rPr lang="en-GB" sz="1600" b="1" dirty="0" smtClean="0">
                <a:latin typeface="Verdana" pitchFamily="34" charset="0"/>
                <a:ea typeface="Verdana" pitchFamily="34" charset="0"/>
                <a:cs typeface="Verdana" pitchFamily="34" charset="0"/>
              </a:rPr>
              <a:t>including remote access</a:t>
            </a:r>
          </a:p>
          <a:p>
            <a:pPr lvl="1"/>
            <a:endParaRPr lang="en-GB" sz="1600" b="1" dirty="0">
              <a:latin typeface="Verdana" pitchFamily="34" charset="0"/>
              <a:ea typeface="Verdana" pitchFamily="34" charset="0"/>
              <a:cs typeface="Verdana" pitchFamily="34" charset="0"/>
            </a:endParaRPr>
          </a:p>
          <a:p>
            <a:r>
              <a:rPr lang="en-GB" sz="1800" b="1" dirty="0" smtClean="0">
                <a:latin typeface="Verdana" pitchFamily="34" charset="0"/>
                <a:ea typeface="Verdana" pitchFamily="34" charset="0"/>
                <a:cs typeface="Verdana" pitchFamily="34" charset="0"/>
              </a:rPr>
              <a:t>…then afterwards on a monthly, quarterly or half yearly basis</a:t>
            </a:r>
          </a:p>
        </p:txBody>
      </p:sp>
      <p:pic>
        <p:nvPicPr>
          <p:cNvPr id="1638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0200" y="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3871170258_2b8371f884_o.jpg"/>
          <p:cNvPicPr>
            <a:picLocks noChangeAspect="1"/>
          </p:cNvPicPr>
          <p:nvPr/>
        </p:nvPicPr>
        <p:blipFill>
          <a:blip r:embed="rId6" cstate="print"/>
          <a:stretch>
            <a:fillRect/>
          </a:stretch>
        </p:blipFill>
        <p:spPr>
          <a:xfrm>
            <a:off x="4648200" y="2286000"/>
            <a:ext cx="3414888" cy="2286000"/>
          </a:xfrm>
          <a:prstGeom prst="rect">
            <a:avLst/>
          </a:prstGeom>
        </p:spPr>
      </p:pic>
      <p:sp>
        <p:nvSpPr>
          <p:cNvPr id="7" name="TextBox 6"/>
          <p:cNvSpPr txBox="1"/>
          <p:nvPr/>
        </p:nvSpPr>
        <p:spPr>
          <a:xfrm>
            <a:off x="4648200" y="4572000"/>
            <a:ext cx="2781531" cy="215444"/>
          </a:xfrm>
          <a:prstGeom prst="rect">
            <a:avLst/>
          </a:prstGeom>
          <a:noFill/>
        </p:spPr>
        <p:txBody>
          <a:bodyPr wrap="none" rtlCol="0">
            <a:spAutoFit/>
          </a:bodyPr>
          <a:lstStyle/>
          <a:p>
            <a:r>
              <a:rPr lang="en-GB" sz="800" dirty="0" smtClean="0"/>
              <a:t>http://www.flickr.com/photos/vestman/3871170258/</a:t>
            </a:r>
            <a:endParaRPr lang="en-GB" sz="800" dirty="0"/>
          </a:p>
        </p:txBody>
      </p:sp>
    </p:spTree>
    <p:extLst>
      <p:ext uri="{BB962C8B-B14F-4D97-AF65-F5344CB8AC3E}">
        <p14:creationId xmlns:p14="http://schemas.microsoft.com/office/powerpoint/2010/main" val="35018859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14400"/>
            <a:ext cx="7024744" cy="685800"/>
          </a:xfrm>
        </p:spPr>
        <p:txBody>
          <a:bodyPr>
            <a:normAutofit/>
          </a:bodyPr>
          <a:lstStyle/>
          <a:p>
            <a:r>
              <a:rPr lang="en-US" sz="2400" b="1" dirty="0" smtClean="0">
                <a:solidFill>
                  <a:schemeClr val="tx1"/>
                </a:solidFill>
                <a:latin typeface="Verdana" pitchFamily="34" charset="0"/>
                <a:ea typeface="Verdana" pitchFamily="34" charset="0"/>
                <a:cs typeface="Verdana" pitchFamily="34" charset="0"/>
              </a:rPr>
              <a:t>TERMS 4: </a:t>
            </a:r>
            <a:r>
              <a:rPr lang="en-US" sz="2400" b="1" dirty="0" smtClean="0">
                <a:latin typeface="Verdana" pitchFamily="34" charset="0"/>
                <a:ea typeface="Verdana" pitchFamily="34" charset="0"/>
                <a:cs typeface="Verdana" pitchFamily="34" charset="0"/>
              </a:rPr>
              <a:t>Ask </a:t>
            </a:r>
            <a:r>
              <a:rPr lang="en-US" sz="2400" b="1" dirty="0" smtClean="0">
                <a:latin typeface="Verdana" pitchFamily="34" charset="0"/>
                <a:ea typeface="Verdana" pitchFamily="34" charset="0"/>
                <a:cs typeface="Verdana" pitchFamily="34" charset="0"/>
              </a:rPr>
              <a:t>your users</a:t>
            </a:r>
            <a:endParaRPr lang="en-US" sz="2400" b="1" dirty="0">
              <a:latin typeface="Verdana" pitchFamily="34" charset="0"/>
              <a:ea typeface="Verdana" pitchFamily="34" charset="0"/>
              <a:cs typeface="Verdana" pitchFamily="34" charset="0"/>
            </a:endParaRPr>
          </a:p>
        </p:txBody>
      </p:sp>
      <p:pic>
        <p:nvPicPr>
          <p:cNvPr id="2050" name="Picture 2">
            <a:hlinkClick r:id="rId3"/>
          </p:cNvPr>
          <p:cNvPicPr>
            <a:picLocks noGrp="1" noChangeAspect="1" noChangeArrowheads="1"/>
          </p:cNvPicPr>
          <p:nvPr>
            <p:ph sz="quarter" idx="14"/>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5486400"/>
            <a:ext cx="1566808" cy="96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3"/>
          </p:nvPr>
        </p:nvSpPr>
        <p:spPr>
          <a:xfrm>
            <a:off x="1042416" y="2313432"/>
            <a:ext cx="3377184" cy="3493008"/>
          </a:xfrm>
        </p:spPr>
        <p:txBody>
          <a:bodyPr>
            <a:normAutofit/>
          </a:bodyPr>
          <a:lstStyle/>
          <a:p>
            <a:r>
              <a:rPr lang="en-GB" sz="1800" b="1" dirty="0" smtClean="0">
                <a:latin typeface="Verdana" pitchFamily="34" charset="0"/>
                <a:ea typeface="Verdana" pitchFamily="34" charset="0"/>
                <a:cs typeface="Verdana" pitchFamily="34" charset="0"/>
              </a:rPr>
              <a:t>Use evaluation tools such as:</a:t>
            </a:r>
          </a:p>
          <a:p>
            <a:pPr lvl="1"/>
            <a:r>
              <a:rPr lang="en-GB" sz="1600" b="1" dirty="0" smtClean="0">
                <a:latin typeface="Verdana" pitchFamily="34" charset="0"/>
                <a:ea typeface="Verdana" pitchFamily="34" charset="0"/>
                <a:cs typeface="Verdana" pitchFamily="34" charset="0"/>
              </a:rPr>
              <a:t>LIBQUAL+, National students Survey results (UK) or other survey techniques</a:t>
            </a:r>
          </a:p>
          <a:p>
            <a:pPr lvl="1"/>
            <a:endParaRPr lang="en-GB" sz="1600" b="1" dirty="0" smtClean="0">
              <a:latin typeface="Verdana" pitchFamily="34" charset="0"/>
              <a:ea typeface="Verdana" pitchFamily="34" charset="0"/>
              <a:cs typeface="Verdana" pitchFamily="34" charset="0"/>
            </a:endParaRPr>
          </a:p>
          <a:p>
            <a:r>
              <a:rPr lang="en-GB" sz="1800" b="1" dirty="0" smtClean="0">
                <a:latin typeface="Verdana" pitchFamily="34" charset="0"/>
                <a:ea typeface="Verdana" pitchFamily="34" charset="0"/>
                <a:cs typeface="Verdana" pitchFamily="34" charset="0"/>
              </a:rPr>
              <a:t>Record comments and access queries</a:t>
            </a:r>
          </a:p>
          <a:p>
            <a:pPr lvl="1"/>
            <a:r>
              <a:rPr lang="en-GB" sz="1600" b="1" dirty="0" smtClean="0">
                <a:latin typeface="Verdana" pitchFamily="34" charset="0"/>
                <a:ea typeface="Verdana" pitchFamily="34" charset="0"/>
                <a:cs typeface="Verdana" pitchFamily="34" charset="0"/>
              </a:rPr>
              <a:t>Comments pages</a:t>
            </a:r>
          </a:p>
          <a:p>
            <a:pPr lvl="1"/>
            <a:r>
              <a:rPr lang="en-GB" sz="1600" b="1" dirty="0" smtClean="0">
                <a:latin typeface="Verdana" pitchFamily="34" charset="0"/>
                <a:ea typeface="Verdana" pitchFamily="34" charset="0"/>
                <a:cs typeface="Verdana" pitchFamily="34" charset="0"/>
              </a:rPr>
              <a:t>Emails</a:t>
            </a:r>
          </a:p>
          <a:p>
            <a:pPr lvl="1"/>
            <a:r>
              <a:rPr lang="en-GB" sz="1600" b="1" dirty="0" smtClean="0">
                <a:latin typeface="Verdana" pitchFamily="34" charset="0"/>
                <a:ea typeface="Verdana" pitchFamily="34" charset="0"/>
                <a:cs typeface="Verdana" pitchFamily="34" charset="0"/>
              </a:rPr>
              <a:t>Student panels</a:t>
            </a:r>
          </a:p>
          <a:p>
            <a:pPr lvl="1"/>
            <a:endParaRPr lang="en-GB" sz="1600" b="1" dirty="0" smtClean="0">
              <a:latin typeface="Verdana" pitchFamily="34" charset="0"/>
              <a:ea typeface="Verdana" pitchFamily="34" charset="0"/>
              <a:cs typeface="Verdana" pitchFamily="34" charset="0"/>
            </a:endParaRPr>
          </a:p>
        </p:txBody>
      </p:sp>
      <p:pic>
        <p:nvPicPr>
          <p:cNvPr id="174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1313" y="-237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2617316249_6da89b87dc_o.png"/>
          <p:cNvPicPr>
            <a:picLocks noChangeAspect="1"/>
          </p:cNvPicPr>
          <p:nvPr/>
        </p:nvPicPr>
        <p:blipFill>
          <a:blip r:embed="rId6" cstate="print"/>
          <a:stretch>
            <a:fillRect/>
          </a:stretch>
        </p:blipFill>
        <p:spPr>
          <a:xfrm>
            <a:off x="4495800" y="2362200"/>
            <a:ext cx="3718560" cy="2324100"/>
          </a:xfrm>
          <a:prstGeom prst="rect">
            <a:avLst/>
          </a:prstGeom>
        </p:spPr>
      </p:pic>
      <p:sp>
        <p:nvSpPr>
          <p:cNvPr id="7" name="TextBox 6"/>
          <p:cNvSpPr txBox="1"/>
          <p:nvPr/>
        </p:nvSpPr>
        <p:spPr>
          <a:xfrm>
            <a:off x="4495800" y="4648200"/>
            <a:ext cx="2714205" cy="215444"/>
          </a:xfrm>
          <a:prstGeom prst="rect">
            <a:avLst/>
          </a:prstGeom>
          <a:noFill/>
        </p:spPr>
        <p:txBody>
          <a:bodyPr wrap="none" rtlCol="0">
            <a:spAutoFit/>
          </a:bodyPr>
          <a:lstStyle/>
          <a:p>
            <a:r>
              <a:rPr lang="en-GB" sz="800" dirty="0" smtClean="0"/>
              <a:t>http://www.flickr.com/photos/gabenl/2617316249/</a:t>
            </a:r>
            <a:endParaRPr lang="en-GB" sz="800" dirty="0"/>
          </a:p>
        </p:txBody>
      </p:sp>
    </p:spTree>
    <p:extLst>
      <p:ext uri="{BB962C8B-B14F-4D97-AF65-F5344CB8AC3E}">
        <p14:creationId xmlns:p14="http://schemas.microsoft.com/office/powerpoint/2010/main" val="28732914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338510" cy="648736"/>
          </a:xfrm>
        </p:spPr>
        <p:txBody>
          <a:bodyPr>
            <a:normAutofit fontScale="90000"/>
          </a:bodyPr>
          <a:lstStyle/>
          <a:p>
            <a:r>
              <a:rPr lang="en-US" sz="2400" b="1" dirty="0" smtClean="0">
                <a:solidFill>
                  <a:schemeClr val="tx1"/>
                </a:solidFill>
                <a:latin typeface="Verdana" pitchFamily="34" charset="0"/>
                <a:ea typeface="Verdana" pitchFamily="34" charset="0"/>
                <a:cs typeface="Verdana" pitchFamily="34" charset="0"/>
              </a:rPr>
              <a:t>TERMS 4: </a:t>
            </a:r>
            <a:br>
              <a:rPr lang="en-US" sz="2400" b="1" dirty="0" smtClean="0">
                <a:solidFill>
                  <a:schemeClr val="tx1"/>
                </a:solidFill>
                <a:latin typeface="Verdana" pitchFamily="34" charset="0"/>
                <a:ea typeface="Verdana" pitchFamily="34" charset="0"/>
                <a:cs typeface="Verdana" pitchFamily="34" charset="0"/>
              </a:rPr>
            </a:br>
            <a:r>
              <a:rPr lang="en-US" sz="2400" b="1" dirty="0" smtClean="0">
                <a:latin typeface="Verdana" pitchFamily="34" charset="0"/>
                <a:ea typeface="Verdana" pitchFamily="34" charset="0"/>
                <a:cs typeface="Verdana" pitchFamily="34" charset="0"/>
              </a:rPr>
              <a:t>Changes </a:t>
            </a:r>
            <a:r>
              <a:rPr lang="en-US" sz="2400" b="1" dirty="0" smtClean="0">
                <a:latin typeface="Verdana" pitchFamily="34" charset="0"/>
                <a:ea typeface="Verdana" pitchFamily="34" charset="0"/>
                <a:cs typeface="Verdana" pitchFamily="34" charset="0"/>
              </a:rPr>
              <a:t>to coverage/platform migration</a:t>
            </a:r>
            <a:endParaRPr lang="en-US" sz="2400" b="1" dirty="0">
              <a:latin typeface="Verdana" pitchFamily="34" charset="0"/>
              <a:ea typeface="Verdana" pitchFamily="34" charset="0"/>
              <a:cs typeface="Verdana" pitchFamily="34" charset="0"/>
            </a:endParaRPr>
          </a:p>
        </p:txBody>
      </p:sp>
      <p:sp>
        <p:nvSpPr>
          <p:cNvPr id="4" name="Content Placeholder 3"/>
          <p:cNvSpPr>
            <a:spLocks noGrp="1"/>
          </p:cNvSpPr>
          <p:nvPr>
            <p:ph sz="quarter" idx="14"/>
          </p:nvPr>
        </p:nvSpPr>
        <p:spPr>
          <a:xfrm>
            <a:off x="1066800" y="1905000"/>
            <a:ext cx="3419856" cy="4191000"/>
          </a:xfrm>
        </p:spPr>
        <p:txBody>
          <a:bodyPr>
            <a:normAutofit/>
          </a:bodyPr>
          <a:lstStyle/>
          <a:p>
            <a:r>
              <a:rPr lang="en-US" sz="1800" b="1" dirty="0" smtClean="0">
                <a:solidFill>
                  <a:schemeClr val="tx1"/>
                </a:solidFill>
                <a:latin typeface="Verdana" pitchFamily="34" charset="0"/>
                <a:ea typeface="Verdana" pitchFamily="34" charset="0"/>
                <a:cs typeface="Verdana" pitchFamily="34" charset="0"/>
              </a:rPr>
              <a:t>Annual content migration</a:t>
            </a:r>
          </a:p>
          <a:p>
            <a:endParaRPr lang="en-US" sz="1800" b="1" dirty="0">
              <a:solidFill>
                <a:schemeClr val="tx1"/>
              </a:solidFill>
              <a:latin typeface="Verdana" pitchFamily="34" charset="0"/>
              <a:ea typeface="Verdana" pitchFamily="34" charset="0"/>
              <a:cs typeface="Verdana" pitchFamily="34" charset="0"/>
            </a:endParaRPr>
          </a:p>
          <a:p>
            <a:r>
              <a:rPr lang="en-US" sz="1800" b="1" dirty="0" smtClean="0">
                <a:solidFill>
                  <a:schemeClr val="tx1"/>
                </a:solidFill>
                <a:latin typeface="Verdana" pitchFamily="34" charset="0"/>
                <a:ea typeface="Verdana" pitchFamily="34" charset="0"/>
                <a:cs typeface="Verdana" pitchFamily="34" charset="0"/>
              </a:rPr>
              <a:t>A&amp;I </a:t>
            </a:r>
            <a:r>
              <a:rPr lang="en-US" sz="1800" b="1" dirty="0" err="1" smtClean="0">
                <a:solidFill>
                  <a:schemeClr val="tx1"/>
                </a:solidFill>
                <a:latin typeface="Verdana" pitchFamily="34" charset="0"/>
                <a:ea typeface="Verdana" pitchFamily="34" charset="0"/>
                <a:cs typeface="Verdana" pitchFamily="34" charset="0"/>
              </a:rPr>
              <a:t>fulltext</a:t>
            </a:r>
            <a:r>
              <a:rPr lang="en-US" sz="1800" b="1" dirty="0" smtClean="0">
                <a:solidFill>
                  <a:schemeClr val="tx1"/>
                </a:solidFill>
                <a:latin typeface="Verdana" pitchFamily="34" charset="0"/>
                <a:ea typeface="Verdana" pitchFamily="34" charset="0"/>
                <a:cs typeface="Verdana" pitchFamily="34" charset="0"/>
              </a:rPr>
              <a:t> databases</a:t>
            </a:r>
          </a:p>
          <a:p>
            <a:endParaRPr lang="en-US" sz="1800" b="1" dirty="0">
              <a:solidFill>
                <a:schemeClr val="tx1"/>
              </a:solidFill>
              <a:latin typeface="Verdana" pitchFamily="34" charset="0"/>
              <a:ea typeface="Verdana" pitchFamily="34" charset="0"/>
              <a:cs typeface="Verdana" pitchFamily="34" charset="0"/>
            </a:endParaRPr>
          </a:p>
          <a:p>
            <a:r>
              <a:rPr lang="en-US" sz="1800" b="1" dirty="0" smtClean="0">
                <a:solidFill>
                  <a:schemeClr val="tx1"/>
                </a:solidFill>
                <a:latin typeface="Verdana" pitchFamily="34" charset="0"/>
                <a:ea typeface="Verdana" pitchFamily="34" charset="0"/>
                <a:cs typeface="Verdana" pitchFamily="34" charset="0"/>
              </a:rPr>
              <a:t>Tools from </a:t>
            </a:r>
            <a:r>
              <a:rPr lang="en-US" sz="1800" b="1" dirty="0" err="1" smtClean="0">
                <a:solidFill>
                  <a:schemeClr val="tx1"/>
                </a:solidFill>
                <a:latin typeface="Verdana" pitchFamily="34" charset="0"/>
                <a:ea typeface="Verdana" pitchFamily="34" charset="0"/>
                <a:cs typeface="Verdana" pitchFamily="34" charset="0"/>
              </a:rPr>
              <a:t>jisc</a:t>
            </a:r>
            <a:r>
              <a:rPr lang="en-US" sz="1800" b="1" dirty="0" smtClean="0">
                <a:solidFill>
                  <a:schemeClr val="tx1"/>
                </a:solidFill>
                <a:latin typeface="Verdana" pitchFamily="34" charset="0"/>
                <a:ea typeface="Verdana" pitchFamily="34" charset="0"/>
                <a:cs typeface="Verdana" pitchFamily="34" charset="0"/>
              </a:rPr>
              <a:t>:</a:t>
            </a:r>
            <a:r>
              <a:rPr lang="en-US" sz="1800" dirty="0">
                <a:solidFill>
                  <a:schemeClr val="tx1"/>
                </a:solidFill>
                <a:latin typeface="Verdana" pitchFamily="34" charset="0"/>
                <a:ea typeface="Verdana" pitchFamily="34" charset="0"/>
                <a:cs typeface="Verdana" pitchFamily="34" charset="0"/>
              </a:rPr>
              <a:t> </a:t>
            </a:r>
            <a:r>
              <a:rPr lang="en-US" sz="1800" b="1" dirty="0" smtClean="0">
                <a:latin typeface="Verdana" pitchFamily="34" charset="0"/>
                <a:ea typeface="Verdana" pitchFamily="34" charset="0"/>
                <a:cs typeface="Verdana" pitchFamily="34" charset="0"/>
                <a:hlinkClick r:id="rId2"/>
              </a:rPr>
              <a:t>http</a:t>
            </a:r>
            <a:r>
              <a:rPr lang="en-US" sz="1800" b="1" dirty="0">
                <a:latin typeface="Verdana" pitchFamily="34" charset="0"/>
                <a:ea typeface="Verdana" pitchFamily="34" charset="0"/>
                <a:cs typeface="Verdana" pitchFamily="34" charset="0"/>
                <a:hlinkClick r:id="rId2"/>
              </a:rPr>
              <a:t>://adat.crl.edu</a:t>
            </a:r>
            <a:r>
              <a:rPr lang="en-US" sz="1800" b="1" dirty="0" smtClean="0">
                <a:latin typeface="Verdana" pitchFamily="34" charset="0"/>
                <a:ea typeface="Verdana" pitchFamily="34" charset="0"/>
                <a:cs typeface="Verdana" pitchFamily="34" charset="0"/>
                <a:hlinkClick r:id="rId2"/>
              </a:rPr>
              <a:t>/</a:t>
            </a:r>
            <a:endParaRPr lang="en-US" sz="1800" b="1" dirty="0" smtClean="0">
              <a:latin typeface="Verdana" pitchFamily="34" charset="0"/>
              <a:ea typeface="Verdana" pitchFamily="34" charset="0"/>
              <a:cs typeface="Verdana" pitchFamily="34" charset="0"/>
            </a:endParaRPr>
          </a:p>
          <a:p>
            <a:endParaRPr lang="en-US" sz="1800" dirty="0">
              <a:solidFill>
                <a:schemeClr val="tx1"/>
              </a:solidFill>
              <a:latin typeface="Verdana" pitchFamily="34" charset="0"/>
              <a:ea typeface="Verdana" pitchFamily="34" charset="0"/>
              <a:cs typeface="Verdana" pitchFamily="34" charset="0"/>
            </a:endParaRPr>
          </a:p>
          <a:p>
            <a:r>
              <a:rPr lang="en-US" sz="1800" dirty="0" smtClean="0">
                <a:solidFill>
                  <a:schemeClr val="tx1"/>
                </a:solidFill>
                <a:latin typeface="Verdana" pitchFamily="34" charset="0"/>
                <a:ea typeface="Verdana" pitchFamily="34" charset="0"/>
                <a:cs typeface="Verdana" pitchFamily="34" charset="0"/>
              </a:rPr>
              <a:t>Tools from </a:t>
            </a:r>
            <a:r>
              <a:rPr lang="en-US" sz="1800" b="1" dirty="0" smtClean="0">
                <a:solidFill>
                  <a:schemeClr val="tx1"/>
                </a:solidFill>
                <a:latin typeface="Verdana" pitchFamily="34" charset="0"/>
                <a:ea typeface="Verdana" pitchFamily="34" charset="0"/>
                <a:cs typeface="Verdana" pitchFamily="34" charset="0"/>
              </a:rPr>
              <a:t>CUFTS: </a:t>
            </a:r>
          </a:p>
          <a:p>
            <a:r>
              <a:rPr lang="en-US" sz="1800" b="1" dirty="0" smtClean="0">
                <a:solidFill>
                  <a:schemeClr val="tx1"/>
                </a:solidFill>
                <a:latin typeface="Verdana" pitchFamily="34" charset="0"/>
                <a:ea typeface="Verdana" pitchFamily="34" charset="0"/>
                <a:cs typeface="Verdana" pitchFamily="34" charset="0"/>
                <a:hlinkClick r:id="rId3"/>
              </a:rPr>
              <a:t>http</a:t>
            </a:r>
            <a:r>
              <a:rPr lang="en-US" sz="1800" b="1" dirty="0">
                <a:solidFill>
                  <a:schemeClr val="tx1"/>
                </a:solidFill>
                <a:latin typeface="Verdana" pitchFamily="34" charset="0"/>
                <a:ea typeface="Verdana" pitchFamily="34" charset="0"/>
                <a:cs typeface="Verdana" pitchFamily="34" charset="0"/>
                <a:hlinkClick r:id="rId3"/>
              </a:rPr>
              <a:t>://cufts2.lib.sfu.ca/MaintTool/public/compare</a:t>
            </a:r>
            <a:endParaRPr lang="en-US" sz="1800" b="1" dirty="0">
              <a:solidFill>
                <a:schemeClr val="tx1"/>
              </a:solidFill>
              <a:latin typeface="Verdana" pitchFamily="34" charset="0"/>
              <a:ea typeface="Verdana" pitchFamily="34" charset="0"/>
              <a:cs typeface="Verdana" pitchFamily="34" charset="0"/>
            </a:endParaRPr>
          </a:p>
          <a:p>
            <a:endParaRPr lang="en-US" sz="1800" b="1" dirty="0">
              <a:solidFill>
                <a:schemeClr val="tx1"/>
              </a:solidFill>
              <a:latin typeface="Verdana" pitchFamily="34" charset="0"/>
              <a:ea typeface="Verdana" pitchFamily="34" charset="0"/>
              <a:cs typeface="Verdana"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9225" y="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Grp="1" noChangeAspect="1" noChangeArrowheads="1"/>
          </p:cNvPicPr>
          <p:nvPr>
            <p:ph sz="quarter" idx="13"/>
          </p:nvPr>
        </p:nvPicPr>
        <p:blipFill>
          <a:blip r:embed="rId5">
            <a:extLst>
              <a:ext uri="{28A0092B-C50C-407E-A947-70E740481C1C}">
                <a14:useLocalDpi xmlns:a14="http://schemas.microsoft.com/office/drawing/2010/main" val="0"/>
              </a:ext>
            </a:extLst>
          </a:blip>
          <a:srcRect/>
          <a:stretch>
            <a:fillRect/>
          </a:stretch>
        </p:blipFill>
        <p:spPr bwMode="auto">
          <a:xfrm>
            <a:off x="6934200" y="5410200"/>
            <a:ext cx="1566808" cy="96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2057400"/>
            <a:ext cx="35814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0103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628" y="838200"/>
            <a:ext cx="7024744" cy="572536"/>
          </a:xfrm>
        </p:spPr>
        <p:txBody>
          <a:bodyPr>
            <a:normAutofit/>
          </a:bodyPr>
          <a:lstStyle/>
          <a:p>
            <a:r>
              <a:rPr lang="en-US" sz="2400" b="1" dirty="0" smtClean="0">
                <a:solidFill>
                  <a:schemeClr val="tx1"/>
                </a:solidFill>
                <a:latin typeface="Verdana" pitchFamily="34" charset="0"/>
                <a:ea typeface="Verdana" pitchFamily="34" charset="0"/>
                <a:cs typeface="Verdana" pitchFamily="34" charset="0"/>
              </a:rPr>
              <a:t>TERMS 4: </a:t>
            </a:r>
            <a:r>
              <a:rPr lang="en-US" sz="2400" b="1" dirty="0" smtClean="0">
                <a:latin typeface="Verdana" pitchFamily="34" charset="0"/>
                <a:ea typeface="Verdana" pitchFamily="34" charset="0"/>
                <a:cs typeface="Verdana" pitchFamily="34" charset="0"/>
              </a:rPr>
              <a:t>Track </a:t>
            </a:r>
            <a:r>
              <a:rPr lang="en-US" sz="2400" b="1" dirty="0" smtClean="0">
                <a:latin typeface="Verdana" pitchFamily="34" charset="0"/>
                <a:ea typeface="Verdana" pitchFamily="34" charset="0"/>
                <a:cs typeface="Verdana" pitchFamily="34" charset="0"/>
              </a:rPr>
              <a:t>Downtime/Availability</a:t>
            </a:r>
            <a:endParaRPr lang="en-US" sz="2400" b="1" dirty="0">
              <a:latin typeface="Verdana" pitchFamily="34" charset="0"/>
              <a:ea typeface="Verdana" pitchFamily="34" charset="0"/>
              <a:cs typeface="Verdana" pitchFamily="34" charset="0"/>
            </a:endParaRPr>
          </a:p>
        </p:txBody>
      </p:sp>
      <p:sp>
        <p:nvSpPr>
          <p:cNvPr id="3" name="Content Placeholder 2"/>
          <p:cNvSpPr>
            <a:spLocks noGrp="1"/>
          </p:cNvSpPr>
          <p:nvPr>
            <p:ph sz="quarter" idx="13"/>
          </p:nvPr>
        </p:nvSpPr>
        <p:spPr>
          <a:xfrm>
            <a:off x="1042416" y="1676400"/>
            <a:ext cx="3419856" cy="4130040"/>
          </a:xfrm>
        </p:spPr>
        <p:txBody>
          <a:bodyPr>
            <a:normAutofit/>
          </a:bodyPr>
          <a:lstStyle/>
          <a:p>
            <a:endParaRPr lang="en-US" sz="1800" b="1" dirty="0" smtClean="0">
              <a:solidFill>
                <a:schemeClr val="tx1"/>
              </a:solidFill>
              <a:latin typeface="Verdana" pitchFamily="34" charset="0"/>
              <a:ea typeface="Verdana" pitchFamily="34" charset="0"/>
              <a:cs typeface="Verdana" pitchFamily="34" charset="0"/>
            </a:endParaRPr>
          </a:p>
          <a:p>
            <a:pPr marL="68580" indent="0">
              <a:buNone/>
            </a:pPr>
            <a:endParaRPr lang="en-US" sz="1800" b="1" dirty="0" smtClean="0">
              <a:solidFill>
                <a:schemeClr val="tx1"/>
              </a:solidFill>
              <a:latin typeface="Verdana" pitchFamily="34" charset="0"/>
              <a:ea typeface="Verdana" pitchFamily="34" charset="0"/>
              <a:cs typeface="Verdana" pitchFamily="34" charset="0"/>
            </a:endParaRPr>
          </a:p>
          <a:p>
            <a:r>
              <a:rPr lang="en-US" sz="1800" b="1" dirty="0" smtClean="0">
                <a:solidFill>
                  <a:schemeClr val="tx1"/>
                </a:solidFill>
                <a:latin typeface="Verdana" pitchFamily="34" charset="0"/>
                <a:ea typeface="Verdana" pitchFamily="34" charset="0"/>
                <a:cs typeface="Verdana" pitchFamily="34" charset="0"/>
              </a:rPr>
              <a:t>Publisher reported</a:t>
            </a:r>
          </a:p>
          <a:p>
            <a:endParaRPr lang="en-US" sz="1800" b="1" dirty="0">
              <a:solidFill>
                <a:schemeClr val="tx1"/>
              </a:solidFill>
              <a:latin typeface="Verdana" pitchFamily="34" charset="0"/>
              <a:ea typeface="Verdana" pitchFamily="34" charset="0"/>
              <a:cs typeface="Verdana" pitchFamily="34" charset="0"/>
            </a:endParaRPr>
          </a:p>
          <a:p>
            <a:r>
              <a:rPr lang="en-US" sz="1800" b="1" dirty="0" smtClean="0">
                <a:solidFill>
                  <a:schemeClr val="tx1"/>
                </a:solidFill>
                <a:latin typeface="Verdana" pitchFamily="34" charset="0"/>
                <a:ea typeface="Verdana" pitchFamily="34" charset="0"/>
                <a:cs typeface="Verdana" pitchFamily="34" charset="0"/>
              </a:rPr>
              <a:t>Patron reported</a:t>
            </a:r>
          </a:p>
          <a:p>
            <a:endParaRPr lang="en-US" sz="1800" b="1" dirty="0">
              <a:solidFill>
                <a:schemeClr val="tx1"/>
              </a:solidFill>
              <a:latin typeface="Verdana" pitchFamily="34" charset="0"/>
              <a:ea typeface="Verdana" pitchFamily="34" charset="0"/>
              <a:cs typeface="Verdana" pitchFamily="34" charset="0"/>
            </a:endParaRPr>
          </a:p>
          <a:p>
            <a:r>
              <a:rPr lang="en-US" sz="1800" b="1" dirty="0" smtClean="0">
                <a:solidFill>
                  <a:schemeClr val="tx1"/>
                </a:solidFill>
                <a:latin typeface="Verdana" pitchFamily="34" charset="0"/>
                <a:ea typeface="Verdana" pitchFamily="34" charset="0"/>
                <a:cs typeface="Verdana" pitchFamily="34" charset="0"/>
              </a:rPr>
              <a:t>Spot checks</a:t>
            </a:r>
          </a:p>
          <a:p>
            <a:endParaRPr lang="en-US" sz="1800" b="1" dirty="0" smtClean="0">
              <a:solidFill>
                <a:schemeClr val="tx1"/>
              </a:solidFill>
              <a:latin typeface="Verdana" pitchFamily="34" charset="0"/>
              <a:ea typeface="Verdana" pitchFamily="34" charset="0"/>
              <a:cs typeface="Verdana" pitchFamily="34" charset="0"/>
            </a:endParaRPr>
          </a:p>
          <a:p>
            <a:pPr marL="68580" indent="0">
              <a:buNone/>
            </a:pPr>
            <a:endParaRPr lang="en-US" sz="1800" b="1" dirty="0">
              <a:solidFill>
                <a:schemeClr val="tx1"/>
              </a:solidFill>
              <a:latin typeface="Verdana" pitchFamily="34" charset="0"/>
              <a:ea typeface="Verdana" pitchFamily="34" charset="0"/>
              <a:cs typeface="Verdana" pitchFamily="34" charset="0"/>
            </a:endParaRPr>
          </a:p>
          <a:p>
            <a:endParaRPr lang="en-US" sz="1800" b="1" dirty="0">
              <a:solidFill>
                <a:schemeClr val="tx1"/>
              </a:solidFill>
              <a:latin typeface="Verdana" pitchFamily="34" charset="0"/>
              <a:ea typeface="Verdana" pitchFamily="34" charset="0"/>
              <a:cs typeface="Verdana" pitchFamily="34" charset="0"/>
            </a:endParaRPr>
          </a:p>
        </p:txBody>
      </p:sp>
      <p:sp>
        <p:nvSpPr>
          <p:cNvPr id="4" name="Content Placeholder 3"/>
          <p:cNvSpPr>
            <a:spLocks noGrp="1"/>
          </p:cNvSpPr>
          <p:nvPr>
            <p:ph sz="quarter" idx="14"/>
          </p:nvPr>
        </p:nvSpPr>
        <p:spPr>
          <a:xfrm>
            <a:off x="4800600" y="1600200"/>
            <a:ext cx="3419856" cy="3886200"/>
          </a:xfrm>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6828"/>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486400"/>
            <a:ext cx="1566863"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00200"/>
            <a:ext cx="40386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19497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14400"/>
            <a:ext cx="7024744" cy="685800"/>
          </a:xfrm>
        </p:spPr>
        <p:txBody>
          <a:bodyPr>
            <a:normAutofit fontScale="90000"/>
          </a:bodyPr>
          <a:lstStyle/>
          <a:p>
            <a:r>
              <a:rPr lang="en-US" sz="2400" b="1" dirty="0" smtClean="0">
                <a:solidFill>
                  <a:schemeClr val="tx1"/>
                </a:solidFill>
                <a:latin typeface="Verdana" pitchFamily="34" charset="0"/>
                <a:ea typeface="Verdana" pitchFamily="34" charset="0"/>
                <a:cs typeface="Verdana" pitchFamily="34" charset="0"/>
              </a:rPr>
              <a:t>TERMS 4: </a:t>
            </a:r>
            <a:r>
              <a:rPr lang="en-US" sz="2400" b="1" dirty="0" smtClean="0">
                <a:latin typeface="Verdana" pitchFamily="34" charset="0"/>
                <a:ea typeface="Verdana" pitchFamily="34" charset="0"/>
                <a:cs typeface="Verdana" pitchFamily="34" charset="0"/>
              </a:rPr>
              <a:t>Communicate </a:t>
            </a:r>
            <a:r>
              <a:rPr lang="en-US" sz="2400" b="1" dirty="0" smtClean="0">
                <a:latin typeface="Verdana" pitchFamily="34" charset="0"/>
                <a:ea typeface="Verdana" pitchFamily="34" charset="0"/>
                <a:cs typeface="Verdana" pitchFamily="34" charset="0"/>
              </a:rPr>
              <a:t>with the vendor</a:t>
            </a:r>
            <a:endParaRPr lang="en-US" sz="2400" b="1" dirty="0">
              <a:latin typeface="Verdana" pitchFamily="34" charset="0"/>
              <a:ea typeface="Verdana" pitchFamily="34" charset="0"/>
              <a:cs typeface="Verdana" pitchFamily="34" charset="0"/>
            </a:endParaRPr>
          </a:p>
        </p:txBody>
      </p:sp>
      <p:pic>
        <p:nvPicPr>
          <p:cNvPr id="2050" name="Picture 2">
            <a:hlinkClick r:id="rId3"/>
          </p:cNvPr>
          <p:cNvPicPr>
            <a:picLocks noGrp="1" noChangeAspect="1" noChangeArrowheads="1"/>
          </p:cNvPicPr>
          <p:nvPr>
            <p:ph sz="quarter" idx="14"/>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5486400"/>
            <a:ext cx="1566808" cy="96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3"/>
          </p:nvPr>
        </p:nvSpPr>
        <p:spPr>
          <a:xfrm>
            <a:off x="1042416" y="2313432"/>
            <a:ext cx="3605784" cy="3782568"/>
          </a:xfrm>
        </p:spPr>
        <p:txBody>
          <a:bodyPr>
            <a:normAutofit fontScale="62500" lnSpcReduction="20000"/>
          </a:bodyPr>
          <a:lstStyle/>
          <a:p>
            <a:r>
              <a:rPr lang="en-GB" sz="2900" b="1" dirty="0" smtClean="0">
                <a:latin typeface="Verdana" pitchFamily="34" charset="0"/>
                <a:ea typeface="Verdana" pitchFamily="34" charset="0"/>
                <a:cs typeface="Verdana" pitchFamily="34" charset="0"/>
              </a:rPr>
              <a:t>Keep a dossier of correspondence</a:t>
            </a:r>
          </a:p>
          <a:p>
            <a:pPr lvl="1"/>
            <a:r>
              <a:rPr lang="en-GB" sz="2600" b="1" dirty="0" smtClean="0">
                <a:latin typeface="Verdana" pitchFamily="34" charset="0"/>
                <a:ea typeface="Verdana" pitchFamily="34" charset="0"/>
                <a:cs typeface="Verdana" pitchFamily="34" charset="0"/>
              </a:rPr>
              <a:t>Problems, troubleshooting etc.</a:t>
            </a:r>
          </a:p>
          <a:p>
            <a:pPr lvl="1"/>
            <a:endParaRPr lang="en-GB" sz="1600" b="1" dirty="0" smtClean="0">
              <a:latin typeface="Verdana" pitchFamily="34" charset="0"/>
              <a:ea typeface="Verdana" pitchFamily="34" charset="0"/>
              <a:cs typeface="Verdana" pitchFamily="34" charset="0"/>
            </a:endParaRPr>
          </a:p>
          <a:p>
            <a:r>
              <a:rPr lang="en-GB" sz="2900" b="1" dirty="0" smtClean="0">
                <a:latin typeface="Verdana" pitchFamily="34" charset="0"/>
                <a:ea typeface="Verdana" pitchFamily="34" charset="0"/>
                <a:cs typeface="Verdana" pitchFamily="34" charset="0"/>
              </a:rPr>
              <a:t>Talk to the community</a:t>
            </a:r>
          </a:p>
          <a:p>
            <a:pPr lvl="1"/>
            <a:r>
              <a:rPr lang="en-GB" sz="2600" b="1" dirty="0" err="1" smtClean="0">
                <a:latin typeface="Verdana" pitchFamily="34" charset="0"/>
                <a:ea typeface="Verdana" pitchFamily="34" charset="0"/>
                <a:cs typeface="Verdana" pitchFamily="34" charset="0"/>
              </a:rPr>
              <a:t>Listservs</a:t>
            </a:r>
            <a:endParaRPr lang="en-GB" sz="2600" b="1" dirty="0" smtClean="0">
              <a:latin typeface="Verdana" pitchFamily="34" charset="0"/>
              <a:ea typeface="Verdana" pitchFamily="34" charset="0"/>
              <a:cs typeface="Verdana" pitchFamily="34" charset="0"/>
            </a:endParaRPr>
          </a:p>
          <a:p>
            <a:pPr lvl="1"/>
            <a:r>
              <a:rPr lang="en-GB" sz="2600" b="1" dirty="0" smtClean="0">
                <a:latin typeface="Verdana" pitchFamily="34" charset="0"/>
                <a:ea typeface="Verdana" pitchFamily="34" charset="0"/>
                <a:cs typeface="Verdana" pitchFamily="34" charset="0"/>
              </a:rPr>
              <a:t>Shared notes on KB+ or consortia pages</a:t>
            </a:r>
          </a:p>
          <a:p>
            <a:pPr lvl="1"/>
            <a:endParaRPr lang="en-GB" sz="1600" b="1" dirty="0">
              <a:latin typeface="Verdana" pitchFamily="34" charset="0"/>
              <a:ea typeface="Verdana" pitchFamily="34" charset="0"/>
              <a:cs typeface="Verdana" pitchFamily="34" charset="0"/>
            </a:endParaRPr>
          </a:p>
          <a:p>
            <a:r>
              <a:rPr lang="en-GB" sz="2900" b="1" dirty="0" smtClean="0">
                <a:latin typeface="Verdana" pitchFamily="34" charset="0"/>
                <a:ea typeface="Verdana" pitchFamily="34" charset="0"/>
                <a:cs typeface="Verdana" pitchFamily="34" charset="0"/>
              </a:rPr>
              <a:t>User Groups</a:t>
            </a:r>
          </a:p>
          <a:p>
            <a:pPr lvl="1"/>
            <a:r>
              <a:rPr lang="en-GB" sz="2600" b="1" dirty="0" smtClean="0">
                <a:latin typeface="Verdana" pitchFamily="34" charset="0"/>
                <a:ea typeface="Verdana" pitchFamily="34" charset="0"/>
                <a:cs typeface="Verdana" pitchFamily="34" charset="0"/>
              </a:rPr>
              <a:t>Find out if there is one</a:t>
            </a:r>
          </a:p>
          <a:p>
            <a:pPr lvl="1"/>
            <a:r>
              <a:rPr lang="en-GB" sz="2600" b="1" dirty="0" smtClean="0">
                <a:latin typeface="Verdana" pitchFamily="34" charset="0"/>
                <a:ea typeface="Verdana" pitchFamily="34" charset="0"/>
                <a:cs typeface="Verdana" pitchFamily="34" charset="0"/>
              </a:rPr>
              <a:t>Talk to colleagues at regional and national meetings</a:t>
            </a:r>
          </a:p>
          <a:p>
            <a:pPr lvl="1"/>
            <a:r>
              <a:rPr lang="en-GB" sz="2600" b="1" dirty="0" smtClean="0">
                <a:latin typeface="Verdana" pitchFamily="34" charset="0"/>
                <a:ea typeface="Verdana" pitchFamily="34" charset="0"/>
                <a:cs typeface="Verdana" pitchFamily="34" charset="0"/>
              </a:rPr>
              <a:t>Feed back ideas</a:t>
            </a:r>
          </a:p>
        </p:txBody>
      </p:sp>
      <p:pic>
        <p:nvPicPr>
          <p:cNvPr id="1843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1312" y="35208"/>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467996341_3ced5f56c9_o.jpg"/>
          <p:cNvPicPr>
            <a:picLocks noChangeAspect="1"/>
          </p:cNvPicPr>
          <p:nvPr/>
        </p:nvPicPr>
        <p:blipFill>
          <a:blip r:embed="rId6" cstate="print"/>
          <a:stretch>
            <a:fillRect/>
          </a:stretch>
        </p:blipFill>
        <p:spPr>
          <a:xfrm>
            <a:off x="4800600" y="2362200"/>
            <a:ext cx="3429000" cy="2571750"/>
          </a:xfrm>
          <a:prstGeom prst="rect">
            <a:avLst/>
          </a:prstGeom>
        </p:spPr>
      </p:pic>
      <p:sp>
        <p:nvSpPr>
          <p:cNvPr id="7" name="TextBox 6"/>
          <p:cNvSpPr txBox="1"/>
          <p:nvPr/>
        </p:nvSpPr>
        <p:spPr>
          <a:xfrm>
            <a:off x="4724400" y="4889956"/>
            <a:ext cx="2743059" cy="215444"/>
          </a:xfrm>
          <a:prstGeom prst="rect">
            <a:avLst/>
          </a:prstGeom>
          <a:noFill/>
        </p:spPr>
        <p:txBody>
          <a:bodyPr wrap="none" rtlCol="0">
            <a:spAutoFit/>
          </a:bodyPr>
          <a:lstStyle/>
          <a:p>
            <a:r>
              <a:rPr lang="en-GB" sz="800" dirty="0" smtClean="0"/>
              <a:t>http://www.flickr.com/photos/lenore-m/467996341/</a:t>
            </a:r>
            <a:endParaRPr lang="en-GB" sz="800" dirty="0"/>
          </a:p>
        </p:txBody>
      </p:sp>
    </p:spTree>
    <p:extLst>
      <p:ext uri="{BB962C8B-B14F-4D97-AF65-F5344CB8AC3E}">
        <p14:creationId xmlns:p14="http://schemas.microsoft.com/office/powerpoint/2010/main" val="41850335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895" y="933798"/>
            <a:ext cx="7982211" cy="5543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762000"/>
            <a:ext cx="8229600" cy="584775"/>
          </a:xfrm>
          <a:prstGeom prst="rect">
            <a:avLst/>
          </a:prstGeom>
          <a:noFill/>
        </p:spPr>
        <p:txBody>
          <a:bodyPr wrap="square" rtlCol="0">
            <a:spAutoFit/>
          </a:bodyPr>
          <a:lstStyle/>
          <a:p>
            <a:pPr algn="ctr"/>
            <a:r>
              <a:rPr lang="en-US" sz="3200" b="1" dirty="0">
                <a:latin typeface="Verdana" pitchFamily="34" charset="0"/>
                <a:ea typeface="Verdana" pitchFamily="34" charset="0"/>
                <a:cs typeface="Verdana" pitchFamily="34" charset="0"/>
              </a:rPr>
              <a:t>TERMS 5: Annual Review</a:t>
            </a:r>
            <a:endParaRPr lang="en-US" sz="2800" b="1" dirty="0">
              <a:latin typeface="Verdana" pitchFamily="34" charset="0"/>
              <a:ea typeface="Verdana" pitchFamily="34" charset="0"/>
              <a:cs typeface="Verdana" pitchFamily="34" charset="0"/>
            </a:endParaRPr>
          </a:p>
        </p:txBody>
      </p:sp>
      <p:sp>
        <p:nvSpPr>
          <p:cNvPr id="3" name="TextBox 2"/>
          <p:cNvSpPr txBox="1"/>
          <p:nvPr/>
        </p:nvSpPr>
        <p:spPr>
          <a:xfrm>
            <a:off x="5612376" y="76200"/>
            <a:ext cx="1550424" cy="430887"/>
          </a:xfrm>
          <a:prstGeom prst="rect">
            <a:avLst/>
          </a:prstGeom>
          <a:noFill/>
        </p:spPr>
        <p:txBody>
          <a:bodyPr wrap="none" rtlCol="0">
            <a:spAutoFit/>
          </a:bodyPr>
          <a:lstStyle/>
          <a:p>
            <a:r>
              <a:rPr lang="en-GB" sz="2200" b="1" dirty="0">
                <a:solidFill>
                  <a:schemeClr val="accent1"/>
                </a:solidFill>
                <a:latin typeface="Verdana" pitchFamily="34" charset="0"/>
                <a:ea typeface="Verdana" pitchFamily="34" charset="0"/>
                <a:cs typeface="Verdana" pitchFamily="34" charset="0"/>
              </a:rPr>
              <a:t>#6terms</a:t>
            </a:r>
          </a:p>
        </p:txBody>
      </p:sp>
      <p:pic>
        <p:nvPicPr>
          <p:cNvPr id="6" name="Picture 4" descr="88x3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608330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p:cNvSpPr txBox="1">
            <a:spLocks noChangeArrowheads="1"/>
          </p:cNvSpPr>
          <p:nvPr/>
        </p:nvSpPr>
        <p:spPr bwMode="auto">
          <a:xfrm>
            <a:off x="7010400" y="6011863"/>
            <a:ext cx="1785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GB" sz="800" dirty="0"/>
              <a:t>This work is licensed under a </a:t>
            </a:r>
            <a:r>
              <a:rPr lang="en-GB" sz="800" dirty="0">
                <a:hlinkClick r:id="rId5"/>
              </a:rPr>
              <a:t>Creative Commons Attribution 3.0 </a:t>
            </a:r>
            <a:r>
              <a:rPr lang="en-GB" sz="800" dirty="0" err="1"/>
              <a:t>Unported</a:t>
            </a:r>
            <a:r>
              <a:rPr lang="en-GB" sz="800" dirty="0"/>
              <a:t> License</a:t>
            </a:r>
          </a:p>
        </p:txBody>
      </p:sp>
    </p:spTree>
    <p:extLst>
      <p:ext uri="{BB962C8B-B14F-4D97-AF65-F5344CB8AC3E}">
        <p14:creationId xmlns:p14="http://schemas.microsoft.com/office/powerpoint/2010/main" val="34630155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024744" cy="762000"/>
          </a:xfrm>
        </p:spPr>
        <p:txBody>
          <a:bodyPr>
            <a:normAutofit/>
          </a:bodyPr>
          <a:lstStyle/>
          <a:p>
            <a:r>
              <a:rPr lang="en-US" sz="2400" b="1" dirty="0" smtClean="0">
                <a:solidFill>
                  <a:schemeClr val="tx1"/>
                </a:solidFill>
                <a:latin typeface="Verdana" pitchFamily="34" charset="0"/>
                <a:ea typeface="Verdana" pitchFamily="34" charset="0"/>
                <a:cs typeface="Verdana" pitchFamily="34" charset="0"/>
              </a:rPr>
              <a:t>TERMS 5: Annual Review</a:t>
            </a:r>
            <a:endParaRPr lang="en-US" sz="2400" b="1" dirty="0">
              <a:solidFill>
                <a:schemeClr val="tx1"/>
              </a:solidFill>
              <a:latin typeface="Verdana" pitchFamily="34" charset="0"/>
              <a:ea typeface="Verdana" pitchFamily="34" charset="0"/>
              <a:cs typeface="Verdana" pitchFamily="34" charset="0"/>
            </a:endParaRPr>
          </a:p>
        </p:txBody>
      </p:sp>
      <p:sp>
        <p:nvSpPr>
          <p:cNvPr id="3" name="Content Placeholder 2"/>
          <p:cNvSpPr>
            <a:spLocks noGrp="1"/>
          </p:cNvSpPr>
          <p:nvPr>
            <p:ph sz="quarter" idx="13"/>
          </p:nvPr>
        </p:nvSpPr>
        <p:spPr>
          <a:xfrm>
            <a:off x="1042416" y="1752600"/>
            <a:ext cx="3419856" cy="4495800"/>
          </a:xfrm>
        </p:spPr>
        <p:txBody>
          <a:bodyPr>
            <a:normAutofit/>
          </a:bodyPr>
          <a:lstStyle/>
          <a:p>
            <a:r>
              <a:rPr lang="en-US" sz="1800" b="1" dirty="0" smtClean="0">
                <a:latin typeface="Verdana" pitchFamily="34" charset="0"/>
                <a:ea typeface="Verdana" pitchFamily="34" charset="0"/>
                <a:cs typeface="Verdana" pitchFamily="34" charset="0"/>
              </a:rPr>
              <a:t>Schedule</a:t>
            </a:r>
          </a:p>
          <a:p>
            <a:endParaRPr lang="en-US" sz="1800" b="1" dirty="0" smtClean="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Confirm ongoing costs</a:t>
            </a:r>
          </a:p>
          <a:p>
            <a:endParaRPr lang="en-US" sz="1800" b="1" dirty="0" smtClean="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Usage statistics</a:t>
            </a:r>
          </a:p>
          <a:p>
            <a:endParaRPr lang="en-US" sz="1800" b="1" dirty="0" smtClean="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Report to stakeholders</a:t>
            </a:r>
          </a:p>
          <a:p>
            <a:endParaRPr lang="en-US" sz="1800" b="1" dirty="0" smtClean="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Make choice</a:t>
            </a:r>
          </a:p>
          <a:p>
            <a:endParaRPr lang="en-US" sz="1800" b="1" dirty="0" smtClean="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Renew or cancel</a:t>
            </a:r>
            <a:endParaRPr lang="en-US" sz="1800" b="1" dirty="0">
              <a:latin typeface="Verdana" pitchFamily="34" charset="0"/>
              <a:ea typeface="Verdana" pitchFamily="34" charset="0"/>
              <a:cs typeface="Verdana" pitchFamily="34" charset="0"/>
            </a:endParaRPr>
          </a:p>
        </p:txBody>
      </p:sp>
      <p:pic>
        <p:nvPicPr>
          <p:cNvPr id="6146" name="Picture 2">
            <a:hlinkClick r:id="rId2"/>
          </p:cNvPr>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5410200"/>
            <a:ext cx="1566808" cy="103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1313" y="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4882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1524000" y="838200"/>
            <a:ext cx="6096000" cy="4572000"/>
          </a:xfrm>
        </p:spPr>
      </p:pic>
      <p:pic>
        <p:nvPicPr>
          <p:cNvPr id="7" name="Content Placeholder 6">
            <a:hlinkClick r:id="rId3"/>
          </p:cNvPr>
          <p:cNvPicPr>
            <a:picLocks noGrp="1" noChangeAspect="1"/>
          </p:cNvPicPr>
          <p:nvPr>
            <p:ph sz="quarter" idx="4294967295"/>
          </p:nvPr>
        </p:nvPicPr>
        <p:blipFill>
          <a:blip r:embed="rId4" cstate="print">
            <a:extLst>
              <a:ext uri="{28A0092B-C50C-407E-A947-70E740481C1C}">
                <a14:useLocalDpi xmlns:a14="http://schemas.microsoft.com/office/drawing/2010/main" val="0"/>
              </a:ext>
            </a:extLst>
          </a:blip>
          <a:stretch>
            <a:fillRect/>
          </a:stretch>
        </p:blipFill>
        <p:spPr>
          <a:xfrm>
            <a:off x="7024997" y="5465513"/>
            <a:ext cx="1568450" cy="963613"/>
          </a:xfrm>
        </p:spPr>
      </p:pic>
      <p:sp>
        <p:nvSpPr>
          <p:cNvPr id="3" name="TextBox 2"/>
          <p:cNvSpPr txBox="1"/>
          <p:nvPr/>
        </p:nvSpPr>
        <p:spPr>
          <a:xfrm>
            <a:off x="1911097" y="5562600"/>
            <a:ext cx="5113900" cy="769441"/>
          </a:xfrm>
          <a:prstGeom prst="rect">
            <a:avLst/>
          </a:prstGeom>
          <a:noFill/>
        </p:spPr>
        <p:txBody>
          <a:bodyPr wrap="none" rtlCol="0">
            <a:spAutoFit/>
          </a:bodyPr>
          <a:lstStyle/>
          <a:p>
            <a:r>
              <a:rPr lang="en-GB" sz="1100" b="1" dirty="0" err="1">
                <a:latin typeface="Verdana" pitchFamily="34" charset="0"/>
                <a:ea typeface="Verdana" pitchFamily="34" charset="0"/>
                <a:cs typeface="Verdana" pitchFamily="34" charset="0"/>
              </a:rPr>
              <a:t>Pesch’s</a:t>
            </a:r>
            <a:r>
              <a:rPr lang="en-GB" sz="1100" b="1" dirty="0">
                <a:latin typeface="Verdana" pitchFamily="34" charset="0"/>
                <a:ea typeface="Verdana" pitchFamily="34" charset="0"/>
                <a:cs typeface="Verdana" pitchFamily="34" charset="0"/>
              </a:rPr>
              <a:t> electronic resources life cycle. Source: Oliver </a:t>
            </a:r>
            <a:r>
              <a:rPr lang="en-GB" sz="1100" b="1" dirty="0" err="1">
                <a:latin typeface="Verdana" pitchFamily="34" charset="0"/>
                <a:ea typeface="Verdana" pitchFamily="34" charset="0"/>
                <a:cs typeface="Verdana" pitchFamily="34" charset="0"/>
              </a:rPr>
              <a:t>Pesch</a:t>
            </a:r>
            <a:r>
              <a:rPr lang="en-GB" sz="1100" b="1" dirty="0">
                <a:latin typeface="Verdana" pitchFamily="34" charset="0"/>
                <a:ea typeface="Verdana" pitchFamily="34" charset="0"/>
                <a:cs typeface="Verdana" pitchFamily="34" charset="0"/>
              </a:rPr>
              <a:t>,</a:t>
            </a:r>
          </a:p>
          <a:p>
            <a:r>
              <a:rPr lang="en-GB" sz="1100" b="1" dirty="0">
                <a:latin typeface="Verdana" pitchFamily="34" charset="0"/>
                <a:ea typeface="Verdana" pitchFamily="34" charset="0"/>
                <a:cs typeface="Verdana" pitchFamily="34" charset="0"/>
              </a:rPr>
              <a:t>“Library Standards and E-Resource Management: A Survey</a:t>
            </a:r>
          </a:p>
          <a:p>
            <a:r>
              <a:rPr lang="en-GB" sz="1100" b="1" dirty="0">
                <a:latin typeface="Verdana" pitchFamily="34" charset="0"/>
                <a:ea typeface="Verdana" pitchFamily="34" charset="0"/>
                <a:cs typeface="Verdana" pitchFamily="34" charset="0"/>
              </a:rPr>
              <a:t>of Current Initiatives and Standards Efforts,” </a:t>
            </a:r>
            <a:r>
              <a:rPr lang="en-GB" sz="1100" b="1" i="1" dirty="0">
                <a:latin typeface="Verdana" pitchFamily="34" charset="0"/>
                <a:ea typeface="Verdana" pitchFamily="34" charset="0"/>
                <a:cs typeface="Verdana" pitchFamily="34" charset="0"/>
              </a:rPr>
              <a:t>Serials Librarian</a:t>
            </a:r>
          </a:p>
          <a:p>
            <a:r>
              <a:rPr lang="pt-BR" sz="1100" b="1" dirty="0">
                <a:latin typeface="Verdana" pitchFamily="34" charset="0"/>
                <a:ea typeface="Verdana" pitchFamily="34" charset="0"/>
                <a:cs typeface="Verdana" pitchFamily="34" charset="0"/>
              </a:rPr>
              <a:t>55, no. 3 (2008): 482, doi:10.1080/03615260802059965.</a:t>
            </a:r>
            <a:endParaRPr lang="en-GB" sz="1100" b="1" dirty="0">
              <a:latin typeface="Verdana" pitchFamily="34" charset="0"/>
              <a:ea typeface="Verdana" pitchFamily="34" charset="0"/>
              <a:cs typeface="Verdana" pitchFamily="34" charset="0"/>
            </a:endParaRPr>
          </a:p>
        </p:txBody>
      </p:sp>
      <p:sp>
        <p:nvSpPr>
          <p:cNvPr id="4" name="Rectangle 3"/>
          <p:cNvSpPr/>
          <p:nvPr/>
        </p:nvSpPr>
        <p:spPr>
          <a:xfrm>
            <a:off x="5621055" y="76200"/>
            <a:ext cx="1550424" cy="430887"/>
          </a:xfrm>
          <a:prstGeom prst="rect">
            <a:avLst/>
          </a:prstGeom>
        </p:spPr>
        <p:txBody>
          <a:bodyPr wrap="none">
            <a:spAutoFit/>
          </a:bodyPr>
          <a:lstStyle/>
          <a:p>
            <a:r>
              <a:rPr lang="en-US" sz="2200" b="1" dirty="0">
                <a:solidFill>
                  <a:schemeClr val="accent1"/>
                </a:solidFill>
                <a:latin typeface="Verdana" pitchFamily="34" charset="0"/>
                <a:ea typeface="Verdana" pitchFamily="34" charset="0"/>
                <a:cs typeface="Verdana" pitchFamily="34" charset="0"/>
              </a:rPr>
              <a:t>#6terms</a:t>
            </a:r>
          </a:p>
        </p:txBody>
      </p:sp>
    </p:spTree>
    <p:extLst>
      <p:ext uri="{BB962C8B-B14F-4D97-AF65-F5344CB8AC3E}">
        <p14:creationId xmlns:p14="http://schemas.microsoft.com/office/powerpoint/2010/main" val="11241552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024744" cy="572536"/>
          </a:xfrm>
        </p:spPr>
        <p:txBody>
          <a:bodyPr>
            <a:normAutofit/>
          </a:bodyPr>
          <a:lstStyle/>
          <a:p>
            <a:r>
              <a:rPr lang="en-US" sz="2400" b="1" dirty="0" smtClean="0">
                <a:solidFill>
                  <a:schemeClr val="tx1"/>
                </a:solidFill>
                <a:latin typeface="Verdana" pitchFamily="34" charset="0"/>
                <a:ea typeface="Verdana" pitchFamily="34" charset="0"/>
                <a:cs typeface="Verdana" pitchFamily="34" charset="0"/>
              </a:rPr>
              <a:t>TERMS 5: </a:t>
            </a:r>
            <a:r>
              <a:rPr lang="en-US" sz="2400" b="1" dirty="0" smtClean="0">
                <a:latin typeface="Verdana" pitchFamily="34" charset="0"/>
                <a:ea typeface="Verdana" pitchFamily="34" charset="0"/>
                <a:cs typeface="Verdana" pitchFamily="34" charset="0"/>
              </a:rPr>
              <a:t>Set </a:t>
            </a:r>
            <a:r>
              <a:rPr lang="en-US" sz="2400" b="1" dirty="0" smtClean="0">
                <a:latin typeface="Verdana" pitchFamily="34" charset="0"/>
                <a:ea typeface="Verdana" pitchFamily="34" charset="0"/>
                <a:cs typeface="Verdana" pitchFamily="34" charset="0"/>
              </a:rPr>
              <a:t>a Schedule</a:t>
            </a:r>
            <a:endParaRPr lang="en-US" sz="2400" dirty="0"/>
          </a:p>
        </p:txBody>
      </p:sp>
      <p:sp>
        <p:nvSpPr>
          <p:cNvPr id="3" name="Content Placeholder 2"/>
          <p:cNvSpPr>
            <a:spLocks noGrp="1"/>
          </p:cNvSpPr>
          <p:nvPr>
            <p:ph sz="quarter" idx="13"/>
          </p:nvPr>
        </p:nvSpPr>
        <p:spPr>
          <a:xfrm>
            <a:off x="1066800" y="1676400"/>
            <a:ext cx="3419856" cy="3505200"/>
          </a:xfrm>
        </p:spPr>
        <p:txBody>
          <a:bodyPr>
            <a:normAutofit/>
          </a:bodyPr>
          <a:lstStyle/>
          <a:p>
            <a:r>
              <a:rPr lang="en-US" sz="1800" b="1" dirty="0" smtClean="0">
                <a:latin typeface="Verdana" pitchFamily="34" charset="0"/>
                <a:ea typeface="Verdana" pitchFamily="34" charset="0"/>
                <a:cs typeface="Verdana" pitchFamily="34" charset="0"/>
              </a:rPr>
              <a:t>August-October</a:t>
            </a:r>
          </a:p>
          <a:p>
            <a:pPr marL="68580" indent="0">
              <a:buNone/>
            </a:pPr>
            <a:endParaRPr lang="en-US" sz="1800" b="1" dirty="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November-January</a:t>
            </a:r>
          </a:p>
          <a:p>
            <a:pPr marL="68580" indent="0">
              <a:buNone/>
            </a:pPr>
            <a:endParaRPr lang="en-US" sz="1800" b="1" dirty="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February-April</a:t>
            </a:r>
          </a:p>
          <a:p>
            <a:pPr marL="68580" indent="0">
              <a:buNone/>
            </a:pPr>
            <a:endParaRPr lang="en-US" sz="1800" b="1" dirty="0">
              <a:latin typeface="Verdana" pitchFamily="34" charset="0"/>
              <a:ea typeface="Verdana" pitchFamily="34" charset="0"/>
              <a:cs typeface="Verdana" pitchFamily="34" charset="0"/>
            </a:endParaRPr>
          </a:p>
          <a:p>
            <a:r>
              <a:rPr lang="en-US" sz="1800" b="1" dirty="0">
                <a:latin typeface="Verdana" pitchFamily="34" charset="0"/>
                <a:ea typeface="Verdana" pitchFamily="34" charset="0"/>
                <a:cs typeface="Verdana" pitchFamily="34" charset="0"/>
              </a:rPr>
              <a:t>May-July</a:t>
            </a:r>
          </a:p>
          <a:p>
            <a:pPr marL="68580" indent="0">
              <a:buNone/>
            </a:pPr>
            <a:endParaRPr lang="en-US" sz="1800" b="1" dirty="0">
              <a:latin typeface="Verdana" pitchFamily="34" charset="0"/>
              <a:ea typeface="Verdana" pitchFamily="34" charset="0"/>
              <a:cs typeface="Verdana" pitchFamily="34" charset="0"/>
            </a:endParaRPr>
          </a:p>
        </p:txBody>
      </p:sp>
      <p:pic>
        <p:nvPicPr>
          <p:cNvPr id="7170" name="Picture 2" descr="C:\Users\jemery\AppData\Local\Microsoft\Windows\Temporary Internet Files\Content.IE5\X4UJ8C5Z\MC90023726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676400"/>
            <a:ext cx="34290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5369490"/>
            <a:ext cx="1566863"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1294" y="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3358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2971800" cy="724936"/>
          </a:xfrm>
        </p:spPr>
        <p:txBody>
          <a:bodyPr>
            <a:normAutofit fontScale="90000"/>
          </a:bodyPr>
          <a:lstStyle/>
          <a:p>
            <a:r>
              <a:rPr lang="en-US" sz="2400" b="1" dirty="0" smtClean="0">
                <a:solidFill>
                  <a:schemeClr val="tx1"/>
                </a:solidFill>
                <a:latin typeface="Verdana" pitchFamily="34" charset="0"/>
                <a:ea typeface="Verdana" pitchFamily="34" charset="0"/>
                <a:cs typeface="Verdana" pitchFamily="34" charset="0"/>
              </a:rPr>
              <a:t>TERMS 5: </a:t>
            </a:r>
            <a:r>
              <a:rPr lang="en-US" sz="2400" b="1" dirty="0" smtClean="0">
                <a:latin typeface="Verdana" pitchFamily="34" charset="0"/>
                <a:ea typeface="Verdana" pitchFamily="34" charset="0"/>
                <a:cs typeface="Verdana" pitchFamily="34" charset="0"/>
              </a:rPr>
              <a:t>Confirm </a:t>
            </a:r>
            <a:r>
              <a:rPr lang="en-US" sz="2400" b="1" dirty="0" smtClean="0">
                <a:latin typeface="Verdana" pitchFamily="34" charset="0"/>
                <a:ea typeface="Verdana" pitchFamily="34" charset="0"/>
                <a:cs typeface="Verdana" pitchFamily="34" charset="0"/>
              </a:rPr>
              <a:t>costs</a:t>
            </a:r>
            <a:endParaRPr lang="en-US" sz="2400" b="1" dirty="0">
              <a:latin typeface="Verdana" pitchFamily="34" charset="0"/>
              <a:ea typeface="Verdana" pitchFamily="34" charset="0"/>
              <a:cs typeface="Verdana" pitchFamily="34" charset="0"/>
            </a:endParaRPr>
          </a:p>
        </p:txBody>
      </p:sp>
      <p:sp>
        <p:nvSpPr>
          <p:cNvPr id="3" name="Content Placeholder 2"/>
          <p:cNvSpPr>
            <a:spLocks noGrp="1"/>
          </p:cNvSpPr>
          <p:nvPr>
            <p:ph sz="quarter" idx="13"/>
          </p:nvPr>
        </p:nvSpPr>
        <p:spPr>
          <a:xfrm>
            <a:off x="1042416" y="1752600"/>
            <a:ext cx="3419856" cy="4053840"/>
          </a:xfrm>
        </p:spPr>
        <p:txBody>
          <a:bodyPr>
            <a:normAutofit/>
          </a:bodyPr>
          <a:lstStyle/>
          <a:p>
            <a:r>
              <a:rPr lang="en-US" sz="1800" b="1" dirty="0" smtClean="0">
                <a:solidFill>
                  <a:schemeClr val="tx1"/>
                </a:solidFill>
                <a:latin typeface="Verdana" pitchFamily="34" charset="0"/>
                <a:ea typeface="Verdana" pitchFamily="34" charset="0"/>
                <a:cs typeface="Verdana" pitchFamily="34" charset="0"/>
              </a:rPr>
              <a:t>Statements</a:t>
            </a:r>
          </a:p>
          <a:p>
            <a:endParaRPr lang="en-US" sz="1800" b="1" dirty="0">
              <a:solidFill>
                <a:schemeClr val="tx1"/>
              </a:solidFill>
              <a:latin typeface="Verdana" pitchFamily="34" charset="0"/>
              <a:ea typeface="Verdana" pitchFamily="34" charset="0"/>
              <a:cs typeface="Verdana" pitchFamily="34" charset="0"/>
            </a:endParaRPr>
          </a:p>
          <a:p>
            <a:r>
              <a:rPr lang="en-US" sz="1800" b="1" dirty="0" smtClean="0">
                <a:solidFill>
                  <a:schemeClr val="tx1"/>
                </a:solidFill>
                <a:latin typeface="Verdana" pitchFamily="34" charset="0"/>
                <a:ea typeface="Verdana" pitchFamily="34" charset="0"/>
                <a:cs typeface="Verdana" pitchFamily="34" charset="0"/>
              </a:rPr>
              <a:t>Renewal Notices</a:t>
            </a:r>
          </a:p>
          <a:p>
            <a:endParaRPr lang="en-US" sz="1800" b="1" dirty="0">
              <a:solidFill>
                <a:schemeClr val="tx1"/>
              </a:solidFill>
              <a:latin typeface="Verdana" pitchFamily="34" charset="0"/>
              <a:ea typeface="Verdana" pitchFamily="34" charset="0"/>
              <a:cs typeface="Verdana" pitchFamily="34" charset="0"/>
            </a:endParaRPr>
          </a:p>
          <a:p>
            <a:r>
              <a:rPr lang="en-US" sz="1800" b="1" dirty="0" smtClean="0">
                <a:solidFill>
                  <a:schemeClr val="tx1"/>
                </a:solidFill>
                <a:latin typeface="Verdana" pitchFamily="34" charset="0"/>
                <a:ea typeface="Verdana" pitchFamily="34" charset="0"/>
                <a:cs typeface="Verdana" pitchFamily="34" charset="0"/>
              </a:rPr>
              <a:t>Upgrade access</a:t>
            </a:r>
          </a:p>
          <a:p>
            <a:endParaRPr lang="en-US" sz="1800" b="1" dirty="0">
              <a:solidFill>
                <a:schemeClr val="tx1"/>
              </a:solidFill>
              <a:latin typeface="Verdana" pitchFamily="34" charset="0"/>
              <a:ea typeface="Verdana" pitchFamily="34" charset="0"/>
              <a:cs typeface="Verdana" pitchFamily="34" charset="0"/>
            </a:endParaRPr>
          </a:p>
          <a:p>
            <a:r>
              <a:rPr lang="en-US" sz="1800" b="1" dirty="0" smtClean="0">
                <a:solidFill>
                  <a:schemeClr val="tx1"/>
                </a:solidFill>
                <a:latin typeface="Verdana" pitchFamily="34" charset="0"/>
                <a:ea typeface="Verdana" pitchFamily="34" charset="0"/>
                <a:cs typeface="Verdana" pitchFamily="34" charset="0"/>
              </a:rPr>
              <a:t>Content upgrade</a:t>
            </a:r>
          </a:p>
          <a:p>
            <a:endParaRPr lang="en-US" sz="1800" b="1" dirty="0">
              <a:solidFill>
                <a:schemeClr val="tx1"/>
              </a:solidFill>
              <a:latin typeface="Verdana" pitchFamily="34" charset="0"/>
              <a:ea typeface="Verdana" pitchFamily="34" charset="0"/>
              <a:cs typeface="Verdana" pitchFamily="34" charset="0"/>
            </a:endParaRPr>
          </a:p>
          <a:p>
            <a:r>
              <a:rPr lang="en-US" sz="1800" b="1" dirty="0" smtClean="0">
                <a:solidFill>
                  <a:schemeClr val="tx1"/>
                </a:solidFill>
                <a:latin typeface="Verdana" pitchFamily="34" charset="0"/>
                <a:ea typeface="Verdana" pitchFamily="34" charset="0"/>
                <a:cs typeface="Verdana" pitchFamily="34" charset="0"/>
              </a:rPr>
              <a:t>Multi-year options</a:t>
            </a:r>
          </a:p>
          <a:p>
            <a:endParaRPr lang="en-US" sz="1800" b="1" dirty="0">
              <a:solidFill>
                <a:schemeClr val="tx1"/>
              </a:solidFill>
              <a:latin typeface="Verdana" pitchFamily="34" charset="0"/>
              <a:ea typeface="Verdana" pitchFamily="34" charset="0"/>
              <a:cs typeface="Verdana" pitchFamily="34" charset="0"/>
            </a:endParaRPr>
          </a:p>
          <a:p>
            <a:endParaRPr lang="en-US" sz="1800" b="1" dirty="0">
              <a:solidFill>
                <a:schemeClr val="tx1"/>
              </a:solidFill>
              <a:latin typeface="Verdana" pitchFamily="34" charset="0"/>
              <a:ea typeface="Verdana" pitchFamily="34" charset="0"/>
              <a:cs typeface="Verdana"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9998" y="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6934200" y="5334000"/>
            <a:ext cx="1566808" cy="1036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C:\Users\jemery\AppData\Local\Microsoft\Windows\Temporary Internet Files\Content.IE5\NDV5BT5V\MP90038263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371600"/>
            <a:ext cx="405384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5401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3276601" cy="572536"/>
          </a:xfrm>
        </p:spPr>
        <p:txBody>
          <a:bodyPr>
            <a:normAutofit fontScale="90000"/>
          </a:bodyPr>
          <a:lstStyle/>
          <a:p>
            <a:r>
              <a:rPr lang="en-US" sz="2400" b="1" dirty="0" smtClean="0">
                <a:solidFill>
                  <a:schemeClr val="tx1"/>
                </a:solidFill>
                <a:latin typeface="Verdana" pitchFamily="34" charset="0"/>
                <a:ea typeface="Verdana" pitchFamily="34" charset="0"/>
                <a:cs typeface="Verdana" pitchFamily="34" charset="0"/>
              </a:rPr>
              <a:t>TERMS 5: </a:t>
            </a:r>
            <a:br>
              <a:rPr lang="en-US" sz="2400" b="1" dirty="0" smtClean="0">
                <a:solidFill>
                  <a:schemeClr val="tx1"/>
                </a:solidFill>
                <a:latin typeface="Verdana" pitchFamily="34" charset="0"/>
                <a:ea typeface="Verdana" pitchFamily="34" charset="0"/>
                <a:cs typeface="Verdana" pitchFamily="34" charset="0"/>
              </a:rPr>
            </a:br>
            <a:r>
              <a:rPr lang="en-US" sz="2400" b="1" dirty="0" smtClean="0">
                <a:latin typeface="Verdana" pitchFamily="34" charset="0"/>
                <a:ea typeface="Verdana" pitchFamily="34" charset="0"/>
                <a:cs typeface="Verdana" pitchFamily="34" charset="0"/>
              </a:rPr>
              <a:t>Usage </a:t>
            </a:r>
            <a:r>
              <a:rPr lang="en-US" sz="2400" b="1" dirty="0" smtClean="0">
                <a:latin typeface="Verdana" pitchFamily="34" charset="0"/>
                <a:ea typeface="Verdana" pitchFamily="34" charset="0"/>
                <a:cs typeface="Verdana" pitchFamily="34" charset="0"/>
              </a:rPr>
              <a:t>Statistics</a:t>
            </a:r>
            <a:endParaRPr lang="en-US" sz="2400" b="1" dirty="0">
              <a:latin typeface="Verdana" pitchFamily="34" charset="0"/>
              <a:ea typeface="Verdana" pitchFamily="34" charset="0"/>
              <a:cs typeface="Verdana" pitchFamily="34" charset="0"/>
            </a:endParaRPr>
          </a:p>
        </p:txBody>
      </p:sp>
      <p:sp>
        <p:nvSpPr>
          <p:cNvPr id="4" name="Content Placeholder 3"/>
          <p:cNvSpPr>
            <a:spLocks noGrp="1"/>
          </p:cNvSpPr>
          <p:nvPr>
            <p:ph sz="quarter" idx="14"/>
          </p:nvPr>
        </p:nvSpPr>
        <p:spPr>
          <a:xfrm>
            <a:off x="762000" y="1524000"/>
            <a:ext cx="3419856" cy="4495800"/>
          </a:xfrm>
        </p:spPr>
        <p:txBody>
          <a:bodyPr>
            <a:normAutofit/>
          </a:bodyPr>
          <a:lstStyle/>
          <a:p>
            <a:endParaRPr lang="en-US" sz="1800" b="1" dirty="0" smtClean="0">
              <a:solidFill>
                <a:schemeClr val="tx1"/>
              </a:solidFill>
              <a:latin typeface="Verdana" pitchFamily="34" charset="0"/>
              <a:ea typeface="Verdana" pitchFamily="34" charset="0"/>
              <a:cs typeface="Verdana" pitchFamily="34" charset="0"/>
            </a:endParaRPr>
          </a:p>
          <a:p>
            <a:endParaRPr lang="en-US" sz="1800" b="1" dirty="0">
              <a:solidFill>
                <a:schemeClr val="tx1"/>
              </a:solidFill>
              <a:latin typeface="Verdana" pitchFamily="34" charset="0"/>
              <a:ea typeface="Verdana" pitchFamily="34" charset="0"/>
              <a:cs typeface="Verdana" pitchFamily="34" charset="0"/>
            </a:endParaRPr>
          </a:p>
          <a:p>
            <a:r>
              <a:rPr lang="en-US" sz="1800" b="1" dirty="0" smtClean="0">
                <a:solidFill>
                  <a:schemeClr val="tx1"/>
                </a:solidFill>
                <a:latin typeface="Verdana" pitchFamily="34" charset="0"/>
                <a:ea typeface="Verdana" pitchFamily="34" charset="0"/>
                <a:cs typeface="Verdana" pitchFamily="34" charset="0"/>
              </a:rPr>
              <a:t>Need to contextualize</a:t>
            </a:r>
          </a:p>
          <a:p>
            <a:endParaRPr lang="en-US" sz="1800" b="1" dirty="0">
              <a:solidFill>
                <a:schemeClr val="tx1"/>
              </a:solidFill>
              <a:latin typeface="Verdana" pitchFamily="34" charset="0"/>
              <a:ea typeface="Verdana" pitchFamily="34" charset="0"/>
              <a:cs typeface="Verdana" pitchFamily="34" charset="0"/>
            </a:endParaRPr>
          </a:p>
          <a:p>
            <a:r>
              <a:rPr lang="en-US" sz="1800" b="1" dirty="0" smtClean="0">
                <a:solidFill>
                  <a:schemeClr val="tx1"/>
                </a:solidFill>
                <a:latin typeface="Verdana" pitchFamily="34" charset="0"/>
                <a:ea typeface="Verdana" pitchFamily="34" charset="0"/>
                <a:cs typeface="Verdana" pitchFamily="34" charset="0"/>
              </a:rPr>
              <a:t>Multi-year statistics works better</a:t>
            </a:r>
          </a:p>
          <a:p>
            <a:endParaRPr lang="en-US" sz="1800" b="1" dirty="0">
              <a:solidFill>
                <a:schemeClr val="tx1"/>
              </a:solidFill>
              <a:latin typeface="Verdana" pitchFamily="34" charset="0"/>
              <a:ea typeface="Verdana" pitchFamily="34" charset="0"/>
              <a:cs typeface="Verdana" pitchFamily="34" charset="0"/>
            </a:endParaRPr>
          </a:p>
          <a:p>
            <a:r>
              <a:rPr lang="en-US" sz="1800" b="1" dirty="0" smtClean="0">
                <a:solidFill>
                  <a:schemeClr val="tx1"/>
                </a:solidFill>
                <a:latin typeface="Verdana" pitchFamily="34" charset="0"/>
                <a:ea typeface="Verdana" pitchFamily="34" charset="0"/>
                <a:cs typeface="Verdana" pitchFamily="34" charset="0"/>
              </a:rPr>
              <a:t>Raw COUTNER data is confusing</a:t>
            </a:r>
            <a:endParaRPr lang="en-US" sz="1800" b="1" dirty="0">
              <a:solidFill>
                <a:schemeClr val="tx1"/>
              </a:solidFill>
              <a:latin typeface="Verdana" pitchFamily="34" charset="0"/>
              <a:ea typeface="Verdana" pitchFamily="34" charset="0"/>
              <a:cs typeface="Verdana" pitchFamily="34" charset="0"/>
            </a:endParaRPr>
          </a:p>
        </p:txBody>
      </p:sp>
      <p:pic>
        <p:nvPicPr>
          <p:cNvPr id="5122"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410200" y="0"/>
            <a:ext cx="1700931" cy="579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334000"/>
            <a:ext cx="1566863"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Microsoft Excel - FREXCommunity Health13.xlsx"/>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1" y="914400"/>
            <a:ext cx="4081462" cy="4495799"/>
          </a:xfrm>
          <a:prstGeom prst="rect">
            <a:avLst/>
          </a:prstGeom>
        </p:spPr>
      </p:pic>
    </p:spTree>
    <p:extLst>
      <p:ext uri="{BB962C8B-B14F-4D97-AF65-F5344CB8AC3E}">
        <p14:creationId xmlns:p14="http://schemas.microsoft.com/office/powerpoint/2010/main" val="18588527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021" y="838200"/>
            <a:ext cx="7024744" cy="420136"/>
          </a:xfrm>
        </p:spPr>
        <p:txBody>
          <a:bodyPr>
            <a:normAutofit fontScale="90000"/>
          </a:bodyPr>
          <a:lstStyle/>
          <a:p>
            <a:r>
              <a:rPr lang="en-US" sz="2400" b="1" dirty="0" smtClean="0">
                <a:solidFill>
                  <a:schemeClr val="tx1"/>
                </a:solidFill>
                <a:latin typeface="Verdana" pitchFamily="34" charset="0"/>
                <a:ea typeface="Verdana" pitchFamily="34" charset="0"/>
                <a:cs typeface="Verdana" pitchFamily="34" charset="0"/>
              </a:rPr>
              <a:t>TERMS 5: </a:t>
            </a:r>
            <a:r>
              <a:rPr lang="en-US" sz="2400" b="1" dirty="0" smtClean="0">
                <a:latin typeface="Verdana" pitchFamily="34" charset="0"/>
                <a:ea typeface="Verdana" pitchFamily="34" charset="0"/>
                <a:cs typeface="Verdana" pitchFamily="34" charset="0"/>
              </a:rPr>
              <a:t>Example </a:t>
            </a:r>
            <a:r>
              <a:rPr lang="en-US" sz="2400" b="1" dirty="0" smtClean="0">
                <a:latin typeface="Verdana" pitchFamily="34" charset="0"/>
                <a:ea typeface="Verdana" pitchFamily="34" charset="0"/>
                <a:cs typeface="Verdana" pitchFamily="34" charset="0"/>
              </a:rPr>
              <a:t>of resource report</a:t>
            </a:r>
            <a:endParaRPr lang="en-US" sz="2400" b="1" dirty="0">
              <a:latin typeface="Verdana" pitchFamily="34" charset="0"/>
              <a:ea typeface="Verdana" pitchFamily="34" charset="0"/>
              <a:cs typeface="Verdana"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5562599"/>
            <a:ext cx="1366062" cy="90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1313" y="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6285" y="1338523"/>
            <a:ext cx="6571429" cy="4180953"/>
          </a:xfrm>
          <a:prstGeom prst="rect">
            <a:avLst/>
          </a:prstGeom>
        </p:spPr>
      </p:pic>
    </p:spTree>
    <p:extLst>
      <p:ext uri="{BB962C8B-B14F-4D97-AF65-F5344CB8AC3E}">
        <p14:creationId xmlns:p14="http://schemas.microsoft.com/office/powerpoint/2010/main" val="14598417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838200"/>
            <a:ext cx="7024744" cy="418064"/>
          </a:xfrm>
        </p:spPr>
        <p:txBody>
          <a:bodyPr>
            <a:normAutofit fontScale="90000"/>
          </a:bodyPr>
          <a:lstStyle/>
          <a:p>
            <a:r>
              <a:rPr lang="en-US" sz="2400" b="1" dirty="0" smtClean="0">
                <a:solidFill>
                  <a:schemeClr val="tx1"/>
                </a:solidFill>
                <a:latin typeface="Verdana" pitchFamily="34" charset="0"/>
                <a:ea typeface="Verdana" pitchFamily="34" charset="0"/>
                <a:cs typeface="Verdana" pitchFamily="34" charset="0"/>
              </a:rPr>
              <a:t>TERMS 5: </a:t>
            </a:r>
            <a:r>
              <a:rPr lang="en-US" sz="2400" b="1" dirty="0" smtClean="0">
                <a:latin typeface="Verdana" pitchFamily="34" charset="0"/>
                <a:ea typeface="Verdana" pitchFamily="34" charset="0"/>
                <a:cs typeface="Verdana" pitchFamily="34" charset="0"/>
              </a:rPr>
              <a:t>Example </a:t>
            </a:r>
            <a:r>
              <a:rPr lang="en-US" sz="2400" b="1" dirty="0">
                <a:latin typeface="Verdana" pitchFamily="34" charset="0"/>
                <a:ea typeface="Verdana" pitchFamily="34" charset="0"/>
                <a:cs typeface="Verdana" pitchFamily="34" charset="0"/>
              </a:rPr>
              <a:t>of </a:t>
            </a:r>
            <a:r>
              <a:rPr lang="en-US" sz="2400" b="1" dirty="0" smtClean="0">
                <a:latin typeface="Verdana" pitchFamily="34" charset="0"/>
                <a:ea typeface="Verdana" pitchFamily="34" charset="0"/>
                <a:cs typeface="Verdana" pitchFamily="34" charset="0"/>
              </a:rPr>
              <a:t>usage workflow</a:t>
            </a:r>
            <a:endParaRPr lang="en-US" sz="24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5486400"/>
            <a:ext cx="136525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8787" y="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810" y="1676400"/>
            <a:ext cx="8070381" cy="3276600"/>
          </a:xfrm>
          <a:prstGeom prst="rect">
            <a:avLst/>
          </a:prstGeom>
        </p:spPr>
      </p:pic>
    </p:spTree>
    <p:extLst>
      <p:ext uri="{BB962C8B-B14F-4D97-AF65-F5344CB8AC3E}">
        <p14:creationId xmlns:p14="http://schemas.microsoft.com/office/powerpoint/2010/main" val="554027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424064" cy="572536"/>
          </a:xfrm>
        </p:spPr>
        <p:txBody>
          <a:bodyPr>
            <a:normAutofit fontScale="90000"/>
          </a:bodyPr>
          <a:lstStyle/>
          <a:p>
            <a:r>
              <a:rPr lang="en-US" sz="2400" b="1" dirty="0" smtClean="0">
                <a:solidFill>
                  <a:schemeClr val="tx1"/>
                </a:solidFill>
                <a:latin typeface="Verdana" pitchFamily="34" charset="0"/>
                <a:ea typeface="Verdana" pitchFamily="34" charset="0"/>
                <a:cs typeface="Verdana" pitchFamily="34" charset="0"/>
              </a:rPr>
              <a:t>TERMS 5: </a:t>
            </a:r>
            <a:r>
              <a:rPr lang="en-US" sz="2400" b="1" dirty="0" smtClean="0">
                <a:latin typeface="Verdana" pitchFamily="34" charset="0"/>
                <a:ea typeface="Verdana" pitchFamily="34" charset="0"/>
                <a:cs typeface="Verdana" pitchFamily="34" charset="0"/>
              </a:rPr>
              <a:t>Make </a:t>
            </a:r>
            <a:r>
              <a:rPr lang="en-US" sz="2400" b="1" dirty="0">
                <a:latin typeface="Verdana" pitchFamily="34" charset="0"/>
                <a:ea typeface="Verdana" pitchFamily="34" charset="0"/>
                <a:cs typeface="Verdana" pitchFamily="34" charset="0"/>
              </a:rPr>
              <a:t>choice/renegotiate or cancel</a:t>
            </a:r>
            <a:endParaRPr lang="en-US" sz="2400" b="1" dirty="0">
              <a:latin typeface="Verdana" pitchFamily="34" charset="0"/>
              <a:ea typeface="Verdana" pitchFamily="34" charset="0"/>
              <a:cs typeface="Verdana" pitchFamily="34" charset="0"/>
            </a:endParaRPr>
          </a:p>
        </p:txBody>
      </p:sp>
      <p:sp>
        <p:nvSpPr>
          <p:cNvPr id="3" name="Content Placeholder 2"/>
          <p:cNvSpPr>
            <a:spLocks noGrp="1"/>
          </p:cNvSpPr>
          <p:nvPr>
            <p:ph sz="quarter" idx="13"/>
          </p:nvPr>
        </p:nvSpPr>
        <p:spPr>
          <a:xfrm>
            <a:off x="1042416" y="1524000"/>
            <a:ext cx="3419856" cy="4282440"/>
          </a:xfrm>
        </p:spPr>
        <p:txBody>
          <a:bodyPr>
            <a:normAutofit/>
          </a:bodyPr>
          <a:lstStyle/>
          <a:p>
            <a:endParaRPr lang="en-US" sz="1800" b="1" dirty="0" smtClean="0">
              <a:solidFill>
                <a:schemeClr val="tx1"/>
              </a:solidFill>
              <a:latin typeface="Verdana" pitchFamily="34" charset="0"/>
              <a:ea typeface="Verdana" pitchFamily="34" charset="0"/>
              <a:cs typeface="Verdana" pitchFamily="34" charset="0"/>
            </a:endParaRPr>
          </a:p>
          <a:p>
            <a:endParaRPr lang="en-US" sz="1800" b="1" dirty="0" smtClean="0">
              <a:solidFill>
                <a:schemeClr val="tx1"/>
              </a:solidFill>
              <a:latin typeface="Verdana" pitchFamily="34" charset="0"/>
              <a:ea typeface="Verdana" pitchFamily="34" charset="0"/>
              <a:cs typeface="Verdana" pitchFamily="34" charset="0"/>
            </a:endParaRPr>
          </a:p>
          <a:p>
            <a:r>
              <a:rPr lang="en-US" sz="1800" b="1" dirty="0" smtClean="0">
                <a:solidFill>
                  <a:schemeClr val="tx1"/>
                </a:solidFill>
                <a:latin typeface="Verdana" pitchFamily="34" charset="0"/>
                <a:ea typeface="Verdana" pitchFamily="34" charset="0"/>
                <a:cs typeface="Verdana" pitchFamily="34" charset="0"/>
              </a:rPr>
              <a:t>Talk </a:t>
            </a:r>
            <a:r>
              <a:rPr lang="en-US" sz="1800" b="1" dirty="0">
                <a:solidFill>
                  <a:schemeClr val="tx1"/>
                </a:solidFill>
                <a:latin typeface="Verdana" pitchFamily="34" charset="0"/>
                <a:ea typeface="Verdana" pitchFamily="34" charset="0"/>
                <a:cs typeface="Verdana" pitchFamily="34" charset="0"/>
              </a:rPr>
              <a:t>to </a:t>
            </a:r>
            <a:r>
              <a:rPr lang="en-US" sz="1800" b="1" dirty="0" smtClean="0">
                <a:solidFill>
                  <a:schemeClr val="tx1"/>
                </a:solidFill>
                <a:latin typeface="Verdana" pitchFamily="34" charset="0"/>
                <a:ea typeface="Verdana" pitchFamily="34" charset="0"/>
                <a:cs typeface="Verdana" pitchFamily="34" charset="0"/>
              </a:rPr>
              <a:t>provider</a:t>
            </a:r>
          </a:p>
          <a:p>
            <a:endParaRPr lang="en-US" sz="1800" b="1" dirty="0">
              <a:solidFill>
                <a:schemeClr val="tx1"/>
              </a:solidFill>
              <a:latin typeface="Verdana" pitchFamily="34" charset="0"/>
              <a:ea typeface="Verdana" pitchFamily="34" charset="0"/>
              <a:cs typeface="Verdana" pitchFamily="34" charset="0"/>
            </a:endParaRPr>
          </a:p>
          <a:p>
            <a:r>
              <a:rPr lang="en-US" sz="1800" b="1" dirty="0" smtClean="0">
                <a:solidFill>
                  <a:schemeClr val="tx1"/>
                </a:solidFill>
                <a:latin typeface="Verdana" pitchFamily="34" charset="0"/>
                <a:ea typeface="Verdana" pitchFamily="34" charset="0"/>
                <a:cs typeface="Verdana" pitchFamily="34" charset="0"/>
              </a:rPr>
              <a:t>Renegotiate </a:t>
            </a:r>
            <a:endParaRPr lang="en-US" sz="1800" b="1" dirty="0">
              <a:solidFill>
                <a:schemeClr val="tx1"/>
              </a:solidFill>
              <a:latin typeface="Verdana" pitchFamily="34" charset="0"/>
              <a:ea typeface="Verdana" pitchFamily="34" charset="0"/>
              <a:cs typeface="Verdana" pitchFamily="34" charset="0"/>
            </a:endParaRPr>
          </a:p>
          <a:p>
            <a:endParaRPr lang="en-US" sz="1800" b="1" dirty="0" smtClean="0">
              <a:solidFill>
                <a:schemeClr val="tx1"/>
              </a:solidFill>
              <a:latin typeface="Verdana" pitchFamily="34" charset="0"/>
              <a:ea typeface="Verdana" pitchFamily="34" charset="0"/>
              <a:cs typeface="Verdana" pitchFamily="34" charset="0"/>
            </a:endParaRPr>
          </a:p>
          <a:p>
            <a:r>
              <a:rPr lang="en-US" sz="1800" b="1" dirty="0" smtClean="0">
                <a:solidFill>
                  <a:schemeClr val="tx1"/>
                </a:solidFill>
                <a:latin typeface="Verdana" pitchFamily="34" charset="0"/>
                <a:ea typeface="Verdana" pitchFamily="34" charset="0"/>
                <a:cs typeface="Verdana" pitchFamily="34" charset="0"/>
              </a:rPr>
              <a:t>Process renewal</a:t>
            </a:r>
          </a:p>
          <a:p>
            <a:endParaRPr lang="en-US" sz="1800" b="1" dirty="0">
              <a:solidFill>
                <a:schemeClr val="tx1"/>
              </a:solidFill>
              <a:latin typeface="Verdana" pitchFamily="34" charset="0"/>
              <a:ea typeface="Verdana" pitchFamily="34" charset="0"/>
              <a:cs typeface="Verdana" pitchFamily="34" charset="0"/>
            </a:endParaRPr>
          </a:p>
          <a:p>
            <a:r>
              <a:rPr lang="en-US" sz="1800" b="1" dirty="0" smtClean="0">
                <a:solidFill>
                  <a:schemeClr val="tx1"/>
                </a:solidFill>
                <a:latin typeface="Verdana" pitchFamily="34" charset="0"/>
                <a:ea typeface="Verdana" pitchFamily="34" charset="0"/>
                <a:cs typeface="Verdana" pitchFamily="34" charset="0"/>
              </a:rPr>
              <a:t>Cancel</a:t>
            </a:r>
          </a:p>
          <a:p>
            <a:endParaRPr lang="en-US" sz="1800" b="1" dirty="0">
              <a:solidFill>
                <a:schemeClr val="tx1"/>
              </a:solidFill>
              <a:latin typeface="Verdana" pitchFamily="34" charset="0"/>
              <a:ea typeface="Verdana" pitchFamily="34" charset="0"/>
              <a:cs typeface="Verdana" pitchFamily="34" charset="0"/>
            </a:endParaRPr>
          </a:p>
          <a:p>
            <a:endParaRPr lang="en-US" sz="1800" b="1" dirty="0" smtClean="0">
              <a:solidFill>
                <a:schemeClr val="tx1"/>
              </a:solidFill>
              <a:latin typeface="Verdana" pitchFamily="34" charset="0"/>
              <a:ea typeface="Verdana" pitchFamily="34" charset="0"/>
              <a:cs typeface="Verdana" pitchFamily="34" charset="0"/>
            </a:endParaRPr>
          </a:p>
          <a:p>
            <a:endParaRPr lang="en-US" sz="1800" b="1" dirty="0">
              <a:solidFill>
                <a:schemeClr val="tx1"/>
              </a:solidFill>
              <a:latin typeface="Verdana" pitchFamily="34" charset="0"/>
              <a:ea typeface="Verdana" pitchFamily="34" charset="0"/>
              <a:cs typeface="Verdana" pitchFamily="34" charset="0"/>
            </a:endParaRPr>
          </a:p>
          <a:p>
            <a:endParaRPr lang="en-US" sz="1800" b="1" dirty="0">
              <a:solidFill>
                <a:schemeClr val="tx1"/>
              </a:solidFill>
              <a:latin typeface="Verdana" pitchFamily="34" charset="0"/>
              <a:ea typeface="Verdana" pitchFamily="34" charset="0"/>
              <a:cs typeface="Verdana" pitchFamily="34" charset="0"/>
            </a:endParaRPr>
          </a:p>
          <a:p>
            <a:endParaRPr lang="en-US" sz="1800" b="1" dirty="0">
              <a:solidFill>
                <a:schemeClr val="tx1"/>
              </a:solidFill>
              <a:latin typeface="Verdana" pitchFamily="34" charset="0"/>
              <a:ea typeface="Verdana" pitchFamily="34" charset="0"/>
              <a:cs typeface="Verdana"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1751" y="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1964" y="5486400"/>
            <a:ext cx="135890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sz="quarter" idx="14"/>
          </p:nvPr>
        </p:nvSpPr>
        <p:spPr>
          <a:xfrm>
            <a:off x="4800600" y="1628775"/>
            <a:ext cx="3419856" cy="3493008"/>
          </a:xfrm>
        </p:spPr>
        <p:txBody>
          <a:bodyPr/>
          <a:lstStyle/>
          <a:p>
            <a:endParaRPr lang="en-US" dirty="0"/>
          </a:p>
        </p:txBody>
      </p:sp>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600200"/>
            <a:ext cx="36576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65690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14400"/>
            <a:ext cx="7024744" cy="685800"/>
          </a:xfrm>
        </p:spPr>
        <p:txBody>
          <a:bodyPr>
            <a:normAutofit/>
          </a:bodyPr>
          <a:lstStyle/>
          <a:p>
            <a:r>
              <a:rPr lang="en-US" sz="2400" b="1" dirty="0" smtClean="0">
                <a:solidFill>
                  <a:schemeClr val="tx1"/>
                </a:solidFill>
                <a:latin typeface="Verdana" pitchFamily="34" charset="0"/>
                <a:ea typeface="Verdana" pitchFamily="34" charset="0"/>
                <a:cs typeface="Verdana" pitchFamily="34" charset="0"/>
              </a:rPr>
              <a:t>TERMS </a:t>
            </a:r>
            <a:r>
              <a:rPr lang="en-US" sz="2400" b="1" dirty="0" smtClean="0">
                <a:solidFill>
                  <a:schemeClr val="tx1"/>
                </a:solidFill>
                <a:latin typeface="Verdana" pitchFamily="34" charset="0"/>
                <a:ea typeface="Verdana" pitchFamily="34" charset="0"/>
                <a:cs typeface="Verdana" pitchFamily="34" charset="0"/>
              </a:rPr>
              <a:t>4&amp;5: </a:t>
            </a:r>
            <a:r>
              <a:rPr lang="en-GB" sz="2400" b="1" dirty="0" smtClean="0">
                <a:latin typeface="Verdana" pitchFamily="34" charset="0"/>
                <a:ea typeface="Verdana" pitchFamily="34" charset="0"/>
                <a:cs typeface="Verdana" pitchFamily="34" charset="0"/>
              </a:rPr>
              <a:t>Hands-on activity</a:t>
            </a:r>
            <a:endParaRPr lang="en-US" sz="2400" b="1" dirty="0">
              <a:solidFill>
                <a:schemeClr val="tx1"/>
              </a:solidFill>
              <a:latin typeface="Verdana" pitchFamily="34" charset="0"/>
              <a:ea typeface="Verdana" pitchFamily="34" charset="0"/>
              <a:cs typeface="Verdana" pitchFamily="34" charset="0"/>
            </a:endParaRPr>
          </a:p>
        </p:txBody>
      </p:sp>
      <p:pic>
        <p:nvPicPr>
          <p:cNvPr id="2050" name="Picture 2">
            <a:hlinkClick r:id="rId3"/>
          </p:cNvPr>
          <p:cNvPicPr>
            <a:picLocks noGrp="1" noChangeAspect="1" noChangeArrowheads="1"/>
          </p:cNvPicPr>
          <p:nvPr>
            <p:ph sz="quarter" idx="14"/>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5486400"/>
            <a:ext cx="1566808" cy="96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1313" y="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Content Placeholder 2"/>
          <p:cNvPicPr>
            <a:picLocks noGrp="1" noChangeAspect="1"/>
          </p:cNvPicPr>
          <p:nvPr>
            <p:ph sz="quarter" idx="13"/>
          </p:nvPr>
        </p:nvPicPr>
        <p:blipFill>
          <a:blip r:embed="rId6">
            <a:extLst>
              <a:ext uri="{28A0092B-C50C-407E-A947-70E740481C1C}">
                <a14:useLocalDpi xmlns:a14="http://schemas.microsoft.com/office/drawing/2010/main" val="0"/>
              </a:ext>
            </a:extLst>
          </a:blip>
          <a:stretch>
            <a:fillRect/>
          </a:stretch>
        </p:blipFill>
        <p:spPr>
          <a:xfrm rot="21117728">
            <a:off x="829154" y="1870296"/>
            <a:ext cx="7491412" cy="3666682"/>
          </a:xfrm>
        </p:spPr>
      </p:pic>
    </p:spTree>
    <p:extLst>
      <p:ext uri="{BB962C8B-B14F-4D97-AF65-F5344CB8AC3E}">
        <p14:creationId xmlns:p14="http://schemas.microsoft.com/office/powerpoint/2010/main" val="15885198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895" y="933798"/>
            <a:ext cx="7982211" cy="5543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762000"/>
            <a:ext cx="8229600" cy="1077218"/>
          </a:xfrm>
          <a:prstGeom prst="rect">
            <a:avLst/>
          </a:prstGeom>
          <a:noFill/>
        </p:spPr>
        <p:txBody>
          <a:bodyPr wrap="square" rtlCol="0">
            <a:spAutoFit/>
          </a:bodyPr>
          <a:lstStyle/>
          <a:p>
            <a:pPr algn="ctr"/>
            <a:r>
              <a:rPr lang="en-US" sz="3200" b="1" dirty="0">
                <a:latin typeface="Verdana" pitchFamily="34" charset="0"/>
                <a:ea typeface="Verdana" pitchFamily="34" charset="0"/>
                <a:cs typeface="Verdana" pitchFamily="34" charset="0"/>
              </a:rPr>
              <a:t>TERMS 6: Cancellation &amp; Replacement</a:t>
            </a:r>
            <a:endParaRPr lang="en-US" sz="2800" b="1" dirty="0">
              <a:latin typeface="Verdana" pitchFamily="34" charset="0"/>
              <a:ea typeface="Verdana" pitchFamily="34" charset="0"/>
              <a:cs typeface="Verdana" pitchFamily="34" charset="0"/>
            </a:endParaRPr>
          </a:p>
        </p:txBody>
      </p:sp>
      <p:sp>
        <p:nvSpPr>
          <p:cNvPr id="3" name="TextBox 2"/>
          <p:cNvSpPr txBox="1"/>
          <p:nvPr/>
        </p:nvSpPr>
        <p:spPr>
          <a:xfrm>
            <a:off x="5612376" y="76200"/>
            <a:ext cx="1550424" cy="430887"/>
          </a:xfrm>
          <a:prstGeom prst="rect">
            <a:avLst/>
          </a:prstGeom>
          <a:noFill/>
        </p:spPr>
        <p:txBody>
          <a:bodyPr wrap="none" rtlCol="0">
            <a:spAutoFit/>
          </a:bodyPr>
          <a:lstStyle/>
          <a:p>
            <a:r>
              <a:rPr lang="en-GB" sz="2200" b="1" dirty="0">
                <a:solidFill>
                  <a:schemeClr val="accent1"/>
                </a:solidFill>
                <a:latin typeface="Verdana" pitchFamily="34" charset="0"/>
                <a:ea typeface="Verdana" pitchFamily="34" charset="0"/>
                <a:cs typeface="Verdana" pitchFamily="34" charset="0"/>
              </a:rPr>
              <a:t>#6terms</a:t>
            </a:r>
          </a:p>
        </p:txBody>
      </p:sp>
      <p:pic>
        <p:nvPicPr>
          <p:cNvPr id="6" name="Picture 4" descr="88x3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608330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p:cNvSpPr txBox="1">
            <a:spLocks noChangeArrowheads="1"/>
          </p:cNvSpPr>
          <p:nvPr/>
        </p:nvSpPr>
        <p:spPr bwMode="auto">
          <a:xfrm>
            <a:off x="7010400" y="6011863"/>
            <a:ext cx="1785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GB" sz="800" dirty="0"/>
              <a:t>This work is licensed under a </a:t>
            </a:r>
            <a:r>
              <a:rPr lang="en-GB" sz="800" dirty="0">
                <a:hlinkClick r:id="rId5"/>
              </a:rPr>
              <a:t>Creative Commons Attribution 3.0 </a:t>
            </a:r>
            <a:r>
              <a:rPr lang="en-GB" sz="800" dirty="0" err="1"/>
              <a:t>Unported</a:t>
            </a:r>
            <a:r>
              <a:rPr lang="en-GB" sz="800" dirty="0"/>
              <a:t> License</a:t>
            </a:r>
          </a:p>
        </p:txBody>
      </p:sp>
    </p:spTree>
    <p:extLst>
      <p:ext uri="{BB962C8B-B14F-4D97-AF65-F5344CB8AC3E}">
        <p14:creationId xmlns:p14="http://schemas.microsoft.com/office/powerpoint/2010/main" val="38077555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72536"/>
          </a:xfrm>
        </p:spPr>
        <p:txBody>
          <a:bodyPr>
            <a:normAutofit/>
          </a:bodyPr>
          <a:lstStyle/>
          <a:p>
            <a:r>
              <a:rPr lang="en-US" sz="2400" b="1" dirty="0" smtClean="0">
                <a:solidFill>
                  <a:schemeClr val="tx1"/>
                </a:solidFill>
                <a:latin typeface="Verdana" pitchFamily="34" charset="0"/>
                <a:ea typeface="Verdana" pitchFamily="34" charset="0"/>
                <a:cs typeface="Verdana" pitchFamily="34" charset="0"/>
              </a:rPr>
              <a:t>TERMS 6: Cancellation &amp; Replacement</a:t>
            </a:r>
            <a:endParaRPr lang="en-US" sz="2400" b="1" dirty="0">
              <a:solidFill>
                <a:schemeClr val="tx1"/>
              </a:solidFill>
              <a:latin typeface="Verdana" pitchFamily="34" charset="0"/>
              <a:ea typeface="Verdana" pitchFamily="34" charset="0"/>
              <a:cs typeface="Verdana" pitchFamily="34" charset="0"/>
            </a:endParaRPr>
          </a:p>
        </p:txBody>
      </p:sp>
      <p:sp>
        <p:nvSpPr>
          <p:cNvPr id="3" name="Content Placeholder 2"/>
          <p:cNvSpPr>
            <a:spLocks noGrp="1"/>
          </p:cNvSpPr>
          <p:nvPr>
            <p:ph sz="quarter" idx="13"/>
          </p:nvPr>
        </p:nvSpPr>
        <p:spPr>
          <a:xfrm>
            <a:off x="1042416" y="1752600"/>
            <a:ext cx="4062984" cy="4572000"/>
          </a:xfrm>
        </p:spPr>
        <p:txBody>
          <a:bodyPr>
            <a:normAutofit/>
          </a:bodyPr>
          <a:lstStyle/>
          <a:p>
            <a:r>
              <a:rPr lang="en-US" sz="1800" b="1" dirty="0" smtClean="0">
                <a:latin typeface="Verdana" pitchFamily="34" charset="0"/>
                <a:ea typeface="Verdana" pitchFamily="34" charset="0"/>
                <a:cs typeface="Verdana" pitchFamily="34" charset="0"/>
              </a:rPr>
              <a:t>Consult with stakeholders</a:t>
            </a:r>
          </a:p>
          <a:p>
            <a:endParaRPr lang="en-US" sz="1800" b="1" dirty="0" smtClean="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Notify provider/vendor</a:t>
            </a:r>
          </a:p>
          <a:p>
            <a:endParaRPr lang="en-US" sz="1800" b="1" dirty="0" smtClean="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Notify patron base</a:t>
            </a:r>
          </a:p>
          <a:p>
            <a:endParaRPr lang="en-US" sz="1800" b="1" dirty="0" smtClean="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Notate records</a:t>
            </a:r>
          </a:p>
          <a:p>
            <a:endParaRPr lang="en-US" sz="1800" b="1" dirty="0" smtClean="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Investigate open access options</a:t>
            </a:r>
          </a:p>
          <a:p>
            <a:endParaRPr lang="en-US" sz="1800" b="1" dirty="0" smtClean="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Evaluate replacement options</a:t>
            </a:r>
            <a:endParaRPr lang="en-US" sz="1800" b="1" dirty="0">
              <a:latin typeface="Verdana" pitchFamily="34" charset="0"/>
              <a:ea typeface="Verdana" pitchFamily="34" charset="0"/>
              <a:cs typeface="Verdana" pitchFamily="34" charset="0"/>
            </a:endParaRPr>
          </a:p>
        </p:txBody>
      </p:sp>
      <p:pic>
        <p:nvPicPr>
          <p:cNvPr id="7170" name="Picture 2">
            <a:hlinkClick r:id="rId2"/>
          </p:cNvPr>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5410200"/>
            <a:ext cx="1566808" cy="96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1313" y="10156"/>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92781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7024744" cy="533400"/>
          </a:xfrm>
        </p:spPr>
        <p:txBody>
          <a:bodyPr>
            <a:normAutofit/>
          </a:bodyPr>
          <a:lstStyle/>
          <a:p>
            <a:r>
              <a:rPr lang="en-US" sz="2400" b="1" dirty="0">
                <a:solidFill>
                  <a:schemeClr val="tx1"/>
                </a:solidFill>
                <a:latin typeface="Verdana" pitchFamily="34" charset="0"/>
                <a:ea typeface="Verdana" pitchFamily="34" charset="0"/>
                <a:cs typeface="Verdana" pitchFamily="34" charset="0"/>
              </a:rPr>
              <a:t>TERMS 6: </a:t>
            </a:r>
            <a:r>
              <a:rPr lang="en-US" sz="2400" b="1" dirty="0" smtClean="0">
                <a:latin typeface="Verdana" pitchFamily="34" charset="0"/>
                <a:ea typeface="Verdana" pitchFamily="34" charset="0"/>
                <a:cs typeface="Verdana" pitchFamily="34" charset="0"/>
              </a:rPr>
              <a:t>Consult with stakeholders</a:t>
            </a:r>
            <a:endParaRPr lang="en-US" sz="2400" dirty="0">
              <a:latin typeface="Verdana" pitchFamily="34" charset="0"/>
              <a:ea typeface="Verdana" pitchFamily="34" charset="0"/>
              <a:cs typeface="Verdana" pitchFamily="34" charset="0"/>
            </a:endParaRPr>
          </a:p>
        </p:txBody>
      </p:sp>
      <p:sp>
        <p:nvSpPr>
          <p:cNvPr id="3" name="Content Placeholder 2"/>
          <p:cNvSpPr>
            <a:spLocks noGrp="1"/>
          </p:cNvSpPr>
          <p:nvPr>
            <p:ph sz="quarter" idx="13"/>
          </p:nvPr>
        </p:nvSpPr>
        <p:spPr>
          <a:xfrm>
            <a:off x="1042416" y="1600200"/>
            <a:ext cx="3419856" cy="4343400"/>
          </a:xfrm>
        </p:spPr>
        <p:txBody>
          <a:bodyPr>
            <a:normAutofit lnSpcReduction="10000"/>
          </a:bodyPr>
          <a:lstStyle/>
          <a:p>
            <a:r>
              <a:rPr lang="en-US" sz="1800" b="1" dirty="0" smtClean="0">
                <a:latin typeface="Verdana" pitchFamily="34" charset="0"/>
                <a:ea typeface="Verdana" pitchFamily="34" charset="0"/>
                <a:cs typeface="Verdana" pitchFamily="34" charset="0"/>
              </a:rPr>
              <a:t>Get the wider view</a:t>
            </a:r>
          </a:p>
          <a:p>
            <a:pPr lvl="1"/>
            <a:r>
              <a:rPr lang="en-US" sz="1600" b="1" dirty="0" smtClean="0">
                <a:latin typeface="Verdana" pitchFamily="34" charset="0"/>
                <a:ea typeface="Verdana" pitchFamily="34" charset="0"/>
                <a:cs typeface="Verdana" pitchFamily="34" charset="0"/>
              </a:rPr>
              <a:t>Share your reasons for the decision</a:t>
            </a:r>
          </a:p>
          <a:p>
            <a:pPr marL="68580" indent="0">
              <a:buNone/>
            </a:pPr>
            <a:endParaRPr lang="en-US" sz="1800" b="1" dirty="0" smtClean="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If there is a vocal minority</a:t>
            </a:r>
          </a:p>
          <a:p>
            <a:pPr lvl="1"/>
            <a:r>
              <a:rPr lang="en-US" sz="1600" b="1" dirty="0" smtClean="0">
                <a:latin typeface="Verdana" pitchFamily="34" charset="0"/>
                <a:ea typeface="Verdana" pitchFamily="34" charset="0"/>
                <a:cs typeface="Verdana" pitchFamily="34" charset="0"/>
              </a:rPr>
              <a:t>Talk to the Dean</a:t>
            </a:r>
          </a:p>
          <a:p>
            <a:pPr lvl="1"/>
            <a:r>
              <a:rPr lang="en-US" sz="1600" b="1" dirty="0" smtClean="0">
                <a:latin typeface="Verdana" pitchFamily="34" charset="0"/>
                <a:ea typeface="Verdana" pitchFamily="34" charset="0"/>
                <a:cs typeface="Verdana" pitchFamily="34" charset="0"/>
              </a:rPr>
              <a:t>Review board</a:t>
            </a:r>
          </a:p>
          <a:p>
            <a:pPr marL="68580" indent="0">
              <a:buNone/>
            </a:pPr>
            <a:endParaRPr lang="en-US" sz="1800" b="1" dirty="0" smtClean="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Include usage reports and other access issues</a:t>
            </a:r>
          </a:p>
          <a:p>
            <a:endParaRPr lang="en-US" sz="1800" b="1" dirty="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Discuss post cancellation rights</a:t>
            </a:r>
            <a:endParaRPr lang="en-US" sz="1800" b="1" dirty="0">
              <a:latin typeface="Verdana" pitchFamily="34" charset="0"/>
              <a:ea typeface="Verdana" pitchFamily="34" charset="0"/>
              <a:cs typeface="Verdana" pitchFamily="34" charset="0"/>
            </a:endParaRPr>
          </a:p>
        </p:txBody>
      </p:sp>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4"/>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393579" y="1676400"/>
            <a:ext cx="4001370" cy="1752600"/>
          </a:xfrm>
        </p:spPr>
      </p:pic>
      <p:sp>
        <p:nvSpPr>
          <p:cNvPr id="6" name="TextBox 5"/>
          <p:cNvSpPr txBox="1"/>
          <p:nvPr/>
        </p:nvSpPr>
        <p:spPr>
          <a:xfrm>
            <a:off x="4393579" y="3429000"/>
            <a:ext cx="3150221" cy="215444"/>
          </a:xfrm>
          <a:prstGeom prst="rect">
            <a:avLst/>
          </a:prstGeom>
          <a:noFill/>
        </p:spPr>
        <p:txBody>
          <a:bodyPr wrap="none" rtlCol="0">
            <a:spAutoFit/>
          </a:bodyPr>
          <a:lstStyle/>
          <a:p>
            <a:r>
              <a:rPr lang="en-GB" sz="800" dirty="0"/>
              <a:t>http://farm1.staticflickr.com/10/16427383_3dfe49724c_o.jpg</a:t>
            </a:r>
          </a:p>
        </p:txBody>
      </p:sp>
    </p:spTree>
    <p:extLst>
      <p:ext uri="{BB962C8B-B14F-4D97-AF65-F5344CB8AC3E}">
        <p14:creationId xmlns:p14="http://schemas.microsoft.com/office/powerpoint/2010/main" val="3640343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914400"/>
            <a:ext cx="7338510" cy="648736"/>
          </a:xfrm>
        </p:spPr>
        <p:txBody>
          <a:bodyPr>
            <a:normAutofit/>
          </a:bodyPr>
          <a:lstStyle/>
          <a:p>
            <a:r>
              <a:rPr lang="en-US" sz="2400" b="1" dirty="0" smtClean="0">
                <a:solidFill>
                  <a:schemeClr val="tx1"/>
                </a:solidFill>
                <a:latin typeface="Verdana" pitchFamily="34" charset="0"/>
                <a:ea typeface="Verdana" pitchFamily="34" charset="0"/>
                <a:cs typeface="Verdana" pitchFamily="34" charset="0"/>
              </a:rPr>
              <a:t>Techniques in E-Resources Management</a:t>
            </a:r>
            <a:endParaRPr lang="en-US" sz="2400" b="1" dirty="0">
              <a:solidFill>
                <a:schemeClr val="tx1"/>
              </a:solidFill>
              <a:latin typeface="Verdana" pitchFamily="34" charset="0"/>
              <a:ea typeface="Verdana" pitchFamily="34" charset="0"/>
              <a:cs typeface="Verdana" pitchFamily="34" charset="0"/>
            </a:endParaRPr>
          </a:p>
        </p:txBody>
      </p:sp>
      <p:sp>
        <p:nvSpPr>
          <p:cNvPr id="5" name="Content Placeholder 4"/>
          <p:cNvSpPr>
            <a:spLocks noGrp="1"/>
          </p:cNvSpPr>
          <p:nvPr>
            <p:ph sz="quarter" idx="13"/>
          </p:nvPr>
        </p:nvSpPr>
        <p:spPr>
          <a:xfrm>
            <a:off x="1042416" y="1752600"/>
            <a:ext cx="6882384" cy="4419600"/>
          </a:xfrm>
        </p:spPr>
        <p:txBody>
          <a:bodyPr>
            <a:noAutofit/>
          </a:bodyPr>
          <a:lstStyle/>
          <a:p>
            <a:r>
              <a:rPr lang="en-GB" sz="1800" b="1" dirty="0">
                <a:latin typeface="Verdana" pitchFamily="34" charset="0"/>
                <a:ea typeface="Verdana" pitchFamily="34" charset="0"/>
                <a:cs typeface="Verdana" pitchFamily="34" charset="0"/>
              </a:rPr>
              <a:t>TERMS </a:t>
            </a:r>
            <a:r>
              <a:rPr lang="en-GB" sz="1800" b="1" dirty="0" smtClean="0">
                <a:latin typeface="Verdana" pitchFamily="34" charset="0"/>
                <a:ea typeface="Verdana" pitchFamily="34" charset="0"/>
                <a:cs typeface="Verdana" pitchFamily="34" charset="0"/>
              </a:rPr>
              <a:t>1</a:t>
            </a:r>
          </a:p>
          <a:p>
            <a:pPr lvl="1"/>
            <a:r>
              <a:rPr lang="en-GB" sz="1600" b="1" dirty="0" smtClean="0">
                <a:latin typeface="Verdana" pitchFamily="34" charset="0"/>
                <a:ea typeface="Verdana" pitchFamily="34" charset="0"/>
                <a:cs typeface="Verdana" pitchFamily="34" charset="0"/>
              </a:rPr>
              <a:t>Investigating </a:t>
            </a:r>
            <a:r>
              <a:rPr lang="en-GB" sz="1600" b="1" dirty="0">
                <a:latin typeface="Verdana" pitchFamily="34" charset="0"/>
                <a:ea typeface="Verdana" pitchFamily="34" charset="0"/>
                <a:cs typeface="Verdana" pitchFamily="34" charset="0"/>
              </a:rPr>
              <a:t>New Content for purchase</a:t>
            </a:r>
          </a:p>
          <a:p>
            <a:r>
              <a:rPr lang="en-GB" sz="1800" b="1" dirty="0">
                <a:latin typeface="Verdana" pitchFamily="34" charset="0"/>
                <a:ea typeface="Verdana" pitchFamily="34" charset="0"/>
                <a:cs typeface="Verdana" pitchFamily="34" charset="0"/>
              </a:rPr>
              <a:t>TERMS 2</a:t>
            </a:r>
          </a:p>
          <a:p>
            <a:pPr lvl="1"/>
            <a:r>
              <a:rPr lang="en-GB" sz="1600" b="1" dirty="0">
                <a:latin typeface="Verdana" pitchFamily="34" charset="0"/>
                <a:ea typeface="Verdana" pitchFamily="34" charset="0"/>
                <a:cs typeface="Verdana" pitchFamily="34" charset="0"/>
              </a:rPr>
              <a:t>Acquiring New Content </a:t>
            </a:r>
          </a:p>
          <a:p>
            <a:r>
              <a:rPr lang="en-GB" sz="1800" b="1" dirty="0">
                <a:latin typeface="Verdana" pitchFamily="34" charset="0"/>
                <a:ea typeface="Verdana" pitchFamily="34" charset="0"/>
                <a:cs typeface="Verdana" pitchFamily="34" charset="0"/>
              </a:rPr>
              <a:t>TERMS 3</a:t>
            </a:r>
          </a:p>
          <a:p>
            <a:pPr lvl="1"/>
            <a:r>
              <a:rPr lang="en-GB" sz="1600" b="1" dirty="0">
                <a:latin typeface="Verdana" pitchFamily="34" charset="0"/>
                <a:ea typeface="Verdana" pitchFamily="34" charset="0"/>
                <a:cs typeface="Verdana" pitchFamily="34" charset="0"/>
              </a:rPr>
              <a:t>Implementation</a:t>
            </a:r>
          </a:p>
          <a:p>
            <a:r>
              <a:rPr lang="en-GB" sz="1800" b="1" dirty="0">
                <a:latin typeface="Verdana" pitchFamily="34" charset="0"/>
                <a:ea typeface="Verdana" pitchFamily="34" charset="0"/>
                <a:cs typeface="Verdana" pitchFamily="34" charset="0"/>
              </a:rPr>
              <a:t>TERMS 4</a:t>
            </a:r>
          </a:p>
          <a:p>
            <a:pPr lvl="1"/>
            <a:r>
              <a:rPr lang="en-GB" sz="1600" b="1" dirty="0" err="1">
                <a:latin typeface="Verdana" pitchFamily="34" charset="0"/>
                <a:ea typeface="Verdana" pitchFamily="34" charset="0"/>
                <a:cs typeface="Verdana" pitchFamily="34" charset="0"/>
              </a:rPr>
              <a:t>Ongoing</a:t>
            </a:r>
            <a:r>
              <a:rPr lang="en-GB" sz="1600" b="1" dirty="0">
                <a:latin typeface="Verdana" pitchFamily="34" charset="0"/>
                <a:ea typeface="Verdana" pitchFamily="34" charset="0"/>
                <a:cs typeface="Verdana" pitchFamily="34" charset="0"/>
              </a:rPr>
              <a:t> Evaluation and Access</a:t>
            </a:r>
          </a:p>
          <a:p>
            <a:r>
              <a:rPr lang="en-GB" sz="1800" b="1" dirty="0">
                <a:latin typeface="Verdana" pitchFamily="34" charset="0"/>
                <a:ea typeface="Verdana" pitchFamily="34" charset="0"/>
                <a:cs typeface="Verdana" pitchFamily="34" charset="0"/>
              </a:rPr>
              <a:t>TERMS 5</a:t>
            </a:r>
          </a:p>
          <a:p>
            <a:pPr lvl="1"/>
            <a:r>
              <a:rPr lang="en-GB" sz="1600" b="1" dirty="0">
                <a:latin typeface="Verdana" pitchFamily="34" charset="0"/>
                <a:ea typeface="Verdana" pitchFamily="34" charset="0"/>
                <a:cs typeface="Verdana" pitchFamily="34" charset="0"/>
              </a:rPr>
              <a:t>Annual Review</a:t>
            </a:r>
          </a:p>
          <a:p>
            <a:r>
              <a:rPr lang="en-GB" sz="1800" b="1" dirty="0">
                <a:latin typeface="Verdana" pitchFamily="34" charset="0"/>
                <a:ea typeface="Verdana" pitchFamily="34" charset="0"/>
                <a:cs typeface="Verdana" pitchFamily="34" charset="0"/>
              </a:rPr>
              <a:t>TERMS 6</a:t>
            </a:r>
          </a:p>
          <a:p>
            <a:pPr lvl="1"/>
            <a:r>
              <a:rPr lang="en-GB" sz="1600" b="1" dirty="0">
                <a:latin typeface="Verdana" pitchFamily="34" charset="0"/>
                <a:ea typeface="Verdana" pitchFamily="34" charset="0"/>
                <a:cs typeface="Verdana" pitchFamily="34" charset="0"/>
              </a:rPr>
              <a:t>Cancellation and Replacement Review</a:t>
            </a:r>
            <a:endParaRPr lang="en-US" sz="1600" b="1" dirty="0">
              <a:latin typeface="Verdana" pitchFamily="34" charset="0"/>
              <a:ea typeface="Verdana" pitchFamily="34" charset="0"/>
              <a:cs typeface="Verdana" pitchFamily="34" charset="0"/>
            </a:endParaRPr>
          </a:p>
        </p:txBody>
      </p:sp>
      <p:pic>
        <p:nvPicPr>
          <p:cNvPr id="7" name="Content Placeholder 6">
            <a:hlinkClick r:id="rId3"/>
          </p:cNvPr>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7010400" y="5486400"/>
            <a:ext cx="1568356" cy="964406"/>
          </a:xfrm>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5822" y="14614"/>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87928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7024744" cy="533400"/>
          </a:xfrm>
        </p:spPr>
        <p:txBody>
          <a:bodyPr>
            <a:normAutofit/>
          </a:bodyPr>
          <a:lstStyle/>
          <a:p>
            <a:r>
              <a:rPr lang="en-US" sz="2400" b="1" dirty="0">
                <a:solidFill>
                  <a:schemeClr val="tx1"/>
                </a:solidFill>
                <a:latin typeface="Verdana" pitchFamily="34" charset="0"/>
                <a:ea typeface="Verdana" pitchFamily="34" charset="0"/>
                <a:cs typeface="Verdana" pitchFamily="34" charset="0"/>
              </a:rPr>
              <a:t>TERMS 6: </a:t>
            </a:r>
            <a:r>
              <a:rPr lang="en-US" sz="2400" b="1" dirty="0" smtClean="0">
                <a:latin typeface="Verdana" pitchFamily="34" charset="0"/>
                <a:ea typeface="Verdana" pitchFamily="34" charset="0"/>
                <a:cs typeface="Verdana" pitchFamily="34" charset="0"/>
              </a:rPr>
              <a:t>Notify provider/vendor</a:t>
            </a:r>
            <a:endParaRPr lang="en-US" sz="2400" dirty="0">
              <a:latin typeface="Verdana" pitchFamily="34" charset="0"/>
              <a:ea typeface="Verdana" pitchFamily="34" charset="0"/>
              <a:cs typeface="Verdana" pitchFamily="34" charset="0"/>
            </a:endParaRPr>
          </a:p>
        </p:txBody>
      </p:sp>
      <p:sp>
        <p:nvSpPr>
          <p:cNvPr id="3" name="Content Placeholder 2"/>
          <p:cNvSpPr>
            <a:spLocks noGrp="1"/>
          </p:cNvSpPr>
          <p:nvPr>
            <p:ph sz="quarter" idx="13"/>
          </p:nvPr>
        </p:nvSpPr>
        <p:spPr>
          <a:xfrm>
            <a:off x="1042416" y="1600200"/>
            <a:ext cx="3419856" cy="4191000"/>
          </a:xfrm>
        </p:spPr>
        <p:txBody>
          <a:bodyPr>
            <a:normAutofit lnSpcReduction="10000"/>
          </a:bodyPr>
          <a:lstStyle/>
          <a:p>
            <a:r>
              <a:rPr lang="en-US" sz="1800" b="1" dirty="0" smtClean="0">
                <a:latin typeface="Verdana" pitchFamily="34" charset="0"/>
                <a:ea typeface="Verdana" pitchFamily="34" charset="0"/>
                <a:cs typeface="Verdana" pitchFamily="34" charset="0"/>
              </a:rPr>
              <a:t>Inform the vendor as soon as possible</a:t>
            </a:r>
          </a:p>
          <a:p>
            <a:endParaRPr lang="en-US" sz="1800" b="1" dirty="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Explain why you are cancelling</a:t>
            </a:r>
          </a:p>
          <a:p>
            <a:pPr lvl="1"/>
            <a:r>
              <a:rPr lang="en-US" sz="1600" b="1" dirty="0" smtClean="0">
                <a:latin typeface="Verdana" pitchFamily="34" charset="0"/>
                <a:ea typeface="Verdana" pitchFamily="34" charset="0"/>
                <a:cs typeface="Verdana" pitchFamily="34" charset="0"/>
              </a:rPr>
              <a:t>Let them know if it is down to cost</a:t>
            </a:r>
          </a:p>
          <a:p>
            <a:pPr lvl="1"/>
            <a:r>
              <a:rPr lang="en-US" sz="1600" b="1" dirty="0" smtClean="0">
                <a:latin typeface="Verdana" pitchFamily="34" charset="0"/>
                <a:ea typeface="Verdana" pitchFamily="34" charset="0"/>
                <a:cs typeface="Verdana" pitchFamily="34" charset="0"/>
              </a:rPr>
              <a:t>You may get a better deal!</a:t>
            </a:r>
          </a:p>
          <a:p>
            <a:pPr lvl="1"/>
            <a:endParaRPr lang="en-US" sz="1600" b="1" dirty="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Don’t burn you bridges!</a:t>
            </a:r>
          </a:p>
          <a:p>
            <a:endParaRPr lang="en-US" sz="1800" b="1" dirty="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Understand you post cancellation rights</a:t>
            </a:r>
            <a:endParaRPr lang="en-US" sz="1800" b="1" dirty="0">
              <a:latin typeface="Verdana" pitchFamily="34" charset="0"/>
              <a:ea typeface="Verdana" pitchFamily="34" charset="0"/>
              <a:cs typeface="Verdana" pitchFamily="34" charset="0"/>
            </a:endParaRPr>
          </a:p>
        </p:txBody>
      </p:sp>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4"/>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194594" y="1600200"/>
            <a:ext cx="2577805" cy="3881801"/>
          </a:xfrm>
        </p:spPr>
      </p:pic>
      <p:sp>
        <p:nvSpPr>
          <p:cNvPr id="6" name="TextBox 5"/>
          <p:cNvSpPr txBox="1"/>
          <p:nvPr/>
        </p:nvSpPr>
        <p:spPr>
          <a:xfrm>
            <a:off x="5180597" y="5499556"/>
            <a:ext cx="3353803" cy="215444"/>
          </a:xfrm>
          <a:prstGeom prst="rect">
            <a:avLst/>
          </a:prstGeom>
          <a:noFill/>
        </p:spPr>
        <p:txBody>
          <a:bodyPr wrap="none" rtlCol="0">
            <a:spAutoFit/>
          </a:bodyPr>
          <a:lstStyle/>
          <a:p>
            <a:r>
              <a:rPr lang="en-GB" sz="800" dirty="0"/>
              <a:t>http://farm5.staticflickr.com/4115/4865344581_f770820a11_o.jpg</a:t>
            </a:r>
          </a:p>
        </p:txBody>
      </p:sp>
    </p:spTree>
    <p:extLst>
      <p:ext uri="{BB962C8B-B14F-4D97-AF65-F5344CB8AC3E}">
        <p14:creationId xmlns:p14="http://schemas.microsoft.com/office/powerpoint/2010/main" val="20319819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7024744" cy="533400"/>
          </a:xfrm>
        </p:spPr>
        <p:txBody>
          <a:bodyPr>
            <a:normAutofit/>
          </a:bodyPr>
          <a:lstStyle/>
          <a:p>
            <a:r>
              <a:rPr lang="en-US" sz="2400" b="1" dirty="0">
                <a:solidFill>
                  <a:schemeClr val="tx1"/>
                </a:solidFill>
                <a:latin typeface="Verdana" pitchFamily="34" charset="0"/>
                <a:ea typeface="Verdana" pitchFamily="34" charset="0"/>
                <a:cs typeface="Verdana" pitchFamily="34" charset="0"/>
              </a:rPr>
              <a:t>TERMS 6: </a:t>
            </a:r>
            <a:r>
              <a:rPr lang="en-US" sz="2400" b="1" dirty="0" smtClean="0">
                <a:latin typeface="Verdana" pitchFamily="34" charset="0"/>
                <a:ea typeface="Verdana" pitchFamily="34" charset="0"/>
                <a:cs typeface="Verdana" pitchFamily="34" charset="0"/>
              </a:rPr>
              <a:t>Notify patron base</a:t>
            </a:r>
            <a:endParaRPr lang="en-US" sz="2400" dirty="0">
              <a:latin typeface="Verdana" pitchFamily="34" charset="0"/>
              <a:ea typeface="Verdana" pitchFamily="34" charset="0"/>
              <a:cs typeface="Verdana" pitchFamily="34" charset="0"/>
            </a:endParaRPr>
          </a:p>
        </p:txBody>
      </p:sp>
      <p:sp>
        <p:nvSpPr>
          <p:cNvPr id="3" name="Content Placeholder 2"/>
          <p:cNvSpPr>
            <a:spLocks noGrp="1"/>
          </p:cNvSpPr>
          <p:nvPr>
            <p:ph sz="quarter" idx="13"/>
          </p:nvPr>
        </p:nvSpPr>
        <p:spPr>
          <a:xfrm>
            <a:off x="1042416" y="1600200"/>
            <a:ext cx="3419856" cy="4267200"/>
          </a:xfrm>
        </p:spPr>
        <p:txBody>
          <a:bodyPr>
            <a:normAutofit/>
          </a:bodyPr>
          <a:lstStyle/>
          <a:p>
            <a:r>
              <a:rPr lang="en-US" sz="1800" b="1" dirty="0" smtClean="0">
                <a:latin typeface="Verdana" pitchFamily="34" charset="0"/>
                <a:ea typeface="Verdana" pitchFamily="34" charset="0"/>
                <a:cs typeface="Verdana" pitchFamily="34" charset="0"/>
              </a:rPr>
              <a:t>Annotate holdings records</a:t>
            </a:r>
          </a:p>
          <a:p>
            <a:endParaRPr lang="en-US" sz="1800" b="1" dirty="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Provide a cancellation list</a:t>
            </a:r>
          </a:p>
          <a:p>
            <a:endParaRPr lang="en-US" sz="1800" b="1" dirty="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Do this in advance to give your patrons notice and allow them to remove notes and saved searches</a:t>
            </a:r>
          </a:p>
          <a:p>
            <a:endParaRPr lang="en-US" sz="1800" b="1" dirty="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Offer alternatives if possible</a:t>
            </a:r>
          </a:p>
          <a:p>
            <a:endParaRPr lang="en-US" sz="1800" b="1" dirty="0">
              <a:latin typeface="Verdana" pitchFamily="34" charset="0"/>
              <a:ea typeface="Verdana" pitchFamily="34" charset="0"/>
              <a:cs typeface="Verdana" pitchFamily="34" charset="0"/>
            </a:endParaRPr>
          </a:p>
          <a:p>
            <a:endParaRPr lang="en-US" sz="1800" b="1" dirty="0">
              <a:latin typeface="Verdana" pitchFamily="34" charset="0"/>
              <a:ea typeface="Verdana" pitchFamily="34" charset="0"/>
              <a:cs typeface="Verdana" pitchFamily="34" charset="0"/>
            </a:endParaRPr>
          </a:p>
        </p:txBody>
      </p:sp>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4"/>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957128" y="1676400"/>
            <a:ext cx="2795269" cy="3494087"/>
          </a:xfrm>
        </p:spPr>
      </p:pic>
      <p:sp>
        <p:nvSpPr>
          <p:cNvPr id="6" name="TextBox 5"/>
          <p:cNvSpPr txBox="1"/>
          <p:nvPr/>
        </p:nvSpPr>
        <p:spPr>
          <a:xfrm>
            <a:off x="4953000" y="5181600"/>
            <a:ext cx="3164649" cy="215444"/>
          </a:xfrm>
          <a:prstGeom prst="rect">
            <a:avLst/>
          </a:prstGeom>
          <a:noFill/>
        </p:spPr>
        <p:txBody>
          <a:bodyPr wrap="none" rtlCol="0">
            <a:spAutoFit/>
          </a:bodyPr>
          <a:lstStyle/>
          <a:p>
            <a:r>
              <a:rPr lang="en-GB" sz="800" dirty="0"/>
              <a:t>http://farm1.staticflickr.com/39/99309944_99d41e4802_o.jpg</a:t>
            </a:r>
          </a:p>
        </p:txBody>
      </p:sp>
    </p:spTree>
    <p:extLst>
      <p:ext uri="{BB962C8B-B14F-4D97-AF65-F5344CB8AC3E}">
        <p14:creationId xmlns:p14="http://schemas.microsoft.com/office/powerpoint/2010/main" val="25620202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7024744" cy="533400"/>
          </a:xfrm>
        </p:spPr>
        <p:txBody>
          <a:bodyPr>
            <a:normAutofit/>
          </a:bodyPr>
          <a:lstStyle/>
          <a:p>
            <a:r>
              <a:rPr lang="en-US" sz="2400" b="1" dirty="0">
                <a:solidFill>
                  <a:schemeClr val="tx1"/>
                </a:solidFill>
                <a:latin typeface="Verdana" pitchFamily="34" charset="0"/>
                <a:ea typeface="Verdana" pitchFamily="34" charset="0"/>
                <a:cs typeface="Verdana" pitchFamily="34" charset="0"/>
              </a:rPr>
              <a:t>TERMS 6: </a:t>
            </a:r>
            <a:r>
              <a:rPr lang="en-US" sz="2400" b="1" dirty="0" smtClean="0">
                <a:latin typeface="Verdana" pitchFamily="34" charset="0"/>
                <a:ea typeface="Verdana" pitchFamily="34" charset="0"/>
                <a:cs typeface="Verdana" pitchFamily="34" charset="0"/>
              </a:rPr>
              <a:t>Notate records</a:t>
            </a:r>
            <a:endParaRPr lang="en-US" sz="2400" dirty="0">
              <a:latin typeface="Verdana" pitchFamily="34" charset="0"/>
              <a:ea typeface="Verdana" pitchFamily="34" charset="0"/>
              <a:cs typeface="Verdana" pitchFamily="34" charset="0"/>
            </a:endParaRPr>
          </a:p>
        </p:txBody>
      </p:sp>
      <p:sp>
        <p:nvSpPr>
          <p:cNvPr id="3" name="Content Placeholder 2"/>
          <p:cNvSpPr>
            <a:spLocks noGrp="1"/>
          </p:cNvSpPr>
          <p:nvPr>
            <p:ph sz="quarter" idx="13"/>
          </p:nvPr>
        </p:nvSpPr>
        <p:spPr>
          <a:xfrm>
            <a:off x="1042416" y="1600200"/>
            <a:ext cx="3419856" cy="4267200"/>
          </a:xfrm>
        </p:spPr>
        <p:txBody>
          <a:bodyPr>
            <a:normAutofit lnSpcReduction="10000"/>
          </a:bodyPr>
          <a:lstStyle/>
          <a:p>
            <a:r>
              <a:rPr lang="en-US" sz="1800" b="1" dirty="0" smtClean="0">
                <a:latin typeface="Verdana" pitchFamily="34" charset="0"/>
                <a:ea typeface="Verdana" pitchFamily="34" charset="0"/>
                <a:cs typeface="Verdana" pitchFamily="34" charset="0"/>
              </a:rPr>
              <a:t>Mark the items in you ILS, ERM etc.</a:t>
            </a:r>
          </a:p>
          <a:p>
            <a:pPr lvl="1"/>
            <a:r>
              <a:rPr lang="en-US" sz="1600" b="1" dirty="0" smtClean="0">
                <a:latin typeface="Verdana" pitchFamily="34" charset="0"/>
                <a:ea typeface="Verdana" pitchFamily="34" charset="0"/>
                <a:cs typeface="Verdana" pitchFamily="34" charset="0"/>
              </a:rPr>
              <a:t>Reason for cancellation</a:t>
            </a:r>
          </a:p>
          <a:p>
            <a:endParaRPr lang="en-US" sz="1800" b="1" dirty="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Review post cancellation</a:t>
            </a:r>
          </a:p>
          <a:p>
            <a:pPr lvl="1"/>
            <a:r>
              <a:rPr lang="en-US" sz="1600" b="1" dirty="0" smtClean="0">
                <a:latin typeface="Verdana" pitchFamily="34" charset="0"/>
                <a:ea typeface="Verdana" pitchFamily="34" charset="0"/>
                <a:cs typeface="Verdana" pitchFamily="34" charset="0"/>
              </a:rPr>
              <a:t>To ensure there are no dead links</a:t>
            </a:r>
          </a:p>
          <a:p>
            <a:pPr lvl="1"/>
            <a:r>
              <a:rPr lang="en-US" sz="1600" b="1" dirty="0" smtClean="0">
                <a:latin typeface="Verdana" pitchFamily="34" charset="0"/>
                <a:ea typeface="Verdana" pitchFamily="34" charset="0"/>
                <a:cs typeface="Verdana" pitchFamily="34" charset="0"/>
              </a:rPr>
              <a:t>Titles often re-appear</a:t>
            </a:r>
          </a:p>
          <a:p>
            <a:endParaRPr lang="en-US" sz="1800" b="1" dirty="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If cancelled in advance</a:t>
            </a:r>
          </a:p>
          <a:p>
            <a:pPr lvl="1"/>
            <a:r>
              <a:rPr lang="en-US" sz="1600" b="1" dirty="0" smtClean="0">
                <a:latin typeface="Verdana" pitchFamily="34" charset="0"/>
                <a:ea typeface="Verdana" pitchFamily="34" charset="0"/>
                <a:cs typeface="Verdana" pitchFamily="34" charset="0"/>
              </a:rPr>
              <a:t>Set up a reminder to cancel access</a:t>
            </a:r>
          </a:p>
        </p:txBody>
      </p:sp>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4"/>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645025" y="1676400"/>
            <a:ext cx="3419475" cy="2761468"/>
          </a:xfrm>
        </p:spPr>
      </p:pic>
      <p:sp>
        <p:nvSpPr>
          <p:cNvPr id="6" name="TextBox 5"/>
          <p:cNvSpPr txBox="1"/>
          <p:nvPr/>
        </p:nvSpPr>
        <p:spPr>
          <a:xfrm>
            <a:off x="4572000" y="4419600"/>
            <a:ext cx="3316934" cy="215444"/>
          </a:xfrm>
          <a:prstGeom prst="rect">
            <a:avLst/>
          </a:prstGeom>
          <a:noFill/>
        </p:spPr>
        <p:txBody>
          <a:bodyPr wrap="none" rtlCol="0">
            <a:spAutoFit/>
          </a:bodyPr>
          <a:lstStyle/>
          <a:p>
            <a:r>
              <a:rPr lang="en-GB" sz="800" dirty="0"/>
              <a:t>http://farm6.staticflickr.com/5179/5430939866_f2f01afe40_o.jpg</a:t>
            </a:r>
          </a:p>
        </p:txBody>
      </p:sp>
    </p:spTree>
    <p:extLst>
      <p:ext uri="{BB962C8B-B14F-4D97-AF65-F5344CB8AC3E}">
        <p14:creationId xmlns:p14="http://schemas.microsoft.com/office/powerpoint/2010/main" val="11693920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7024744" cy="496336"/>
          </a:xfrm>
        </p:spPr>
        <p:txBody>
          <a:bodyPr>
            <a:normAutofit/>
          </a:bodyPr>
          <a:lstStyle/>
          <a:p>
            <a:r>
              <a:rPr lang="en-US" sz="2400" b="1" dirty="0">
                <a:solidFill>
                  <a:schemeClr val="tx1"/>
                </a:solidFill>
                <a:latin typeface="Verdana" pitchFamily="34" charset="0"/>
                <a:ea typeface="Verdana" pitchFamily="34" charset="0"/>
                <a:cs typeface="Verdana" pitchFamily="34" charset="0"/>
              </a:rPr>
              <a:t>TERMS 6: </a:t>
            </a:r>
            <a:r>
              <a:rPr lang="en-US" sz="2400" b="1" dirty="0" smtClean="0">
                <a:latin typeface="Verdana" pitchFamily="34" charset="0"/>
                <a:ea typeface="Verdana" pitchFamily="34" charset="0"/>
                <a:cs typeface="Verdana" pitchFamily="34" charset="0"/>
              </a:rPr>
              <a:t>Explore OA Options</a:t>
            </a:r>
            <a:endParaRPr lang="en-US" sz="2400" dirty="0">
              <a:latin typeface="Verdana" pitchFamily="34" charset="0"/>
              <a:ea typeface="Verdana" pitchFamily="34" charset="0"/>
              <a:cs typeface="Verdana" pitchFamily="34" charset="0"/>
            </a:endParaRPr>
          </a:p>
        </p:txBody>
      </p:sp>
      <p:sp>
        <p:nvSpPr>
          <p:cNvPr id="3" name="Content Placeholder 2"/>
          <p:cNvSpPr>
            <a:spLocks noGrp="1"/>
          </p:cNvSpPr>
          <p:nvPr>
            <p:ph sz="quarter" idx="13"/>
          </p:nvPr>
        </p:nvSpPr>
        <p:spPr>
          <a:xfrm>
            <a:off x="1042416" y="1447800"/>
            <a:ext cx="3419856" cy="4724400"/>
          </a:xfrm>
        </p:spPr>
        <p:txBody>
          <a:bodyPr>
            <a:normAutofit/>
          </a:bodyPr>
          <a:lstStyle/>
          <a:p>
            <a:r>
              <a:rPr lang="en-US" sz="1800" b="1" dirty="0" smtClean="0">
                <a:latin typeface="Verdana" pitchFamily="34" charset="0"/>
                <a:ea typeface="Verdana" pitchFamily="34" charset="0"/>
                <a:cs typeface="Verdana" pitchFamily="34" charset="0"/>
              </a:rPr>
              <a:t>DOAB</a:t>
            </a:r>
          </a:p>
          <a:p>
            <a:endParaRPr lang="en-US" sz="1800" b="1" dirty="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DOAJ</a:t>
            </a:r>
          </a:p>
          <a:p>
            <a:endParaRPr lang="en-US" sz="1800" b="1" dirty="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Digital Humanities Now</a:t>
            </a:r>
          </a:p>
          <a:p>
            <a:pPr marL="68580" indent="0">
              <a:buNone/>
            </a:pPr>
            <a:endParaRPr lang="en-US" sz="1800" b="1" dirty="0" smtClean="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University Presses</a:t>
            </a:r>
          </a:p>
          <a:p>
            <a:endParaRPr lang="en-US" sz="1800" b="1" dirty="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Repository Publishing</a:t>
            </a:r>
            <a:endParaRPr lang="en-US" sz="1800" b="1" dirty="0">
              <a:latin typeface="Verdana" pitchFamily="34" charset="0"/>
              <a:ea typeface="Verdana" pitchFamily="34" charset="0"/>
              <a:cs typeface="Verdana" pitchFamily="34" charset="0"/>
            </a:endParaRPr>
          </a:p>
          <a:p>
            <a:endParaRPr lang="en-US" sz="1800" b="1" dirty="0">
              <a:latin typeface="Verdana" pitchFamily="34" charset="0"/>
              <a:ea typeface="Verdana" pitchFamily="34" charset="0"/>
              <a:cs typeface="Verdana" pitchFamily="34" charset="0"/>
            </a:endParaRPr>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410200"/>
            <a:ext cx="1566863"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0187" y="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4" descr="4049306395_f4e789b947.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2883" y="1485378"/>
            <a:ext cx="2377517"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5"/>
          <p:cNvSpPr txBox="1">
            <a:spLocks noChangeArrowheads="1"/>
          </p:cNvSpPr>
          <p:nvPr/>
        </p:nvSpPr>
        <p:spPr bwMode="auto">
          <a:xfrm>
            <a:off x="4641234" y="5072062"/>
            <a:ext cx="2369166"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eaLnBrk="1" hangingPunct="1"/>
            <a:r>
              <a:rPr lang="en-GB" sz="800" dirty="0"/>
              <a:t>http://www.flickr.com/photos/24343741@N06/4049306395/</a:t>
            </a:r>
          </a:p>
        </p:txBody>
      </p:sp>
    </p:spTree>
    <p:extLst>
      <p:ext uri="{BB962C8B-B14F-4D97-AF65-F5344CB8AC3E}">
        <p14:creationId xmlns:p14="http://schemas.microsoft.com/office/powerpoint/2010/main" val="36454836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7024744" cy="533400"/>
          </a:xfrm>
        </p:spPr>
        <p:txBody>
          <a:bodyPr>
            <a:normAutofit/>
          </a:bodyPr>
          <a:lstStyle/>
          <a:p>
            <a:r>
              <a:rPr lang="en-US" sz="2400" b="1" dirty="0">
                <a:solidFill>
                  <a:schemeClr val="tx1"/>
                </a:solidFill>
                <a:latin typeface="Verdana" pitchFamily="34" charset="0"/>
                <a:ea typeface="Verdana" pitchFamily="34" charset="0"/>
                <a:cs typeface="Verdana" pitchFamily="34" charset="0"/>
              </a:rPr>
              <a:t>TERMS 6: </a:t>
            </a:r>
            <a:r>
              <a:rPr lang="en-US" sz="2400" b="1" dirty="0" smtClean="0">
                <a:latin typeface="Verdana" pitchFamily="34" charset="0"/>
                <a:ea typeface="Verdana" pitchFamily="34" charset="0"/>
                <a:cs typeface="Verdana" pitchFamily="34" charset="0"/>
              </a:rPr>
              <a:t>Evaluate </a:t>
            </a:r>
            <a:r>
              <a:rPr lang="en-US" sz="2400" b="1" dirty="0">
                <a:latin typeface="Verdana" pitchFamily="34" charset="0"/>
                <a:ea typeface="Verdana" pitchFamily="34" charset="0"/>
                <a:cs typeface="Verdana" pitchFamily="34" charset="0"/>
              </a:rPr>
              <a:t>replacement </a:t>
            </a:r>
            <a:r>
              <a:rPr lang="en-US" sz="2400" b="1" dirty="0" smtClean="0">
                <a:latin typeface="Verdana" pitchFamily="34" charset="0"/>
                <a:ea typeface="Verdana" pitchFamily="34" charset="0"/>
                <a:cs typeface="Verdana" pitchFamily="34" charset="0"/>
              </a:rPr>
              <a:t>options</a:t>
            </a:r>
            <a:endParaRPr lang="en-US" sz="2400" dirty="0">
              <a:latin typeface="Verdana" pitchFamily="34" charset="0"/>
              <a:ea typeface="Verdana" pitchFamily="34" charset="0"/>
              <a:cs typeface="Verdana" pitchFamily="34" charset="0"/>
            </a:endParaRPr>
          </a:p>
        </p:txBody>
      </p:sp>
      <p:sp>
        <p:nvSpPr>
          <p:cNvPr id="3" name="Content Placeholder 2"/>
          <p:cNvSpPr>
            <a:spLocks noGrp="1"/>
          </p:cNvSpPr>
          <p:nvPr>
            <p:ph sz="quarter" idx="13"/>
          </p:nvPr>
        </p:nvSpPr>
        <p:spPr>
          <a:xfrm>
            <a:off x="1042416" y="1600200"/>
            <a:ext cx="3910584" cy="2438400"/>
          </a:xfrm>
        </p:spPr>
        <p:txBody>
          <a:bodyPr>
            <a:normAutofit/>
          </a:bodyPr>
          <a:lstStyle/>
          <a:p>
            <a:endParaRPr lang="en-US" sz="1800" b="1" dirty="0" smtClean="0">
              <a:latin typeface="Verdana" pitchFamily="34" charset="0"/>
              <a:ea typeface="Verdana" pitchFamily="34" charset="0"/>
              <a:cs typeface="Verdana" pitchFamily="34" charset="0"/>
            </a:endParaRPr>
          </a:p>
          <a:p>
            <a:endParaRPr lang="en-US" sz="1800" b="1" dirty="0">
              <a:latin typeface="Verdana" pitchFamily="34" charset="0"/>
              <a:ea typeface="Verdana" pitchFamily="34" charset="0"/>
              <a:cs typeface="Verdana" pitchFamily="34" charset="0"/>
            </a:endParaRPr>
          </a:p>
          <a:p>
            <a:endParaRPr lang="en-US" sz="1800" b="1" dirty="0" smtClean="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Now start all over again!</a:t>
            </a:r>
            <a:endParaRPr lang="en-US" sz="1800" b="1" dirty="0">
              <a:latin typeface="Verdana" pitchFamily="34" charset="0"/>
              <a:ea typeface="Verdana" pitchFamily="34" charset="0"/>
              <a:cs typeface="Verdana" pitchFamily="34" charset="0"/>
            </a:endParaRPr>
          </a:p>
        </p:txBody>
      </p:sp>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4"/>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039460" y="1676400"/>
            <a:ext cx="2630605" cy="3494087"/>
          </a:xfrm>
        </p:spPr>
      </p:pic>
      <p:sp>
        <p:nvSpPr>
          <p:cNvPr id="6" name="Rectangle 5"/>
          <p:cNvSpPr/>
          <p:nvPr/>
        </p:nvSpPr>
        <p:spPr>
          <a:xfrm>
            <a:off x="4953000" y="5181600"/>
            <a:ext cx="4572000" cy="215444"/>
          </a:xfrm>
          <a:prstGeom prst="rect">
            <a:avLst/>
          </a:prstGeom>
        </p:spPr>
        <p:txBody>
          <a:bodyPr>
            <a:spAutoFit/>
          </a:bodyPr>
          <a:lstStyle/>
          <a:p>
            <a:r>
              <a:rPr lang="en-GB" sz="800" dirty="0"/>
              <a:t>http://farm5.staticflickr.com/4089/5187736495_b2cf3087f7_o.jpg</a:t>
            </a:r>
          </a:p>
        </p:txBody>
      </p:sp>
    </p:spTree>
    <p:extLst>
      <p:ext uri="{BB962C8B-B14F-4D97-AF65-F5344CB8AC3E}">
        <p14:creationId xmlns:p14="http://schemas.microsoft.com/office/powerpoint/2010/main" val="8763779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0"/>
            <a:ext cx="7024744" cy="609600"/>
          </a:xfrm>
        </p:spPr>
        <p:txBody>
          <a:bodyPr>
            <a:normAutofit/>
          </a:bodyPr>
          <a:lstStyle/>
          <a:p>
            <a:r>
              <a:rPr lang="en-US" sz="2400" b="1" dirty="0">
                <a:solidFill>
                  <a:schemeClr val="tx1"/>
                </a:solidFill>
                <a:latin typeface="Verdana" pitchFamily="34" charset="0"/>
                <a:ea typeface="Verdana" pitchFamily="34" charset="0"/>
                <a:cs typeface="Verdana" pitchFamily="34" charset="0"/>
              </a:rPr>
              <a:t>TERMS </a:t>
            </a:r>
            <a:r>
              <a:rPr lang="en-US" sz="2400" b="1" dirty="0" smtClean="0">
                <a:solidFill>
                  <a:schemeClr val="tx1"/>
                </a:solidFill>
                <a:latin typeface="Verdana" pitchFamily="34" charset="0"/>
                <a:ea typeface="Verdana" pitchFamily="34" charset="0"/>
                <a:cs typeface="Verdana" pitchFamily="34" charset="0"/>
              </a:rPr>
              <a:t>6: </a:t>
            </a:r>
            <a:r>
              <a:rPr lang="en-US" sz="2400" b="1" dirty="0" smtClean="0">
                <a:latin typeface="Verdana" pitchFamily="34" charset="0"/>
                <a:ea typeface="Verdana" pitchFamily="34" charset="0"/>
                <a:cs typeface="Verdana" pitchFamily="34" charset="0"/>
              </a:rPr>
              <a:t>Hands-on activity</a:t>
            </a:r>
            <a:endParaRPr lang="en-US" sz="24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399086"/>
            <a:ext cx="1566863"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3319" y="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562" y="1591168"/>
            <a:ext cx="6946876" cy="3807917"/>
          </a:xfrm>
          <a:prstGeom prst="rect">
            <a:avLst/>
          </a:prstGeom>
        </p:spPr>
      </p:pic>
      <p:sp>
        <p:nvSpPr>
          <p:cNvPr id="4" name="TextBox 3"/>
          <p:cNvSpPr txBox="1"/>
          <p:nvPr/>
        </p:nvSpPr>
        <p:spPr>
          <a:xfrm>
            <a:off x="1219200" y="5334000"/>
            <a:ext cx="3089307" cy="276999"/>
          </a:xfrm>
          <a:prstGeom prst="rect">
            <a:avLst/>
          </a:prstGeom>
          <a:noFill/>
        </p:spPr>
        <p:txBody>
          <a:bodyPr wrap="none" rtlCol="0">
            <a:spAutoFit/>
          </a:bodyPr>
          <a:lstStyle/>
          <a:p>
            <a:r>
              <a:rPr lang="en-GB" sz="1200" dirty="0" smtClean="0"/>
              <a:t>Shared </a:t>
            </a:r>
            <a:r>
              <a:rPr lang="en-GB" sz="1200" dirty="0"/>
              <a:t>by </a:t>
            </a:r>
            <a:r>
              <a:rPr lang="en-GB" sz="1200" dirty="0" smtClean="0"/>
              <a:t>staff at </a:t>
            </a:r>
            <a:r>
              <a:rPr lang="en-GB" sz="1200" dirty="0"/>
              <a:t>Texas A&amp;M </a:t>
            </a:r>
            <a:r>
              <a:rPr lang="en-GB" sz="1200" dirty="0" smtClean="0"/>
              <a:t>University</a:t>
            </a:r>
            <a:endParaRPr lang="en-GB" sz="1200" dirty="0"/>
          </a:p>
        </p:txBody>
      </p:sp>
    </p:spTree>
    <p:extLst>
      <p:ext uri="{BB962C8B-B14F-4D97-AF65-F5344CB8AC3E}">
        <p14:creationId xmlns:p14="http://schemas.microsoft.com/office/powerpoint/2010/main" val="144025064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024744" cy="609600"/>
          </a:xfrm>
        </p:spPr>
        <p:txBody>
          <a:bodyPr>
            <a:normAutofit/>
          </a:bodyPr>
          <a:lstStyle/>
          <a:p>
            <a:r>
              <a:rPr lang="en-US" sz="2400" b="1" dirty="0" smtClean="0">
                <a:solidFill>
                  <a:schemeClr val="tx1"/>
                </a:solidFill>
                <a:latin typeface="Verdana" pitchFamily="34" charset="0"/>
                <a:ea typeface="Verdana" pitchFamily="34" charset="0"/>
                <a:cs typeface="Verdana" pitchFamily="34" charset="0"/>
              </a:rPr>
              <a:t>TERMS: </a:t>
            </a:r>
            <a:r>
              <a:rPr lang="en-US" sz="2400" b="1" dirty="0">
                <a:latin typeface="Verdana" pitchFamily="34" charset="0"/>
                <a:ea typeface="Verdana" pitchFamily="34" charset="0"/>
                <a:cs typeface="Verdana" pitchFamily="34" charset="0"/>
              </a:rPr>
              <a:t>Afternoon break</a:t>
            </a:r>
          </a:p>
        </p:txBody>
      </p:sp>
      <p:pic>
        <p:nvPicPr>
          <p:cNvPr id="5122" name="Picture 2">
            <a:hlinkClick r:id="rId2"/>
          </p:cNvPr>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5486400"/>
            <a:ext cx="1566808" cy="96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90800" y="5334000"/>
            <a:ext cx="5445722" cy="215444"/>
          </a:xfrm>
          <a:prstGeom prst="rect">
            <a:avLst/>
          </a:prstGeom>
          <a:noFill/>
        </p:spPr>
        <p:txBody>
          <a:bodyPr wrap="none" rtlCol="0">
            <a:spAutoFit/>
          </a:bodyPr>
          <a:lstStyle/>
          <a:p>
            <a:r>
              <a:rPr lang="en-GB" sz="800" dirty="0" smtClean="0"/>
              <a:t>This </a:t>
            </a:r>
            <a:r>
              <a:rPr lang="en-GB" sz="800" dirty="0"/>
              <a:t>work is licensed under a Creative Commons Attribution-</a:t>
            </a:r>
            <a:r>
              <a:rPr lang="en-GB" sz="800" dirty="0" err="1"/>
              <a:t>NonCommercial</a:t>
            </a:r>
            <a:r>
              <a:rPr lang="en-GB" sz="800" dirty="0"/>
              <a:t>-</a:t>
            </a:r>
            <a:r>
              <a:rPr lang="en-GB" sz="800" dirty="0" err="1"/>
              <a:t>NoDerivs</a:t>
            </a:r>
            <a:r>
              <a:rPr lang="en-GB" sz="800" dirty="0"/>
              <a:t> 2.0 Generic License</a:t>
            </a:r>
          </a:p>
        </p:txBody>
      </p:sp>
      <p:pic>
        <p:nvPicPr>
          <p:cNvPr id="4" name="Content Placeholder 3"/>
          <p:cNvPicPr>
            <a:picLocks noGrp="1" noChangeAspect="1"/>
          </p:cNvPicPr>
          <p:nvPr>
            <p:ph sz="quarter" idx="13"/>
          </p:nvPr>
        </p:nvPicPr>
        <p:blipFill>
          <a:blip r:embed="rId5" cstate="print">
            <a:extLst>
              <a:ext uri="{28A0092B-C50C-407E-A947-70E740481C1C}">
                <a14:useLocalDpi xmlns:a14="http://schemas.microsoft.com/office/drawing/2010/main" val="0"/>
              </a:ext>
            </a:extLst>
          </a:blip>
          <a:stretch>
            <a:fillRect/>
          </a:stretch>
        </p:blipFill>
        <p:spPr>
          <a:xfrm>
            <a:off x="2676525" y="1749028"/>
            <a:ext cx="4791075" cy="3593306"/>
          </a:xfrm>
        </p:spPr>
      </p:pic>
    </p:spTree>
    <p:extLst>
      <p:ext uri="{BB962C8B-B14F-4D97-AF65-F5344CB8AC3E}">
        <p14:creationId xmlns:p14="http://schemas.microsoft.com/office/powerpoint/2010/main" val="32506151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895" y="933798"/>
            <a:ext cx="7982211" cy="5543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762000"/>
            <a:ext cx="8229600" cy="584775"/>
          </a:xfrm>
          <a:prstGeom prst="rect">
            <a:avLst/>
          </a:prstGeom>
          <a:noFill/>
        </p:spPr>
        <p:txBody>
          <a:bodyPr wrap="square" rtlCol="0">
            <a:spAutoFit/>
          </a:bodyPr>
          <a:lstStyle/>
          <a:p>
            <a:pPr algn="ctr"/>
            <a:r>
              <a:rPr lang="en-US" sz="3200" b="1" dirty="0" smtClean="0">
                <a:latin typeface="Verdana" pitchFamily="34" charset="0"/>
                <a:ea typeface="Verdana" pitchFamily="34" charset="0"/>
                <a:cs typeface="Verdana" pitchFamily="34" charset="0"/>
              </a:rPr>
              <a:t>TERMS: </a:t>
            </a:r>
            <a:r>
              <a:rPr lang="en-GB" sz="3200" b="1" dirty="0" smtClean="0">
                <a:latin typeface="Verdana" pitchFamily="34" charset="0"/>
                <a:ea typeface="Verdana" pitchFamily="34" charset="0"/>
                <a:cs typeface="Verdana" pitchFamily="34" charset="0"/>
              </a:rPr>
              <a:t>Workflow </a:t>
            </a:r>
            <a:r>
              <a:rPr lang="en-GB" sz="3200" b="1" dirty="0">
                <a:latin typeface="Verdana" pitchFamily="34" charset="0"/>
                <a:ea typeface="Verdana" pitchFamily="34" charset="0"/>
                <a:cs typeface="Verdana" pitchFamily="34" charset="0"/>
              </a:rPr>
              <a:t>Developments</a:t>
            </a:r>
            <a:endParaRPr lang="en-US" sz="3200" b="1" dirty="0">
              <a:latin typeface="Verdana" pitchFamily="34" charset="0"/>
              <a:ea typeface="Verdana" pitchFamily="34" charset="0"/>
              <a:cs typeface="Verdana" pitchFamily="34" charset="0"/>
            </a:endParaRPr>
          </a:p>
        </p:txBody>
      </p:sp>
      <p:sp>
        <p:nvSpPr>
          <p:cNvPr id="3" name="TextBox 2"/>
          <p:cNvSpPr txBox="1"/>
          <p:nvPr/>
        </p:nvSpPr>
        <p:spPr>
          <a:xfrm>
            <a:off x="5612376" y="76200"/>
            <a:ext cx="1550424" cy="430887"/>
          </a:xfrm>
          <a:prstGeom prst="rect">
            <a:avLst/>
          </a:prstGeom>
          <a:noFill/>
        </p:spPr>
        <p:txBody>
          <a:bodyPr wrap="none" rtlCol="0">
            <a:spAutoFit/>
          </a:bodyPr>
          <a:lstStyle/>
          <a:p>
            <a:r>
              <a:rPr lang="en-GB" sz="2200" b="1" dirty="0">
                <a:solidFill>
                  <a:schemeClr val="accent1"/>
                </a:solidFill>
                <a:latin typeface="Verdana" pitchFamily="34" charset="0"/>
                <a:ea typeface="Verdana" pitchFamily="34" charset="0"/>
                <a:cs typeface="Verdana" pitchFamily="34" charset="0"/>
              </a:rPr>
              <a:t>#6terms</a:t>
            </a:r>
          </a:p>
        </p:txBody>
      </p:sp>
      <p:pic>
        <p:nvPicPr>
          <p:cNvPr id="6" name="Picture 4" descr="88x3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608330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p:cNvSpPr txBox="1">
            <a:spLocks noChangeArrowheads="1"/>
          </p:cNvSpPr>
          <p:nvPr/>
        </p:nvSpPr>
        <p:spPr bwMode="auto">
          <a:xfrm>
            <a:off x="7010400" y="6011863"/>
            <a:ext cx="1785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GB" sz="800" dirty="0"/>
              <a:t>This work is licensed under a </a:t>
            </a:r>
            <a:r>
              <a:rPr lang="en-GB" sz="800" dirty="0">
                <a:hlinkClick r:id="rId5"/>
              </a:rPr>
              <a:t>Creative Commons Attribution 3.0 </a:t>
            </a:r>
            <a:r>
              <a:rPr lang="en-GB" sz="800" dirty="0" err="1"/>
              <a:t>Unported</a:t>
            </a:r>
            <a:r>
              <a:rPr lang="en-GB" sz="800" dirty="0"/>
              <a:t> License</a:t>
            </a:r>
          </a:p>
        </p:txBody>
      </p:sp>
    </p:spTree>
    <p:extLst>
      <p:ext uri="{BB962C8B-B14F-4D97-AF65-F5344CB8AC3E}">
        <p14:creationId xmlns:p14="http://schemas.microsoft.com/office/powerpoint/2010/main" val="1167277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024744" cy="609600"/>
          </a:xfrm>
        </p:spPr>
        <p:txBody>
          <a:bodyPr>
            <a:normAutofit/>
          </a:bodyPr>
          <a:lstStyle/>
          <a:p>
            <a:r>
              <a:rPr lang="en-US" sz="2400" b="1" dirty="0" smtClean="0">
                <a:solidFill>
                  <a:schemeClr val="tx1"/>
                </a:solidFill>
                <a:latin typeface="Verdana" pitchFamily="34" charset="0"/>
                <a:ea typeface="Verdana" pitchFamily="34" charset="0"/>
                <a:cs typeface="Verdana" pitchFamily="34" charset="0"/>
              </a:rPr>
              <a:t>TERMS: </a:t>
            </a:r>
            <a:r>
              <a:rPr lang="en-US" sz="2400" b="1" dirty="0" smtClean="0">
                <a:latin typeface="Verdana" pitchFamily="34" charset="0"/>
                <a:ea typeface="Verdana" pitchFamily="34" charset="0"/>
                <a:cs typeface="Verdana" pitchFamily="34" charset="0"/>
              </a:rPr>
              <a:t>Workflow Developments</a:t>
            </a:r>
            <a:endParaRPr lang="en-US" sz="2400" b="1" dirty="0">
              <a:latin typeface="Verdana" pitchFamily="34" charset="0"/>
              <a:ea typeface="Verdana" pitchFamily="34" charset="0"/>
              <a:cs typeface="Verdana" pitchFamily="34" charset="0"/>
            </a:endParaRPr>
          </a:p>
        </p:txBody>
      </p:sp>
      <p:sp>
        <p:nvSpPr>
          <p:cNvPr id="3" name="Content Placeholder 2"/>
          <p:cNvSpPr>
            <a:spLocks noGrp="1"/>
          </p:cNvSpPr>
          <p:nvPr>
            <p:ph sz="quarter" idx="13"/>
          </p:nvPr>
        </p:nvSpPr>
        <p:spPr>
          <a:xfrm>
            <a:off x="1066800" y="1600200"/>
            <a:ext cx="6858000" cy="4800600"/>
          </a:xfrm>
        </p:spPr>
        <p:txBody>
          <a:bodyPr>
            <a:noAutofit/>
          </a:bodyPr>
          <a:lstStyle/>
          <a:p>
            <a:pPr latinLnBrk="1"/>
            <a:r>
              <a:rPr lang="en-US" sz="1800" b="1" dirty="0" smtClean="0">
                <a:latin typeface="Verdana" pitchFamily="34" charset="0"/>
                <a:ea typeface="Verdana" pitchFamily="34" charset="0"/>
                <a:cs typeface="Verdana" pitchFamily="34" charset="0"/>
              </a:rPr>
              <a:t>Try to devise </a:t>
            </a:r>
            <a:r>
              <a:rPr lang="en-US" sz="1800" b="1" dirty="0">
                <a:latin typeface="Verdana" pitchFamily="34" charset="0"/>
                <a:ea typeface="Verdana" pitchFamily="34" charset="0"/>
                <a:cs typeface="Verdana" pitchFamily="34" charset="0"/>
              </a:rPr>
              <a:t>a </a:t>
            </a:r>
            <a:r>
              <a:rPr lang="en-US" sz="1800" b="1" dirty="0" smtClean="0">
                <a:latin typeface="Verdana" pitchFamily="34" charset="0"/>
                <a:ea typeface="Verdana" pitchFamily="34" charset="0"/>
                <a:cs typeface="Verdana" pitchFamily="34" charset="0"/>
              </a:rPr>
              <a:t>workflow for your chosen area: </a:t>
            </a:r>
            <a:endParaRPr lang="en-US" sz="1800" b="1" dirty="0">
              <a:latin typeface="Verdana" pitchFamily="34" charset="0"/>
              <a:ea typeface="Verdana" pitchFamily="34" charset="0"/>
              <a:cs typeface="Verdana" pitchFamily="34" charset="0"/>
            </a:endParaRPr>
          </a:p>
          <a:p>
            <a:pPr lvl="1" latinLnBrk="1"/>
            <a:r>
              <a:rPr lang="en-US" sz="1400" b="1" dirty="0" smtClean="0">
                <a:latin typeface="Verdana" pitchFamily="34" charset="0"/>
                <a:ea typeface="Verdana" pitchFamily="34" charset="0"/>
                <a:cs typeface="Verdana" pitchFamily="34" charset="0"/>
              </a:rPr>
              <a:t>E-book </a:t>
            </a:r>
            <a:r>
              <a:rPr lang="en-US" sz="1400" b="1" dirty="0">
                <a:latin typeface="Verdana" pitchFamily="34" charset="0"/>
                <a:ea typeface="Verdana" pitchFamily="34" charset="0"/>
                <a:cs typeface="Verdana" pitchFamily="34" charset="0"/>
              </a:rPr>
              <a:t>platform or package</a:t>
            </a:r>
            <a:endParaRPr lang="en-GB" sz="1400" b="1" dirty="0">
              <a:latin typeface="Verdana" pitchFamily="34" charset="0"/>
              <a:ea typeface="Verdana" pitchFamily="34" charset="0"/>
              <a:cs typeface="Verdana" pitchFamily="34" charset="0"/>
            </a:endParaRPr>
          </a:p>
          <a:p>
            <a:pPr lvl="1" latinLnBrk="1"/>
            <a:r>
              <a:rPr lang="en-US" sz="1400" b="1" dirty="0">
                <a:latin typeface="Verdana" pitchFamily="34" charset="0"/>
                <a:ea typeface="Verdana" pitchFamily="34" charset="0"/>
                <a:cs typeface="Verdana" pitchFamily="34" charset="0"/>
              </a:rPr>
              <a:t>E-journal package</a:t>
            </a:r>
            <a:endParaRPr lang="en-GB" sz="1400" b="1" dirty="0">
              <a:latin typeface="Verdana" pitchFamily="34" charset="0"/>
              <a:ea typeface="Verdana" pitchFamily="34" charset="0"/>
              <a:cs typeface="Verdana" pitchFamily="34" charset="0"/>
            </a:endParaRPr>
          </a:p>
          <a:p>
            <a:pPr lvl="1" latinLnBrk="1"/>
            <a:r>
              <a:rPr lang="en-US" sz="1400" b="1" dirty="0">
                <a:latin typeface="Verdana" pitchFamily="34" charset="0"/>
                <a:ea typeface="Verdana" pitchFamily="34" charset="0"/>
                <a:cs typeface="Verdana" pitchFamily="34" charset="0"/>
              </a:rPr>
              <a:t>Database</a:t>
            </a:r>
            <a:endParaRPr lang="en-GB" sz="1400" b="1" dirty="0">
              <a:latin typeface="Verdana" pitchFamily="34" charset="0"/>
              <a:ea typeface="Verdana" pitchFamily="34" charset="0"/>
              <a:cs typeface="Verdana" pitchFamily="34" charset="0"/>
            </a:endParaRPr>
          </a:p>
          <a:p>
            <a:pPr lvl="1" latinLnBrk="1"/>
            <a:r>
              <a:rPr lang="en-US" sz="1400" b="1" dirty="0">
                <a:latin typeface="Verdana" pitchFamily="34" charset="0"/>
                <a:ea typeface="Verdana" pitchFamily="34" charset="0"/>
                <a:cs typeface="Verdana" pitchFamily="34" charset="0"/>
              </a:rPr>
              <a:t>Service, e.g. discovery tool </a:t>
            </a:r>
            <a:endParaRPr lang="en-GB" sz="1400" b="1" dirty="0">
              <a:latin typeface="Verdana" pitchFamily="34" charset="0"/>
              <a:ea typeface="Verdana" pitchFamily="34" charset="0"/>
              <a:cs typeface="Verdana" pitchFamily="34" charset="0"/>
            </a:endParaRPr>
          </a:p>
          <a:p>
            <a:pPr lvl="1"/>
            <a:r>
              <a:rPr lang="en-GB" sz="1400" b="1" dirty="0">
                <a:latin typeface="Verdana" pitchFamily="34" charset="0"/>
                <a:ea typeface="Verdana" pitchFamily="34" charset="0"/>
                <a:cs typeface="Verdana" pitchFamily="34" charset="0"/>
              </a:rPr>
              <a:t>Journal archive</a:t>
            </a:r>
          </a:p>
          <a:p>
            <a:pPr lvl="1"/>
            <a:r>
              <a:rPr lang="en-GB" sz="1400" b="1" dirty="0">
                <a:latin typeface="Verdana" pitchFamily="34" charset="0"/>
                <a:ea typeface="Verdana" pitchFamily="34" charset="0"/>
                <a:cs typeface="Verdana" pitchFamily="34" charset="0"/>
              </a:rPr>
              <a:t>Others?</a:t>
            </a:r>
          </a:p>
          <a:p>
            <a:endParaRPr lang="en-US" sz="1800" b="1" dirty="0" smtClean="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Refer back to the 6 TERMS</a:t>
            </a:r>
          </a:p>
          <a:p>
            <a:endParaRPr lang="en-US" sz="1800" b="1" dirty="0">
              <a:latin typeface="Verdana" pitchFamily="34" charset="0"/>
              <a:ea typeface="Verdana" pitchFamily="34" charset="0"/>
              <a:cs typeface="Verdana" pitchFamily="34" charset="0"/>
            </a:endParaRPr>
          </a:p>
          <a:p>
            <a:pPr marL="68580" indent="0">
              <a:buNone/>
            </a:pPr>
            <a:r>
              <a:rPr lang="en-US" sz="1800" b="1" dirty="0" smtClean="0">
                <a:latin typeface="Verdana" pitchFamily="34" charset="0"/>
                <a:ea typeface="Verdana" pitchFamily="34" charset="0"/>
                <a:cs typeface="Verdana" pitchFamily="34" charset="0"/>
              </a:rPr>
              <a:t> </a:t>
            </a:r>
            <a:endParaRPr lang="en-US" sz="1800" b="1" dirty="0">
              <a:latin typeface="Verdana" pitchFamily="34" charset="0"/>
              <a:ea typeface="Verdana" pitchFamily="34" charset="0"/>
              <a:cs typeface="Verdana" pitchFamily="34" charset="0"/>
            </a:endParaRPr>
          </a:p>
        </p:txBody>
      </p:sp>
      <p:pic>
        <p:nvPicPr>
          <p:cNvPr id="5122" name="Picture 2">
            <a:hlinkClick r:id="rId2"/>
          </p:cNvPr>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5486400"/>
            <a:ext cx="1566808" cy="96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04803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024744" cy="609600"/>
          </a:xfrm>
        </p:spPr>
        <p:txBody>
          <a:bodyPr>
            <a:normAutofit/>
          </a:bodyPr>
          <a:lstStyle/>
          <a:p>
            <a:r>
              <a:rPr lang="en-US" sz="2400" b="1" dirty="0" smtClean="0">
                <a:solidFill>
                  <a:schemeClr val="tx1"/>
                </a:solidFill>
                <a:latin typeface="Verdana" pitchFamily="34" charset="0"/>
                <a:ea typeface="Verdana" pitchFamily="34" charset="0"/>
                <a:cs typeface="Verdana" pitchFamily="34" charset="0"/>
              </a:rPr>
              <a:t>TERMS: </a:t>
            </a:r>
            <a:r>
              <a:rPr lang="en-US" sz="2400" b="1" dirty="0" smtClean="0">
                <a:latin typeface="Verdana" pitchFamily="34" charset="0"/>
                <a:ea typeface="Verdana" pitchFamily="34" charset="0"/>
                <a:cs typeface="Verdana" pitchFamily="34" charset="0"/>
              </a:rPr>
              <a:t>Workflow Developments</a:t>
            </a:r>
            <a:endParaRPr lang="en-US" sz="2400" b="1" dirty="0">
              <a:latin typeface="Verdana" pitchFamily="34" charset="0"/>
              <a:ea typeface="Verdana" pitchFamily="34" charset="0"/>
              <a:cs typeface="Verdana" pitchFamily="34" charset="0"/>
            </a:endParaRPr>
          </a:p>
        </p:txBody>
      </p:sp>
      <p:sp>
        <p:nvSpPr>
          <p:cNvPr id="3" name="Content Placeholder 2"/>
          <p:cNvSpPr>
            <a:spLocks noGrp="1"/>
          </p:cNvSpPr>
          <p:nvPr>
            <p:ph sz="quarter" idx="13"/>
          </p:nvPr>
        </p:nvSpPr>
        <p:spPr>
          <a:xfrm>
            <a:off x="1066800" y="1600200"/>
            <a:ext cx="3429000" cy="4800600"/>
          </a:xfrm>
        </p:spPr>
        <p:txBody>
          <a:bodyPr>
            <a:noAutofit/>
          </a:bodyPr>
          <a:lstStyle/>
          <a:p>
            <a:r>
              <a:rPr lang="en-US" sz="1800" b="1" dirty="0" smtClean="0">
                <a:latin typeface="Verdana" pitchFamily="34" charset="0"/>
                <a:ea typeface="Verdana" pitchFamily="34" charset="0"/>
                <a:cs typeface="Verdana" pitchFamily="34" charset="0"/>
              </a:rPr>
              <a:t>We hope you can further develop this back at your home institution</a:t>
            </a:r>
          </a:p>
          <a:p>
            <a:pPr lvl="1"/>
            <a:r>
              <a:rPr lang="en-GB" sz="1600" b="1" dirty="0" smtClean="0">
                <a:latin typeface="Verdana" pitchFamily="34" charset="0"/>
                <a:ea typeface="Verdana" pitchFamily="34" charset="0"/>
                <a:cs typeface="Verdana" pitchFamily="34" charset="0"/>
              </a:rPr>
              <a:t>Talk </a:t>
            </a:r>
            <a:r>
              <a:rPr lang="en-GB" sz="1600" b="1" dirty="0">
                <a:latin typeface="Verdana" pitchFamily="34" charset="0"/>
                <a:ea typeface="Verdana" pitchFamily="34" charset="0"/>
                <a:cs typeface="Verdana" pitchFamily="34" charset="0"/>
              </a:rPr>
              <a:t>about these workflows with your </a:t>
            </a:r>
            <a:r>
              <a:rPr lang="en-GB" sz="1600" b="1" dirty="0" smtClean="0">
                <a:latin typeface="Verdana" pitchFamily="34" charset="0"/>
                <a:ea typeface="Verdana" pitchFamily="34" charset="0"/>
                <a:cs typeface="Verdana" pitchFamily="34" charset="0"/>
              </a:rPr>
              <a:t>team</a:t>
            </a:r>
          </a:p>
          <a:p>
            <a:pPr lvl="1"/>
            <a:r>
              <a:rPr lang="en-GB" sz="1600" b="1" dirty="0" smtClean="0">
                <a:latin typeface="Verdana" pitchFamily="34" charset="0"/>
                <a:ea typeface="Verdana" pitchFamily="34" charset="0"/>
                <a:cs typeface="Verdana" pitchFamily="34" charset="0"/>
              </a:rPr>
              <a:t>Identify </a:t>
            </a:r>
            <a:r>
              <a:rPr lang="en-GB" sz="1600" b="1" dirty="0">
                <a:latin typeface="Verdana" pitchFamily="34" charset="0"/>
                <a:ea typeface="Verdana" pitchFamily="34" charset="0"/>
                <a:cs typeface="Verdana" pitchFamily="34" charset="0"/>
              </a:rPr>
              <a:t>the pressure points in the </a:t>
            </a:r>
            <a:r>
              <a:rPr lang="en-GB" sz="1600" b="1" dirty="0" smtClean="0">
                <a:latin typeface="Verdana" pitchFamily="34" charset="0"/>
                <a:ea typeface="Verdana" pitchFamily="34" charset="0"/>
                <a:cs typeface="Verdana" pitchFamily="34" charset="0"/>
              </a:rPr>
              <a:t>system</a:t>
            </a:r>
          </a:p>
          <a:p>
            <a:endParaRPr lang="en-GB" sz="1800" b="1" dirty="0">
              <a:latin typeface="Verdana" pitchFamily="34" charset="0"/>
              <a:ea typeface="Verdana" pitchFamily="34" charset="0"/>
              <a:cs typeface="Verdana" pitchFamily="34" charset="0"/>
            </a:endParaRPr>
          </a:p>
          <a:p>
            <a:r>
              <a:rPr lang="en-GB" sz="1800" b="1" dirty="0" smtClean="0">
                <a:latin typeface="Verdana" pitchFamily="34" charset="0"/>
                <a:ea typeface="Verdana" pitchFamily="34" charset="0"/>
                <a:cs typeface="Verdana" pitchFamily="34" charset="0"/>
              </a:rPr>
              <a:t>To </a:t>
            </a:r>
            <a:r>
              <a:rPr lang="en-GB" sz="1800" b="1" dirty="0">
                <a:latin typeface="Verdana" pitchFamily="34" charset="0"/>
                <a:ea typeface="Verdana" pitchFamily="34" charset="0"/>
                <a:cs typeface="Verdana" pitchFamily="34" charset="0"/>
              </a:rPr>
              <a:t>help you manage the change needed to adopt to </a:t>
            </a:r>
            <a:r>
              <a:rPr lang="en-GB" sz="1800" b="1" dirty="0" smtClean="0">
                <a:latin typeface="Verdana" pitchFamily="34" charset="0"/>
                <a:ea typeface="Verdana" pitchFamily="34" charset="0"/>
                <a:cs typeface="Verdana" pitchFamily="34" charset="0"/>
              </a:rPr>
              <a:t>new systems and work practices</a:t>
            </a:r>
            <a:r>
              <a:rPr lang="en-US" sz="1800" b="1" dirty="0" smtClean="0">
                <a:latin typeface="Verdana" pitchFamily="34" charset="0"/>
                <a:ea typeface="Verdana" pitchFamily="34" charset="0"/>
                <a:cs typeface="Verdana" pitchFamily="34" charset="0"/>
              </a:rPr>
              <a:t> </a:t>
            </a:r>
            <a:endParaRPr lang="en-US" sz="1800" b="1" dirty="0">
              <a:latin typeface="Verdana" pitchFamily="34" charset="0"/>
              <a:ea typeface="Verdana" pitchFamily="34" charset="0"/>
              <a:cs typeface="Verdana" pitchFamily="34" charset="0"/>
            </a:endParaRPr>
          </a:p>
        </p:txBody>
      </p:sp>
      <p:pic>
        <p:nvPicPr>
          <p:cNvPr id="5122" name="Picture 2">
            <a:hlinkClick r:id="rId2"/>
          </p:cNvPr>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5486400"/>
            <a:ext cx="1566808" cy="96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4400" y="1676399"/>
            <a:ext cx="3581400" cy="2379823"/>
          </a:xfrm>
          <a:prstGeom prst="rect">
            <a:avLst/>
          </a:prstGeom>
        </p:spPr>
      </p:pic>
      <p:sp>
        <p:nvSpPr>
          <p:cNvPr id="5" name="TextBox 4"/>
          <p:cNvSpPr txBox="1"/>
          <p:nvPr/>
        </p:nvSpPr>
        <p:spPr>
          <a:xfrm>
            <a:off x="4724400" y="4038600"/>
            <a:ext cx="3389069" cy="215444"/>
          </a:xfrm>
          <a:prstGeom prst="rect">
            <a:avLst/>
          </a:prstGeom>
          <a:noFill/>
        </p:spPr>
        <p:txBody>
          <a:bodyPr wrap="none" rtlCol="0">
            <a:spAutoFit/>
          </a:bodyPr>
          <a:lstStyle/>
          <a:p>
            <a:r>
              <a:rPr lang="en-GB" sz="800" dirty="0"/>
              <a:t>http://farm9.staticflickr.com/8384/8528610850_3863e64a35_o.jpg</a:t>
            </a:r>
          </a:p>
        </p:txBody>
      </p:sp>
    </p:spTree>
    <p:extLst>
      <p:ext uri="{BB962C8B-B14F-4D97-AF65-F5344CB8AC3E}">
        <p14:creationId xmlns:p14="http://schemas.microsoft.com/office/powerpoint/2010/main" val="3779004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7024744" cy="572536"/>
          </a:xfrm>
        </p:spPr>
        <p:txBody>
          <a:bodyPr>
            <a:normAutofit/>
          </a:bodyPr>
          <a:lstStyle/>
          <a:p>
            <a:r>
              <a:rPr lang="en-US" sz="2400" b="1" dirty="0" smtClean="0">
                <a:solidFill>
                  <a:schemeClr val="tx1"/>
                </a:solidFill>
                <a:latin typeface="Verdana" pitchFamily="34" charset="0"/>
                <a:ea typeface="Verdana" pitchFamily="34" charset="0"/>
                <a:cs typeface="Verdana" pitchFamily="34" charset="0"/>
              </a:rPr>
              <a:t>Program</a:t>
            </a:r>
            <a:endParaRPr lang="en-US" sz="2400" b="1" dirty="0">
              <a:solidFill>
                <a:schemeClr val="tx1"/>
              </a:solidFill>
              <a:latin typeface="Verdana" pitchFamily="34" charset="0"/>
              <a:ea typeface="Verdana" pitchFamily="34" charset="0"/>
              <a:cs typeface="Verdana" pitchFamily="34" charset="0"/>
            </a:endParaRPr>
          </a:p>
        </p:txBody>
      </p:sp>
      <p:sp>
        <p:nvSpPr>
          <p:cNvPr id="3" name="Content Placeholder 2"/>
          <p:cNvSpPr>
            <a:spLocks noGrp="1"/>
          </p:cNvSpPr>
          <p:nvPr>
            <p:ph sz="quarter" idx="13"/>
          </p:nvPr>
        </p:nvSpPr>
        <p:spPr>
          <a:xfrm>
            <a:off x="1042416" y="1524000"/>
            <a:ext cx="5586984" cy="4724400"/>
          </a:xfrm>
        </p:spPr>
        <p:txBody>
          <a:bodyPr>
            <a:noAutofit/>
          </a:bodyPr>
          <a:lstStyle/>
          <a:p>
            <a:r>
              <a:rPr lang="en-GB" sz="1800" b="1" dirty="0" smtClean="0">
                <a:latin typeface="Verdana" pitchFamily="34" charset="0"/>
                <a:ea typeface="Verdana" pitchFamily="34" charset="0"/>
                <a:cs typeface="Verdana" pitchFamily="34" charset="0"/>
              </a:rPr>
              <a:t>Welcome </a:t>
            </a:r>
            <a:r>
              <a:rPr lang="en-GB" sz="1800" b="1" dirty="0">
                <a:latin typeface="Verdana" pitchFamily="34" charset="0"/>
                <a:ea typeface="Verdana" pitchFamily="34" charset="0"/>
                <a:cs typeface="Verdana" pitchFamily="34" charset="0"/>
              </a:rPr>
              <a:t>&amp; </a:t>
            </a:r>
            <a:r>
              <a:rPr lang="en-GB" sz="1800" b="1" dirty="0" smtClean="0">
                <a:latin typeface="Verdana" pitchFamily="34" charset="0"/>
                <a:ea typeface="Verdana" pitchFamily="34" charset="0"/>
                <a:cs typeface="Verdana" pitchFamily="34" charset="0"/>
              </a:rPr>
              <a:t>Introduction</a:t>
            </a:r>
          </a:p>
          <a:p>
            <a:endParaRPr lang="en-GB" sz="1800" b="1" dirty="0" smtClean="0">
              <a:latin typeface="Verdana" pitchFamily="34" charset="0"/>
              <a:ea typeface="Verdana" pitchFamily="34" charset="0"/>
              <a:cs typeface="Verdana" pitchFamily="34" charset="0"/>
            </a:endParaRPr>
          </a:p>
          <a:p>
            <a:r>
              <a:rPr lang="en-GB" sz="1800" b="1" dirty="0" smtClean="0">
                <a:latin typeface="Verdana" pitchFamily="34" charset="0"/>
                <a:ea typeface="Verdana" pitchFamily="34" charset="0"/>
                <a:cs typeface="Verdana" pitchFamily="34" charset="0"/>
              </a:rPr>
              <a:t>TERMS 1</a:t>
            </a:r>
            <a:endParaRPr lang="en-GB" sz="1800" b="1" dirty="0">
              <a:latin typeface="Verdana" pitchFamily="34" charset="0"/>
              <a:ea typeface="Verdana" pitchFamily="34" charset="0"/>
              <a:cs typeface="Verdana" pitchFamily="34" charset="0"/>
            </a:endParaRPr>
          </a:p>
          <a:p>
            <a:pPr lvl="1"/>
            <a:r>
              <a:rPr lang="en-GB" sz="1600" b="1" dirty="0" smtClean="0">
                <a:latin typeface="Verdana" pitchFamily="34" charset="0"/>
                <a:ea typeface="Verdana" pitchFamily="34" charset="0"/>
                <a:cs typeface="Verdana" pitchFamily="34" charset="0"/>
              </a:rPr>
              <a:t>Hands-on activity</a:t>
            </a:r>
          </a:p>
          <a:p>
            <a:pPr lvl="1"/>
            <a:endParaRPr lang="en-GB" sz="1600" b="1" dirty="0">
              <a:latin typeface="Verdana" pitchFamily="34" charset="0"/>
              <a:ea typeface="Verdana" pitchFamily="34" charset="0"/>
              <a:cs typeface="Verdana" pitchFamily="34" charset="0"/>
            </a:endParaRPr>
          </a:p>
          <a:p>
            <a:r>
              <a:rPr lang="en-GB" sz="1800" b="1" dirty="0" smtClean="0">
                <a:latin typeface="Verdana" pitchFamily="34" charset="0"/>
                <a:ea typeface="Verdana" pitchFamily="34" charset="0"/>
                <a:cs typeface="Verdana" pitchFamily="34" charset="0"/>
              </a:rPr>
              <a:t>TERMS 2</a:t>
            </a:r>
            <a:endParaRPr lang="en-GB" sz="1800" b="1" dirty="0">
              <a:latin typeface="Verdana" pitchFamily="34" charset="0"/>
              <a:ea typeface="Verdana" pitchFamily="34" charset="0"/>
              <a:cs typeface="Verdana" pitchFamily="34" charset="0"/>
            </a:endParaRPr>
          </a:p>
          <a:p>
            <a:pPr lvl="1"/>
            <a:r>
              <a:rPr lang="en-GB" sz="1600" b="1" dirty="0" smtClean="0">
                <a:latin typeface="Verdana" pitchFamily="34" charset="0"/>
                <a:ea typeface="Verdana" pitchFamily="34" charset="0"/>
                <a:cs typeface="Verdana" pitchFamily="34" charset="0"/>
              </a:rPr>
              <a:t>Hands-on activity</a:t>
            </a:r>
          </a:p>
          <a:p>
            <a:pPr lvl="1"/>
            <a:endParaRPr lang="en-GB" sz="1600" b="1" dirty="0" smtClean="0">
              <a:latin typeface="Verdana" pitchFamily="34" charset="0"/>
              <a:ea typeface="Verdana" pitchFamily="34" charset="0"/>
              <a:cs typeface="Verdana" pitchFamily="34" charset="0"/>
            </a:endParaRPr>
          </a:p>
          <a:p>
            <a:r>
              <a:rPr lang="en-GB" sz="1800" b="1" dirty="0" smtClean="0">
                <a:latin typeface="Verdana" pitchFamily="34" charset="0"/>
                <a:ea typeface="Verdana" pitchFamily="34" charset="0"/>
                <a:cs typeface="Verdana" pitchFamily="34" charset="0"/>
              </a:rPr>
              <a:t>Morning Break</a:t>
            </a:r>
          </a:p>
          <a:p>
            <a:endParaRPr lang="en-GB" sz="1800" b="1" dirty="0">
              <a:latin typeface="Verdana" pitchFamily="34" charset="0"/>
              <a:ea typeface="Verdana" pitchFamily="34" charset="0"/>
              <a:cs typeface="Verdana" pitchFamily="34" charset="0"/>
            </a:endParaRPr>
          </a:p>
          <a:p>
            <a:r>
              <a:rPr lang="en-GB" sz="1800" b="1" dirty="0" smtClean="0">
                <a:latin typeface="Verdana" pitchFamily="34" charset="0"/>
                <a:ea typeface="Verdana" pitchFamily="34" charset="0"/>
                <a:cs typeface="Verdana" pitchFamily="34" charset="0"/>
              </a:rPr>
              <a:t>TERMS 3</a:t>
            </a:r>
          </a:p>
          <a:p>
            <a:pPr lvl="1"/>
            <a:r>
              <a:rPr lang="en-GB" sz="1600" b="1" dirty="0" smtClean="0">
                <a:latin typeface="Verdana" pitchFamily="34" charset="0"/>
                <a:ea typeface="Verdana" pitchFamily="34" charset="0"/>
                <a:cs typeface="Verdana" pitchFamily="34" charset="0"/>
              </a:rPr>
              <a:t>Hands-on activity</a:t>
            </a:r>
          </a:p>
          <a:p>
            <a:pPr lvl="1"/>
            <a:endParaRPr lang="en-GB" sz="1600" b="1" dirty="0">
              <a:latin typeface="Verdana" pitchFamily="34" charset="0"/>
              <a:ea typeface="Verdana" pitchFamily="34" charset="0"/>
              <a:cs typeface="Verdana" pitchFamily="34" charset="0"/>
            </a:endParaRPr>
          </a:p>
          <a:p>
            <a:r>
              <a:rPr lang="en-GB" sz="1800" b="1" dirty="0">
                <a:latin typeface="Verdana" pitchFamily="34" charset="0"/>
                <a:ea typeface="Verdana" pitchFamily="34" charset="0"/>
                <a:cs typeface="Verdana" pitchFamily="34" charset="0"/>
              </a:rPr>
              <a:t>Morning </a:t>
            </a:r>
            <a:r>
              <a:rPr lang="en-GB" sz="1800" b="1" dirty="0" smtClean="0">
                <a:latin typeface="Verdana" pitchFamily="34" charset="0"/>
                <a:ea typeface="Verdana" pitchFamily="34" charset="0"/>
                <a:cs typeface="Verdana" pitchFamily="34" charset="0"/>
              </a:rPr>
              <a:t>Wrap-up</a:t>
            </a:r>
            <a:endParaRPr lang="en-GB" sz="1800" b="1" dirty="0">
              <a:latin typeface="Verdana" pitchFamily="34" charset="0"/>
              <a:ea typeface="Verdana" pitchFamily="34" charset="0"/>
              <a:cs typeface="Verdana" pitchFamily="34" charset="0"/>
            </a:endParaRPr>
          </a:p>
          <a:p>
            <a:endParaRPr lang="en-GB" sz="1800" b="1" dirty="0">
              <a:latin typeface="Verdana" pitchFamily="34" charset="0"/>
              <a:ea typeface="Verdana" pitchFamily="34" charset="0"/>
              <a:cs typeface="Verdana" pitchFamily="34" charset="0"/>
            </a:endParaRPr>
          </a:p>
        </p:txBody>
      </p:sp>
      <p:pic>
        <p:nvPicPr>
          <p:cNvPr id="2050" name="Picture 2">
            <a:hlinkClick r:id="rId3"/>
          </p:cNvPr>
          <p:cNvPicPr>
            <a:picLocks noGrp="1" noChangeAspect="1" noChangeArrowheads="1"/>
          </p:cNvPicPr>
          <p:nvPr>
            <p:ph sz="quarter" idx="14"/>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5486400"/>
            <a:ext cx="1566808" cy="96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7847" y="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368499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895" y="933798"/>
            <a:ext cx="7982211" cy="5543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762000"/>
            <a:ext cx="8229600" cy="584775"/>
          </a:xfrm>
          <a:prstGeom prst="rect">
            <a:avLst/>
          </a:prstGeom>
          <a:noFill/>
        </p:spPr>
        <p:txBody>
          <a:bodyPr wrap="square" rtlCol="0">
            <a:spAutoFit/>
          </a:bodyPr>
          <a:lstStyle/>
          <a:p>
            <a:pPr algn="ctr"/>
            <a:r>
              <a:rPr lang="en-US" sz="3200" b="1" dirty="0" smtClean="0">
                <a:latin typeface="Verdana" pitchFamily="34" charset="0"/>
                <a:ea typeface="Verdana" pitchFamily="34" charset="0"/>
                <a:cs typeface="Verdana" pitchFamily="34" charset="0"/>
              </a:rPr>
              <a:t>TERMS: Afternoon wrap-up</a:t>
            </a:r>
            <a:endParaRPr lang="en-US" sz="2800" b="1" dirty="0">
              <a:latin typeface="Verdana" pitchFamily="34" charset="0"/>
              <a:ea typeface="Verdana" pitchFamily="34" charset="0"/>
              <a:cs typeface="Verdana" pitchFamily="34" charset="0"/>
            </a:endParaRPr>
          </a:p>
        </p:txBody>
      </p:sp>
      <p:sp>
        <p:nvSpPr>
          <p:cNvPr id="3" name="TextBox 2"/>
          <p:cNvSpPr txBox="1"/>
          <p:nvPr/>
        </p:nvSpPr>
        <p:spPr>
          <a:xfrm>
            <a:off x="5612376" y="76200"/>
            <a:ext cx="1550424" cy="430887"/>
          </a:xfrm>
          <a:prstGeom prst="rect">
            <a:avLst/>
          </a:prstGeom>
          <a:noFill/>
        </p:spPr>
        <p:txBody>
          <a:bodyPr wrap="none" rtlCol="0">
            <a:spAutoFit/>
          </a:bodyPr>
          <a:lstStyle/>
          <a:p>
            <a:r>
              <a:rPr lang="en-GB" sz="2200" b="1" dirty="0">
                <a:solidFill>
                  <a:schemeClr val="accent1"/>
                </a:solidFill>
                <a:latin typeface="Verdana" pitchFamily="34" charset="0"/>
                <a:ea typeface="Verdana" pitchFamily="34" charset="0"/>
                <a:cs typeface="Verdana" pitchFamily="34" charset="0"/>
              </a:rPr>
              <a:t>#6terms</a:t>
            </a:r>
          </a:p>
        </p:txBody>
      </p:sp>
      <p:pic>
        <p:nvPicPr>
          <p:cNvPr id="6" name="Picture 4" descr="88x3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608330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p:cNvSpPr txBox="1">
            <a:spLocks noChangeArrowheads="1"/>
          </p:cNvSpPr>
          <p:nvPr/>
        </p:nvSpPr>
        <p:spPr bwMode="auto">
          <a:xfrm>
            <a:off x="7010400" y="6011863"/>
            <a:ext cx="1785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GB" sz="800" dirty="0"/>
              <a:t>This work is licensed under a </a:t>
            </a:r>
            <a:r>
              <a:rPr lang="en-GB" sz="800" dirty="0">
                <a:hlinkClick r:id="rId5"/>
              </a:rPr>
              <a:t>Creative Commons Attribution 3.0 </a:t>
            </a:r>
            <a:r>
              <a:rPr lang="en-GB" sz="800" dirty="0" err="1"/>
              <a:t>Unported</a:t>
            </a:r>
            <a:r>
              <a:rPr lang="en-GB" sz="800" dirty="0"/>
              <a:t> License</a:t>
            </a:r>
          </a:p>
        </p:txBody>
      </p:sp>
    </p:spTree>
    <p:extLst>
      <p:ext uri="{BB962C8B-B14F-4D97-AF65-F5344CB8AC3E}">
        <p14:creationId xmlns:p14="http://schemas.microsoft.com/office/powerpoint/2010/main" val="6319746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7024744" cy="609600"/>
          </a:xfrm>
        </p:spPr>
        <p:txBody>
          <a:bodyPr>
            <a:normAutofit/>
          </a:bodyPr>
          <a:lstStyle/>
          <a:p>
            <a:r>
              <a:rPr lang="en-US" sz="2400" b="1" dirty="0" smtClean="0">
                <a:solidFill>
                  <a:schemeClr val="tx1"/>
                </a:solidFill>
                <a:latin typeface="Verdana" pitchFamily="34" charset="0"/>
                <a:ea typeface="Verdana" pitchFamily="34" charset="0"/>
                <a:cs typeface="Verdana" pitchFamily="34" charset="0"/>
              </a:rPr>
              <a:t>Future Considerations</a:t>
            </a:r>
            <a:endParaRPr lang="en-US" sz="2400" b="1" dirty="0">
              <a:solidFill>
                <a:schemeClr val="tx1"/>
              </a:solidFill>
              <a:latin typeface="Verdana" pitchFamily="34" charset="0"/>
              <a:ea typeface="Verdana" pitchFamily="34" charset="0"/>
              <a:cs typeface="Verdana" pitchFamily="34" charset="0"/>
            </a:endParaRPr>
          </a:p>
        </p:txBody>
      </p:sp>
      <p:sp>
        <p:nvSpPr>
          <p:cNvPr id="3" name="Content Placeholder 2"/>
          <p:cNvSpPr>
            <a:spLocks noGrp="1"/>
          </p:cNvSpPr>
          <p:nvPr>
            <p:ph sz="quarter" idx="13"/>
          </p:nvPr>
        </p:nvSpPr>
        <p:spPr>
          <a:xfrm>
            <a:off x="1066800" y="1676400"/>
            <a:ext cx="3505200" cy="4572000"/>
          </a:xfrm>
        </p:spPr>
        <p:txBody>
          <a:bodyPr>
            <a:normAutofit fontScale="92500" lnSpcReduction="20000"/>
          </a:bodyPr>
          <a:lstStyle/>
          <a:p>
            <a:r>
              <a:rPr lang="en-US" sz="1800" b="1" dirty="0" smtClean="0">
                <a:latin typeface="Verdana" pitchFamily="34" charset="0"/>
                <a:ea typeface="Verdana" pitchFamily="34" charset="0"/>
                <a:cs typeface="Verdana" pitchFamily="34" charset="0"/>
              </a:rPr>
              <a:t>E-Book Management</a:t>
            </a:r>
          </a:p>
          <a:p>
            <a:endParaRPr lang="en-US" sz="1800" b="1" dirty="0" smtClean="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New Forms of Scholarship</a:t>
            </a:r>
          </a:p>
          <a:p>
            <a:endParaRPr lang="en-US" sz="1800" b="1" dirty="0" smtClean="0">
              <a:latin typeface="Verdana" pitchFamily="34" charset="0"/>
              <a:ea typeface="Verdana" pitchFamily="34" charset="0"/>
              <a:cs typeface="Verdana" pitchFamily="34" charset="0"/>
            </a:endParaRPr>
          </a:p>
          <a:p>
            <a:r>
              <a:rPr lang="en-US" sz="1800" b="1" dirty="0">
                <a:latin typeface="Verdana" pitchFamily="34" charset="0"/>
                <a:ea typeface="Verdana" pitchFamily="34" charset="0"/>
                <a:cs typeface="Verdana" pitchFamily="34" charset="0"/>
              </a:rPr>
              <a:t>Article </a:t>
            </a:r>
            <a:r>
              <a:rPr lang="en-US" sz="1800" b="1" dirty="0" smtClean="0">
                <a:latin typeface="Verdana" pitchFamily="34" charset="0"/>
                <a:ea typeface="Verdana" pitchFamily="34" charset="0"/>
                <a:cs typeface="Verdana" pitchFamily="34" charset="0"/>
              </a:rPr>
              <a:t>Publishing</a:t>
            </a:r>
          </a:p>
          <a:p>
            <a:endParaRPr lang="en-US" sz="1800" b="1" dirty="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Article Processing Charges</a:t>
            </a:r>
            <a:endParaRPr lang="en-US" sz="1800" b="1" dirty="0">
              <a:latin typeface="Verdana" pitchFamily="34" charset="0"/>
              <a:ea typeface="Verdana" pitchFamily="34" charset="0"/>
              <a:cs typeface="Verdana" pitchFamily="34" charset="0"/>
            </a:endParaRPr>
          </a:p>
          <a:p>
            <a:endParaRPr lang="en-US" sz="1800" b="1" dirty="0" smtClean="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Next-Gen Library Management Systems/Library Service Platforms</a:t>
            </a:r>
          </a:p>
          <a:p>
            <a:endParaRPr lang="en-US" sz="1800" b="1" dirty="0" smtClean="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Web Scale Management</a:t>
            </a:r>
          </a:p>
          <a:p>
            <a:endParaRPr lang="en-US" sz="1800" b="1" dirty="0" smtClean="0">
              <a:latin typeface="Verdana" pitchFamily="34" charset="0"/>
              <a:ea typeface="Verdana" pitchFamily="34" charset="0"/>
              <a:cs typeface="Verdana" pitchFamily="34" charset="0"/>
            </a:endParaRPr>
          </a:p>
          <a:p>
            <a:r>
              <a:rPr lang="en-US" sz="1800" b="1" dirty="0" smtClean="0">
                <a:latin typeface="Verdana" pitchFamily="34" charset="0"/>
                <a:ea typeface="Verdana" pitchFamily="34" charset="0"/>
                <a:cs typeface="Verdana" pitchFamily="34" charset="0"/>
              </a:rPr>
              <a:t>Workflow Versions</a:t>
            </a:r>
          </a:p>
          <a:p>
            <a:endParaRPr lang="en-US" sz="1800" dirty="0">
              <a:latin typeface="Verdana" pitchFamily="34" charset="0"/>
              <a:ea typeface="Verdana" pitchFamily="34" charset="0"/>
              <a:cs typeface="Verdana" pitchFamily="34" charset="0"/>
            </a:endParaRPr>
          </a:p>
        </p:txBody>
      </p:sp>
      <p:pic>
        <p:nvPicPr>
          <p:cNvPr id="8194" name="Picture 2"/>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486400"/>
            <a:ext cx="1566808" cy="96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4408009361_1032aa1709_o.jpg"/>
          <p:cNvPicPr>
            <a:picLocks noChangeAspect="1"/>
          </p:cNvPicPr>
          <p:nvPr/>
        </p:nvPicPr>
        <p:blipFill>
          <a:blip r:embed="rId4" cstate="print"/>
          <a:stretch>
            <a:fillRect/>
          </a:stretch>
        </p:blipFill>
        <p:spPr>
          <a:xfrm>
            <a:off x="4572000" y="1828800"/>
            <a:ext cx="3733800" cy="2800350"/>
          </a:xfrm>
          <a:prstGeom prst="rect">
            <a:avLst/>
          </a:prstGeom>
        </p:spPr>
      </p:pic>
      <p:sp>
        <p:nvSpPr>
          <p:cNvPr id="7" name="TextBox 6"/>
          <p:cNvSpPr txBox="1"/>
          <p:nvPr/>
        </p:nvSpPr>
        <p:spPr>
          <a:xfrm>
            <a:off x="4495800" y="4585156"/>
            <a:ext cx="3126177" cy="215444"/>
          </a:xfrm>
          <a:prstGeom prst="rect">
            <a:avLst/>
          </a:prstGeom>
          <a:noFill/>
        </p:spPr>
        <p:txBody>
          <a:bodyPr wrap="none" rtlCol="0">
            <a:spAutoFit/>
          </a:bodyPr>
          <a:lstStyle/>
          <a:p>
            <a:r>
              <a:rPr lang="en-GB" sz="800" dirty="0" smtClean="0"/>
              <a:t>http://www.flickr.com/photos/chrisinplymouth/4408009361/</a:t>
            </a:r>
            <a:endParaRPr lang="en-GB" sz="800" dirty="0"/>
          </a:p>
        </p:txBody>
      </p:sp>
    </p:spTree>
    <p:extLst>
      <p:ext uri="{BB962C8B-B14F-4D97-AF65-F5344CB8AC3E}">
        <p14:creationId xmlns:p14="http://schemas.microsoft.com/office/powerpoint/2010/main" val="29808932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024744" cy="572536"/>
          </a:xfrm>
        </p:spPr>
        <p:txBody>
          <a:bodyPr>
            <a:normAutofit/>
          </a:bodyPr>
          <a:lstStyle/>
          <a:p>
            <a:r>
              <a:rPr lang="en-US" sz="2400" b="1" dirty="0">
                <a:solidFill>
                  <a:schemeClr val="tx1"/>
                </a:solidFill>
                <a:latin typeface="Verdana" pitchFamily="34" charset="0"/>
                <a:ea typeface="Verdana" pitchFamily="34" charset="0"/>
                <a:cs typeface="Verdana" pitchFamily="34" charset="0"/>
              </a:rPr>
              <a:t>Contact Information</a:t>
            </a:r>
          </a:p>
        </p:txBody>
      </p:sp>
      <p:sp>
        <p:nvSpPr>
          <p:cNvPr id="3" name="Content Placeholder 2"/>
          <p:cNvSpPr>
            <a:spLocks noGrp="1"/>
          </p:cNvSpPr>
          <p:nvPr>
            <p:ph sz="quarter" idx="13"/>
          </p:nvPr>
        </p:nvSpPr>
        <p:spPr>
          <a:xfrm>
            <a:off x="1042416" y="1524000"/>
            <a:ext cx="7339584" cy="4114800"/>
          </a:xfrm>
        </p:spPr>
        <p:txBody>
          <a:bodyPr>
            <a:normAutofit fontScale="92500" lnSpcReduction="10000"/>
          </a:bodyPr>
          <a:lstStyle/>
          <a:p>
            <a:r>
              <a:rPr lang="en-US" sz="1600" b="1" dirty="0" smtClean="0">
                <a:latin typeface="Verdana" pitchFamily="34" charset="0"/>
                <a:ea typeface="Verdana" pitchFamily="34" charset="0"/>
                <a:cs typeface="Verdana" pitchFamily="34" charset="0"/>
              </a:rPr>
              <a:t>TERMS1 EDITOR: </a:t>
            </a:r>
            <a:r>
              <a:rPr lang="en-US" sz="1600" dirty="0" smtClean="0">
                <a:latin typeface="Verdana" pitchFamily="34" charset="0"/>
                <a:ea typeface="Verdana" pitchFamily="34" charset="0"/>
                <a:cs typeface="Verdana" pitchFamily="34" charset="0"/>
              </a:rPr>
              <a:t>Ann </a:t>
            </a:r>
            <a:r>
              <a:rPr lang="en-US" sz="1600" dirty="0" err="1" smtClean="0">
                <a:latin typeface="Verdana" pitchFamily="34" charset="0"/>
                <a:ea typeface="Verdana" pitchFamily="34" charset="0"/>
                <a:cs typeface="Verdana" pitchFamily="34" charset="0"/>
              </a:rPr>
              <a:t>Kucera</a:t>
            </a:r>
            <a:r>
              <a:rPr lang="en-US" sz="1600" dirty="0" smtClean="0">
                <a:latin typeface="Verdana" pitchFamily="34" charset="0"/>
                <a:ea typeface="Verdana" pitchFamily="34" charset="0"/>
                <a:cs typeface="Verdana" pitchFamily="34" charset="0"/>
              </a:rPr>
              <a:t> (</a:t>
            </a:r>
            <a:r>
              <a:rPr lang="en-US" sz="1600" dirty="0" smtClean="0">
                <a:latin typeface="Verdana" pitchFamily="34" charset="0"/>
                <a:ea typeface="Verdana" pitchFamily="34" charset="0"/>
                <a:cs typeface="Verdana" pitchFamily="34" charset="0"/>
                <a:hlinkClick r:id="rId2"/>
              </a:rPr>
              <a:t>akucer01@baker.edu</a:t>
            </a:r>
            <a:r>
              <a:rPr lang="en-US" sz="1600" dirty="0" smtClean="0"/>
              <a:t>)</a:t>
            </a:r>
          </a:p>
          <a:p>
            <a:pPr marL="68580" indent="0">
              <a:buNone/>
            </a:pPr>
            <a:endParaRPr lang="en-US" sz="1600" dirty="0" smtClean="0"/>
          </a:p>
          <a:p>
            <a:r>
              <a:rPr lang="en-US" sz="1600" b="1" dirty="0" smtClean="0">
                <a:latin typeface="Verdana" pitchFamily="34" charset="0"/>
                <a:ea typeface="Verdana" pitchFamily="34" charset="0"/>
                <a:cs typeface="Verdana" pitchFamily="34" charset="0"/>
              </a:rPr>
              <a:t>TERMS2 EDITOR: </a:t>
            </a:r>
            <a:r>
              <a:rPr lang="en-US" sz="1600" dirty="0" smtClean="0">
                <a:latin typeface="Verdana" pitchFamily="34" charset="0"/>
                <a:ea typeface="Verdana" pitchFamily="34" charset="0"/>
                <a:cs typeface="Verdana" pitchFamily="34" charset="0"/>
              </a:rPr>
              <a:t>Nathan </a:t>
            </a:r>
            <a:r>
              <a:rPr lang="en-US" sz="1600" dirty="0" err="1" smtClean="0">
                <a:latin typeface="Verdana" pitchFamily="34" charset="0"/>
                <a:ea typeface="Verdana" pitchFamily="34" charset="0"/>
                <a:cs typeface="Verdana" pitchFamily="34" charset="0"/>
              </a:rPr>
              <a:t>Hosburgh</a:t>
            </a:r>
            <a:r>
              <a:rPr lang="en-US" sz="1600" dirty="0" smtClean="0">
                <a:latin typeface="Verdana" pitchFamily="34" charset="0"/>
                <a:ea typeface="Verdana" pitchFamily="34" charset="0"/>
                <a:cs typeface="Verdana" pitchFamily="34" charset="0"/>
              </a:rPr>
              <a:t> (</a:t>
            </a:r>
            <a:r>
              <a:rPr lang="en-US" sz="1600" dirty="0" smtClean="0">
                <a:latin typeface="Verdana" pitchFamily="34" charset="0"/>
                <a:ea typeface="Verdana" pitchFamily="34" charset="0"/>
                <a:cs typeface="Verdana" pitchFamily="34" charset="0"/>
                <a:hlinkClick r:id="rId3"/>
              </a:rPr>
              <a:t>nathan.hosburgh@montana.edu</a:t>
            </a:r>
            <a:r>
              <a:rPr lang="en-US" sz="1600" dirty="0" smtClean="0">
                <a:latin typeface="Verdana" pitchFamily="34" charset="0"/>
                <a:ea typeface="Verdana" pitchFamily="34" charset="0"/>
                <a:cs typeface="Verdana" pitchFamily="34" charset="0"/>
              </a:rPr>
              <a:t>)</a:t>
            </a:r>
          </a:p>
          <a:p>
            <a:endParaRPr lang="en-US" sz="1600" b="1" dirty="0" smtClean="0">
              <a:latin typeface="Verdana" pitchFamily="34" charset="0"/>
              <a:ea typeface="Verdana" pitchFamily="34" charset="0"/>
              <a:cs typeface="Verdana" pitchFamily="34" charset="0"/>
            </a:endParaRPr>
          </a:p>
          <a:p>
            <a:r>
              <a:rPr lang="en-US" sz="1600" b="1" dirty="0" smtClean="0">
                <a:latin typeface="Verdana" pitchFamily="34" charset="0"/>
                <a:ea typeface="Verdana" pitchFamily="34" charset="0"/>
                <a:cs typeface="Verdana" pitchFamily="34" charset="0"/>
              </a:rPr>
              <a:t>TERMS3 </a:t>
            </a:r>
            <a:r>
              <a:rPr lang="en-US" sz="1600" b="1" dirty="0">
                <a:latin typeface="Verdana" pitchFamily="34" charset="0"/>
                <a:ea typeface="Verdana" pitchFamily="34" charset="0"/>
                <a:cs typeface="Verdana" pitchFamily="34" charset="0"/>
              </a:rPr>
              <a:t>EDITOR: </a:t>
            </a:r>
            <a:r>
              <a:rPr lang="en-US" sz="1600" dirty="0">
                <a:latin typeface="Verdana" pitchFamily="34" charset="0"/>
                <a:ea typeface="Verdana" pitchFamily="34" charset="0"/>
                <a:cs typeface="Verdana" pitchFamily="34" charset="0"/>
              </a:rPr>
              <a:t>Stephen Buck (</a:t>
            </a:r>
            <a:r>
              <a:rPr lang="en-US" sz="1600" dirty="0">
                <a:latin typeface="Verdana" pitchFamily="34" charset="0"/>
                <a:ea typeface="Verdana" pitchFamily="34" charset="0"/>
                <a:cs typeface="Verdana" pitchFamily="34" charset="0"/>
                <a:hlinkClick r:id="rId4"/>
              </a:rPr>
              <a:t>stephen.buck@dcu.ie</a:t>
            </a:r>
            <a:r>
              <a:rPr lang="en-US" sz="1600" dirty="0" smtClean="0">
                <a:latin typeface="Verdana" pitchFamily="34" charset="0"/>
                <a:ea typeface="Verdana" pitchFamily="34" charset="0"/>
                <a:cs typeface="Verdana" pitchFamily="34" charset="0"/>
              </a:rPr>
              <a:t>)</a:t>
            </a:r>
          </a:p>
          <a:p>
            <a:pPr marL="68580" indent="0">
              <a:buNone/>
            </a:pPr>
            <a:endParaRPr lang="en-US" sz="1600" dirty="0" smtClean="0">
              <a:latin typeface="Verdana" pitchFamily="34" charset="0"/>
              <a:ea typeface="Verdana" pitchFamily="34" charset="0"/>
              <a:cs typeface="Verdana" pitchFamily="34" charset="0"/>
            </a:endParaRPr>
          </a:p>
          <a:p>
            <a:r>
              <a:rPr lang="en-US" sz="1600" b="1" dirty="0" smtClean="0">
                <a:latin typeface="Verdana" pitchFamily="34" charset="0"/>
                <a:ea typeface="Verdana" pitchFamily="34" charset="0"/>
                <a:cs typeface="Verdana" pitchFamily="34" charset="0"/>
              </a:rPr>
              <a:t>TERMS4 </a:t>
            </a:r>
            <a:r>
              <a:rPr lang="en-US" sz="1600" b="1" dirty="0">
                <a:latin typeface="Verdana" pitchFamily="34" charset="0"/>
                <a:ea typeface="Verdana" pitchFamily="34" charset="0"/>
                <a:cs typeface="Verdana" pitchFamily="34" charset="0"/>
              </a:rPr>
              <a:t>EDITOR </a:t>
            </a:r>
            <a:r>
              <a:rPr lang="en-US" sz="1600" dirty="0">
                <a:latin typeface="Verdana" pitchFamily="34" charset="0"/>
                <a:ea typeface="Verdana" pitchFamily="34" charset="0"/>
                <a:cs typeface="Verdana" pitchFamily="34" charset="0"/>
              </a:rPr>
              <a:t>Anita Wilcox (</a:t>
            </a:r>
            <a:r>
              <a:rPr lang="en-US" sz="1600" dirty="0">
                <a:latin typeface="Verdana" pitchFamily="34" charset="0"/>
                <a:ea typeface="Verdana" pitchFamily="34" charset="0"/>
                <a:cs typeface="Verdana" pitchFamily="34" charset="0"/>
                <a:hlinkClick r:id="rId5"/>
              </a:rPr>
              <a:t>a.wilcox@ucc.ie</a:t>
            </a:r>
            <a:r>
              <a:rPr lang="en-US" sz="1600" dirty="0" smtClean="0">
                <a:latin typeface="Verdana" pitchFamily="34" charset="0"/>
                <a:ea typeface="Verdana" pitchFamily="34" charset="0"/>
                <a:cs typeface="Verdana" pitchFamily="34" charset="0"/>
              </a:rPr>
              <a:t>)</a:t>
            </a:r>
          </a:p>
          <a:p>
            <a:pPr marL="68580" indent="0">
              <a:buNone/>
            </a:pPr>
            <a:endParaRPr lang="en-US" sz="1600" b="1" dirty="0" smtClean="0">
              <a:latin typeface="Verdana" pitchFamily="34" charset="0"/>
              <a:ea typeface="Verdana" pitchFamily="34" charset="0"/>
              <a:cs typeface="Verdana" pitchFamily="34" charset="0"/>
            </a:endParaRPr>
          </a:p>
          <a:p>
            <a:r>
              <a:rPr lang="en-US" sz="1600" b="1" dirty="0" smtClean="0">
                <a:latin typeface="Verdana" pitchFamily="34" charset="0"/>
                <a:ea typeface="Verdana" pitchFamily="34" charset="0"/>
                <a:cs typeface="Verdana" pitchFamily="34" charset="0"/>
              </a:rPr>
              <a:t>TERMS5 </a:t>
            </a:r>
            <a:r>
              <a:rPr lang="en-US" sz="1600" b="1" dirty="0">
                <a:latin typeface="Verdana" pitchFamily="34" charset="0"/>
                <a:ea typeface="Verdana" pitchFamily="34" charset="0"/>
                <a:cs typeface="Verdana" pitchFamily="34" charset="0"/>
              </a:rPr>
              <a:t>EDITOR: </a:t>
            </a:r>
            <a:r>
              <a:rPr lang="en-US" sz="1600" dirty="0">
                <a:latin typeface="Verdana" pitchFamily="34" charset="0"/>
                <a:ea typeface="Verdana" pitchFamily="34" charset="0"/>
                <a:cs typeface="Verdana" pitchFamily="34" charset="0"/>
              </a:rPr>
              <a:t>Anna Franca (</a:t>
            </a:r>
            <a:r>
              <a:rPr lang="en-US" sz="1600" dirty="0">
                <a:latin typeface="Verdana" pitchFamily="34" charset="0"/>
                <a:ea typeface="Verdana" pitchFamily="34" charset="0"/>
                <a:cs typeface="Verdana" pitchFamily="34" charset="0"/>
                <a:hlinkClick r:id="rId6"/>
              </a:rPr>
              <a:t>anna.franca@kcl.ac.uk</a:t>
            </a:r>
            <a:r>
              <a:rPr lang="en-US" sz="1600" dirty="0" smtClean="0">
                <a:latin typeface="Verdana" pitchFamily="34" charset="0"/>
                <a:ea typeface="Verdana" pitchFamily="34" charset="0"/>
                <a:cs typeface="Verdana" pitchFamily="34" charset="0"/>
              </a:rPr>
              <a:t>)</a:t>
            </a:r>
          </a:p>
          <a:p>
            <a:pPr marL="68580" indent="0">
              <a:buNone/>
            </a:pPr>
            <a:endParaRPr lang="en-US" sz="1600" b="1" dirty="0" smtClean="0">
              <a:latin typeface="Verdana" pitchFamily="34" charset="0"/>
              <a:ea typeface="Verdana" pitchFamily="34" charset="0"/>
              <a:cs typeface="Verdana" pitchFamily="34" charset="0"/>
            </a:endParaRPr>
          </a:p>
          <a:p>
            <a:r>
              <a:rPr lang="en-US" sz="1600" b="1" dirty="0" smtClean="0">
                <a:latin typeface="Verdana" pitchFamily="34" charset="0"/>
                <a:ea typeface="Verdana" pitchFamily="34" charset="0"/>
                <a:cs typeface="Verdana" pitchFamily="34" charset="0"/>
              </a:rPr>
              <a:t>TERMS6 </a:t>
            </a:r>
            <a:r>
              <a:rPr lang="en-US" sz="1600" b="1" dirty="0">
                <a:latin typeface="Verdana" pitchFamily="34" charset="0"/>
                <a:ea typeface="Verdana" pitchFamily="34" charset="0"/>
                <a:cs typeface="Verdana" pitchFamily="34" charset="0"/>
              </a:rPr>
              <a:t>EDITOR: </a:t>
            </a:r>
            <a:r>
              <a:rPr lang="en-US" sz="1600" dirty="0">
                <a:latin typeface="Verdana" pitchFamily="34" charset="0"/>
                <a:ea typeface="Verdana" pitchFamily="34" charset="0"/>
                <a:cs typeface="Verdana" pitchFamily="34" charset="0"/>
              </a:rPr>
              <a:t>Eugenia </a:t>
            </a:r>
            <a:r>
              <a:rPr lang="en-US" sz="1600" dirty="0" err="1">
                <a:latin typeface="Verdana" pitchFamily="34" charset="0"/>
                <a:ea typeface="Verdana" pitchFamily="34" charset="0"/>
                <a:cs typeface="Verdana" pitchFamily="34" charset="0"/>
              </a:rPr>
              <a:t>Beh</a:t>
            </a:r>
            <a:r>
              <a:rPr lang="en-US" sz="1600" dirty="0">
                <a:latin typeface="Verdana" pitchFamily="34" charset="0"/>
                <a:ea typeface="Verdana" pitchFamily="34" charset="0"/>
                <a:cs typeface="Verdana" pitchFamily="34" charset="0"/>
              </a:rPr>
              <a:t> (</a:t>
            </a:r>
            <a:r>
              <a:rPr lang="en-US" sz="1600" dirty="0">
                <a:latin typeface="Verdana" pitchFamily="34" charset="0"/>
                <a:ea typeface="Verdana" pitchFamily="34" charset="0"/>
                <a:cs typeface="Verdana" pitchFamily="34" charset="0"/>
                <a:hlinkClick r:id="rId7"/>
              </a:rPr>
              <a:t>ebeh@library.tamu.edu</a:t>
            </a:r>
            <a:r>
              <a:rPr lang="en-US" sz="1600" dirty="0" smtClean="0">
                <a:latin typeface="Verdana" pitchFamily="34" charset="0"/>
                <a:ea typeface="Verdana" pitchFamily="34" charset="0"/>
                <a:cs typeface="Verdana" pitchFamily="34" charset="0"/>
              </a:rPr>
              <a:t>)</a:t>
            </a:r>
          </a:p>
          <a:p>
            <a:pPr marL="68580" indent="0">
              <a:buNone/>
            </a:pPr>
            <a:endParaRPr lang="en-US" sz="1600" b="1" dirty="0" smtClean="0">
              <a:latin typeface="Verdana" pitchFamily="34" charset="0"/>
              <a:ea typeface="Verdana" pitchFamily="34" charset="0"/>
              <a:cs typeface="Verdana" pitchFamily="34" charset="0"/>
            </a:endParaRPr>
          </a:p>
          <a:p>
            <a:endParaRPr lang="en-US" sz="1600" b="1" dirty="0" smtClean="0">
              <a:latin typeface="Verdana" pitchFamily="34" charset="0"/>
              <a:ea typeface="Verdana" pitchFamily="34" charset="0"/>
              <a:cs typeface="Verdana" pitchFamily="34" charset="0"/>
            </a:endParaRPr>
          </a:p>
          <a:p>
            <a:r>
              <a:rPr lang="en-US" sz="1600" b="1" dirty="0" smtClean="0">
                <a:latin typeface="Verdana" pitchFamily="34" charset="0"/>
                <a:ea typeface="Verdana" pitchFamily="34" charset="0"/>
                <a:cs typeface="Verdana" pitchFamily="34" charset="0"/>
              </a:rPr>
              <a:t>Jill Emery </a:t>
            </a:r>
            <a:r>
              <a:rPr lang="en-US" sz="1600" dirty="0" smtClean="0">
                <a:latin typeface="Verdana" pitchFamily="34" charset="0"/>
                <a:ea typeface="Verdana" pitchFamily="34" charset="0"/>
                <a:cs typeface="Verdana" pitchFamily="34" charset="0"/>
                <a:hlinkClick r:id="rId8"/>
              </a:rPr>
              <a:t>jemery@pdx.edu</a:t>
            </a:r>
            <a:endParaRPr lang="en-US" sz="1600" dirty="0" smtClean="0">
              <a:latin typeface="Verdana" pitchFamily="34" charset="0"/>
              <a:ea typeface="Verdana" pitchFamily="34" charset="0"/>
              <a:cs typeface="Verdana" pitchFamily="34" charset="0"/>
            </a:endParaRPr>
          </a:p>
          <a:p>
            <a:r>
              <a:rPr lang="en-US" sz="1600" b="1" dirty="0" smtClean="0">
                <a:latin typeface="Verdana" pitchFamily="34" charset="0"/>
                <a:ea typeface="Verdana" pitchFamily="34" charset="0"/>
                <a:cs typeface="Verdana" pitchFamily="34" charset="0"/>
              </a:rPr>
              <a:t>Graham </a:t>
            </a:r>
            <a:r>
              <a:rPr lang="en-US" sz="1600" b="1" dirty="0">
                <a:latin typeface="Verdana" pitchFamily="34" charset="0"/>
                <a:ea typeface="Verdana" pitchFamily="34" charset="0"/>
                <a:cs typeface="Verdana" pitchFamily="34" charset="0"/>
              </a:rPr>
              <a:t>Stone </a:t>
            </a:r>
            <a:r>
              <a:rPr lang="en-US" sz="1600" dirty="0" smtClean="0">
                <a:latin typeface="Verdana" pitchFamily="34" charset="0"/>
                <a:ea typeface="Verdana" pitchFamily="34" charset="0"/>
                <a:cs typeface="Verdana" pitchFamily="34" charset="0"/>
                <a:hlinkClick r:id="rId9"/>
              </a:rPr>
              <a:t>g.stone@hud.ac.uk</a:t>
            </a:r>
            <a:endParaRPr lang="en-US" sz="1600" dirty="0" smtClean="0">
              <a:latin typeface="Verdana" pitchFamily="34" charset="0"/>
              <a:ea typeface="Verdana" pitchFamily="34" charset="0"/>
              <a:cs typeface="Verdana" pitchFamily="34" charset="0"/>
            </a:endParaRPr>
          </a:p>
          <a:p>
            <a:pPr marL="68580" indent="0">
              <a:buNone/>
            </a:pPr>
            <a:endParaRPr lang="en-US" sz="1600" b="1" dirty="0">
              <a:latin typeface="Verdana" pitchFamily="34" charset="0"/>
              <a:ea typeface="Verdana" pitchFamily="34" charset="0"/>
              <a:cs typeface="Verdana" pitchFamily="34" charset="0"/>
            </a:endParaRPr>
          </a:p>
        </p:txBody>
      </p:sp>
      <p:pic>
        <p:nvPicPr>
          <p:cNvPr id="9218" name="Picture 2"/>
          <p:cNvPicPr>
            <a:picLocks noGrp="1" noChangeAspect="1" noChangeArrowheads="1"/>
          </p:cNvPicPr>
          <p:nvPr>
            <p:ph sz="quarter" idx="14"/>
          </p:nvPr>
        </p:nvPicPr>
        <p:blipFill>
          <a:blip r:embed="rId10" cstate="print">
            <a:extLst>
              <a:ext uri="{28A0092B-C50C-407E-A947-70E740481C1C}">
                <a14:useLocalDpi xmlns:a14="http://schemas.microsoft.com/office/drawing/2010/main" val="0"/>
              </a:ext>
            </a:extLst>
          </a:blip>
          <a:srcRect/>
          <a:stretch>
            <a:fillRect/>
          </a:stretch>
        </p:blipFill>
        <p:spPr bwMode="auto">
          <a:xfrm>
            <a:off x="7010400" y="5410200"/>
            <a:ext cx="1566808" cy="96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4"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34000" y="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599378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838200"/>
            <a:ext cx="7024744" cy="457200"/>
          </a:xfrm>
        </p:spPr>
        <p:txBody>
          <a:bodyPr>
            <a:normAutofit/>
          </a:bodyPr>
          <a:lstStyle/>
          <a:p>
            <a:r>
              <a:rPr lang="en-US" sz="2400" b="1" dirty="0">
                <a:solidFill>
                  <a:schemeClr val="tx1"/>
                </a:solidFill>
                <a:latin typeface="Verdana" pitchFamily="34" charset="0"/>
                <a:ea typeface="Verdana" pitchFamily="34" charset="0"/>
                <a:cs typeface="Verdana" pitchFamily="34" charset="0"/>
              </a:rPr>
              <a:t>Where to find us</a:t>
            </a:r>
          </a:p>
        </p:txBody>
      </p:sp>
      <p:sp>
        <p:nvSpPr>
          <p:cNvPr id="5" name="Content Placeholder 4"/>
          <p:cNvSpPr>
            <a:spLocks noGrp="1"/>
          </p:cNvSpPr>
          <p:nvPr>
            <p:ph sz="quarter" idx="13"/>
          </p:nvPr>
        </p:nvSpPr>
        <p:spPr>
          <a:xfrm>
            <a:off x="1042416" y="1295400"/>
            <a:ext cx="6882384" cy="4511040"/>
          </a:xfrm>
        </p:spPr>
        <p:txBody>
          <a:bodyPr>
            <a:noAutofit/>
          </a:bodyPr>
          <a:lstStyle/>
          <a:p>
            <a:r>
              <a:rPr lang="en-GB" sz="1800" b="1" dirty="0">
                <a:latin typeface="Verdana" pitchFamily="34" charset="0"/>
                <a:ea typeface="Verdana" pitchFamily="34" charset="0"/>
                <a:cs typeface="Verdana" pitchFamily="34" charset="0"/>
              </a:rPr>
              <a:t>TERMS </a:t>
            </a:r>
            <a:r>
              <a:rPr lang="en-GB" sz="1800" b="1" dirty="0" err="1">
                <a:latin typeface="Verdana" pitchFamily="34" charset="0"/>
                <a:ea typeface="Verdana" pitchFamily="34" charset="0"/>
                <a:cs typeface="Verdana" pitchFamily="34" charset="0"/>
              </a:rPr>
              <a:t>Tumblr</a:t>
            </a:r>
            <a:r>
              <a:rPr lang="en-GB" sz="1800" b="1" dirty="0">
                <a:latin typeface="Verdana" pitchFamily="34" charset="0"/>
                <a:ea typeface="Verdana" pitchFamily="34" charset="0"/>
                <a:cs typeface="Verdana" pitchFamily="34" charset="0"/>
              </a:rPr>
              <a:t> blog</a:t>
            </a:r>
          </a:p>
          <a:p>
            <a:pPr lvl="1"/>
            <a:r>
              <a:rPr lang="en-GB" sz="1600" b="1" dirty="0">
                <a:latin typeface="Verdana" pitchFamily="34" charset="0"/>
                <a:ea typeface="Verdana" pitchFamily="34" charset="0"/>
                <a:cs typeface="Verdana" pitchFamily="34" charset="0"/>
                <a:hlinkClick r:id="rId3"/>
              </a:rPr>
              <a:t>http://</a:t>
            </a:r>
            <a:r>
              <a:rPr lang="en-GB" sz="1600" b="1" dirty="0" smtClean="0">
                <a:latin typeface="Verdana" pitchFamily="34" charset="0"/>
                <a:ea typeface="Verdana" pitchFamily="34" charset="0"/>
                <a:cs typeface="Verdana" pitchFamily="34" charset="0"/>
                <a:hlinkClick r:id="rId3"/>
              </a:rPr>
              <a:t>6terms.tumblr.com</a:t>
            </a:r>
            <a:endParaRPr lang="en-GB" sz="1600" b="1" dirty="0" smtClean="0">
              <a:latin typeface="Verdana" pitchFamily="34" charset="0"/>
              <a:ea typeface="Verdana" pitchFamily="34" charset="0"/>
              <a:cs typeface="Verdana" pitchFamily="34" charset="0"/>
            </a:endParaRPr>
          </a:p>
          <a:p>
            <a:pPr marL="365760" lvl="1" indent="0">
              <a:buNone/>
            </a:pPr>
            <a:endParaRPr lang="en-GB" sz="1600" b="1" dirty="0">
              <a:latin typeface="Verdana" pitchFamily="34" charset="0"/>
              <a:ea typeface="Verdana" pitchFamily="34" charset="0"/>
              <a:cs typeface="Verdana" pitchFamily="34" charset="0"/>
            </a:endParaRPr>
          </a:p>
          <a:p>
            <a:r>
              <a:rPr lang="en-GB" sz="1800" b="1" dirty="0">
                <a:latin typeface="Verdana" pitchFamily="34" charset="0"/>
                <a:ea typeface="Verdana" pitchFamily="34" charset="0"/>
                <a:cs typeface="Verdana" pitchFamily="34" charset="0"/>
              </a:rPr>
              <a:t>TERMS Facebook group</a:t>
            </a:r>
          </a:p>
          <a:p>
            <a:pPr lvl="1"/>
            <a:r>
              <a:rPr lang="en-GB" sz="1600" b="1" dirty="0">
                <a:latin typeface="Verdana" pitchFamily="34" charset="0"/>
                <a:ea typeface="Verdana" pitchFamily="34" charset="0"/>
                <a:cs typeface="Verdana" pitchFamily="34" charset="0"/>
                <a:hlinkClick r:id="rId4"/>
              </a:rPr>
              <a:t>https://</a:t>
            </a:r>
            <a:r>
              <a:rPr lang="en-GB" sz="1600" b="1" dirty="0" smtClean="0">
                <a:latin typeface="Verdana" pitchFamily="34" charset="0"/>
                <a:ea typeface="Verdana" pitchFamily="34" charset="0"/>
                <a:cs typeface="Verdana" pitchFamily="34" charset="0"/>
                <a:hlinkClick r:id="rId4"/>
              </a:rPr>
              <a:t>www.facebook.com/groups/174086169332439</a:t>
            </a:r>
            <a:endParaRPr lang="en-GB" sz="1600" b="1" dirty="0" smtClean="0">
              <a:latin typeface="Verdana" pitchFamily="34" charset="0"/>
              <a:ea typeface="Verdana" pitchFamily="34" charset="0"/>
              <a:cs typeface="Verdana" pitchFamily="34" charset="0"/>
            </a:endParaRPr>
          </a:p>
          <a:p>
            <a:pPr lvl="1"/>
            <a:endParaRPr lang="en-GB" sz="1600" b="1" dirty="0">
              <a:latin typeface="Verdana" pitchFamily="34" charset="0"/>
              <a:ea typeface="Verdana" pitchFamily="34" charset="0"/>
              <a:cs typeface="Verdana" pitchFamily="34" charset="0"/>
            </a:endParaRPr>
          </a:p>
          <a:p>
            <a:r>
              <a:rPr lang="en-GB" sz="1800" b="1" dirty="0" smtClean="0">
                <a:latin typeface="Verdana" pitchFamily="34" charset="0"/>
                <a:ea typeface="Verdana" pitchFamily="34" charset="0"/>
                <a:cs typeface="Verdana" pitchFamily="34" charset="0"/>
              </a:rPr>
              <a:t>6TERMS </a:t>
            </a:r>
            <a:r>
              <a:rPr lang="en-GB" sz="1800" b="1" dirty="0">
                <a:latin typeface="Verdana" pitchFamily="34" charset="0"/>
                <a:ea typeface="Verdana" pitchFamily="34" charset="0"/>
                <a:cs typeface="Verdana" pitchFamily="34" charset="0"/>
              </a:rPr>
              <a:t>on Twitter</a:t>
            </a:r>
          </a:p>
          <a:p>
            <a:pPr lvl="1"/>
            <a:r>
              <a:rPr lang="en-GB" sz="1600" b="1" dirty="0">
                <a:latin typeface="Verdana" pitchFamily="34" charset="0"/>
                <a:ea typeface="Verdana" pitchFamily="34" charset="0"/>
                <a:cs typeface="Verdana" pitchFamily="34" charset="0"/>
                <a:hlinkClick r:id="rId5"/>
              </a:rPr>
              <a:t>https://</a:t>
            </a:r>
            <a:r>
              <a:rPr lang="en-GB" sz="1600" b="1" dirty="0" smtClean="0">
                <a:latin typeface="Verdana" pitchFamily="34" charset="0"/>
                <a:ea typeface="Verdana" pitchFamily="34" charset="0"/>
                <a:cs typeface="Verdana" pitchFamily="34" charset="0"/>
                <a:hlinkClick r:id="rId5"/>
              </a:rPr>
              <a:t>twitter.com/6terms</a:t>
            </a:r>
            <a:endParaRPr lang="en-GB" sz="1600" b="1" dirty="0" smtClean="0">
              <a:latin typeface="Verdana" pitchFamily="34" charset="0"/>
              <a:ea typeface="Verdana" pitchFamily="34" charset="0"/>
              <a:cs typeface="Verdana" pitchFamily="34" charset="0"/>
            </a:endParaRPr>
          </a:p>
          <a:p>
            <a:pPr lvl="1"/>
            <a:endParaRPr lang="en-GB" sz="1600" b="1" dirty="0">
              <a:latin typeface="Verdana" pitchFamily="34" charset="0"/>
              <a:ea typeface="Verdana" pitchFamily="34" charset="0"/>
              <a:cs typeface="Verdana" pitchFamily="34" charset="0"/>
            </a:endParaRPr>
          </a:p>
          <a:p>
            <a:r>
              <a:rPr lang="en-GB" sz="1800" b="1" dirty="0" smtClean="0">
                <a:latin typeface="Verdana" pitchFamily="34" charset="0"/>
                <a:ea typeface="Verdana" pitchFamily="34" charset="0"/>
                <a:cs typeface="Verdana" pitchFamily="34" charset="0"/>
              </a:rPr>
              <a:t>TERMS </a:t>
            </a:r>
            <a:r>
              <a:rPr lang="en-GB" sz="1800" b="1" dirty="0">
                <a:latin typeface="Verdana" pitchFamily="34" charset="0"/>
                <a:ea typeface="Verdana" pitchFamily="34" charset="0"/>
                <a:cs typeface="Verdana" pitchFamily="34" charset="0"/>
              </a:rPr>
              <a:t>Wiki: Main Page</a:t>
            </a:r>
          </a:p>
          <a:p>
            <a:pPr lvl="1"/>
            <a:r>
              <a:rPr lang="en-GB" sz="1600" b="1" dirty="0">
                <a:latin typeface="Verdana" pitchFamily="34" charset="0"/>
                <a:ea typeface="Verdana" pitchFamily="34" charset="0"/>
                <a:cs typeface="Verdana" pitchFamily="34" charset="0"/>
                <a:hlinkClick r:id="rId6"/>
              </a:rPr>
              <a:t>http://</a:t>
            </a:r>
            <a:r>
              <a:rPr lang="en-GB" sz="1600" b="1" dirty="0" smtClean="0">
                <a:latin typeface="Verdana" pitchFamily="34" charset="0"/>
                <a:ea typeface="Verdana" pitchFamily="34" charset="0"/>
                <a:cs typeface="Verdana" pitchFamily="34" charset="0"/>
                <a:hlinkClick r:id="rId6"/>
              </a:rPr>
              <a:t>library.hud.ac.uk/wikiterms/Main_Page</a:t>
            </a:r>
            <a:endParaRPr lang="en-GB" sz="1600" b="1" dirty="0" smtClean="0">
              <a:latin typeface="Verdana" pitchFamily="34" charset="0"/>
              <a:ea typeface="Verdana" pitchFamily="34" charset="0"/>
              <a:cs typeface="Verdana" pitchFamily="34" charset="0"/>
            </a:endParaRPr>
          </a:p>
          <a:p>
            <a:pPr marL="365760" lvl="1" indent="0">
              <a:buNone/>
            </a:pPr>
            <a:endParaRPr lang="en-GB" sz="1600" b="1" dirty="0" smtClean="0">
              <a:latin typeface="Verdana" pitchFamily="34" charset="0"/>
              <a:ea typeface="Verdana" pitchFamily="34" charset="0"/>
              <a:cs typeface="Verdana" pitchFamily="34" charset="0"/>
            </a:endParaRPr>
          </a:p>
          <a:p>
            <a:r>
              <a:rPr lang="en-GB" sz="1800" b="1" dirty="0" smtClean="0">
                <a:latin typeface="Verdana" pitchFamily="34" charset="0"/>
                <a:ea typeface="Verdana" pitchFamily="34" charset="0"/>
                <a:cs typeface="Verdana" pitchFamily="34" charset="0"/>
              </a:rPr>
              <a:t>Library Technology Reports</a:t>
            </a:r>
          </a:p>
          <a:p>
            <a:pPr lvl="1"/>
            <a:r>
              <a:rPr lang="en-US" sz="1600" b="1">
                <a:latin typeface="Verdana" pitchFamily="34" charset="0"/>
                <a:ea typeface="Verdana" pitchFamily="34" charset="0"/>
                <a:cs typeface="Verdana" pitchFamily="34" charset="0"/>
                <a:hlinkClick r:id="rId7"/>
              </a:rPr>
              <a:t>http://</a:t>
            </a:r>
            <a:r>
              <a:rPr lang="en-US" sz="1600" b="1" smtClean="0">
                <a:latin typeface="Verdana" pitchFamily="34" charset="0"/>
                <a:ea typeface="Verdana" pitchFamily="34" charset="0"/>
                <a:cs typeface="Verdana" pitchFamily="34" charset="0"/>
                <a:hlinkClick r:id="rId7"/>
              </a:rPr>
              <a:t>dx.doi.org/10.5860/ltr</a:t>
            </a:r>
            <a:endParaRPr lang="en-US" sz="1600" b="1" smtClean="0">
              <a:latin typeface="Verdana" pitchFamily="34" charset="0"/>
              <a:ea typeface="Verdana" pitchFamily="34" charset="0"/>
              <a:cs typeface="Verdana" pitchFamily="34" charset="0"/>
            </a:endParaRPr>
          </a:p>
          <a:p>
            <a:pPr lvl="1"/>
            <a:endParaRPr lang="en-US" sz="1600" b="1" dirty="0">
              <a:latin typeface="Verdana" pitchFamily="34" charset="0"/>
              <a:ea typeface="Verdana" pitchFamily="34" charset="0"/>
              <a:cs typeface="Verdana" pitchFamily="34" charset="0"/>
            </a:endParaRPr>
          </a:p>
        </p:txBody>
      </p:sp>
      <p:pic>
        <p:nvPicPr>
          <p:cNvPr id="7" name="Content Placeholder 6">
            <a:hlinkClick r:id="rId6"/>
          </p:cNvPr>
          <p:cNvPicPr>
            <a:picLocks noGrp="1" noChangeAspect="1"/>
          </p:cNvPicPr>
          <p:nvPr>
            <p:ph sz="quarter" idx="14"/>
          </p:nvPr>
        </p:nvPicPr>
        <p:blipFill>
          <a:blip r:embed="rId8" cstate="print">
            <a:extLst>
              <a:ext uri="{28A0092B-C50C-407E-A947-70E740481C1C}">
                <a14:useLocalDpi xmlns:a14="http://schemas.microsoft.com/office/drawing/2010/main" val="0"/>
              </a:ext>
            </a:extLst>
          </a:blip>
          <a:stretch>
            <a:fillRect/>
          </a:stretch>
        </p:blipFill>
        <p:spPr>
          <a:xfrm>
            <a:off x="7010400" y="5486400"/>
            <a:ext cx="1568356" cy="964406"/>
          </a:xfrm>
        </p:spPr>
      </p:pic>
      <p:pic>
        <p:nvPicPr>
          <p:cNvPr id="307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34000" y="10156"/>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71110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838200"/>
            <a:ext cx="7024744" cy="570464"/>
          </a:xfrm>
        </p:spPr>
        <p:txBody>
          <a:bodyPr>
            <a:normAutofit/>
          </a:bodyPr>
          <a:lstStyle/>
          <a:p>
            <a:r>
              <a:rPr lang="en-US" sz="2400" b="1" dirty="0">
                <a:solidFill>
                  <a:schemeClr val="tx1"/>
                </a:solidFill>
                <a:latin typeface="Verdana" pitchFamily="34" charset="0"/>
                <a:ea typeface="Verdana" pitchFamily="34" charset="0"/>
                <a:cs typeface="Verdana" pitchFamily="34" charset="0"/>
              </a:rPr>
              <a:t>References</a:t>
            </a:r>
          </a:p>
        </p:txBody>
      </p:sp>
      <p:sp>
        <p:nvSpPr>
          <p:cNvPr id="3" name="Content Placeholder 2"/>
          <p:cNvSpPr>
            <a:spLocks noGrp="1"/>
          </p:cNvSpPr>
          <p:nvPr>
            <p:ph sz="quarter" idx="13"/>
          </p:nvPr>
        </p:nvSpPr>
        <p:spPr>
          <a:xfrm>
            <a:off x="1042416" y="1371600"/>
            <a:ext cx="7339584" cy="4800600"/>
          </a:xfrm>
        </p:spPr>
        <p:txBody>
          <a:bodyPr>
            <a:normAutofit fontScale="92500" lnSpcReduction="20000"/>
          </a:bodyPr>
          <a:lstStyle/>
          <a:p>
            <a:r>
              <a:rPr lang="en-GB" sz="1600" dirty="0">
                <a:latin typeface="Verdana" pitchFamily="34" charset="0"/>
                <a:ea typeface="Verdana" pitchFamily="34" charset="0"/>
                <a:cs typeface="Verdana" pitchFamily="34" charset="0"/>
              </a:rPr>
              <a:t>Suzanne </a:t>
            </a:r>
            <a:r>
              <a:rPr lang="en-GB" sz="1600" dirty="0" err="1">
                <a:latin typeface="Verdana" pitchFamily="34" charset="0"/>
                <a:ea typeface="Verdana" pitchFamily="34" charset="0"/>
                <a:cs typeface="Verdana" pitchFamily="34" charset="0"/>
              </a:rPr>
              <a:t>Mangrum</a:t>
            </a:r>
            <a:r>
              <a:rPr lang="en-GB" sz="1600" dirty="0">
                <a:latin typeface="Verdana" pitchFamily="34" charset="0"/>
                <a:ea typeface="Verdana" pitchFamily="34" charset="0"/>
                <a:cs typeface="Verdana" pitchFamily="34" charset="0"/>
              </a:rPr>
              <a:t> and Mary Ellen </a:t>
            </a:r>
            <a:r>
              <a:rPr lang="en-GB" sz="1600" dirty="0" err="1">
                <a:latin typeface="Verdana" pitchFamily="34" charset="0"/>
                <a:ea typeface="Verdana" pitchFamily="34" charset="0"/>
                <a:cs typeface="Verdana" pitchFamily="34" charset="0"/>
              </a:rPr>
              <a:t>Pozzebon</a:t>
            </a:r>
            <a:r>
              <a:rPr lang="en-GB" sz="1600" dirty="0">
                <a:latin typeface="Verdana" pitchFamily="34" charset="0"/>
                <a:ea typeface="Verdana" pitchFamily="34" charset="0"/>
                <a:cs typeface="Verdana" pitchFamily="34" charset="0"/>
              </a:rPr>
              <a:t>, "Use of collection development policies in electronic resource management," Collection Building 31, no.3 (2012: 113. http://dx.doi.org/10.1108/01604951211243506</a:t>
            </a:r>
            <a:r>
              <a:rPr lang="en-GB" sz="1600" dirty="0" smtClean="0">
                <a:latin typeface="Verdana" pitchFamily="34" charset="0"/>
                <a:ea typeface="Verdana" pitchFamily="34" charset="0"/>
                <a:cs typeface="Verdana" pitchFamily="34" charset="0"/>
              </a:rPr>
              <a:t>.</a:t>
            </a:r>
          </a:p>
          <a:p>
            <a:pPr marL="68580" indent="0">
              <a:buNone/>
            </a:pPr>
            <a:endParaRPr lang="en-GB" sz="1600" dirty="0">
              <a:latin typeface="Verdana" pitchFamily="34" charset="0"/>
              <a:ea typeface="Verdana" pitchFamily="34" charset="0"/>
              <a:cs typeface="Verdana" pitchFamily="34" charset="0"/>
            </a:endParaRPr>
          </a:p>
          <a:p>
            <a:r>
              <a:rPr lang="en-GB" sz="1600" dirty="0">
                <a:latin typeface="Verdana" pitchFamily="34" charset="0"/>
                <a:ea typeface="Verdana" pitchFamily="34" charset="0"/>
                <a:cs typeface="Verdana" pitchFamily="34" charset="0"/>
              </a:rPr>
              <a:t>Marcia L. Thomas, “Disruption and Disintermediation: A Review of the Collection Development and Management Literature, 2009–10,” Library Resources and Technical Services 56, no. 3 (2012): 192</a:t>
            </a:r>
            <a:r>
              <a:rPr lang="en-GB" sz="1600" dirty="0" smtClean="0">
                <a:latin typeface="Verdana" pitchFamily="34" charset="0"/>
                <a:ea typeface="Verdana" pitchFamily="34" charset="0"/>
                <a:cs typeface="Verdana" pitchFamily="34" charset="0"/>
              </a:rPr>
              <a:t>.</a:t>
            </a:r>
          </a:p>
          <a:p>
            <a:pPr marL="68580" indent="0">
              <a:buNone/>
            </a:pPr>
            <a:endParaRPr lang="en-GB" sz="1600" dirty="0">
              <a:latin typeface="Verdana" pitchFamily="34" charset="0"/>
              <a:ea typeface="Verdana" pitchFamily="34" charset="0"/>
              <a:cs typeface="Verdana" pitchFamily="34" charset="0"/>
            </a:endParaRPr>
          </a:p>
          <a:p>
            <a:r>
              <a:rPr lang="en-GB" sz="1600" dirty="0">
                <a:latin typeface="Verdana" pitchFamily="34" charset="0"/>
                <a:ea typeface="Verdana" pitchFamily="34" charset="0"/>
                <a:cs typeface="Verdana" pitchFamily="34" charset="0"/>
              </a:rPr>
              <a:t>Janice </a:t>
            </a:r>
            <a:r>
              <a:rPr lang="en-GB" sz="1600" dirty="0" err="1">
                <a:latin typeface="Verdana" pitchFamily="34" charset="0"/>
                <a:ea typeface="Verdana" pitchFamily="34" charset="0"/>
                <a:cs typeface="Verdana" pitchFamily="34" charset="0"/>
              </a:rPr>
              <a:t>Adlington</a:t>
            </a:r>
            <a:r>
              <a:rPr lang="en-GB" sz="1600" dirty="0">
                <a:latin typeface="Verdana" pitchFamily="34" charset="0"/>
                <a:ea typeface="Verdana" pitchFamily="34" charset="0"/>
                <a:cs typeface="Verdana" pitchFamily="34" charset="0"/>
              </a:rPr>
              <a:t>, “Electronic Resources Management Systems: Potentials for </a:t>
            </a:r>
            <a:r>
              <a:rPr lang="en-GB" sz="1600" dirty="0" err="1">
                <a:latin typeface="Verdana" pitchFamily="34" charset="0"/>
                <a:ea typeface="Verdana" pitchFamily="34" charset="0"/>
                <a:cs typeface="Verdana" pitchFamily="34" charset="0"/>
              </a:rPr>
              <a:t>Eresource</a:t>
            </a:r>
            <a:r>
              <a:rPr lang="en-GB" sz="1600" dirty="0">
                <a:latin typeface="Verdana" pitchFamily="34" charset="0"/>
                <a:ea typeface="Verdana" pitchFamily="34" charset="0"/>
                <a:cs typeface="Verdana" pitchFamily="34" charset="0"/>
              </a:rPr>
              <a:t> Management,” White paper to Vanderbilt Library (Nashville, TN, Vanderbilt Library, 2006), http://</a:t>
            </a:r>
            <a:r>
              <a:rPr lang="en-GB" sz="1600" dirty="0" smtClean="0">
                <a:latin typeface="Verdana" pitchFamily="34" charset="0"/>
                <a:ea typeface="Verdana" pitchFamily="34" charset="0"/>
                <a:cs typeface="Verdana" pitchFamily="34" charset="0"/>
              </a:rPr>
              <a:t>libstaff.library.vanderbilt.edu/rs/techserv/E-Resources/ERMSystems_Jan2007.pdf</a:t>
            </a:r>
          </a:p>
          <a:p>
            <a:pPr marL="68580" indent="0">
              <a:buNone/>
            </a:pPr>
            <a:endParaRPr lang="en-GB" sz="1600" dirty="0">
              <a:latin typeface="Verdana" pitchFamily="34" charset="0"/>
              <a:ea typeface="Verdana" pitchFamily="34" charset="0"/>
              <a:cs typeface="Verdana" pitchFamily="34" charset="0"/>
            </a:endParaRPr>
          </a:p>
          <a:p>
            <a:r>
              <a:rPr lang="en-GB" sz="1600" dirty="0">
                <a:latin typeface="Verdana" pitchFamily="34" charset="0"/>
                <a:ea typeface="Verdana" pitchFamily="34" charset="0"/>
                <a:cs typeface="Verdana" pitchFamily="34" charset="0"/>
              </a:rPr>
              <a:t>Maria Collins and Jill E. </a:t>
            </a:r>
            <a:r>
              <a:rPr lang="en-GB" sz="1600" dirty="0" err="1">
                <a:latin typeface="Verdana" pitchFamily="34" charset="0"/>
                <a:ea typeface="Verdana" pitchFamily="34" charset="0"/>
                <a:cs typeface="Verdana" pitchFamily="34" charset="0"/>
              </a:rPr>
              <a:t>Grogg</a:t>
            </a:r>
            <a:r>
              <a:rPr lang="en-GB" sz="1600" dirty="0">
                <a:latin typeface="Verdana" pitchFamily="34" charset="0"/>
                <a:ea typeface="Verdana" pitchFamily="34" charset="0"/>
                <a:cs typeface="Verdana" pitchFamily="34" charset="0"/>
              </a:rPr>
              <a:t>, “Building a better ERMS,” Library journal 136, no.4 (2011): 22. </a:t>
            </a:r>
            <a:endParaRPr lang="en-GB" sz="1600" dirty="0" smtClean="0">
              <a:latin typeface="Verdana" pitchFamily="34" charset="0"/>
              <a:ea typeface="Verdana" pitchFamily="34" charset="0"/>
              <a:cs typeface="Verdana" pitchFamily="34" charset="0"/>
            </a:endParaRPr>
          </a:p>
          <a:p>
            <a:endParaRPr lang="en-GB" sz="1600" dirty="0" smtClean="0">
              <a:latin typeface="Verdana" pitchFamily="34" charset="0"/>
              <a:ea typeface="Verdana" pitchFamily="34" charset="0"/>
              <a:cs typeface="Verdana" pitchFamily="34" charset="0"/>
            </a:endParaRPr>
          </a:p>
          <a:p>
            <a:r>
              <a:rPr lang="en-GB" sz="1600" dirty="0" err="1" smtClean="0">
                <a:latin typeface="Verdana" pitchFamily="34" charset="0"/>
                <a:ea typeface="Verdana" pitchFamily="34" charset="0"/>
                <a:cs typeface="Verdana" pitchFamily="34" charset="0"/>
              </a:rPr>
              <a:t>Ning</a:t>
            </a:r>
            <a:r>
              <a:rPr lang="en-GB" sz="1600" dirty="0" smtClean="0">
                <a:latin typeface="Verdana" pitchFamily="34" charset="0"/>
                <a:ea typeface="Verdana" pitchFamily="34" charset="0"/>
                <a:cs typeface="Verdana" pitchFamily="34" charset="0"/>
              </a:rPr>
              <a:t> </a:t>
            </a:r>
            <a:r>
              <a:rPr lang="en-GB" sz="1600" dirty="0">
                <a:latin typeface="Verdana" pitchFamily="34" charset="0"/>
                <a:ea typeface="Verdana" pitchFamily="34" charset="0"/>
                <a:cs typeface="Verdana" pitchFamily="34" charset="0"/>
              </a:rPr>
              <a:t>Han and Rick Kerns, “Rethinking Electronic Resources Workflows,” Serials Librarian, 61, no.2 (2011): 208. http://dx.doi.org/10.1080/0361526X.2011.591042</a:t>
            </a:r>
            <a:r>
              <a:rPr lang="en-GB" sz="1600" dirty="0" smtClean="0">
                <a:latin typeface="Verdana" pitchFamily="34" charset="0"/>
                <a:ea typeface="Verdana" pitchFamily="34" charset="0"/>
                <a:cs typeface="Verdana" pitchFamily="34" charset="0"/>
              </a:rPr>
              <a:t>.</a:t>
            </a:r>
          </a:p>
          <a:p>
            <a:endParaRPr lang="en-GB" sz="1600" dirty="0">
              <a:latin typeface="Verdana" pitchFamily="34" charset="0"/>
              <a:ea typeface="Verdana" pitchFamily="34" charset="0"/>
              <a:cs typeface="Verdana" pitchFamily="34" charset="0"/>
            </a:endParaRPr>
          </a:p>
          <a:p>
            <a:r>
              <a:rPr lang="en-GB" sz="1600" dirty="0">
                <a:latin typeface="Verdana" pitchFamily="34" charset="0"/>
                <a:ea typeface="Verdana" pitchFamily="34" charset="0"/>
                <a:cs typeface="Verdana" pitchFamily="34" charset="0"/>
              </a:rPr>
              <a:t>This presentation: http://eprints.hud.ac.uk/17790</a:t>
            </a:r>
            <a:endParaRPr lang="en-GB" sz="1600" dirty="0" smtClean="0">
              <a:latin typeface="Verdana" pitchFamily="34" charset="0"/>
              <a:ea typeface="Verdana" pitchFamily="34" charset="0"/>
              <a:cs typeface="Verdana" pitchFamily="34" charset="0"/>
            </a:endParaRPr>
          </a:p>
          <a:p>
            <a:endParaRPr lang="en-GB" sz="1600" b="1" dirty="0" smtClean="0">
              <a:latin typeface="Verdana" pitchFamily="34" charset="0"/>
              <a:ea typeface="Verdana" pitchFamily="34" charset="0"/>
              <a:cs typeface="Verdana" pitchFamily="34" charset="0"/>
            </a:endParaRPr>
          </a:p>
          <a:p>
            <a:endParaRPr lang="en-US" sz="1600" b="1" dirty="0">
              <a:latin typeface="Verdana" pitchFamily="34" charset="0"/>
              <a:ea typeface="Verdana" pitchFamily="34" charset="0"/>
              <a:cs typeface="Verdana" pitchFamily="34" charset="0"/>
            </a:endParaRPr>
          </a:p>
        </p:txBody>
      </p:sp>
      <p:pic>
        <p:nvPicPr>
          <p:cNvPr id="9218" name="Picture 2"/>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410200"/>
            <a:ext cx="1566808" cy="96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767475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024744" cy="609600"/>
          </a:xfrm>
        </p:spPr>
        <p:txBody>
          <a:bodyPr>
            <a:normAutofit/>
          </a:bodyPr>
          <a:lstStyle/>
          <a:p>
            <a:r>
              <a:rPr lang="en-US" sz="2400" b="1" dirty="0" smtClean="0">
                <a:solidFill>
                  <a:schemeClr val="tx1"/>
                </a:solidFill>
                <a:latin typeface="Verdana" pitchFamily="34" charset="0"/>
                <a:ea typeface="Verdana" pitchFamily="34" charset="0"/>
                <a:cs typeface="Verdana" pitchFamily="34" charset="0"/>
              </a:rPr>
              <a:t>TERMS: </a:t>
            </a:r>
            <a:r>
              <a:rPr lang="en-US" sz="2400" b="1" dirty="0">
                <a:latin typeface="Verdana" pitchFamily="34" charset="0"/>
                <a:ea typeface="Verdana" pitchFamily="34" charset="0"/>
                <a:cs typeface="Verdana" pitchFamily="34" charset="0"/>
              </a:rPr>
              <a:t>Afternoon wrap-up</a:t>
            </a:r>
          </a:p>
        </p:txBody>
      </p:sp>
      <p:sp>
        <p:nvSpPr>
          <p:cNvPr id="3" name="Content Placeholder 2"/>
          <p:cNvSpPr>
            <a:spLocks noGrp="1"/>
          </p:cNvSpPr>
          <p:nvPr>
            <p:ph sz="quarter" idx="13"/>
          </p:nvPr>
        </p:nvSpPr>
        <p:spPr>
          <a:xfrm>
            <a:off x="1066800" y="1600200"/>
            <a:ext cx="5967984" cy="4800600"/>
          </a:xfrm>
        </p:spPr>
        <p:txBody>
          <a:bodyPr>
            <a:noAutofit/>
          </a:bodyPr>
          <a:lstStyle/>
          <a:p>
            <a:r>
              <a:rPr lang="en-GB" sz="1800" b="1" dirty="0" smtClean="0">
                <a:latin typeface="Verdana" pitchFamily="34" charset="0"/>
                <a:ea typeface="Verdana" pitchFamily="34" charset="0"/>
                <a:cs typeface="Verdana" pitchFamily="34" charset="0"/>
              </a:rPr>
              <a:t>Any further questions?</a:t>
            </a:r>
            <a:endParaRPr lang="en-US" sz="1800" b="1" dirty="0">
              <a:latin typeface="Verdana" pitchFamily="34" charset="0"/>
              <a:ea typeface="Verdana" pitchFamily="34" charset="0"/>
              <a:cs typeface="Verdana" pitchFamily="34" charset="0"/>
            </a:endParaRPr>
          </a:p>
        </p:txBody>
      </p:sp>
      <p:pic>
        <p:nvPicPr>
          <p:cNvPr id="5122" name="Picture 2">
            <a:hlinkClick r:id="rId2"/>
          </p:cNvPr>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5486400"/>
            <a:ext cx="1566808" cy="96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90800" y="5334000"/>
            <a:ext cx="5445722" cy="338554"/>
          </a:xfrm>
          <a:prstGeom prst="rect">
            <a:avLst/>
          </a:prstGeom>
          <a:noFill/>
        </p:spPr>
        <p:txBody>
          <a:bodyPr wrap="none" rtlCol="0">
            <a:spAutoFit/>
          </a:bodyPr>
          <a:lstStyle/>
          <a:p>
            <a:r>
              <a:rPr lang="en-GB" sz="800" dirty="0">
                <a:hlinkClick r:id="rId5"/>
              </a:rPr>
              <a:t>http://www.flickr.com/photos/grahamstone/7765912666/sizes/o/in/photostream</a:t>
            </a:r>
            <a:r>
              <a:rPr lang="en-GB" sz="800" dirty="0" smtClean="0">
                <a:hlinkClick r:id="rId5"/>
              </a:rPr>
              <a:t>/</a:t>
            </a:r>
            <a:endParaRPr lang="en-GB" sz="800" dirty="0" smtClean="0"/>
          </a:p>
          <a:p>
            <a:r>
              <a:rPr lang="en-GB" sz="800" dirty="0"/>
              <a:t>This work is licensed under a Creative Commons Attribution-</a:t>
            </a:r>
            <a:r>
              <a:rPr lang="en-GB" sz="800" dirty="0" err="1"/>
              <a:t>NonCommercial</a:t>
            </a:r>
            <a:r>
              <a:rPr lang="en-GB" sz="800" dirty="0"/>
              <a:t>-</a:t>
            </a:r>
            <a:r>
              <a:rPr lang="en-GB" sz="800" dirty="0" err="1"/>
              <a:t>NoDerivs</a:t>
            </a:r>
            <a:r>
              <a:rPr lang="en-GB" sz="800" dirty="0"/>
              <a:t> 2.0 Generic License</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67000" y="2133600"/>
            <a:ext cx="4267200" cy="3200400"/>
          </a:xfrm>
          <a:prstGeom prst="rect">
            <a:avLst/>
          </a:prstGeom>
        </p:spPr>
      </p:pic>
    </p:spTree>
    <p:extLst>
      <p:ext uri="{BB962C8B-B14F-4D97-AF65-F5344CB8AC3E}">
        <p14:creationId xmlns:p14="http://schemas.microsoft.com/office/powerpoint/2010/main" val="3502627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7024744" cy="572536"/>
          </a:xfrm>
        </p:spPr>
        <p:txBody>
          <a:bodyPr>
            <a:normAutofit/>
          </a:bodyPr>
          <a:lstStyle/>
          <a:p>
            <a:r>
              <a:rPr lang="en-US" sz="2400" b="1" dirty="0" smtClean="0">
                <a:solidFill>
                  <a:schemeClr val="tx1"/>
                </a:solidFill>
                <a:latin typeface="Verdana" pitchFamily="34" charset="0"/>
                <a:ea typeface="Verdana" pitchFamily="34" charset="0"/>
                <a:cs typeface="Verdana" pitchFamily="34" charset="0"/>
              </a:rPr>
              <a:t>Program</a:t>
            </a:r>
            <a:endParaRPr lang="en-US" sz="2400" b="1" dirty="0">
              <a:solidFill>
                <a:schemeClr val="tx1"/>
              </a:solidFill>
              <a:latin typeface="Verdana" pitchFamily="34" charset="0"/>
              <a:ea typeface="Verdana" pitchFamily="34" charset="0"/>
              <a:cs typeface="Verdana" pitchFamily="34" charset="0"/>
            </a:endParaRPr>
          </a:p>
        </p:txBody>
      </p:sp>
      <p:sp>
        <p:nvSpPr>
          <p:cNvPr id="3" name="Content Placeholder 2"/>
          <p:cNvSpPr>
            <a:spLocks noGrp="1"/>
          </p:cNvSpPr>
          <p:nvPr>
            <p:ph sz="quarter" idx="13"/>
          </p:nvPr>
        </p:nvSpPr>
        <p:spPr>
          <a:xfrm>
            <a:off x="1042416" y="1524000"/>
            <a:ext cx="5586984" cy="4724400"/>
          </a:xfrm>
        </p:spPr>
        <p:txBody>
          <a:bodyPr>
            <a:noAutofit/>
          </a:bodyPr>
          <a:lstStyle/>
          <a:p>
            <a:r>
              <a:rPr lang="en-GB" sz="1800" b="1" dirty="0" smtClean="0">
                <a:latin typeface="Verdana" pitchFamily="34" charset="0"/>
                <a:ea typeface="Verdana" pitchFamily="34" charset="0"/>
                <a:cs typeface="Verdana" pitchFamily="34" charset="0"/>
              </a:rPr>
              <a:t>Lunch</a:t>
            </a:r>
          </a:p>
          <a:p>
            <a:endParaRPr lang="en-GB" sz="1800" b="1" dirty="0">
              <a:latin typeface="Verdana" pitchFamily="34" charset="0"/>
              <a:ea typeface="Verdana" pitchFamily="34" charset="0"/>
              <a:cs typeface="Verdana" pitchFamily="34" charset="0"/>
            </a:endParaRPr>
          </a:p>
          <a:p>
            <a:r>
              <a:rPr lang="en-GB" sz="1800" b="1" dirty="0" smtClean="0">
                <a:latin typeface="Verdana" pitchFamily="34" charset="0"/>
                <a:ea typeface="Verdana" pitchFamily="34" charset="0"/>
                <a:cs typeface="Verdana" pitchFamily="34" charset="0"/>
              </a:rPr>
              <a:t>TERMS 4&amp;5</a:t>
            </a:r>
          </a:p>
          <a:p>
            <a:pPr lvl="1"/>
            <a:r>
              <a:rPr lang="en-GB" sz="1600" b="1" dirty="0" smtClean="0">
                <a:latin typeface="Verdana" pitchFamily="34" charset="0"/>
                <a:ea typeface="Verdana" pitchFamily="34" charset="0"/>
                <a:cs typeface="Verdana" pitchFamily="34" charset="0"/>
              </a:rPr>
              <a:t>Hands-on activity</a:t>
            </a:r>
          </a:p>
          <a:p>
            <a:pPr lvl="1"/>
            <a:endParaRPr lang="en-GB" sz="1600" b="1" dirty="0" smtClean="0">
              <a:latin typeface="Verdana" pitchFamily="34" charset="0"/>
              <a:ea typeface="Verdana" pitchFamily="34" charset="0"/>
              <a:cs typeface="Verdana" pitchFamily="34" charset="0"/>
            </a:endParaRPr>
          </a:p>
          <a:p>
            <a:r>
              <a:rPr lang="en-GB" sz="1800" b="1" dirty="0" smtClean="0">
                <a:latin typeface="Verdana" pitchFamily="34" charset="0"/>
                <a:ea typeface="Verdana" pitchFamily="34" charset="0"/>
                <a:cs typeface="Verdana" pitchFamily="34" charset="0"/>
              </a:rPr>
              <a:t>TERMS 6</a:t>
            </a:r>
          </a:p>
          <a:p>
            <a:pPr lvl="1"/>
            <a:r>
              <a:rPr lang="en-GB" sz="1600" b="1" dirty="0" smtClean="0">
                <a:latin typeface="Verdana" pitchFamily="34" charset="0"/>
                <a:ea typeface="Verdana" pitchFamily="34" charset="0"/>
                <a:cs typeface="Verdana" pitchFamily="34" charset="0"/>
              </a:rPr>
              <a:t>Hands-on activity</a:t>
            </a:r>
          </a:p>
          <a:p>
            <a:pPr lvl="1"/>
            <a:endParaRPr lang="en-GB" sz="1600" b="1" dirty="0" smtClean="0">
              <a:latin typeface="Verdana" pitchFamily="34" charset="0"/>
              <a:ea typeface="Verdana" pitchFamily="34" charset="0"/>
              <a:cs typeface="Verdana" pitchFamily="34" charset="0"/>
            </a:endParaRPr>
          </a:p>
          <a:p>
            <a:r>
              <a:rPr lang="en-GB" sz="1800" b="1" dirty="0" smtClean="0">
                <a:latin typeface="Verdana" pitchFamily="34" charset="0"/>
                <a:ea typeface="Verdana" pitchFamily="34" charset="0"/>
                <a:cs typeface="Verdana" pitchFamily="34" charset="0"/>
              </a:rPr>
              <a:t>Afternoon Break</a:t>
            </a:r>
          </a:p>
          <a:p>
            <a:endParaRPr lang="en-GB" sz="1800" b="1" dirty="0">
              <a:latin typeface="Verdana" pitchFamily="34" charset="0"/>
              <a:ea typeface="Verdana" pitchFamily="34" charset="0"/>
              <a:cs typeface="Verdana" pitchFamily="34" charset="0"/>
            </a:endParaRPr>
          </a:p>
          <a:p>
            <a:r>
              <a:rPr lang="en-GB" sz="1800" b="1" dirty="0" smtClean="0">
                <a:latin typeface="Verdana" pitchFamily="34" charset="0"/>
                <a:ea typeface="Verdana" pitchFamily="34" charset="0"/>
                <a:cs typeface="Verdana" pitchFamily="34" charset="0"/>
              </a:rPr>
              <a:t>Workflow Developments</a:t>
            </a:r>
          </a:p>
          <a:p>
            <a:endParaRPr lang="en-GB" sz="1800" b="1" dirty="0">
              <a:latin typeface="Verdana" pitchFamily="34" charset="0"/>
              <a:ea typeface="Verdana" pitchFamily="34" charset="0"/>
              <a:cs typeface="Verdana" pitchFamily="34" charset="0"/>
            </a:endParaRPr>
          </a:p>
          <a:p>
            <a:r>
              <a:rPr lang="en-GB" sz="1800" b="1" dirty="0" smtClean="0">
                <a:latin typeface="Verdana" pitchFamily="34" charset="0"/>
                <a:ea typeface="Verdana" pitchFamily="34" charset="0"/>
                <a:cs typeface="Verdana" pitchFamily="34" charset="0"/>
              </a:rPr>
              <a:t>Wrap up/Questions</a:t>
            </a:r>
            <a:endParaRPr lang="en-GB" sz="1800" b="1" dirty="0">
              <a:latin typeface="Verdana" pitchFamily="34" charset="0"/>
              <a:ea typeface="Verdana" pitchFamily="34" charset="0"/>
              <a:cs typeface="Verdana" pitchFamily="34" charset="0"/>
            </a:endParaRPr>
          </a:p>
        </p:txBody>
      </p:sp>
      <p:pic>
        <p:nvPicPr>
          <p:cNvPr id="2050" name="Picture 2">
            <a:hlinkClick r:id="rId3"/>
          </p:cNvPr>
          <p:cNvPicPr>
            <a:picLocks noGrp="1" noChangeAspect="1" noChangeArrowheads="1"/>
          </p:cNvPicPr>
          <p:nvPr>
            <p:ph sz="quarter" idx="14"/>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5486400"/>
            <a:ext cx="1566808" cy="96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7847" y="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0789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7024744" cy="572536"/>
          </a:xfrm>
        </p:spPr>
        <p:txBody>
          <a:bodyPr>
            <a:normAutofit/>
          </a:bodyPr>
          <a:lstStyle/>
          <a:p>
            <a:r>
              <a:rPr lang="en-US" sz="2400" b="1" dirty="0" smtClean="0">
                <a:solidFill>
                  <a:schemeClr val="tx1"/>
                </a:solidFill>
                <a:latin typeface="Verdana" pitchFamily="34" charset="0"/>
                <a:ea typeface="Verdana" pitchFamily="34" charset="0"/>
                <a:cs typeface="Verdana" pitchFamily="34" charset="0"/>
              </a:rPr>
              <a:t>Introductions and hands-on activities</a:t>
            </a:r>
            <a:endParaRPr lang="en-US" sz="2400" b="1" dirty="0">
              <a:solidFill>
                <a:schemeClr val="tx1"/>
              </a:solidFill>
              <a:latin typeface="Verdana" pitchFamily="34" charset="0"/>
              <a:ea typeface="Verdana" pitchFamily="34" charset="0"/>
              <a:cs typeface="Verdana" pitchFamily="34" charset="0"/>
            </a:endParaRPr>
          </a:p>
        </p:txBody>
      </p:sp>
      <p:sp>
        <p:nvSpPr>
          <p:cNvPr id="3" name="Content Placeholder 2"/>
          <p:cNvSpPr>
            <a:spLocks noGrp="1"/>
          </p:cNvSpPr>
          <p:nvPr>
            <p:ph sz="quarter" idx="13"/>
          </p:nvPr>
        </p:nvSpPr>
        <p:spPr>
          <a:xfrm>
            <a:off x="1042416" y="1524000"/>
            <a:ext cx="5586984" cy="4724400"/>
          </a:xfrm>
        </p:spPr>
        <p:txBody>
          <a:bodyPr>
            <a:noAutofit/>
          </a:bodyPr>
          <a:lstStyle/>
          <a:p>
            <a:r>
              <a:rPr lang="en-GB" sz="1800" b="1" dirty="0" smtClean="0">
                <a:latin typeface="Verdana" pitchFamily="34" charset="0"/>
                <a:ea typeface="Verdana" pitchFamily="34" charset="0"/>
                <a:cs typeface="Verdana" pitchFamily="34" charset="0"/>
              </a:rPr>
              <a:t>5 groups of 4</a:t>
            </a:r>
          </a:p>
          <a:p>
            <a:endParaRPr lang="en-GB" sz="1800" b="1" dirty="0">
              <a:latin typeface="Verdana" pitchFamily="34" charset="0"/>
              <a:ea typeface="Verdana" pitchFamily="34" charset="0"/>
              <a:cs typeface="Verdana" pitchFamily="34" charset="0"/>
            </a:endParaRPr>
          </a:p>
          <a:p>
            <a:pPr latinLnBrk="1"/>
            <a:r>
              <a:rPr lang="en-US" sz="1800" b="1" dirty="0" smtClean="0">
                <a:latin typeface="Verdana" pitchFamily="34" charset="0"/>
                <a:ea typeface="Verdana" pitchFamily="34" charset="0"/>
                <a:cs typeface="Verdana" pitchFamily="34" charset="0"/>
              </a:rPr>
              <a:t>Areas </a:t>
            </a:r>
            <a:r>
              <a:rPr lang="en-US" sz="1800" b="1" dirty="0">
                <a:latin typeface="Verdana" pitchFamily="34" charset="0"/>
                <a:ea typeface="Verdana" pitchFamily="34" charset="0"/>
                <a:cs typeface="Verdana" pitchFamily="34" charset="0"/>
              </a:rPr>
              <a:t>to choose </a:t>
            </a:r>
            <a:r>
              <a:rPr lang="en-US" sz="1800" b="1" dirty="0" smtClean="0">
                <a:latin typeface="Verdana" pitchFamily="34" charset="0"/>
                <a:ea typeface="Verdana" pitchFamily="34" charset="0"/>
                <a:cs typeface="Verdana" pitchFamily="34" charset="0"/>
              </a:rPr>
              <a:t>from:</a:t>
            </a:r>
            <a:endParaRPr lang="en-GB" sz="1800" b="1" dirty="0">
              <a:latin typeface="Verdana" pitchFamily="34" charset="0"/>
              <a:ea typeface="Verdana" pitchFamily="34" charset="0"/>
              <a:cs typeface="Verdana" pitchFamily="34" charset="0"/>
            </a:endParaRPr>
          </a:p>
          <a:p>
            <a:pPr lvl="1" latinLnBrk="1"/>
            <a:r>
              <a:rPr lang="en-US" sz="1400" b="1" dirty="0">
                <a:latin typeface="Verdana" pitchFamily="34" charset="0"/>
                <a:ea typeface="Verdana" pitchFamily="34" charset="0"/>
                <a:cs typeface="Verdana" pitchFamily="34" charset="0"/>
              </a:rPr>
              <a:t>E</a:t>
            </a:r>
            <a:r>
              <a:rPr lang="en-US" sz="1400" b="1" dirty="0" smtClean="0">
                <a:latin typeface="Verdana" pitchFamily="34" charset="0"/>
                <a:ea typeface="Verdana" pitchFamily="34" charset="0"/>
                <a:cs typeface="Verdana" pitchFamily="34" charset="0"/>
              </a:rPr>
              <a:t>-book </a:t>
            </a:r>
            <a:r>
              <a:rPr lang="en-US" sz="1400" b="1" dirty="0">
                <a:latin typeface="Verdana" pitchFamily="34" charset="0"/>
                <a:ea typeface="Verdana" pitchFamily="34" charset="0"/>
                <a:cs typeface="Verdana" pitchFamily="34" charset="0"/>
              </a:rPr>
              <a:t>platform or package</a:t>
            </a:r>
            <a:endParaRPr lang="en-GB" sz="1400" b="1" dirty="0">
              <a:latin typeface="Verdana" pitchFamily="34" charset="0"/>
              <a:ea typeface="Verdana" pitchFamily="34" charset="0"/>
              <a:cs typeface="Verdana" pitchFamily="34" charset="0"/>
            </a:endParaRPr>
          </a:p>
          <a:p>
            <a:pPr lvl="1" latinLnBrk="1"/>
            <a:r>
              <a:rPr lang="en-US" sz="1400" b="1" dirty="0">
                <a:latin typeface="Verdana" pitchFamily="34" charset="0"/>
                <a:ea typeface="Verdana" pitchFamily="34" charset="0"/>
                <a:cs typeface="Verdana" pitchFamily="34" charset="0"/>
              </a:rPr>
              <a:t>E</a:t>
            </a:r>
            <a:r>
              <a:rPr lang="en-US" sz="1400" b="1" dirty="0" smtClean="0">
                <a:latin typeface="Verdana" pitchFamily="34" charset="0"/>
                <a:ea typeface="Verdana" pitchFamily="34" charset="0"/>
                <a:cs typeface="Verdana" pitchFamily="34" charset="0"/>
              </a:rPr>
              <a:t>-journal </a:t>
            </a:r>
            <a:r>
              <a:rPr lang="en-US" sz="1400" b="1" dirty="0">
                <a:latin typeface="Verdana" pitchFamily="34" charset="0"/>
                <a:ea typeface="Verdana" pitchFamily="34" charset="0"/>
                <a:cs typeface="Verdana" pitchFamily="34" charset="0"/>
              </a:rPr>
              <a:t>package</a:t>
            </a:r>
            <a:endParaRPr lang="en-GB" sz="1400" b="1" dirty="0">
              <a:latin typeface="Verdana" pitchFamily="34" charset="0"/>
              <a:ea typeface="Verdana" pitchFamily="34" charset="0"/>
              <a:cs typeface="Verdana" pitchFamily="34" charset="0"/>
            </a:endParaRPr>
          </a:p>
          <a:p>
            <a:pPr lvl="1" latinLnBrk="1"/>
            <a:r>
              <a:rPr lang="en-US" sz="1400" b="1" dirty="0">
                <a:latin typeface="Verdana" pitchFamily="34" charset="0"/>
                <a:ea typeface="Verdana" pitchFamily="34" charset="0"/>
                <a:cs typeface="Verdana" pitchFamily="34" charset="0"/>
              </a:rPr>
              <a:t>D</a:t>
            </a:r>
            <a:r>
              <a:rPr lang="en-US" sz="1400" b="1" dirty="0" smtClean="0">
                <a:latin typeface="Verdana" pitchFamily="34" charset="0"/>
                <a:ea typeface="Verdana" pitchFamily="34" charset="0"/>
                <a:cs typeface="Verdana" pitchFamily="34" charset="0"/>
              </a:rPr>
              <a:t>atabase</a:t>
            </a:r>
            <a:endParaRPr lang="en-GB" sz="1400" b="1" dirty="0">
              <a:latin typeface="Verdana" pitchFamily="34" charset="0"/>
              <a:ea typeface="Verdana" pitchFamily="34" charset="0"/>
              <a:cs typeface="Verdana" pitchFamily="34" charset="0"/>
            </a:endParaRPr>
          </a:p>
          <a:p>
            <a:pPr lvl="1" latinLnBrk="1"/>
            <a:r>
              <a:rPr lang="en-US" sz="1400" b="1" dirty="0" smtClean="0">
                <a:latin typeface="Verdana" pitchFamily="34" charset="0"/>
                <a:ea typeface="Verdana" pitchFamily="34" charset="0"/>
                <a:cs typeface="Verdana" pitchFamily="34" charset="0"/>
              </a:rPr>
              <a:t>Service</a:t>
            </a:r>
            <a:r>
              <a:rPr lang="en-US" sz="1400" b="1" dirty="0">
                <a:latin typeface="Verdana" pitchFamily="34" charset="0"/>
                <a:ea typeface="Verdana" pitchFamily="34" charset="0"/>
                <a:cs typeface="Verdana" pitchFamily="34" charset="0"/>
              </a:rPr>
              <a:t>, e.g. discovery tool </a:t>
            </a:r>
            <a:endParaRPr lang="en-GB" sz="1400" b="1" dirty="0">
              <a:latin typeface="Verdana" pitchFamily="34" charset="0"/>
              <a:ea typeface="Verdana" pitchFamily="34" charset="0"/>
              <a:cs typeface="Verdana" pitchFamily="34" charset="0"/>
            </a:endParaRPr>
          </a:p>
          <a:p>
            <a:pPr lvl="1"/>
            <a:r>
              <a:rPr lang="en-GB" sz="1400" b="1" dirty="0">
                <a:latin typeface="Verdana" pitchFamily="34" charset="0"/>
                <a:ea typeface="Verdana" pitchFamily="34" charset="0"/>
                <a:cs typeface="Verdana" pitchFamily="34" charset="0"/>
              </a:rPr>
              <a:t>J</a:t>
            </a:r>
            <a:r>
              <a:rPr lang="en-GB" sz="1400" b="1" dirty="0" smtClean="0">
                <a:latin typeface="Verdana" pitchFamily="34" charset="0"/>
                <a:ea typeface="Verdana" pitchFamily="34" charset="0"/>
                <a:cs typeface="Verdana" pitchFamily="34" charset="0"/>
              </a:rPr>
              <a:t>ournal archive</a:t>
            </a:r>
          </a:p>
          <a:p>
            <a:pPr lvl="1"/>
            <a:r>
              <a:rPr lang="en-GB" sz="1400" b="1" dirty="0" smtClean="0">
                <a:latin typeface="Verdana" pitchFamily="34" charset="0"/>
                <a:ea typeface="Verdana" pitchFamily="34" charset="0"/>
                <a:cs typeface="Verdana" pitchFamily="34" charset="0"/>
              </a:rPr>
              <a:t>Others?</a:t>
            </a:r>
          </a:p>
          <a:p>
            <a:pPr lvl="1"/>
            <a:endParaRPr lang="en-GB" sz="1400" b="1" dirty="0">
              <a:latin typeface="Verdana" pitchFamily="34" charset="0"/>
              <a:ea typeface="Verdana" pitchFamily="34" charset="0"/>
              <a:cs typeface="Verdana" pitchFamily="34" charset="0"/>
            </a:endParaRPr>
          </a:p>
          <a:p>
            <a:r>
              <a:rPr lang="en-GB" sz="1600" b="1" dirty="0" smtClean="0">
                <a:latin typeface="Verdana" pitchFamily="34" charset="0"/>
                <a:ea typeface="Verdana" pitchFamily="34" charset="0"/>
                <a:cs typeface="Verdana" pitchFamily="34" charset="0"/>
              </a:rPr>
              <a:t>We don’t need to have 1 group for each, but stick with the areas throughout the day in order to build up the processes to take back with you</a:t>
            </a:r>
          </a:p>
          <a:p>
            <a:endParaRPr lang="en-GB" sz="1600" b="1" dirty="0">
              <a:latin typeface="Verdana" pitchFamily="34" charset="0"/>
              <a:ea typeface="Verdana" pitchFamily="34" charset="0"/>
              <a:cs typeface="Verdana" pitchFamily="34" charset="0"/>
            </a:endParaRPr>
          </a:p>
          <a:p>
            <a:r>
              <a:rPr lang="en-GB" sz="1600" b="1" dirty="0" smtClean="0">
                <a:latin typeface="Verdana" pitchFamily="34" charset="0"/>
                <a:ea typeface="Verdana" pitchFamily="34" charset="0"/>
                <a:cs typeface="Verdana" pitchFamily="34" charset="0"/>
              </a:rPr>
              <a:t>We would like your permission to share your thoughts today on the TERMS wiki</a:t>
            </a:r>
            <a:endParaRPr lang="en-GB" sz="1600" b="1" dirty="0">
              <a:latin typeface="Verdana" pitchFamily="34" charset="0"/>
              <a:ea typeface="Verdana" pitchFamily="34" charset="0"/>
              <a:cs typeface="Verdana" pitchFamily="34" charset="0"/>
            </a:endParaRPr>
          </a:p>
        </p:txBody>
      </p:sp>
      <p:pic>
        <p:nvPicPr>
          <p:cNvPr id="2050" name="Picture 2">
            <a:hlinkClick r:id="rId3"/>
          </p:cNvPr>
          <p:cNvPicPr>
            <a:picLocks noGrp="1" noChangeAspect="1" noChangeArrowheads="1"/>
          </p:cNvPicPr>
          <p:nvPr>
            <p:ph sz="quarter" idx="14"/>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5486400"/>
            <a:ext cx="1566808" cy="96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7847" y="0"/>
            <a:ext cx="17002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87359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TERMS">
      <a:dk1>
        <a:sysClr val="windowText" lastClr="000000"/>
      </a:dk1>
      <a:lt1>
        <a:sysClr val="window" lastClr="FFFFFF"/>
      </a:lt1>
      <a:dk2>
        <a:srgbClr val="3E3D2D"/>
      </a:dk2>
      <a:lt2>
        <a:srgbClr val="CAF278"/>
      </a:lt2>
      <a:accent1>
        <a:srgbClr val="94C600"/>
      </a:accent1>
      <a:accent2>
        <a:srgbClr val="4A6300"/>
      </a:accent2>
      <a:accent3>
        <a:srgbClr val="0070C0"/>
      </a:accent3>
      <a:accent4>
        <a:srgbClr val="00B0F0"/>
      </a:accent4>
      <a:accent5>
        <a:srgbClr val="956B43"/>
      </a:accent5>
      <a:accent6>
        <a:srgbClr val="A5A5A5"/>
      </a:accent6>
      <a:hlink>
        <a:srgbClr val="002060"/>
      </a:hlink>
      <a:folHlink>
        <a:srgbClr val="3F3F3F"/>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1935</TotalTime>
  <Words>3756</Words>
  <Application>Microsoft Office PowerPoint</Application>
  <PresentationFormat>On-screen Show (4:3)</PresentationFormat>
  <Paragraphs>796</Paragraphs>
  <Slides>75</Slides>
  <Notes>28</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Austin</vt:lpstr>
      <vt:lpstr>PowerPoint Presentation</vt:lpstr>
      <vt:lpstr>Introducing TERMS</vt:lpstr>
      <vt:lpstr>Needs assessment</vt:lpstr>
      <vt:lpstr>Needs assessment</vt:lpstr>
      <vt:lpstr>PowerPoint Presentation</vt:lpstr>
      <vt:lpstr>Techniques in E-Resources Management</vt:lpstr>
      <vt:lpstr>Program</vt:lpstr>
      <vt:lpstr>Program</vt:lpstr>
      <vt:lpstr>Introductions and hands-on activities</vt:lpstr>
      <vt:lpstr>PowerPoint Presentation</vt:lpstr>
      <vt:lpstr>TERMS 1: Investigation of New Content</vt:lpstr>
      <vt:lpstr>TERMS 1:  Know what you want to achieve</vt:lpstr>
      <vt:lpstr>TERMS 1:  Write your specification document</vt:lpstr>
      <vt:lpstr>TERMS 1:  Get the Right Team</vt:lpstr>
      <vt:lpstr>TERMS 1: Desk top review and trial</vt:lpstr>
      <vt:lpstr>TERMS 1: Talk to Suppliers/Vendors</vt:lpstr>
      <vt:lpstr>TERMS 1: Sustainability</vt:lpstr>
      <vt:lpstr>TERMS 1: Hands-on activity</vt:lpstr>
      <vt:lpstr>PowerPoint Presentation</vt:lpstr>
      <vt:lpstr>TERMS 2: Acquisition</vt:lpstr>
      <vt:lpstr>TERMS 2: Compare Specifications</vt:lpstr>
      <vt:lpstr>TERMS 2: Negotiation Points</vt:lpstr>
      <vt:lpstr>TERMS 2: License Review</vt:lpstr>
      <vt:lpstr>TERMS 2: Re-negotiate license as needed</vt:lpstr>
      <vt:lpstr>TERMS 2:  Signing Authority</vt:lpstr>
      <vt:lpstr>TERMS 2: Record Administrative Metadata</vt:lpstr>
      <vt:lpstr>TERMS 2: Hands-on activity</vt:lpstr>
      <vt:lpstr>TERMS: Morning break</vt:lpstr>
      <vt:lpstr>PowerPoint Presentation</vt:lpstr>
      <vt:lpstr>TERMS 3: Implementation</vt:lpstr>
      <vt:lpstr>TERMS 3: Test</vt:lpstr>
      <vt:lpstr>TERMS 3: Marketing plan</vt:lpstr>
      <vt:lpstr>TERMS 3: Train and document</vt:lpstr>
      <vt:lpstr>TERMS 3: Soft launch</vt:lpstr>
      <vt:lpstr>TERMS 3: Assess Feedback</vt:lpstr>
      <vt:lpstr>TERMS 3: Launch</vt:lpstr>
      <vt:lpstr>TERMS 3: Hands-on activity</vt:lpstr>
      <vt:lpstr>PowerPoint Presentation</vt:lpstr>
      <vt:lpstr>TERMS: Morning wrap-up</vt:lpstr>
      <vt:lpstr>PowerPoint Presentation</vt:lpstr>
      <vt:lpstr>TERMS 4: Ongoing Evaluation &amp; Access</vt:lpstr>
      <vt:lpstr>TERMS 4:  Types of evaluation</vt:lpstr>
      <vt:lpstr>TERMS 4: Check the implementation</vt:lpstr>
      <vt:lpstr>TERMS 4: Ask your users</vt:lpstr>
      <vt:lpstr>TERMS 4:  Changes to coverage/platform migration</vt:lpstr>
      <vt:lpstr>TERMS 4: Track Downtime/Availability</vt:lpstr>
      <vt:lpstr>TERMS 4: Communicate with the vendor</vt:lpstr>
      <vt:lpstr>PowerPoint Presentation</vt:lpstr>
      <vt:lpstr>TERMS 5: Annual Review</vt:lpstr>
      <vt:lpstr>TERMS 5: Set a Schedule</vt:lpstr>
      <vt:lpstr>TERMS 5: Confirm costs</vt:lpstr>
      <vt:lpstr>TERMS 5:  Usage Statistics</vt:lpstr>
      <vt:lpstr>TERMS 5: Example of resource report</vt:lpstr>
      <vt:lpstr>TERMS 5: Example of usage workflow</vt:lpstr>
      <vt:lpstr>TERMS 5: Make choice/renegotiate or cancel</vt:lpstr>
      <vt:lpstr>TERMS 4&amp;5: Hands-on activity</vt:lpstr>
      <vt:lpstr>PowerPoint Presentation</vt:lpstr>
      <vt:lpstr>TERMS 6: Cancellation &amp; Replacement</vt:lpstr>
      <vt:lpstr>TERMS 6: Consult with stakeholders</vt:lpstr>
      <vt:lpstr>TERMS 6: Notify provider/vendor</vt:lpstr>
      <vt:lpstr>TERMS 6: Notify patron base</vt:lpstr>
      <vt:lpstr>TERMS 6: Notate records</vt:lpstr>
      <vt:lpstr>TERMS 6: Explore OA Options</vt:lpstr>
      <vt:lpstr>TERMS 6: Evaluate replacement options</vt:lpstr>
      <vt:lpstr>TERMS 6: Hands-on activity</vt:lpstr>
      <vt:lpstr>TERMS: Afternoon break</vt:lpstr>
      <vt:lpstr>PowerPoint Presentation</vt:lpstr>
      <vt:lpstr>TERMS: Workflow Developments</vt:lpstr>
      <vt:lpstr>TERMS: Workflow Developments</vt:lpstr>
      <vt:lpstr>PowerPoint Presentation</vt:lpstr>
      <vt:lpstr>Future Considerations</vt:lpstr>
      <vt:lpstr>Contact Information</vt:lpstr>
      <vt:lpstr>Where to find us</vt:lpstr>
      <vt:lpstr>References</vt:lpstr>
      <vt:lpstr>TERMS: Afternoon wrap-up</vt:lpstr>
    </vt:vector>
  </TitlesOfParts>
  <Company>Portland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Library Technologies</dc:creator>
  <cp:lastModifiedBy>University of Huddersfield</cp:lastModifiedBy>
  <cp:revision>106</cp:revision>
  <dcterms:created xsi:type="dcterms:W3CDTF">2013-02-08T23:12:04Z</dcterms:created>
  <dcterms:modified xsi:type="dcterms:W3CDTF">2013-06-24T16:06:51Z</dcterms:modified>
</cp:coreProperties>
</file>