
<file path=[Content_Types].xml><?xml version="1.0" encoding="utf-8"?>
<Types xmlns="http://schemas.openxmlformats.org/package/2006/content-types">
  <Default Extension="png" ContentType="image/png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65" r:id="rId3"/>
    <p:sldMasterId id="2147483654" r:id="rId4"/>
    <p:sldMasterId id="2147483656" r:id="rId5"/>
    <p:sldMasterId id="2147483657" r:id="rId6"/>
    <p:sldMasterId id="2147483658" r:id="rId7"/>
    <p:sldMasterId id="2147483659" r:id="rId8"/>
    <p:sldMasterId id="2147483660" r:id="rId9"/>
    <p:sldMasterId id="2147483661" r:id="rId10"/>
    <p:sldMasterId id="2147483662" r:id="rId11"/>
    <p:sldMasterId id="2147483663" r:id="rId12"/>
    <p:sldMasterId id="2147483664" r:id="rId13"/>
  </p:sldMasterIdLst>
  <p:notesMasterIdLst>
    <p:notesMasterId r:id="rId57"/>
  </p:notesMasterIdLst>
  <p:handoutMasterIdLst>
    <p:handoutMasterId r:id="rId58"/>
  </p:handoutMasterIdLst>
  <p:sldIdLst>
    <p:sldId id="278" r:id="rId14"/>
    <p:sldId id="410" r:id="rId15"/>
    <p:sldId id="458" r:id="rId16"/>
    <p:sldId id="472" r:id="rId17"/>
    <p:sldId id="473" r:id="rId18"/>
    <p:sldId id="474" r:id="rId19"/>
    <p:sldId id="475" r:id="rId20"/>
    <p:sldId id="476" r:id="rId21"/>
    <p:sldId id="477" r:id="rId22"/>
    <p:sldId id="487" r:id="rId23"/>
    <p:sldId id="488" r:id="rId24"/>
    <p:sldId id="327" r:id="rId25"/>
    <p:sldId id="483" r:id="rId26"/>
    <p:sldId id="484" r:id="rId27"/>
    <p:sldId id="485" r:id="rId28"/>
    <p:sldId id="486" r:id="rId29"/>
    <p:sldId id="416" r:id="rId30"/>
    <p:sldId id="390" r:id="rId31"/>
    <p:sldId id="437" r:id="rId32"/>
    <p:sldId id="423" r:id="rId33"/>
    <p:sldId id="424" r:id="rId34"/>
    <p:sldId id="425" r:id="rId35"/>
    <p:sldId id="426" r:id="rId36"/>
    <p:sldId id="427" r:id="rId37"/>
    <p:sldId id="428" r:id="rId38"/>
    <p:sldId id="429" r:id="rId39"/>
    <p:sldId id="430" r:id="rId40"/>
    <p:sldId id="431" r:id="rId41"/>
    <p:sldId id="432" r:id="rId42"/>
    <p:sldId id="433" r:id="rId43"/>
    <p:sldId id="434" r:id="rId44"/>
    <p:sldId id="435" r:id="rId45"/>
    <p:sldId id="436" r:id="rId46"/>
    <p:sldId id="369" r:id="rId47"/>
    <p:sldId id="444" r:id="rId48"/>
    <p:sldId id="454" r:id="rId49"/>
    <p:sldId id="455" r:id="rId50"/>
    <p:sldId id="456" r:id="rId51"/>
    <p:sldId id="457" r:id="rId52"/>
    <p:sldId id="379" r:id="rId53"/>
    <p:sldId id="422" r:id="rId54"/>
    <p:sldId id="333" r:id="rId55"/>
    <p:sldId id="304" r:id="rId56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772"/>
    <a:srgbClr val="CC0000"/>
    <a:srgbClr val="005A84"/>
    <a:srgbClr val="6254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61" autoAdjust="0"/>
    <p:restoredTop sz="87814" autoAdjust="0"/>
  </p:normalViewPr>
  <p:slideViewPr>
    <p:cSldViewPr>
      <p:cViewPr>
        <p:scale>
          <a:sx n="71" d="100"/>
          <a:sy n="71" d="100"/>
        </p:scale>
        <p:origin x="-1392" y="-6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slide" Target="slides/slide29.xml"/><Relationship Id="rId47" Type="http://schemas.openxmlformats.org/officeDocument/2006/relationships/slide" Target="slides/slide34.xml"/><Relationship Id="rId50" Type="http://schemas.openxmlformats.org/officeDocument/2006/relationships/slide" Target="slides/slide37.xml"/><Relationship Id="rId55" Type="http://schemas.openxmlformats.org/officeDocument/2006/relationships/slide" Target="slides/slide42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41" Type="http://schemas.openxmlformats.org/officeDocument/2006/relationships/slide" Target="slides/slide28.xml"/><Relationship Id="rId54" Type="http://schemas.openxmlformats.org/officeDocument/2006/relationships/slide" Target="slides/slide41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slide" Target="slides/slide32.xml"/><Relationship Id="rId53" Type="http://schemas.openxmlformats.org/officeDocument/2006/relationships/slide" Target="slides/slide40.xml"/><Relationship Id="rId58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49" Type="http://schemas.openxmlformats.org/officeDocument/2006/relationships/slide" Target="slides/slide36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slide" Target="slides/slide31.xml"/><Relationship Id="rId52" Type="http://schemas.openxmlformats.org/officeDocument/2006/relationships/slide" Target="slides/slide39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slide" Target="slides/slide30.xml"/><Relationship Id="rId48" Type="http://schemas.openxmlformats.org/officeDocument/2006/relationships/slide" Target="slides/slide35.xml"/><Relationship Id="rId56" Type="http://schemas.openxmlformats.org/officeDocument/2006/relationships/slide" Target="slides/slide43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slide" Target="slides/slide33.xml"/><Relationship Id="rId5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spcBef>
                <a:spcPct val="2000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spcBef>
                <a:spcPct val="2000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fld id="{8567B53F-1B9C-4AEB-A23D-883624BE8014}" type="datetimeFigureOut">
              <a:rPr lang="en-US"/>
              <a:pPr>
                <a:defRPr/>
              </a:pPr>
              <a:t>1/8/2013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spcBef>
                <a:spcPct val="2000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spcBef>
                <a:spcPct val="2000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fld id="{F0AA51E5-5619-4662-A3E7-D9541046DB0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9733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53" tIns="46077" rIns="92153" bIns="46077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53" tIns="46077" rIns="92153" bIns="46077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53" tIns="46077" rIns="92153" bIns="46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53" tIns="46077" rIns="92153" bIns="46077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53" tIns="46077" rIns="92153" bIns="46077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fld id="{ACC4DBE7-24C4-4032-BE4A-3D6F7BAE2EA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18824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5C567F-1EB3-4138-885F-46FFE18FCD2F}" type="slidenum">
              <a:rPr lang="en-GB" smtClean="0"/>
              <a:pPr>
                <a:defRPr/>
              </a:pPr>
              <a:t>1</a:t>
            </a:fld>
            <a:endParaRPr lang="en-GB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dirty="0" smtClean="0"/>
              <a:t>Average number of books borrowed by students graduating with an honour for the last 6 years.  For each student, only their 1st year of</a:t>
            </a:r>
            <a:r>
              <a:rPr lang="en-GB" baseline="0" dirty="0" smtClean="0"/>
              <a:t> loans</a:t>
            </a:r>
            <a:r>
              <a:rPr lang="en-GB" dirty="0" smtClean="0"/>
              <a:t> are including in the average.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smtClean="0"/>
              <a:t>‘Mature’ = 21 or over on entry.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3303096-49D6-4E53-B1AF-BF57164D16CA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463C9C-AED2-4F16-AAC2-5D63C7BFC69E}" type="slidenum">
              <a:rPr lang="en-GB" smtClean="0"/>
              <a:pPr>
                <a:defRPr/>
              </a:pPr>
              <a:t>41</a:t>
            </a:fld>
            <a:endParaRPr lang="en-GB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CDA136-8774-4F46-8E89-912EC87B5D24}" type="slidenum">
              <a:rPr lang="en-GB" smtClean="0"/>
              <a:pPr>
                <a:defRPr/>
              </a:pPr>
              <a:t>43</a:t>
            </a:fld>
            <a:endParaRPr lang="en-GB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UofH w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260350"/>
            <a:ext cx="7772400" cy="900113"/>
          </a:xfrm>
        </p:spPr>
        <p:txBody>
          <a:bodyPr/>
          <a:lstStyle>
            <a:lvl1pPr algn="l">
              <a:defRPr sz="31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7183" name="Rectangle 1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r>
              <a:rPr lang="en-GB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141408-F207-4072-AEB5-DD5B925E943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28DD2-B14A-4E6F-8EB4-F3492CD3B95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4961EB-10C1-40EA-A8C3-3A0F9D55B84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1B0F09-02F8-4A0D-98F0-EE3291169D0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669CE5-F305-430E-A6A9-EAA54930CE6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845345-5682-4421-8372-FAD302BAD2C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AC28CA-E0A8-4C40-A4D8-E06CDBEA6AE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59AB9-F7A6-49FF-AAAC-B4C370C166D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175129-0DEB-4658-8D18-A0C8F522756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E7304D-B6C7-4505-B2A8-A82F445AA6C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1361A9-2B90-4E73-A264-37FB72E1F55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1FBF05-3042-4208-A81F-310DA12E1D9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484DD-B24D-462E-84F2-03F347493D6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AE9AFD-8FA9-4EE1-AC03-CD4A71D79AE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3A3665-E066-43C8-8BED-4FE52309328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226D1-0010-48D1-84DE-255B14A6900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78F2FC-F5C7-422E-957D-9E2DDBE4DA4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F1C6F4-1C84-4CAC-802F-5D904EE775F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CC0E5E-A1AB-4F66-858C-AF0C0E840AC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7A3857-CCEB-4C78-B036-9C8E4147B9F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4D3649-D63B-45FC-9A67-8F3E2A21EE1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25A4A-CAF2-452D-B1A8-CA4BFA10B5E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UofH w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179388" y="260350"/>
            <a:ext cx="7772400" cy="900113"/>
          </a:xfrm>
        </p:spPr>
        <p:txBody>
          <a:bodyPr/>
          <a:lstStyle>
            <a:lvl1pPr algn="l">
              <a:defRPr sz="31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0248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58F5A-94D7-4F14-8FFA-42B546EFA76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88D4CC-BB89-4D12-BF2A-26A75A1A9CD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039FF7-D978-4001-A134-6001E27385E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98175F-4063-415A-B010-49CFA474AC7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D64A56-53CB-4E14-AFA7-11B721697FB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1DBC8-E53E-494A-B70E-7EF9B2531E7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E4478-E46F-49B2-91AB-70D669AEF39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20DE0-D9BF-4181-AF1F-5F6D4A297D8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35F3F9-3417-4EDE-B2BA-EAD4A6149EA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E0747A-29DB-470D-B179-E761916D817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2B01F5-3C67-4C8B-ADBF-ADE4A40D156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CD864D-BD0C-4B6D-A52C-3EE2A0E299E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6176EB-0D3E-4DBA-B2C9-BCF08ABE360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87E896-49C8-4D21-A8E1-02C50A11CC1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52C690-AD79-4250-A40E-9608A7563DA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42440C-2D14-4462-B8BA-FD140E551E3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39B419-6642-425B-A09A-B0EBA2D9D9D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43AC5F-B3F1-4616-B5AA-CB3D1F20BC0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98CDB6-D3E8-4EA5-99CC-76BA98D3C09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48FC54-C84E-42B3-9DAC-3C624FE4E18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9A67EA-A529-4409-A7DD-3568EF1E431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769D91-D719-45A4-B193-00488CBA178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243D76-29A6-460C-A4C1-3739F2A4D4B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C7D267-C0BB-47BC-8005-8C0B18C7F4A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62C10-94BB-4D34-BC72-A83B4A4CEFD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D7E83B-A996-4024-91F1-D05B9A73C75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3BC75-D527-490D-8CC7-F43E4C9065B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80F917-9C56-4253-B936-B12DD69AE84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D2E22-5685-4B8E-8446-CD97A06C3EF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0FD32-487C-4E72-8C3C-C5508D2D3E6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C1B3D2-2B36-4914-AE5A-6D9C4E797D2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577BE-4E46-4E34-B3B5-2EBAA88FAB8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DFB303-7CE1-43A3-922F-7A7B5C3ADB9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5C6425-7DC5-421B-BB1A-ABD50FA77AE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82C950-061C-454C-9A05-09D7460037C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UofH w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71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260350"/>
            <a:ext cx="7772400" cy="900113"/>
          </a:xfrm>
        </p:spPr>
        <p:txBody>
          <a:bodyPr/>
          <a:lstStyle>
            <a:lvl1pPr algn="l">
              <a:defRPr sz="31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4713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DB85B9-17FD-4318-AF72-2898B3D4E58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51ECD-8248-416E-A17F-DE59BA97791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5C479E-5185-41A9-AF59-3728092B403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96ED5A-1E78-4E21-AAC7-8D5334A0B12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AF223-A6AF-46F1-83BA-D052FD12DB1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BFE8AF-501B-4BB6-AF4B-FD982E55FCA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7DC4E5-1D56-4129-8640-0EC9798330B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5D8FF-6D60-4D57-8EA4-CD7FE403F8C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E281D7-0D81-4B8E-8BD2-F863EA98F92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A1631-1647-46BA-A6E5-0E3C2F787B5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BB049D-22C1-4A91-8DB3-F6CAF9B7CD2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UofH w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0" name="Rectangle 8"/>
          <p:cNvSpPr>
            <a:spLocks noGrp="1" noChangeArrowheads="1"/>
          </p:cNvSpPr>
          <p:nvPr>
            <p:ph type="ctrTitle" sz="quarter"/>
          </p:nvPr>
        </p:nvSpPr>
        <p:spPr>
          <a:xfrm>
            <a:off x="179388" y="258763"/>
            <a:ext cx="7772400" cy="900112"/>
          </a:xfrm>
        </p:spPr>
        <p:txBody>
          <a:bodyPr/>
          <a:lstStyle>
            <a:lvl1pPr algn="l">
              <a:defRPr sz="31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3321" name="Rectangle 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22E83-D487-48BA-8F20-D286BAF000E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D3A7E1-9ECB-44A7-B651-9D358507606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B57DC-5BD2-49AB-8DB0-4730247DE9C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2BBDC-CDB6-4418-A9AC-ABD2F7CE25C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7D091D-C1A0-4D0F-8C1C-E82ADE02FEF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06CC35-1D42-4161-9E6E-34A015A46A0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2959CD-70E7-4478-8097-ABC8D92DA83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D41CF3-4B70-4F36-BB07-1445FC0930E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28DE4-B6ED-4427-B6AC-66351D1187A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308B89-2C92-4954-BE70-A98E24A0498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016C86-F618-49E4-BE27-3D69AF97A8A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E1A611-077C-4E9C-8619-ACF1A4F0D05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F14BF7-32EF-4289-B867-8CA5BC3F912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C155C1-46AD-4666-8345-38CF9FA6B8C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AFE7A9-ED12-41F9-B555-A907470DE58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299B4-217C-4383-82BE-7DB7E381B3E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24ED94-6B3B-40C8-93EA-0C3213A75A4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2C2E13-BFE5-413B-B513-F146354F9D8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34DD20-484C-412B-8FF9-BB8BA79B40A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C1FBA-B77B-4916-87F1-DC05B7E0951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0ED651-8495-437C-85E5-7BAF2BBB85B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93B822-F39D-4A3E-A2B5-1CB74301CC4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62CDC-3662-44AB-AE22-E9A58FC4325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B004CB-8802-4AA2-9365-D5423AC65A7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BF06F8-2E50-4113-B488-840CC050253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E75A4-3C9D-490D-A220-D0A4A476509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4EF6C-0A9E-4697-911D-EB65E6977AC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F9E220-E2A3-4AC8-A19A-0735E6AD6B2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2B1D24-B405-45B1-9680-AA007B8177B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00DA75-7B74-4D6C-B5BE-E20ECE1224A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0099DF-76B4-410B-A10A-49D9D546CE1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B5B3D6-3FFC-409A-AA5E-2B4FDF09635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D7086B-DCA7-4532-9984-43EB4F5FAD6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E1B090-4603-4D36-AEF6-31CBA903EDA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BBE406-0C34-4A35-A4CF-0349547AE87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9B89DB-2CBC-4412-8F2F-A9E6448D073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BB3EFE-DD9A-4314-A52C-7672E14169E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F28282-D3EE-464C-86A6-A8E0DE585B3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B9BAB1-13DA-487A-8A97-070E167EAA9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DBDF8-734C-48D7-86E4-A3C9A52CF5B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EF728C-C6A6-41A3-9DC5-28BE6469732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17595C-0D01-442F-B3DB-E4DF456358F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D778D-140E-4D26-9594-C771D023BA1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04412A-3445-4854-9355-67B2614A4E5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FA9C22-C32F-4EC8-A653-E126C68500B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3BE386-F148-4E60-A096-32E6C4E7984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6C90F8-5EF1-4CE3-A8E8-3339B734161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F3BB5A-256A-4EBC-8346-8EEED1C4ADF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FBA152-825D-4264-AFB0-BD86E06A318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2D403-5C5D-43C8-829E-CD94F0D4A85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39E52C-66D2-408F-82A4-880172844F2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12C1A-F281-49E5-9A44-826EA481034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0A2C65-BACB-47A5-BE8D-D54B228766D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4368B-B357-4F3F-89CF-6BD28BA1BC9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69EDD7-BD39-4521-A424-936B57CCF7A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A334B3-B318-407A-853E-F48C09CCB8E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C683E-6D20-4FE8-B131-13A38E1359A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3DDFCB-1B05-45F1-9CFD-195B20237C4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C9B121-84EF-4F12-AEDD-AB4942CC9D7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F7854C-DF2B-44BE-B633-9F976CFE8DA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BD4B0A-247F-4F8C-ACB2-2D400BC6775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8619F8-B45C-4B91-A3B6-7EF20ADFEEA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A4891B-2B3F-42C4-A28B-AEC1C407744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6AE6A6-36B7-4DF7-B73F-728A52D41D3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A23E9B-2B57-49E1-9CD8-B66620AE9C4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725B7-EBBB-42C5-B558-6ADE8B8A664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5F85B-1E21-4660-BC8D-2A19799D800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AA656-DE77-45FC-9401-CC56D38E510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EB8BA6-89DF-4F5B-AF24-BEA64468E6D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1A4B9-744B-43AB-B453-D7876EE205A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1CCEB5-C99E-48C9-91DB-9B53B52DB28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image" Target="../media/image2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image" Target="../media/image2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image" Target="../media/image2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3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2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2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cs typeface="+mn-cs"/>
              </a:defRPr>
            </a:lvl1pPr>
          </a:lstStyle>
          <a:p>
            <a:pPr>
              <a:defRPr/>
            </a:pPr>
            <a:fld id="{5E8E65AE-B7DF-4D77-9D86-6373C5A040D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1031" name="Picture 8" descr="UofH w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4092" r:id="rId1"/>
    <p:sldLayoutId id="2147493953" r:id="rId2"/>
    <p:sldLayoutId id="2147493954" r:id="rId3"/>
    <p:sldLayoutId id="2147493955" r:id="rId4"/>
    <p:sldLayoutId id="2147493956" r:id="rId5"/>
    <p:sldLayoutId id="2147493957" r:id="rId6"/>
    <p:sldLayoutId id="2147493958" r:id="rId7"/>
    <p:sldLayoutId id="2147493959" r:id="rId8"/>
    <p:sldLayoutId id="2147493960" r:id="rId9"/>
    <p:sldLayoutId id="2147493961" r:id="rId10"/>
    <p:sldLayoutId id="21474939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0" descr="pms186 equiv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0825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938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938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938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cs typeface="+mn-cs"/>
              </a:defRPr>
            </a:lvl1pPr>
          </a:lstStyle>
          <a:p>
            <a:pPr>
              <a:defRPr/>
            </a:pPr>
            <a:fld id="{1306E96D-B312-4E46-8B24-7C1334C733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10248" name="Picture 8" descr="Inspiring tomorrows profs 40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9" descr="UofH w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4048" r:id="rId1"/>
    <p:sldLayoutId id="2147494049" r:id="rId2"/>
    <p:sldLayoutId id="2147494050" r:id="rId3"/>
    <p:sldLayoutId id="2147494051" r:id="rId4"/>
    <p:sldLayoutId id="2147494052" r:id="rId5"/>
    <p:sldLayoutId id="2147494053" r:id="rId6"/>
    <p:sldLayoutId id="2147494054" r:id="rId7"/>
    <p:sldLayoutId id="2147494055" r:id="rId8"/>
    <p:sldLayoutId id="2147494056" r:id="rId9"/>
    <p:sldLayoutId id="2147494057" r:id="rId10"/>
    <p:sldLayoutId id="214749405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0" descr="pms151 equiv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175" y="0"/>
            <a:ext cx="9140825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949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949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949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cs typeface="+mn-cs"/>
              </a:defRPr>
            </a:lvl1pPr>
          </a:lstStyle>
          <a:p>
            <a:pPr>
              <a:defRPr/>
            </a:pPr>
            <a:fld id="{A063FB5E-18A8-4914-895D-251E4D56A2C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11272" name="Picture 8" descr="Inspiring tomorrows profs 40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9" descr="UofH w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4059" r:id="rId1"/>
    <p:sldLayoutId id="2147494060" r:id="rId2"/>
    <p:sldLayoutId id="2147494061" r:id="rId3"/>
    <p:sldLayoutId id="2147494062" r:id="rId4"/>
    <p:sldLayoutId id="2147494063" r:id="rId5"/>
    <p:sldLayoutId id="2147494064" r:id="rId6"/>
    <p:sldLayoutId id="2147494065" r:id="rId7"/>
    <p:sldLayoutId id="2147494066" r:id="rId8"/>
    <p:sldLayoutId id="2147494067" r:id="rId9"/>
    <p:sldLayoutId id="2147494068" r:id="rId10"/>
    <p:sldLayoutId id="214749406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0" descr="magenta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175" y="0"/>
            <a:ext cx="9140825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959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959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959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cs typeface="+mn-cs"/>
              </a:defRPr>
            </a:lvl1pPr>
          </a:lstStyle>
          <a:p>
            <a:pPr>
              <a:defRPr/>
            </a:pPr>
            <a:fld id="{483FC526-ED22-4E84-B453-D97CC600323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12296" name="Picture 8" descr="Inspiring tomorrows profs 40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9" descr="UofH w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4070" r:id="rId1"/>
    <p:sldLayoutId id="2147494071" r:id="rId2"/>
    <p:sldLayoutId id="2147494072" r:id="rId3"/>
    <p:sldLayoutId id="2147494073" r:id="rId4"/>
    <p:sldLayoutId id="2147494074" r:id="rId5"/>
    <p:sldLayoutId id="2147494075" r:id="rId6"/>
    <p:sldLayoutId id="2147494076" r:id="rId7"/>
    <p:sldLayoutId id="2147494077" r:id="rId8"/>
    <p:sldLayoutId id="2147494078" r:id="rId9"/>
    <p:sldLayoutId id="2147494079" r:id="rId10"/>
    <p:sldLayoutId id="214749408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0" descr="cyan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0825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969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969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969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cs typeface="+mn-cs"/>
              </a:defRPr>
            </a:lvl1pPr>
          </a:lstStyle>
          <a:p>
            <a:pPr>
              <a:defRPr/>
            </a:pPr>
            <a:fld id="{CC121E5C-A63F-4A14-A58F-C713146E40E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13320" name="Picture 8" descr="Inspiring tomorrows profs 40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9" descr="UofH w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4081" r:id="rId1"/>
    <p:sldLayoutId id="2147494082" r:id="rId2"/>
    <p:sldLayoutId id="2147494083" r:id="rId3"/>
    <p:sldLayoutId id="2147494084" r:id="rId4"/>
    <p:sldLayoutId id="2147494085" r:id="rId5"/>
    <p:sldLayoutId id="2147494086" r:id="rId6"/>
    <p:sldLayoutId id="2147494087" r:id="rId7"/>
    <p:sldLayoutId id="2147494088" r:id="rId8"/>
    <p:sldLayoutId id="2147494089" r:id="rId9"/>
    <p:sldLayoutId id="2147494090" r:id="rId10"/>
    <p:sldLayoutId id="214749409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cs typeface="+mn-cs"/>
              </a:defRPr>
            </a:lvl1pPr>
          </a:lstStyle>
          <a:p>
            <a:pPr>
              <a:defRPr/>
            </a:pPr>
            <a:fld id="{E5A0B4BB-B54B-44F0-879E-FB6882FFFDB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2055" name="Picture 7" descr="UofH w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4093" r:id="rId1"/>
    <p:sldLayoutId id="2147493963" r:id="rId2"/>
    <p:sldLayoutId id="2147493964" r:id="rId3"/>
    <p:sldLayoutId id="2147493965" r:id="rId4"/>
    <p:sldLayoutId id="2147493966" r:id="rId5"/>
    <p:sldLayoutId id="2147493967" r:id="rId6"/>
    <p:sldLayoutId id="2147493968" r:id="rId7"/>
    <p:sldLayoutId id="2147493969" r:id="rId8"/>
    <p:sldLayoutId id="2147493970" r:id="rId9"/>
    <p:sldLayoutId id="2147493971" r:id="rId10"/>
    <p:sldLayoutId id="21474939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3461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461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461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cs typeface="+mn-cs"/>
              </a:defRPr>
            </a:lvl1pPr>
          </a:lstStyle>
          <a:p>
            <a:pPr>
              <a:defRPr/>
            </a:pPr>
            <a:fld id="{23074318-4052-4DD3-9085-AD281DFB47E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3079" name="Picture 7" descr="UofH w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4094" r:id="rId1"/>
    <p:sldLayoutId id="2147493973" r:id="rId2"/>
    <p:sldLayoutId id="2147493974" r:id="rId3"/>
    <p:sldLayoutId id="2147493975" r:id="rId4"/>
    <p:sldLayoutId id="2147493976" r:id="rId5"/>
    <p:sldLayoutId id="2147493977" r:id="rId6"/>
    <p:sldLayoutId id="2147493978" r:id="rId7"/>
    <p:sldLayoutId id="2147493979" r:id="rId8"/>
    <p:sldLayoutId id="2147493980" r:id="rId9"/>
    <p:sldLayoutId id="2147493981" r:id="rId10"/>
    <p:sldLayoutId id="21474939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cs typeface="+mn-cs"/>
              </a:defRPr>
            </a:lvl1pPr>
          </a:lstStyle>
          <a:p>
            <a:pPr>
              <a:defRPr/>
            </a:pPr>
            <a:fld id="{7644B84B-A354-417E-8A7D-8F8E580771C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409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4100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127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76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pic>
        <p:nvPicPr>
          <p:cNvPr id="4103" name="Picture 13" descr="UofH w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4095" r:id="rId1"/>
    <p:sldLayoutId id="2147493983" r:id="rId2"/>
    <p:sldLayoutId id="2147493984" r:id="rId3"/>
    <p:sldLayoutId id="2147493985" r:id="rId4"/>
    <p:sldLayoutId id="2147493986" r:id="rId5"/>
    <p:sldLayoutId id="2147493987" r:id="rId6"/>
    <p:sldLayoutId id="2147493988" r:id="rId7"/>
    <p:sldLayoutId id="2147493989" r:id="rId8"/>
    <p:sldLayoutId id="2147493990" r:id="rId9"/>
    <p:sldLayoutId id="2147493991" r:id="rId10"/>
    <p:sldLayoutId id="214749399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cs typeface="+mn-cs"/>
              </a:defRPr>
            </a:lvl1pPr>
          </a:lstStyle>
          <a:p>
            <a:pPr>
              <a:defRPr/>
            </a:pPr>
            <a:fld id="{7CF555D7-84FE-4E32-A290-8A94D9C1D6C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126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5127" name="Picture 9" descr="Inspiring tomorrows profs 40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10" descr="UofH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197725" y="358775"/>
            <a:ext cx="14859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3993" r:id="rId1"/>
    <p:sldLayoutId id="2147493994" r:id="rId2"/>
    <p:sldLayoutId id="2147493995" r:id="rId3"/>
    <p:sldLayoutId id="2147493996" r:id="rId4"/>
    <p:sldLayoutId id="2147493997" r:id="rId5"/>
    <p:sldLayoutId id="2147493998" r:id="rId6"/>
    <p:sldLayoutId id="2147493999" r:id="rId7"/>
    <p:sldLayoutId id="2147494000" r:id="rId8"/>
    <p:sldLayoutId id="2147494001" r:id="rId9"/>
    <p:sldLayoutId id="2147494002" r:id="rId10"/>
    <p:sldLayoutId id="214749400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9" descr="pms2725 equiv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0825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8979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8979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cs typeface="+mn-cs"/>
              </a:defRPr>
            </a:lvl1pPr>
          </a:lstStyle>
          <a:p>
            <a:pPr>
              <a:defRPr/>
            </a:pPr>
            <a:fld id="{2EAB490F-526A-4268-AABA-2618E498731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6151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6152" name="Picture 7" descr="Inspiring tomorrows profs 40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10" descr="UofH w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4004" r:id="rId1"/>
    <p:sldLayoutId id="2147494005" r:id="rId2"/>
    <p:sldLayoutId id="2147494006" r:id="rId3"/>
    <p:sldLayoutId id="2147494007" r:id="rId4"/>
    <p:sldLayoutId id="2147494008" r:id="rId5"/>
    <p:sldLayoutId id="2147494009" r:id="rId6"/>
    <p:sldLayoutId id="2147494010" r:id="rId7"/>
    <p:sldLayoutId id="2147494011" r:id="rId8"/>
    <p:sldLayoutId id="2147494012" r:id="rId9"/>
    <p:sldLayoutId id="2147494013" r:id="rId10"/>
    <p:sldLayoutId id="214749401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0" descr="pms410 equiv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0825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908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908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908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cs typeface="+mn-cs"/>
              </a:defRPr>
            </a:lvl1pPr>
          </a:lstStyle>
          <a:p>
            <a:pPr>
              <a:defRPr/>
            </a:pPr>
            <a:fld id="{9724C53E-B299-4A30-A7C3-3A9B996F87D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7176" name="Picture 8" descr="Inspiring tomorrows profs 40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9" descr="UofH w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4015" r:id="rId1"/>
    <p:sldLayoutId id="2147494016" r:id="rId2"/>
    <p:sldLayoutId id="2147494017" r:id="rId3"/>
    <p:sldLayoutId id="2147494018" r:id="rId4"/>
    <p:sldLayoutId id="2147494019" r:id="rId5"/>
    <p:sldLayoutId id="2147494020" r:id="rId6"/>
    <p:sldLayoutId id="2147494021" r:id="rId7"/>
    <p:sldLayoutId id="2147494022" r:id="rId8"/>
    <p:sldLayoutId id="2147494023" r:id="rId9"/>
    <p:sldLayoutId id="2147494024" r:id="rId10"/>
    <p:sldLayoutId id="214749402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0" descr="pms376 equiv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175" y="0"/>
            <a:ext cx="9140825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918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918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918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cs typeface="+mn-cs"/>
              </a:defRPr>
            </a:lvl1pPr>
          </a:lstStyle>
          <a:p>
            <a:pPr>
              <a:defRPr/>
            </a:pPr>
            <a:fld id="{76540429-8D10-4C1F-A66C-E69354E8077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8200" name="Picture 8" descr="Inspiring tomorrows profs 40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9" descr="UofH w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4026" r:id="rId1"/>
    <p:sldLayoutId id="2147494027" r:id="rId2"/>
    <p:sldLayoutId id="2147494028" r:id="rId3"/>
    <p:sldLayoutId id="2147494029" r:id="rId4"/>
    <p:sldLayoutId id="2147494030" r:id="rId5"/>
    <p:sldLayoutId id="2147494031" r:id="rId6"/>
    <p:sldLayoutId id="2147494032" r:id="rId7"/>
    <p:sldLayoutId id="2147494033" r:id="rId8"/>
    <p:sldLayoutId id="2147494034" r:id="rId9"/>
    <p:sldLayoutId id="2147494035" r:id="rId10"/>
    <p:sldLayoutId id="214749403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0" descr="pms281 equiv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0825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928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928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928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cs typeface="+mn-cs"/>
              </a:defRPr>
            </a:lvl1pPr>
          </a:lstStyle>
          <a:p>
            <a:pPr>
              <a:defRPr/>
            </a:pPr>
            <a:fld id="{D8BDE9F4-1FB4-40E2-8128-8E8DFBE889D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9224" name="Picture 8" descr="Inspiring tomorrows profs 40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9" descr="UofH w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4037" r:id="rId1"/>
    <p:sldLayoutId id="2147494038" r:id="rId2"/>
    <p:sldLayoutId id="2147494039" r:id="rId3"/>
    <p:sldLayoutId id="2147494040" r:id="rId4"/>
    <p:sldLayoutId id="2147494041" r:id="rId5"/>
    <p:sldLayoutId id="2147494042" r:id="rId6"/>
    <p:sldLayoutId id="2147494043" r:id="rId7"/>
    <p:sldLayoutId id="2147494044" r:id="rId8"/>
    <p:sldLayoutId id="2147494045" r:id="rId9"/>
    <p:sldLayoutId id="2147494046" r:id="rId10"/>
    <p:sldLayoutId id="214749404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6.xml"/><Relationship Id="rId5" Type="http://schemas.openxmlformats.org/officeDocument/2006/relationships/image" Target="../media/image13.jpeg"/><Relationship Id="rId4" Type="http://schemas.openxmlformats.org/officeDocument/2006/relationships/hyperlink" Target="http://creativecommons.org/licenses/by/3.0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jpeg"/><Relationship Id="rId9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2.xls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8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50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hyperlink" Target="https://mail.hud.ac.uk/owa/redir.aspx?C=7736168a12ca4c958d81ef662af1e986&amp;URL=mailto:ellen.collins@researchinfonet.org" TargetMode="External"/><Relationship Id="rId1" Type="http://schemas.openxmlformats.org/officeDocument/2006/relationships/slideLayout" Target="../slideLayouts/slideLayout5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7.xml"/><Relationship Id="rId4" Type="http://schemas.openxmlformats.org/officeDocument/2006/relationships/hyperlink" Target="http://creativecommons.org/licenses/by/3.0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3"/>
          <p:cNvSpPr>
            <a:spLocks noGrp="1"/>
          </p:cNvSpPr>
          <p:nvPr>
            <p:ph type="ctrTitle"/>
          </p:nvPr>
        </p:nvSpPr>
        <p:spPr>
          <a:xfrm>
            <a:off x="685800" y="1988840"/>
            <a:ext cx="7772400" cy="1470025"/>
          </a:xfrm>
        </p:spPr>
        <p:txBody>
          <a:bodyPr/>
          <a:lstStyle/>
          <a:p>
            <a:pPr algn="ctr">
              <a:defRPr/>
            </a:pPr>
            <a:r>
              <a:rPr lang="en-GB" sz="2800" dirty="0" smtClean="0">
                <a:solidFill>
                  <a:schemeClr val="tx1"/>
                </a:solidFill>
              </a:rPr>
              <a:t>Library analytics and </a:t>
            </a:r>
            <a:r>
              <a:rPr lang="en-GB" sz="2800" dirty="0" smtClean="0">
                <a:solidFill>
                  <a:schemeClr val="tx1"/>
                </a:solidFill>
              </a:rPr>
              <a:t>value:</a:t>
            </a:r>
            <a:r>
              <a:rPr lang="en-GB" sz="2800" dirty="0" smtClean="0">
                <a:solidFill>
                  <a:schemeClr val="tx1"/>
                </a:solidFill>
              </a:rPr>
              <a:t/>
            </a:r>
            <a:br>
              <a:rPr lang="en-GB" sz="2800" dirty="0" smtClean="0">
                <a:solidFill>
                  <a:schemeClr val="tx1"/>
                </a:solidFill>
              </a:rPr>
            </a:br>
            <a:r>
              <a:rPr lang="en-GB" sz="2800" i="1" kern="1200" dirty="0">
                <a:solidFill>
                  <a:srgbClr val="FFC000"/>
                </a:solidFill>
                <a:ea typeface="+mn-ea"/>
                <a:cs typeface="Arial" charset="0"/>
              </a:rPr>
              <a:t>The</a:t>
            </a:r>
            <a:r>
              <a:rPr lang="en-GB" sz="2800" dirty="0" smtClean="0">
                <a:solidFill>
                  <a:schemeClr val="tx1"/>
                </a:solidFill>
              </a:rPr>
              <a:t> </a:t>
            </a:r>
            <a:r>
              <a:rPr lang="en-GB" sz="2800" i="1" kern="1200" dirty="0" smtClean="0">
                <a:solidFill>
                  <a:srgbClr val="FFC000"/>
                </a:solidFill>
                <a:ea typeface="+mn-ea"/>
                <a:cs typeface="Arial" charset="0"/>
              </a:rPr>
              <a:t>Library </a:t>
            </a:r>
            <a:r>
              <a:rPr lang="en-GB" sz="2800" i="1" kern="1200" dirty="0">
                <a:solidFill>
                  <a:srgbClr val="FFC000"/>
                </a:solidFill>
                <a:ea typeface="+mn-ea"/>
                <a:cs typeface="Arial" charset="0"/>
              </a:rPr>
              <a:t>Impact Data </a:t>
            </a:r>
            <a:r>
              <a:rPr lang="en-GB" sz="2800" i="1" kern="1200" dirty="0" smtClean="0">
                <a:solidFill>
                  <a:srgbClr val="FFC000"/>
                </a:solidFill>
                <a:ea typeface="+mn-ea"/>
                <a:cs typeface="Arial" charset="0"/>
              </a:rPr>
              <a:t>Project</a:t>
            </a:r>
            <a:endParaRPr lang="en-GB" sz="2800" i="1" kern="1200" dirty="0">
              <a:solidFill>
                <a:srgbClr val="FFC000"/>
              </a:solidFill>
              <a:ea typeface="+mn-ea"/>
              <a:cs typeface="Arial" charset="0"/>
            </a:endParaRPr>
          </a:p>
        </p:txBody>
      </p:sp>
      <p:pic>
        <p:nvPicPr>
          <p:cNvPr id="18436" name="Picture 4" descr="88x3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88" y="6143625"/>
            <a:ext cx="11176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xtBox 5"/>
          <p:cNvSpPr txBox="1">
            <a:spLocks noChangeArrowheads="1"/>
          </p:cNvSpPr>
          <p:nvPr/>
        </p:nvSpPr>
        <p:spPr bwMode="auto">
          <a:xfrm>
            <a:off x="7215188" y="6072188"/>
            <a:ext cx="17859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800"/>
              <a:t>This work is licensed under a </a:t>
            </a:r>
            <a:r>
              <a:rPr lang="en-GB" sz="800">
                <a:hlinkClick r:id="rId4"/>
              </a:rPr>
              <a:t>Creative Commons Attribution 3.0 </a:t>
            </a:r>
            <a:r>
              <a:rPr lang="en-GB" sz="800"/>
              <a:t>Unported License</a:t>
            </a:r>
          </a:p>
        </p:txBody>
      </p:sp>
      <p:sp>
        <p:nvSpPr>
          <p:cNvPr id="18438" name="TextBox 1"/>
          <p:cNvSpPr txBox="1">
            <a:spLocks noChangeArrowheads="1"/>
          </p:cNvSpPr>
          <p:nvPr/>
        </p:nvSpPr>
        <p:spPr bwMode="auto">
          <a:xfrm>
            <a:off x="5814354" y="5373216"/>
            <a:ext cx="298992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GB" sz="2000" dirty="0"/>
              <a:t>#</a:t>
            </a:r>
            <a:r>
              <a:rPr lang="en-GB" sz="2000" dirty="0" err="1" smtClean="0"/>
              <a:t>lidp</a:t>
            </a:r>
            <a:endParaRPr lang="en-GB" sz="2000" dirty="0" smtClean="0"/>
          </a:p>
          <a:p>
            <a:pPr algn="r"/>
            <a:r>
              <a:rPr lang="en-GB" sz="2000" dirty="0"/>
              <a:t>eprints.hud.ac.uk/16436/</a:t>
            </a:r>
            <a:endParaRPr lang="en-GB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8" y="332656"/>
            <a:ext cx="2836748" cy="1164084"/>
          </a:xfrm>
          <a:prstGeom prst="rect">
            <a:avLst/>
          </a:prstGeom>
        </p:spPr>
      </p:pic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23622" y="3501479"/>
            <a:ext cx="4131935" cy="1944687"/>
          </a:xfrm>
        </p:spPr>
        <p:txBody>
          <a:bodyPr/>
          <a:lstStyle/>
          <a:p>
            <a:pPr algn="l" eaLnBrk="1" hangingPunct="1">
              <a:spcBef>
                <a:spcPct val="0"/>
              </a:spcBef>
            </a:pPr>
            <a:r>
              <a:rPr lang="en-GB" sz="2000" dirty="0" smtClean="0"/>
              <a:t>Dave Pattern</a:t>
            </a:r>
          </a:p>
          <a:p>
            <a:pPr algn="l" eaLnBrk="1" hangingPunct="1">
              <a:spcBef>
                <a:spcPct val="0"/>
              </a:spcBef>
            </a:pPr>
            <a:r>
              <a:rPr lang="en-GB" sz="2000" dirty="0" smtClean="0"/>
              <a:t>Library Systems Manager</a:t>
            </a:r>
          </a:p>
          <a:p>
            <a:pPr algn="l" eaLnBrk="1" hangingPunct="1">
              <a:spcBef>
                <a:spcPct val="0"/>
              </a:spcBef>
            </a:pPr>
            <a:r>
              <a:rPr lang="en-GB" sz="2000" dirty="0" smtClean="0"/>
              <a:t>University of Huddersfield</a:t>
            </a:r>
          </a:p>
          <a:p>
            <a:pPr algn="l" eaLnBrk="1" hangingPunct="1">
              <a:spcBef>
                <a:spcPct val="0"/>
              </a:spcBef>
            </a:pPr>
            <a:r>
              <a:rPr lang="en-GB" sz="2000" dirty="0" smtClean="0"/>
              <a:t>d.c.pattern@hud.ac.uk</a:t>
            </a:r>
          </a:p>
          <a:p>
            <a:pPr algn="l" eaLnBrk="1" hangingPunct="1">
              <a:spcBef>
                <a:spcPct val="0"/>
              </a:spcBef>
            </a:pPr>
            <a:r>
              <a:rPr lang="en-GB" sz="2000" dirty="0" smtClean="0"/>
              <a:t>www.daveyp.com/blog/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427984" y="3501008"/>
            <a:ext cx="4376291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rgbClr val="00377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rgbClr val="336699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rgbClr val="003772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rgbClr val="003772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rgbClr val="003772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rgbClr val="003772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rgbClr val="003772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rgbClr val="003772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rgbClr val="003772"/>
                </a:solidFill>
                <a:latin typeface="+mn-lt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en-GB" sz="2000" dirty="0" smtClean="0"/>
              <a:t>Graham Stone</a:t>
            </a:r>
          </a:p>
          <a:p>
            <a:pPr algn="r" eaLnBrk="1" hangingPunct="1">
              <a:spcBef>
                <a:spcPct val="0"/>
              </a:spcBef>
            </a:pPr>
            <a:r>
              <a:rPr lang="en-GB" sz="2000" dirty="0" smtClean="0"/>
              <a:t>Information Resources Manager</a:t>
            </a:r>
          </a:p>
          <a:p>
            <a:pPr algn="r" eaLnBrk="1" hangingPunct="1">
              <a:spcBef>
                <a:spcPct val="0"/>
              </a:spcBef>
            </a:pPr>
            <a:r>
              <a:rPr lang="en-GB" sz="2000" dirty="0" smtClean="0"/>
              <a:t>University of Huddersfield</a:t>
            </a:r>
          </a:p>
          <a:p>
            <a:pPr algn="r" eaLnBrk="1" hangingPunct="1">
              <a:spcBef>
                <a:spcPct val="0"/>
              </a:spcBef>
            </a:pPr>
            <a:r>
              <a:rPr lang="en-GB" sz="2000" dirty="0" smtClean="0"/>
              <a:t>g.stone@hud.ac.uk</a:t>
            </a:r>
          </a:p>
          <a:p>
            <a:pPr algn="r" eaLnBrk="1" hangingPunct="1">
              <a:spcBef>
                <a:spcPct val="0"/>
              </a:spcBef>
            </a:pPr>
            <a:r>
              <a:rPr lang="en-GB" sz="2000" dirty="0"/>
              <a:t>@</a:t>
            </a:r>
            <a:r>
              <a:rPr lang="en-GB" sz="2000" dirty="0" err="1"/>
              <a:t>Graham_Stone</a:t>
            </a:r>
            <a:endParaRPr lang="en-GB" sz="2000" dirty="0"/>
          </a:p>
          <a:p>
            <a:pPr algn="r" eaLnBrk="1" hangingPunct="1">
              <a:spcBef>
                <a:spcPct val="0"/>
              </a:spcBef>
            </a:pPr>
            <a:endParaRPr lang="en-GB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To support the hypothesis that…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428625" y="2214563"/>
            <a:ext cx="8229600" cy="3598862"/>
          </a:xfrm>
        </p:spPr>
        <p:txBody>
          <a:bodyPr/>
          <a:lstStyle/>
          <a:p>
            <a:pPr marL="0" indent="0" algn="ctr">
              <a:buFontTx/>
              <a:buNone/>
            </a:pPr>
            <a:endParaRPr lang="en-GB" sz="2800" b="1" dirty="0" smtClean="0"/>
          </a:p>
          <a:p>
            <a:pPr marL="0" indent="0" algn="ctr">
              <a:buFontTx/>
              <a:buNone/>
            </a:pPr>
            <a:r>
              <a:rPr lang="en-GB" sz="2800" b="1" dirty="0" smtClean="0"/>
              <a:t>“There is a statistically significant correlation across a number of universities between library activity data and student attainment”</a:t>
            </a:r>
            <a:endParaRPr lang="en-GB" sz="2800" dirty="0" smtClean="0"/>
          </a:p>
        </p:txBody>
      </p:sp>
      <p:pic>
        <p:nvPicPr>
          <p:cNvPr id="21508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26025"/>
            <a:ext cx="9144000" cy="185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24783" y="2457847"/>
            <a:ext cx="1809750" cy="781050"/>
          </a:xfrm>
        </p:spPr>
      </p:pic>
      <p:pic>
        <p:nvPicPr>
          <p:cNvPr id="20485" name="Picture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3596085"/>
            <a:ext cx="146685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8408" y="4386660"/>
            <a:ext cx="1196975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9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6883" y="2276872"/>
            <a:ext cx="15430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10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45271" y="4350147"/>
            <a:ext cx="1179512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11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7258" y="4732735"/>
            <a:ext cx="216217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12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53783" y="3286522"/>
            <a:ext cx="21336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1" name="Picture 13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43608" y="2927747"/>
            <a:ext cx="101917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95288" y="258763"/>
            <a:ext cx="8229600" cy="900112"/>
          </a:xfrm>
        </p:spPr>
        <p:txBody>
          <a:bodyPr/>
          <a:lstStyle/>
          <a:p>
            <a:r>
              <a:rPr lang="en-GB" dirty="0" smtClean="0"/>
              <a:t>Project Partners</a:t>
            </a:r>
            <a:endParaRPr lang="en-GB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Library Impact Data Project</a:t>
            </a:r>
            <a:r>
              <a:rPr lang="en-US" dirty="0" smtClean="0"/>
              <a:t> 1</a:t>
            </a:r>
            <a:br>
              <a:rPr lang="en-US" dirty="0" smtClean="0"/>
            </a:br>
            <a:r>
              <a:rPr lang="en-GB" sz="2400" i="1" kern="1200" dirty="0" smtClean="0">
                <a:solidFill>
                  <a:srgbClr val="FFC000"/>
                </a:solidFill>
                <a:ea typeface="+mn-ea"/>
                <a:cs typeface="Arial" pitchFamily="34" charset="0"/>
              </a:rPr>
              <a:t>Original data</a:t>
            </a:r>
            <a:r>
              <a:rPr lang="en-US" sz="2400" i="1" kern="1200" dirty="0" smtClean="0">
                <a:solidFill>
                  <a:srgbClr val="FFC000"/>
                </a:solidFill>
                <a:ea typeface="+mn-ea"/>
                <a:cs typeface="Arial" pitchFamily="34" charset="0"/>
              </a:rPr>
              <a:t> requirements</a:t>
            </a:r>
            <a:endParaRPr lang="en-US" sz="2400" i="1" kern="1200" dirty="0">
              <a:solidFill>
                <a:srgbClr val="FFC000"/>
              </a:solidFill>
              <a:ea typeface="+mn-ea"/>
              <a:cs typeface="Arial" pitchFamily="34" charset="0"/>
            </a:endParaRP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For each student who graduated in a given year, the following data was required:</a:t>
            </a:r>
          </a:p>
          <a:p>
            <a:pPr lvl="1"/>
            <a:r>
              <a:rPr lang="en-GB" smtClean="0"/>
              <a:t>Final grade achieved</a:t>
            </a:r>
          </a:p>
          <a:p>
            <a:pPr lvl="1"/>
            <a:r>
              <a:rPr lang="en-GB" smtClean="0"/>
              <a:t>Number of books borrowed</a:t>
            </a:r>
          </a:p>
          <a:p>
            <a:pPr lvl="1"/>
            <a:r>
              <a:rPr lang="en-GB" smtClean="0"/>
              <a:t>Number of times e-resources were accessed </a:t>
            </a:r>
          </a:p>
          <a:p>
            <a:pPr lvl="1"/>
            <a:r>
              <a:rPr lang="en-GB" smtClean="0"/>
              <a:t>Number of times each student entered the library, e.g. via a turnstile system that requires identity card access</a:t>
            </a:r>
          </a:p>
          <a:p>
            <a:pPr lvl="1"/>
            <a:r>
              <a:rPr lang="en-GB" smtClean="0"/>
              <a:t>School/Faculty</a:t>
            </a:r>
          </a:p>
          <a:p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12750" y="2060848"/>
            <a:ext cx="8229600" cy="3960440"/>
          </a:xfrm>
        </p:spPr>
        <p:txBody>
          <a:bodyPr/>
          <a:lstStyle/>
          <a:p>
            <a:r>
              <a:rPr lang="en-GB" sz="3200" dirty="0" smtClean="0"/>
              <a:t>Huddersfield’s usage data is broadly representative of UK HE libraries</a:t>
            </a:r>
          </a:p>
          <a:p>
            <a:r>
              <a:rPr lang="en-GB" sz="3200" dirty="0" smtClean="0"/>
              <a:t>Highly statistically significant link between usage (books and e-resources) and final degree level...</a:t>
            </a:r>
          </a:p>
          <a:p>
            <a:r>
              <a:rPr lang="en-GB" sz="3200" dirty="0" smtClean="0"/>
              <a:t>...however, as data wasn’t continuous, we couldn’t support a correlation</a:t>
            </a:r>
          </a:p>
          <a:p>
            <a:pPr>
              <a:buNone/>
            </a:pPr>
            <a:endParaRPr lang="en-GB" sz="3200" dirty="0" smtClean="0"/>
          </a:p>
          <a:p>
            <a:endParaRPr lang="en-GB" sz="3200" i="1" dirty="0" smtClean="0"/>
          </a:p>
          <a:p>
            <a:pPr lvl="1"/>
            <a:endParaRPr lang="en-GB" sz="3200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95288" y="258763"/>
            <a:ext cx="8229600" cy="900112"/>
          </a:xfrm>
        </p:spPr>
        <p:txBody>
          <a:bodyPr/>
          <a:lstStyle/>
          <a:p>
            <a:r>
              <a:rPr lang="en-GB" dirty="0" smtClean="0"/>
              <a:t>Findings from Phase One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23528" y="1916832"/>
            <a:ext cx="84969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+mn-lt"/>
              </a:rPr>
              <a:t>average number of books loans for all project partners (inc. renewals from some partners)</a:t>
            </a:r>
            <a:endParaRPr lang="en-GB" dirty="0">
              <a:latin typeface="+mn-lt"/>
            </a:endParaRPr>
          </a:p>
        </p:txBody>
      </p:sp>
      <p:pic>
        <p:nvPicPr>
          <p:cNvPr id="25191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2492896"/>
            <a:ext cx="9096375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5288" y="258763"/>
            <a:ext cx="8229600" cy="900112"/>
          </a:xfrm>
        </p:spPr>
        <p:txBody>
          <a:bodyPr/>
          <a:lstStyle/>
          <a:p>
            <a:r>
              <a:rPr lang="en-GB" dirty="0" smtClean="0"/>
              <a:t>Average Book Loans (All Partners)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030161" y="4798893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latin typeface="+mj-lt"/>
              </a:rPr>
              <a:t>1</a:t>
            </a:r>
            <a:endParaRPr lang="en-GB" sz="2800" b="1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99792" y="4798893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latin typeface="+mj-lt"/>
              </a:rPr>
              <a:t>2:1</a:t>
            </a:r>
            <a:endParaRPr lang="en-GB" sz="2800" b="1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70521" y="4798893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latin typeface="+mj-lt"/>
              </a:rPr>
              <a:t>2:2</a:t>
            </a:r>
            <a:endParaRPr lang="en-GB" sz="2800" b="1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68144" y="4798893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latin typeface="+mj-lt"/>
              </a:rPr>
              <a:t>3</a:t>
            </a:r>
            <a:endParaRPr lang="en-GB" sz="2800" b="1" dirty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23528" y="1916832"/>
            <a:ext cx="84969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+mn-lt"/>
              </a:rPr>
              <a:t>average number of e-resource logins for all project partners</a:t>
            </a:r>
            <a:endParaRPr lang="en-GB" dirty="0">
              <a:latin typeface="+mn-lt"/>
            </a:endParaRPr>
          </a:p>
        </p:txBody>
      </p:sp>
      <p:pic>
        <p:nvPicPr>
          <p:cNvPr id="270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13" y="2492896"/>
            <a:ext cx="9096375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5288" y="258763"/>
            <a:ext cx="8229600" cy="900112"/>
          </a:xfrm>
        </p:spPr>
        <p:txBody>
          <a:bodyPr/>
          <a:lstStyle/>
          <a:p>
            <a:r>
              <a:rPr lang="en-GB" dirty="0" err="1" smtClean="0"/>
              <a:t>Avg</a:t>
            </a:r>
            <a:r>
              <a:rPr lang="en-GB" dirty="0" smtClean="0"/>
              <a:t> E-Resource Logins (All Partners)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971600" y="5570076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latin typeface="+mj-lt"/>
              </a:rPr>
              <a:t>1</a:t>
            </a:r>
            <a:endParaRPr lang="en-GB" sz="2800" b="1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41231" y="5570076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latin typeface="+mj-lt"/>
              </a:rPr>
              <a:t>2:1</a:t>
            </a:r>
            <a:endParaRPr lang="en-GB" sz="2800" b="1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11960" y="5570076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latin typeface="+mj-lt"/>
              </a:rPr>
              <a:t>2:2</a:t>
            </a:r>
            <a:endParaRPr lang="en-GB" sz="2800" b="1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09583" y="5570076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latin typeface="+mj-lt"/>
              </a:rPr>
              <a:t>3</a:t>
            </a:r>
            <a:endParaRPr lang="en-GB" sz="2800" b="1" dirty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en-US" sz="4000" dirty="0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E24E239A-37E9-4689-9E13-1064C6103F6C}" type="slidenum">
              <a:rPr lang="en-GB" sz="140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defRPr/>
              </a:pPr>
              <a:t>16</a:t>
            </a:fld>
            <a:endParaRPr lang="en-GB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713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9480" y="1570388"/>
            <a:ext cx="9484008" cy="5285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5288" y="258763"/>
            <a:ext cx="8229600" cy="900112"/>
          </a:xfrm>
        </p:spPr>
        <p:txBody>
          <a:bodyPr/>
          <a:lstStyle/>
          <a:p>
            <a:r>
              <a:rPr lang="en-GB" dirty="0" smtClean="0"/>
              <a:t>Huddersfield 1</a:t>
            </a:r>
            <a:r>
              <a:rPr lang="en-GB" baseline="30000" dirty="0" smtClean="0"/>
              <a:t>st</a:t>
            </a:r>
            <a:r>
              <a:rPr lang="en-GB" dirty="0" smtClean="0"/>
              <a:t> Year Loan Trend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>
              <a:defRPr/>
            </a:pPr>
            <a:r>
              <a:rPr lang="en-GB" dirty="0" smtClean="0">
                <a:solidFill>
                  <a:srgbClr val="005A84"/>
                </a:solidFill>
              </a:rPr>
              <a:t>Library Impact Data Project</a:t>
            </a:r>
            <a:br>
              <a:rPr lang="en-GB" dirty="0" smtClean="0">
                <a:solidFill>
                  <a:srgbClr val="005A84"/>
                </a:solidFill>
              </a:rPr>
            </a:br>
            <a:r>
              <a:rPr lang="en-GB" sz="2400" i="1" kern="1200" dirty="0">
                <a:solidFill>
                  <a:srgbClr val="005A84"/>
                </a:solidFill>
                <a:cs typeface="Arial" pitchFamily="34" charset="0"/>
              </a:rPr>
              <a:t>Phase </a:t>
            </a:r>
            <a:r>
              <a:rPr lang="en-GB" sz="2400" i="1" kern="1200" dirty="0" smtClean="0">
                <a:solidFill>
                  <a:srgbClr val="005A84"/>
                </a:solidFill>
                <a:cs typeface="Arial" pitchFamily="34" charset="0"/>
              </a:rPr>
              <a:t>II (Jan-Oct 2012)</a:t>
            </a:r>
            <a:endParaRPr lang="en-GB" sz="2400" dirty="0" smtClean="0">
              <a:solidFill>
                <a:srgbClr val="005A84"/>
              </a:solidFill>
            </a:endParaRPr>
          </a:p>
        </p:txBody>
      </p:sp>
      <p:sp>
        <p:nvSpPr>
          <p:cNvPr id="22531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2532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26025"/>
            <a:ext cx="9144000" cy="185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Library Impact Data Project</a:t>
            </a:r>
            <a:br>
              <a:rPr lang="en-GB" dirty="0" smtClean="0"/>
            </a:br>
            <a:r>
              <a:rPr lang="en-GB" sz="2400" i="1" kern="1200" dirty="0">
                <a:solidFill>
                  <a:srgbClr val="FFC000"/>
                </a:solidFill>
                <a:cs typeface="Arial" pitchFamily="34" charset="0"/>
              </a:rPr>
              <a:t>Phase </a:t>
            </a:r>
            <a:r>
              <a:rPr lang="en-GB" sz="2400" i="1" kern="1200" dirty="0" smtClean="0">
                <a:solidFill>
                  <a:srgbClr val="FFC000"/>
                </a:solidFill>
                <a:cs typeface="Arial" pitchFamily="34" charset="0"/>
              </a:rPr>
              <a:t>II (Jan-Oct 2012)</a:t>
            </a:r>
            <a:endParaRPr lang="en-GB" sz="2400" dirty="0" smtClean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Phase I looked at over 33,000 students across 8 universities</a:t>
            </a:r>
          </a:p>
          <a:p>
            <a:endParaRPr lang="en-GB" smtClean="0"/>
          </a:p>
          <a:p>
            <a:r>
              <a:rPr lang="en-GB" smtClean="0"/>
              <a:t>Phase II looks at around 2,000 FT undergraduate students at Huddersfield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Library Impact Data </a:t>
            </a:r>
            <a:r>
              <a:rPr lang="en-GB" dirty="0" smtClean="0"/>
              <a:t>Project 2</a:t>
            </a:r>
            <a:br>
              <a:rPr lang="en-GB" dirty="0" smtClean="0"/>
            </a:br>
            <a:r>
              <a:rPr lang="en-GB" sz="2400" i="1" kern="1200" dirty="0" smtClean="0">
                <a:solidFill>
                  <a:srgbClr val="FFC000"/>
                </a:solidFill>
                <a:ea typeface="+mn-ea"/>
                <a:cs typeface="Arial" pitchFamily="34" charset="0"/>
              </a:rPr>
              <a:t>Additional data</a:t>
            </a:r>
            <a:endParaRPr lang="en-GB" sz="2400" i="1" kern="1200" dirty="0">
              <a:solidFill>
                <a:srgbClr val="FFC000"/>
              </a:solidFill>
              <a:ea typeface="+mn-ea"/>
              <a:cs typeface="Arial" pitchFamily="34" charset="0"/>
            </a:endParaRP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395288" y="2205038"/>
            <a:ext cx="8229600" cy="3598862"/>
          </a:xfrm>
        </p:spPr>
        <p:txBody>
          <a:bodyPr/>
          <a:lstStyle/>
          <a:p>
            <a:r>
              <a:rPr lang="en-GB" smtClean="0"/>
              <a:t>We had some new library usage metrics which weren’t available during Phase I</a:t>
            </a:r>
          </a:p>
          <a:p>
            <a:pPr lvl="1"/>
            <a:r>
              <a:rPr lang="en-GB" smtClean="0"/>
              <a:t>Demographics</a:t>
            </a:r>
          </a:p>
          <a:p>
            <a:pPr lvl="1"/>
            <a:r>
              <a:rPr lang="en-GB" smtClean="0"/>
              <a:t>Overnight usage</a:t>
            </a:r>
          </a:p>
          <a:p>
            <a:pPr lvl="1"/>
            <a:r>
              <a:rPr lang="en-GB" smtClean="0"/>
              <a:t>Off campus usage</a:t>
            </a:r>
          </a:p>
          <a:p>
            <a:pPr lvl="1"/>
            <a:r>
              <a:rPr lang="en-GB" smtClean="0"/>
              <a:t>The number of e-resources accessed</a:t>
            </a:r>
          </a:p>
          <a:p>
            <a:pPr lvl="2"/>
            <a:r>
              <a:rPr lang="en-GB" sz="2000" smtClean="0"/>
              <a:t>as distinct from the hours spent logged into e-resources</a:t>
            </a:r>
          </a:p>
          <a:p>
            <a:pPr lvl="2"/>
            <a:r>
              <a:rPr lang="en-GB" sz="2000" smtClean="0"/>
              <a:t>the number of e-resources accessed 5 or more times</a:t>
            </a:r>
          </a:p>
          <a:p>
            <a:pPr lvl="2"/>
            <a:r>
              <a:rPr lang="en-GB" sz="2000" smtClean="0"/>
              <a:t>the number of e-resources accessed 25 or more times.</a:t>
            </a:r>
            <a:r>
              <a:rPr lang="en-GB" smtClean="0"/>
              <a:t>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Warning!</a:t>
            </a:r>
            <a:br>
              <a:rPr lang="en-GB" smtClean="0"/>
            </a:br>
            <a:r>
              <a:rPr lang="en-US" sz="2400" i="1" smtClean="0">
                <a:solidFill>
                  <a:srgbClr val="FFC000"/>
                </a:solidFill>
              </a:rPr>
              <a:t>You may experience data overload </a:t>
            </a:r>
            <a:br>
              <a:rPr lang="en-US" sz="2400" i="1" smtClean="0">
                <a:solidFill>
                  <a:srgbClr val="FFC000"/>
                </a:solidFill>
              </a:rPr>
            </a:br>
            <a:r>
              <a:rPr lang="en-US" sz="2400" i="1" smtClean="0">
                <a:solidFill>
                  <a:srgbClr val="FFC000"/>
                </a:solidFill>
              </a:rPr>
              <a:t>from this presentation</a:t>
            </a:r>
            <a:endParaRPr lang="en-GB" sz="2400" i="1" smtClean="0">
              <a:solidFill>
                <a:srgbClr val="FFC000"/>
              </a:solidFill>
            </a:endParaRPr>
          </a:p>
        </p:txBody>
      </p:sp>
      <p:pic>
        <p:nvPicPr>
          <p:cNvPr id="19459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38213" y="1989138"/>
            <a:ext cx="6729412" cy="3778250"/>
          </a:xfrm>
        </p:spPr>
      </p:pic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4189413" y="5754688"/>
            <a:ext cx="347821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/>
              <a:t>http://www.flickr.com/photos/opensourceway/5755219017/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Library usage</a:t>
            </a:r>
            <a:br>
              <a:rPr lang="en-GB" smtClean="0"/>
            </a:br>
            <a:r>
              <a:rPr lang="en-GB" sz="2400" i="1" smtClean="0">
                <a:solidFill>
                  <a:srgbClr val="FFC000"/>
                </a:solidFill>
                <a:cs typeface="Arial" charset="0"/>
              </a:rPr>
              <a:t>Age</a:t>
            </a:r>
          </a:p>
        </p:txBody>
      </p:sp>
      <p:pic>
        <p:nvPicPr>
          <p:cNvPr id="26627" name="Picture 1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3588" y="1870075"/>
            <a:ext cx="7616825" cy="400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Library usage</a:t>
            </a:r>
            <a:br>
              <a:rPr lang="en-GB" smtClean="0"/>
            </a:br>
            <a:r>
              <a:rPr lang="en-GB" sz="2400" i="1" smtClean="0">
                <a:solidFill>
                  <a:srgbClr val="FFC000"/>
                </a:solidFill>
                <a:cs typeface="Arial" charset="0"/>
              </a:rPr>
              <a:t>Gender </a:t>
            </a:r>
            <a:endParaRPr lang="en-GB" sz="2400" smtClean="0"/>
          </a:p>
        </p:txBody>
      </p:sp>
      <p:pic>
        <p:nvPicPr>
          <p:cNvPr id="27651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01688" y="1916113"/>
            <a:ext cx="7540625" cy="38973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Library usage</a:t>
            </a:r>
            <a:br>
              <a:rPr lang="en-GB" smtClean="0"/>
            </a:br>
            <a:r>
              <a:rPr lang="en-GB" sz="2400" i="1" smtClean="0">
                <a:solidFill>
                  <a:srgbClr val="FFC000"/>
                </a:solidFill>
                <a:cs typeface="Arial" charset="0"/>
              </a:rPr>
              <a:t>Ethnicity</a:t>
            </a:r>
          </a:p>
        </p:txBody>
      </p:sp>
      <p:pic>
        <p:nvPicPr>
          <p:cNvPr id="28675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82663" y="1916113"/>
            <a:ext cx="7178675" cy="39973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Library usage</a:t>
            </a:r>
            <a:br>
              <a:rPr lang="en-GB" smtClean="0"/>
            </a:br>
            <a:r>
              <a:rPr lang="en-GB" sz="2400" i="1" smtClean="0">
                <a:solidFill>
                  <a:srgbClr val="FFC000"/>
                </a:solidFill>
                <a:cs typeface="Arial" charset="0"/>
              </a:rPr>
              <a:t>Country of domicile </a:t>
            </a:r>
            <a:endParaRPr lang="en-GB" sz="2400" smtClean="0"/>
          </a:p>
        </p:txBody>
      </p:sp>
      <p:pic>
        <p:nvPicPr>
          <p:cNvPr id="29699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77900" y="1773238"/>
            <a:ext cx="7188200" cy="40306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Library usage</a:t>
            </a:r>
            <a:br>
              <a:rPr lang="en-GB" smtClean="0"/>
            </a:br>
            <a:r>
              <a:rPr lang="en-GB" sz="2400" i="1" smtClean="0">
                <a:solidFill>
                  <a:srgbClr val="FFC000"/>
                </a:solidFill>
                <a:cs typeface="Arial" charset="0"/>
              </a:rPr>
              <a:t>Aggregated subject groups</a:t>
            </a:r>
          </a:p>
        </p:txBody>
      </p:sp>
      <p:pic>
        <p:nvPicPr>
          <p:cNvPr id="3072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25538" y="1844675"/>
            <a:ext cx="6892925" cy="39592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Library usage</a:t>
            </a:r>
            <a:br>
              <a:rPr lang="en-GB" smtClean="0"/>
            </a:br>
            <a:r>
              <a:rPr lang="en-GB" sz="2400" i="1" smtClean="0">
                <a:solidFill>
                  <a:srgbClr val="FFC000"/>
                </a:solidFill>
                <a:cs typeface="Arial" charset="0"/>
              </a:rPr>
              <a:t>Health group</a:t>
            </a:r>
          </a:p>
        </p:txBody>
      </p:sp>
      <p:pic>
        <p:nvPicPr>
          <p:cNvPr id="31747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4063" y="1916113"/>
            <a:ext cx="7635875" cy="38544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Library usage</a:t>
            </a:r>
            <a:br>
              <a:rPr lang="en-GB" smtClean="0"/>
            </a:br>
            <a:r>
              <a:rPr lang="en-GB" sz="2400" i="1" smtClean="0">
                <a:solidFill>
                  <a:srgbClr val="FFC000"/>
                </a:solidFill>
                <a:cs typeface="Arial" charset="0"/>
              </a:rPr>
              <a:t>Computing and Engineering group</a:t>
            </a:r>
          </a:p>
        </p:txBody>
      </p:sp>
      <p:pic>
        <p:nvPicPr>
          <p:cNvPr id="32771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01688" y="1916113"/>
            <a:ext cx="7540625" cy="38639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Library usage</a:t>
            </a:r>
            <a:br>
              <a:rPr lang="en-GB" smtClean="0"/>
            </a:br>
            <a:r>
              <a:rPr lang="en-GB" sz="2400" i="1" smtClean="0">
                <a:solidFill>
                  <a:srgbClr val="FFC000"/>
                </a:solidFill>
                <a:cs typeface="Arial" charset="0"/>
              </a:rPr>
              <a:t>Social Science group</a:t>
            </a:r>
          </a:p>
        </p:txBody>
      </p:sp>
      <p:pic>
        <p:nvPicPr>
          <p:cNvPr id="33795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12838" y="1773238"/>
            <a:ext cx="6918325" cy="43354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Library usage</a:t>
            </a:r>
            <a:br>
              <a:rPr lang="en-GB" smtClean="0"/>
            </a:br>
            <a:r>
              <a:rPr lang="en-GB" sz="2400" i="1" smtClean="0">
                <a:solidFill>
                  <a:srgbClr val="FFC000"/>
                </a:solidFill>
                <a:cs typeface="Arial" charset="0"/>
              </a:rPr>
              <a:t>Retention</a:t>
            </a:r>
          </a:p>
        </p:txBody>
      </p:sp>
      <p:sp>
        <p:nvSpPr>
          <p:cNvPr id="34819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Looking at one year of data for every student</a:t>
            </a:r>
          </a:p>
          <a:p>
            <a:r>
              <a:rPr lang="en-GB" smtClean="0"/>
              <a:t>Using a cumulative measure of usage for the first two terms of the 2010-11 academic year</a:t>
            </a:r>
          </a:p>
          <a:p>
            <a:r>
              <a:rPr lang="en-GB" smtClean="0"/>
              <a:t>Only looking at people who dropped out in term three</a:t>
            </a:r>
          </a:p>
          <a:p>
            <a:r>
              <a:rPr lang="en-GB" smtClean="0"/>
              <a:t>All the students included in this study were at the university in the first two terms, and they have all had exactly the same opportunity to accumulate usage.</a:t>
            </a:r>
          </a:p>
          <a:p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Library usage</a:t>
            </a:r>
            <a:br>
              <a:rPr lang="en-GB" smtClean="0"/>
            </a:br>
            <a:r>
              <a:rPr lang="en-GB" sz="2400" i="1" smtClean="0">
                <a:solidFill>
                  <a:srgbClr val="FFC000"/>
                </a:solidFill>
                <a:cs typeface="Arial" charset="0"/>
              </a:rPr>
              <a:t>Retention</a:t>
            </a:r>
          </a:p>
        </p:txBody>
      </p:sp>
      <p:pic>
        <p:nvPicPr>
          <p:cNvPr id="3584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1813" y="2251075"/>
            <a:ext cx="7991475" cy="35067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Library Data at Huddersfield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28192"/>
            <a:ext cx="9144000" cy="5129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Time of day of usage and outcomes</a:t>
            </a:r>
            <a:br>
              <a:rPr lang="en-GB" smtClean="0"/>
            </a:br>
            <a:r>
              <a:rPr lang="en-GB" sz="2400" i="1" smtClean="0">
                <a:solidFill>
                  <a:srgbClr val="FFC000"/>
                </a:solidFill>
                <a:cs typeface="Arial" charset="0"/>
              </a:rPr>
              <a:t>average hourly use</a:t>
            </a:r>
            <a:endParaRPr lang="en-US" sz="2400" smtClean="0"/>
          </a:p>
        </p:txBody>
      </p:sp>
      <p:pic>
        <p:nvPicPr>
          <p:cNvPr id="36867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12750" y="2508250"/>
            <a:ext cx="8229600" cy="29924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Time of day of usage and outcomes</a:t>
            </a:r>
            <a:br>
              <a:rPr lang="en-GB" smtClean="0"/>
            </a:br>
            <a:r>
              <a:rPr lang="en-GB" sz="2400" i="1" smtClean="0">
                <a:solidFill>
                  <a:srgbClr val="FFC000"/>
                </a:solidFill>
                <a:cs typeface="Arial" charset="0"/>
              </a:rPr>
              <a:t>average hourly use as percentage</a:t>
            </a:r>
            <a:endParaRPr lang="en-US" sz="2400" smtClean="0"/>
          </a:p>
        </p:txBody>
      </p:sp>
      <p:pic>
        <p:nvPicPr>
          <p:cNvPr id="37891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12750" y="2511425"/>
            <a:ext cx="8229600" cy="29860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Number </a:t>
            </a:r>
            <a:r>
              <a:rPr lang="en-GB" dirty="0"/>
              <a:t>of e-resources accessed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2400" i="1" kern="1200" dirty="0" smtClean="0">
                <a:solidFill>
                  <a:srgbClr val="FFC000"/>
                </a:solidFill>
                <a:ea typeface="+mn-ea"/>
                <a:cs typeface="Arial" pitchFamily="34" charset="0"/>
              </a:rPr>
              <a:t>Depth and breadth</a:t>
            </a:r>
            <a:endParaRPr lang="en-GB" sz="2400" i="1" kern="1200" dirty="0">
              <a:solidFill>
                <a:srgbClr val="FFC000"/>
              </a:solidFill>
              <a:ea typeface="+mn-ea"/>
              <a:cs typeface="Arial" pitchFamily="34" charset="0"/>
            </a:endParaRPr>
          </a:p>
        </p:txBody>
      </p:sp>
      <p:pic>
        <p:nvPicPr>
          <p:cNvPr id="38915" name="Content Placeholder 1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66813" y="2205038"/>
            <a:ext cx="6686550" cy="3598862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Other factors</a:t>
            </a:r>
            <a:br>
              <a:rPr lang="en-GB" dirty="0" smtClean="0"/>
            </a:br>
            <a:r>
              <a:rPr lang="en-GB" sz="2400" i="1" kern="1200" dirty="0">
                <a:solidFill>
                  <a:srgbClr val="FFC000"/>
                </a:solidFill>
                <a:cs typeface="Arial" pitchFamily="34" charset="0"/>
              </a:rPr>
              <a:t>Value </a:t>
            </a:r>
            <a:r>
              <a:rPr lang="en-GB" sz="2400" i="1" kern="1200" dirty="0" smtClean="0">
                <a:solidFill>
                  <a:srgbClr val="FFC000"/>
                </a:solidFill>
                <a:cs typeface="Arial" pitchFamily="34" charset="0"/>
              </a:rPr>
              <a:t>added</a:t>
            </a:r>
            <a:endParaRPr lang="en-GB" sz="2400" i="1" kern="1200" dirty="0">
              <a:solidFill>
                <a:srgbClr val="FFC000"/>
              </a:solidFill>
              <a:cs typeface="Arial" pitchFamily="34" charset="0"/>
            </a:endParaRPr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itchFamily="34" charset="0"/>
              <a:buChar char="•"/>
              <a:defRPr/>
            </a:pPr>
            <a:r>
              <a:rPr lang="en-GB" dirty="0"/>
              <a:t>Rank UCAS points on entry and final grade as </a:t>
            </a:r>
            <a:r>
              <a:rPr lang="en-GB" dirty="0" smtClean="0"/>
              <a:t>percentage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endParaRPr lang="en-GB" dirty="0"/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GB" dirty="0"/>
              <a:t>Does the difference correlate with measures of usage?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GB" dirty="0" smtClean="0"/>
              <a:t>WARNING</a:t>
            </a:r>
            <a:r>
              <a:rPr lang="en-GB" dirty="0"/>
              <a:t>! This needs further testing!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GB" dirty="0"/>
              <a:t>Methods are untried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GB" dirty="0"/>
              <a:t>Missing data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rgbClr val="FF0000"/>
                </a:solidFill>
              </a:rPr>
              <a:t>Initial results are very encouraging </a:t>
            </a:r>
            <a:r>
              <a:rPr lang="en-GB" dirty="0" smtClean="0">
                <a:solidFill>
                  <a:srgbClr val="FF0000"/>
                </a:solidFill>
                <a:sym typeface="Wingdings" pitchFamily="2" charset="2"/>
              </a:rPr>
              <a:t></a:t>
            </a:r>
            <a:endParaRPr lang="en-GB" dirty="0">
              <a:solidFill>
                <a:srgbClr val="FF0000"/>
              </a:solidFill>
            </a:endParaRPr>
          </a:p>
          <a:p>
            <a:pPr>
              <a:defRPr/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395288" y="260350"/>
            <a:ext cx="8229600" cy="1081088"/>
          </a:xfrm>
        </p:spPr>
        <p:txBody>
          <a:bodyPr/>
          <a:lstStyle/>
          <a:p>
            <a:r>
              <a:rPr lang="en-US" sz="3200" smtClean="0"/>
              <a:t>Library Analytics Survey</a:t>
            </a:r>
            <a:endParaRPr lang="en-US" smtClean="0"/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412750" y="1846263"/>
            <a:ext cx="8229600" cy="3598862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GB" dirty="0" smtClean="0"/>
              <a:t>We asked:</a:t>
            </a:r>
          </a:p>
          <a:p>
            <a:pPr>
              <a:defRPr/>
            </a:pPr>
            <a:endParaRPr lang="en-GB" i="1" dirty="0"/>
          </a:p>
          <a:p>
            <a:pPr marL="0" indent="0" algn="ctr">
              <a:buFontTx/>
              <a:buNone/>
              <a:defRPr/>
            </a:pPr>
            <a:r>
              <a:rPr lang="en-GB" i="1" dirty="0" smtClean="0"/>
              <a:t>How important will analytics be to academic libraries now and in the future, and what is the potential for a service in this area?</a:t>
            </a:r>
            <a:endParaRPr lang="en-US" dirty="0" smtClean="0"/>
          </a:p>
          <a:p>
            <a:pPr marL="0" indent="0">
              <a:buFontTx/>
              <a:buNone/>
              <a:defRPr/>
            </a:pPr>
            <a:endParaRPr lang="en-GB" dirty="0" smtClean="0"/>
          </a:p>
        </p:txBody>
      </p:sp>
      <p:pic>
        <p:nvPicPr>
          <p:cNvPr id="41988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513388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9" name="TextBox 1"/>
          <p:cNvSpPr txBox="1">
            <a:spLocks noChangeArrowheads="1"/>
          </p:cNvSpPr>
          <p:nvPr/>
        </p:nvSpPr>
        <p:spPr bwMode="auto">
          <a:xfrm>
            <a:off x="5076825" y="6011863"/>
            <a:ext cx="3887788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With thanks to Joy Palmer and the team at MIMAS for the initial survey analysis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GB" i="1" dirty="0" smtClean="0"/>
              <a:t/>
            </a:r>
            <a:br>
              <a:rPr lang="en-GB" i="1" dirty="0" smtClean="0"/>
            </a:br>
            <a:r>
              <a:rPr lang="en-GB" i="1" dirty="0" smtClean="0"/>
              <a:t>In principle</a:t>
            </a:r>
            <a:r>
              <a:rPr lang="en-GB" dirty="0" smtClean="0"/>
              <a:t>, would your institution be </a:t>
            </a:r>
            <a:br>
              <a:rPr lang="en-GB" dirty="0" smtClean="0"/>
            </a:br>
            <a:r>
              <a:rPr lang="en-GB" dirty="0" smtClean="0"/>
              <a:t>willing to contribute data that could </a:t>
            </a:r>
            <a:br>
              <a:rPr lang="en-GB" dirty="0" smtClean="0"/>
            </a:br>
            <a:r>
              <a:rPr lang="en-GB" dirty="0" smtClean="0"/>
              <a:t>be linked to </a:t>
            </a:r>
            <a:r>
              <a:rPr lang="en-GB" dirty="0" err="1" smtClean="0"/>
              <a:t>anonymised</a:t>
            </a:r>
            <a:r>
              <a:rPr lang="en-GB" dirty="0" smtClean="0"/>
              <a:t> individuals?</a:t>
            </a:r>
            <a:endParaRPr lang="en-US" dirty="0"/>
          </a:p>
        </p:txBody>
      </p:sp>
      <p:sp>
        <p:nvSpPr>
          <p:cNvPr id="46083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Significant appetite for analytics services among this sample (96%)</a:t>
            </a:r>
          </a:p>
          <a:p>
            <a:pPr lvl="1"/>
            <a:r>
              <a:rPr lang="en-US" dirty="0" smtClean="0"/>
              <a:t>But more hesitation over sharing UCAS and student data than other forms of usage data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Strong willingness to share a broad range of data</a:t>
            </a:r>
          </a:p>
          <a:p>
            <a:pPr lvl="1"/>
            <a:r>
              <a:rPr lang="en-US" dirty="0" smtClean="0"/>
              <a:t>preference to be identified by JISC band (91% in </a:t>
            </a:r>
            <a:r>
              <a:rPr lang="en-US" dirty="0" err="1" smtClean="0"/>
              <a:t>favour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as opposed to named institution (47%)</a:t>
            </a:r>
          </a:p>
          <a:p>
            <a:pPr>
              <a:buFontTx/>
              <a:buNone/>
            </a:pPr>
            <a:endParaRPr lang="en-US" dirty="0" smtClean="0"/>
          </a:p>
          <a:p>
            <a:endParaRPr lang="en-GB" dirty="0" smtClean="0"/>
          </a:p>
          <a:p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would prevent you from </a:t>
            </a:r>
            <a:br>
              <a:rPr lang="en-US" smtClean="0"/>
            </a:br>
            <a:r>
              <a:rPr lang="en-US" smtClean="0"/>
              <a:t>sharing this data?</a:t>
            </a:r>
            <a:endParaRPr lang="en-GB" smtClean="0"/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Concerns over privacy (91%)</a:t>
            </a:r>
          </a:p>
          <a:p>
            <a:r>
              <a:rPr lang="en-US" smtClean="0"/>
              <a:t>Concerns over divulging business intelligence (85%)</a:t>
            </a:r>
          </a:p>
          <a:p>
            <a:r>
              <a:rPr lang="en-US" smtClean="0"/>
              <a:t>Technical barriers (e.g. resource for extracting data, lack of the skills required to benefit from this activity) (76%)</a:t>
            </a:r>
          </a:p>
          <a:p>
            <a:r>
              <a:rPr lang="en-US" smtClean="0"/>
              <a:t>Reservations over the quality of data (55%)</a:t>
            </a:r>
          </a:p>
          <a:p>
            <a:r>
              <a:rPr lang="en-US" smtClean="0"/>
              <a:t>Institutional focus is on other goals/projects (41%)</a:t>
            </a:r>
            <a:br>
              <a:rPr lang="en-US" smtClean="0"/>
            </a:br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Is this a current strategic priority?</a:t>
            </a:r>
          </a:p>
        </p:txBody>
      </p:sp>
      <p:graphicFrame>
        <p:nvGraphicFramePr>
          <p:cNvPr id="48131" name="Content Placeholder 3"/>
          <p:cNvGraphicFramePr>
            <a:graphicFrameLocks noGrp="1"/>
          </p:cNvGraphicFramePr>
          <p:nvPr>
            <p:ph idx="1"/>
          </p:nvPr>
        </p:nvGraphicFramePr>
        <p:xfrm>
          <a:off x="417513" y="1722438"/>
          <a:ext cx="8331200" cy="462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9" r:id="rId3" imgW="8333954" imgH="4633362" progId="Excel.Sheet.8">
                  <p:embed/>
                </p:oleObj>
              </mc:Choice>
              <mc:Fallback>
                <p:oleObj r:id="rId3" imgW="8333954" imgH="4633362" progId="Excel.Sheet.8">
                  <p:embed/>
                  <p:pic>
                    <p:nvPicPr>
                      <p:cNvPr id="0" name="Picture 6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513" y="1722438"/>
                        <a:ext cx="8331200" cy="4627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about the next five years?</a:t>
            </a:r>
          </a:p>
        </p:txBody>
      </p:sp>
      <p:graphicFrame>
        <p:nvGraphicFramePr>
          <p:cNvPr id="49155" name="Content Placeholder 3"/>
          <p:cNvGraphicFramePr>
            <a:graphicFrameLocks noGrp="1"/>
          </p:cNvGraphicFramePr>
          <p:nvPr>
            <p:ph idx="1"/>
          </p:nvPr>
        </p:nvGraphicFramePr>
        <p:xfrm>
          <a:off x="417513" y="1793875"/>
          <a:ext cx="8331200" cy="462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3" r:id="rId3" imgW="8333954" imgH="4627265" progId="Excel.Sheet.8">
                  <p:embed/>
                </p:oleObj>
              </mc:Choice>
              <mc:Fallback>
                <p:oleObj r:id="rId3" imgW="8333954" imgH="4627265" progId="Excel.Sheet.8">
                  <p:embed/>
                  <p:pic>
                    <p:nvPicPr>
                      <p:cNvPr id="0" name="Picture 6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513" y="1793875"/>
                        <a:ext cx="8331200" cy="4627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Key strategic drivers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Tx/>
              <a:buAutoNum type="arabicPeriod"/>
            </a:pPr>
            <a:r>
              <a:rPr lang="en-US" smtClean="0"/>
              <a:t>Enhancing the student experience</a:t>
            </a:r>
          </a:p>
          <a:p>
            <a:pPr marL="457200" indent="-457200">
              <a:buFontTx/>
              <a:buAutoNum type="arabicPeriod"/>
            </a:pPr>
            <a:endParaRPr lang="en-US" smtClean="0"/>
          </a:p>
          <a:p>
            <a:pPr marL="457200" indent="-457200">
              <a:buFontTx/>
              <a:buAutoNum type="arabicPeriod"/>
            </a:pPr>
            <a:r>
              <a:rPr lang="en-US" smtClean="0"/>
              <a:t>Demonstrating value for money</a:t>
            </a:r>
          </a:p>
          <a:p>
            <a:pPr marL="457200" indent="-457200">
              <a:buFontTx/>
              <a:buAutoNum type="arabicPeriod"/>
            </a:pPr>
            <a:endParaRPr lang="en-US" smtClean="0"/>
          </a:p>
          <a:p>
            <a:pPr marL="457200" indent="-457200">
              <a:buFontTx/>
              <a:buAutoNum type="arabicPeriod"/>
            </a:pPr>
            <a:r>
              <a:rPr lang="en-US" smtClean="0"/>
              <a:t>Supporting research excellence</a:t>
            </a:r>
            <a:br>
              <a:rPr lang="en-US" smtClean="0"/>
            </a:br>
            <a:endParaRPr lang="en-US" smtClean="0"/>
          </a:p>
          <a:p>
            <a:pPr marL="457200" indent="-457200"/>
            <a:endParaRPr lang="en-US" smtClean="0"/>
          </a:p>
          <a:p>
            <a:pPr marL="457200" indent="-457200">
              <a:buFontTx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en-US" sz="4000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F927E831-6A2B-463A-A240-C55D9ED3DBEA}" type="slidenum">
              <a:rPr lang="en-GB" sz="140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defRPr/>
              </a:pPr>
              <a:t>4</a:t>
            </a:fld>
            <a:endParaRPr lang="en-GB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113" y="1547813"/>
            <a:ext cx="9155113" cy="530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5288" y="258763"/>
            <a:ext cx="8229600" cy="900112"/>
          </a:xfrm>
        </p:spPr>
        <p:txBody>
          <a:bodyPr/>
          <a:lstStyle/>
          <a:p>
            <a:r>
              <a:rPr lang="en-GB" dirty="0" smtClean="0"/>
              <a:t>Non &amp; Low Usage Project (2005)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395288" y="368300"/>
            <a:ext cx="8229600" cy="900113"/>
          </a:xfrm>
        </p:spPr>
        <p:txBody>
          <a:bodyPr/>
          <a:lstStyle/>
          <a:p>
            <a:r>
              <a:rPr lang="en-GB" smtClean="0"/>
              <a:t>A shared service for Library Analytics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smtClean="0">
                <a:solidFill>
                  <a:schemeClr val="tx1"/>
                </a:solidFill>
              </a:rPr>
              <a:t>An analytics service providing libraries with </a:t>
            </a:r>
            <a:r>
              <a:rPr lang="en-GB" sz="2800" b="1" i="1" smtClean="0">
                <a:solidFill>
                  <a:srgbClr val="C00000"/>
                </a:solidFill>
              </a:rPr>
              <a:t>actionable</a:t>
            </a:r>
            <a:r>
              <a:rPr lang="en-GB" sz="2800" smtClean="0">
                <a:solidFill>
                  <a:srgbClr val="C00000"/>
                </a:solidFill>
              </a:rPr>
              <a:t> </a:t>
            </a:r>
            <a:r>
              <a:rPr lang="en-GB" sz="2800" smtClean="0">
                <a:solidFill>
                  <a:schemeClr val="tx1"/>
                </a:solidFill>
              </a:rPr>
              <a:t>data to transform the services and support institutions provide to students and researchers.</a:t>
            </a:r>
          </a:p>
        </p:txBody>
      </p:sp>
      <p:pic>
        <p:nvPicPr>
          <p:cNvPr id="51204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5229225"/>
            <a:ext cx="42195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5" name="Picture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388" y="4992688"/>
            <a:ext cx="146685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6" name="Picture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5284788"/>
            <a:ext cx="1978025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Box 12"/>
          <p:cNvSpPr txBox="1">
            <a:spLocks noChangeArrowheads="1"/>
          </p:cNvSpPr>
          <p:nvPr/>
        </p:nvSpPr>
        <p:spPr bwMode="auto">
          <a:xfrm>
            <a:off x="4572000" y="4581525"/>
            <a:ext cx="33845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solidFill>
                  <a:srgbClr val="595959"/>
                </a:solidFill>
              </a:rPr>
              <a:t>A report recommending whether the prototype should be developed further, and with what  priorities and business model(s).</a:t>
            </a:r>
          </a:p>
        </p:txBody>
      </p:sp>
      <p:sp>
        <p:nvSpPr>
          <p:cNvPr id="52227" name="TextBox 11"/>
          <p:cNvSpPr txBox="1">
            <a:spLocks noChangeArrowheads="1"/>
          </p:cNvSpPr>
          <p:nvPr/>
        </p:nvSpPr>
        <p:spPr bwMode="auto">
          <a:xfrm>
            <a:off x="4500563" y="2060575"/>
            <a:ext cx="338455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solidFill>
                  <a:srgbClr val="595959"/>
                </a:solidFill>
              </a:rPr>
              <a:t>Develop a business case (and potential model) to ensure the prototype is developed on a sure economic footing. The evaluation will also measure and assess what the project produces. </a:t>
            </a:r>
          </a:p>
        </p:txBody>
      </p:sp>
      <p:sp>
        <p:nvSpPr>
          <p:cNvPr id="52228" name="TextBox 10"/>
          <p:cNvSpPr txBox="1">
            <a:spLocks noChangeArrowheads="1"/>
          </p:cNvSpPr>
          <p:nvPr/>
        </p:nvSpPr>
        <p:spPr bwMode="auto">
          <a:xfrm>
            <a:off x="1331913" y="2133600"/>
            <a:ext cx="2376487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solidFill>
                  <a:srgbClr val="595959"/>
                </a:solidFill>
              </a:rPr>
              <a:t>Development of a prototype library analytics dashboard providing libraries with a single interface onto a range of data and intelligence services. The project will initially focus on the work of Library Impact data and Copac Activity data.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971550" y="1773238"/>
            <a:ext cx="2952750" cy="4248150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3200" i="1" dirty="0">
                <a:solidFill>
                  <a:prstClr val="black"/>
                </a:solidFill>
              </a:rPr>
              <a:t>Prototype</a:t>
            </a:r>
            <a:r>
              <a:rPr lang="en-GB" sz="3200" dirty="0">
                <a:solidFill>
                  <a:prstClr val="black"/>
                </a:solidFill>
              </a:rPr>
              <a:t> Library Analytics Suite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211638" y="1773238"/>
            <a:ext cx="3816350" cy="2232025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3200" dirty="0">
                <a:solidFill>
                  <a:prstClr val="black"/>
                </a:solidFill>
              </a:rPr>
              <a:t>Business plan/model evaluation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284663" y="4508500"/>
            <a:ext cx="3816350" cy="1512888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3200" dirty="0">
                <a:solidFill>
                  <a:prstClr val="black"/>
                </a:solidFill>
              </a:rPr>
              <a:t>Future development report</a:t>
            </a:r>
          </a:p>
        </p:txBody>
      </p:sp>
      <p:sp>
        <p:nvSpPr>
          <p:cNvPr id="52232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smtClean="0"/>
              <a:t>Final Outputs (October 2013)</a:t>
            </a:r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…and finally</a:t>
            </a:r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en-GB" dirty="0" smtClean="0"/>
              <a:t>Ellen Collins</a:t>
            </a:r>
          </a:p>
          <a:p>
            <a:pPr marL="0" indent="0">
              <a:buFontTx/>
              <a:buNone/>
              <a:defRPr/>
            </a:pPr>
            <a:r>
              <a:rPr lang="en-GB" dirty="0" smtClean="0"/>
              <a:t>Research Information Network</a:t>
            </a:r>
          </a:p>
          <a:p>
            <a:pPr>
              <a:defRPr/>
            </a:pPr>
            <a:endParaRPr lang="en-GB" sz="2000" dirty="0"/>
          </a:p>
          <a:p>
            <a:pPr marL="0" indent="0">
              <a:buFontTx/>
              <a:buNone/>
              <a:defRPr/>
            </a:pPr>
            <a:r>
              <a:rPr lang="en-GB" sz="2000" u="sng" dirty="0" smtClean="0">
                <a:hlinkClick r:id="rId2" action="ppaction://hlinkfile"/>
              </a:rPr>
              <a:t>ellen.collins@researchinfonet.org</a:t>
            </a:r>
            <a:endParaRPr lang="en-GB" sz="2000" dirty="0"/>
          </a:p>
          <a:p>
            <a:pPr>
              <a:defRPr/>
            </a:pPr>
            <a:endParaRPr lang="en-GB" sz="2000" dirty="0" smtClean="0"/>
          </a:p>
        </p:txBody>
      </p:sp>
      <p:pic>
        <p:nvPicPr>
          <p:cNvPr id="53252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2205038"/>
            <a:ext cx="3052763" cy="357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Thank you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 sz="3600" dirty="0" smtClean="0"/>
              <a:t>Library Impact Data Project blog</a:t>
            </a:r>
          </a:p>
          <a:p>
            <a:pPr algn="ctr">
              <a:buFontTx/>
              <a:buNone/>
            </a:pPr>
            <a:endParaRPr lang="en-US" sz="3600" dirty="0" smtClean="0"/>
          </a:p>
          <a:p>
            <a:pPr algn="ctr">
              <a:buFontTx/>
              <a:buNone/>
            </a:pPr>
            <a:r>
              <a:rPr lang="en-US" sz="3200" dirty="0" smtClean="0"/>
              <a:t>http://library.hud.ac.uk/blogs/projects/lidp/</a:t>
            </a:r>
          </a:p>
        </p:txBody>
      </p:sp>
      <p:pic>
        <p:nvPicPr>
          <p:cNvPr id="54277" name="Picture 4" descr="88x3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88" y="6143625"/>
            <a:ext cx="11176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8" name="TextBox 5"/>
          <p:cNvSpPr txBox="1">
            <a:spLocks noChangeArrowheads="1"/>
          </p:cNvSpPr>
          <p:nvPr/>
        </p:nvSpPr>
        <p:spPr bwMode="auto">
          <a:xfrm>
            <a:off x="7215188" y="6072188"/>
            <a:ext cx="17859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800"/>
              <a:t>This work is licensed under a </a:t>
            </a:r>
            <a:r>
              <a:rPr lang="en-GB" sz="800">
                <a:hlinkClick r:id="rId4"/>
              </a:rPr>
              <a:t>Creative Commons Attribution 3.0 </a:t>
            </a:r>
            <a:r>
              <a:rPr lang="en-GB" sz="800"/>
              <a:t>Unported License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320480" y="5364302"/>
            <a:ext cx="4572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2000" dirty="0"/>
              <a:t>#</a:t>
            </a:r>
            <a:r>
              <a:rPr lang="en-GB" sz="2000" dirty="0" err="1"/>
              <a:t>lidp</a:t>
            </a:r>
            <a:endParaRPr lang="en-GB" sz="2000" dirty="0"/>
          </a:p>
          <a:p>
            <a:pPr algn="r"/>
            <a:r>
              <a:rPr lang="en-GB" sz="2000" dirty="0"/>
              <a:t>eprints.hud.ac.uk/16436/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400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45B3D8-1A8D-4B70-8E85-65E1CDB5EBA7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113" y="1656730"/>
            <a:ext cx="9155113" cy="53006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95288" y="258762"/>
            <a:ext cx="8229600" cy="1226021"/>
          </a:xfrm>
        </p:spPr>
        <p:txBody>
          <a:bodyPr/>
          <a:lstStyle/>
          <a:p>
            <a:r>
              <a:rPr lang="en-GB" dirty="0" smtClean="0"/>
              <a:t>“Is there a link between library usage</a:t>
            </a:r>
            <a:br>
              <a:rPr lang="en-GB" dirty="0" smtClean="0"/>
            </a:br>
            <a:r>
              <a:rPr lang="en-GB" dirty="0" smtClean="0"/>
              <a:t>and final grade?”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en-US" sz="4000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747AB0B2-A72D-42B8-8868-EB649ECDF416}" type="slidenum">
              <a:rPr lang="en-GB" sz="140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defRPr/>
              </a:pPr>
              <a:t>6</a:t>
            </a:fld>
            <a:endParaRPr lang="en-GB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32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178" y="1593246"/>
            <a:ext cx="9159178" cy="4979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115616" y="4293096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latin typeface="+mj-lt"/>
              </a:rPr>
              <a:t>1</a:t>
            </a:r>
            <a:endParaRPr lang="en-GB" sz="3600" b="1" dirty="0">
              <a:latin typeface="+mj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288" y="258763"/>
            <a:ext cx="8229600" cy="900112"/>
          </a:xfrm>
        </p:spPr>
        <p:txBody>
          <a:bodyPr/>
          <a:lstStyle/>
          <a:p>
            <a:r>
              <a:rPr lang="en-GB" dirty="0" smtClean="0"/>
              <a:t>2007/8 &amp; 2008/9 Honours Graduates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230742" y="4293096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latin typeface="+mj-lt"/>
              </a:rPr>
              <a:t>2:1</a:t>
            </a:r>
            <a:endParaRPr lang="en-GB" sz="3600" b="1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64088" y="4293096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latin typeface="+mj-lt"/>
              </a:rPr>
              <a:t>2:2</a:t>
            </a:r>
            <a:endParaRPr lang="en-GB" sz="3600" b="1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06108" y="4293096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latin typeface="+mj-lt"/>
              </a:rPr>
              <a:t>3</a:t>
            </a:r>
            <a:endParaRPr lang="en-GB" sz="3600" b="1" dirty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en-US" sz="4000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747AB0B2-A72D-42B8-8868-EB649ECDF416}" type="slidenum">
              <a:rPr lang="en-GB" sz="140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defRPr/>
              </a:pPr>
              <a:t>7</a:t>
            </a:fld>
            <a:endParaRPr lang="en-GB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33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1497"/>
            <a:ext cx="9144000" cy="497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288" y="258763"/>
            <a:ext cx="8229600" cy="900112"/>
          </a:xfrm>
        </p:spPr>
        <p:txBody>
          <a:bodyPr/>
          <a:lstStyle/>
          <a:p>
            <a:r>
              <a:rPr lang="en-GB" dirty="0" smtClean="0"/>
              <a:t>2007/8 &amp; 2008/9 Honours Graduates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057055" y="5013176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latin typeface="+mj-lt"/>
              </a:rPr>
              <a:t>1</a:t>
            </a:r>
            <a:endParaRPr lang="en-GB" sz="3600" b="1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99075" y="5013176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latin typeface="+mj-lt"/>
              </a:rPr>
              <a:t>2:1</a:t>
            </a:r>
            <a:endParaRPr lang="en-GB" sz="3600" b="1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45868" y="5013176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latin typeface="+mj-lt"/>
              </a:rPr>
              <a:t>2:2</a:t>
            </a:r>
            <a:endParaRPr lang="en-GB" sz="3600" b="1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87888" y="5013176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latin typeface="+mj-lt"/>
              </a:rPr>
              <a:t>3</a:t>
            </a:r>
            <a:endParaRPr lang="en-GB" sz="3600" b="1" dirty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en-US" sz="4000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747AB0B2-A72D-42B8-8868-EB649ECDF416}" type="slidenum">
              <a:rPr lang="en-GB" sz="140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defRPr/>
              </a:pPr>
              <a:t>8</a:t>
            </a:fld>
            <a:endParaRPr lang="en-GB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34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1497"/>
            <a:ext cx="9144000" cy="497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288" y="258763"/>
            <a:ext cx="8229600" cy="900112"/>
          </a:xfrm>
        </p:spPr>
        <p:txBody>
          <a:bodyPr/>
          <a:lstStyle/>
          <a:p>
            <a:r>
              <a:rPr lang="en-GB" dirty="0" smtClean="0"/>
              <a:t>2007/8 &amp; 2008/9 Honours Graduates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048381" y="5230941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latin typeface="+mj-lt"/>
              </a:rPr>
              <a:t>1</a:t>
            </a:r>
            <a:endParaRPr lang="en-GB" sz="3600" b="1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03848" y="5230941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latin typeface="+mj-lt"/>
              </a:rPr>
              <a:t>2:1</a:t>
            </a:r>
            <a:endParaRPr lang="en-GB" sz="3600" b="1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7194" y="5230941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latin typeface="+mj-lt"/>
              </a:rPr>
              <a:t>2:2</a:t>
            </a:r>
            <a:endParaRPr lang="en-GB" sz="3600" b="1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06108" y="5230941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latin typeface="+mj-lt"/>
              </a:rPr>
              <a:t>3</a:t>
            </a:r>
            <a:endParaRPr lang="en-GB" sz="3600" b="1" dirty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en-US" sz="4000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F7329FF1-58C9-4392-B3EF-55F69D318594}" type="slidenum">
              <a:rPr lang="en-GB" sz="140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defRPr/>
              </a:pPr>
              <a:t>9</a:t>
            </a:fld>
            <a:endParaRPr lang="en-GB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113" y="1557338"/>
            <a:ext cx="9155113" cy="530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288" y="258763"/>
            <a:ext cx="8229600" cy="900112"/>
          </a:xfrm>
        </p:spPr>
        <p:txBody>
          <a:bodyPr/>
          <a:lstStyle/>
          <a:p>
            <a:r>
              <a:rPr lang="en-GB" dirty="0" smtClean="0"/>
              <a:t>JISC Library Impact Data Project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M_University_of_Huddersfield">
  <a:themeElements>
    <a:clrScheme name="BM_University_of_Huddersfiel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M_University_of_Huddersfiel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M_University_of_Huddersfiel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_University_of_Huddersfiel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_University_of_Huddersfiel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_University_of_Huddersfiel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_University_of_Huddersfiel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_University_of_Huddersfiel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_University_of_Huddersfiel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_University_of_Huddersfiel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_University_of_Huddersfiel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_University_of_Huddersfiel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_University_of_Huddersfiel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_University_of_Huddersfiel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5_White">
  <a:themeElements>
    <a:clrScheme name="5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5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6_White">
  <a:themeElements>
    <a:clrScheme name="6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6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7_White">
  <a:themeElements>
    <a:clrScheme name="7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7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8_White">
  <a:themeElements>
    <a:clrScheme name="8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8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ink">
  <a:themeElements>
    <a:clrScheme name="Pi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i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Pink">
  <a:themeElements>
    <a:clrScheme name="1_Pi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Pi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Pi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Green">
  <a:themeElements>
    <a:clrScheme name="Gree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re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re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White">
  <a:themeElements>
    <a:clrScheme name="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White">
  <a:themeElements>
    <a:clrScheme name="1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White">
  <a:themeElements>
    <a:clrScheme name="2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White">
  <a:themeElements>
    <a:clrScheme name="3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4_White">
  <a:themeElements>
    <a:clrScheme name="4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BM_University_of_Huddersfield</Template>
  <TotalTime>6574</TotalTime>
  <Words>924</Words>
  <Application>Microsoft Office PowerPoint</Application>
  <PresentationFormat>On-screen Show (4:3)</PresentationFormat>
  <Paragraphs>164</Paragraphs>
  <Slides>43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7" baseType="lpstr">
      <vt:lpstr>BM_University_of_Huddersfield</vt:lpstr>
      <vt:lpstr>Pink</vt:lpstr>
      <vt:lpstr>1_Pink</vt:lpstr>
      <vt:lpstr>Green</vt:lpstr>
      <vt:lpstr>White</vt:lpstr>
      <vt:lpstr>1_White</vt:lpstr>
      <vt:lpstr>2_White</vt:lpstr>
      <vt:lpstr>3_White</vt:lpstr>
      <vt:lpstr>4_White</vt:lpstr>
      <vt:lpstr>5_White</vt:lpstr>
      <vt:lpstr>6_White</vt:lpstr>
      <vt:lpstr>7_White</vt:lpstr>
      <vt:lpstr>8_White</vt:lpstr>
      <vt:lpstr>Microsoft Excel 97-2003 Worksheet</vt:lpstr>
      <vt:lpstr>Library analytics and value: The Library Impact Data Project</vt:lpstr>
      <vt:lpstr>Warning! You may experience data overload  from this presentation</vt:lpstr>
      <vt:lpstr>Library Data at Huddersfield</vt:lpstr>
      <vt:lpstr>Non &amp; Low Usage Project (2005)</vt:lpstr>
      <vt:lpstr>“Is there a link between library usage and final grade?”</vt:lpstr>
      <vt:lpstr>2007/8 &amp; 2008/9 Honours Graduates</vt:lpstr>
      <vt:lpstr>2007/8 &amp; 2008/9 Honours Graduates</vt:lpstr>
      <vt:lpstr>2007/8 &amp; 2008/9 Honours Graduates</vt:lpstr>
      <vt:lpstr>JISC Library Impact Data Project</vt:lpstr>
      <vt:lpstr>To support the hypothesis that…</vt:lpstr>
      <vt:lpstr>Project Partners</vt:lpstr>
      <vt:lpstr>Library Impact Data Project 1 Original data requirements</vt:lpstr>
      <vt:lpstr>Findings from Phase One</vt:lpstr>
      <vt:lpstr>Average Book Loans (All Partners)</vt:lpstr>
      <vt:lpstr>Avg E-Resource Logins (All Partners)</vt:lpstr>
      <vt:lpstr>Huddersfield 1st Year Loan Trend</vt:lpstr>
      <vt:lpstr>Library Impact Data Project Phase II (Jan-Oct 2012)</vt:lpstr>
      <vt:lpstr>Library Impact Data Project Phase II (Jan-Oct 2012)</vt:lpstr>
      <vt:lpstr>Library Impact Data Project 2 Additional data</vt:lpstr>
      <vt:lpstr>Library usage Age</vt:lpstr>
      <vt:lpstr>Library usage Gender </vt:lpstr>
      <vt:lpstr>Library usage Ethnicity</vt:lpstr>
      <vt:lpstr>Library usage Country of domicile </vt:lpstr>
      <vt:lpstr>Library usage Aggregated subject groups</vt:lpstr>
      <vt:lpstr>Library usage Health group</vt:lpstr>
      <vt:lpstr>Library usage Computing and Engineering group</vt:lpstr>
      <vt:lpstr>Library usage Social Science group</vt:lpstr>
      <vt:lpstr>Library usage Retention</vt:lpstr>
      <vt:lpstr>Library usage Retention</vt:lpstr>
      <vt:lpstr>Time of day of usage and outcomes average hourly use</vt:lpstr>
      <vt:lpstr>Time of day of usage and outcomes average hourly use as percentage</vt:lpstr>
      <vt:lpstr>Number of e-resources accessed Depth and breadth</vt:lpstr>
      <vt:lpstr>Other factors Value added</vt:lpstr>
      <vt:lpstr>Library Analytics Survey</vt:lpstr>
      <vt:lpstr> In principle, would your institution be  willing to contribute data that could  be linked to anonymised individuals?</vt:lpstr>
      <vt:lpstr>What would prevent you from  sharing this data?</vt:lpstr>
      <vt:lpstr>Is this a current strategic priority?</vt:lpstr>
      <vt:lpstr>What about the next five years?</vt:lpstr>
      <vt:lpstr>Key strategic drivers</vt:lpstr>
      <vt:lpstr>A shared service for Library Analytics</vt:lpstr>
      <vt:lpstr>Final Outputs (October 2013)</vt:lpstr>
      <vt:lpstr>…and finally</vt:lpstr>
      <vt:lpstr>Thank you</vt:lpstr>
    </vt:vector>
  </TitlesOfParts>
  <Company>University of Huddersfield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Computing Services</dc:title>
  <dc:creator>Graham</dc:creator>
  <cp:lastModifiedBy>University of Huddersfield</cp:lastModifiedBy>
  <cp:revision>468</cp:revision>
  <cp:lastPrinted>2012-09-03T16:01:46Z</cp:lastPrinted>
  <dcterms:created xsi:type="dcterms:W3CDTF">2009-10-06T07:48:36Z</dcterms:created>
  <dcterms:modified xsi:type="dcterms:W3CDTF">2013-01-08T08:13:40Z</dcterms:modified>
</cp:coreProperties>
</file>