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65" r:id="rId3"/>
    <p:sldMasterId id="2147483654" r:id="rId4"/>
    <p:sldMasterId id="2147483656" r:id="rId5"/>
    <p:sldMasterId id="2147483657" r:id="rId6"/>
    <p:sldMasterId id="2147483658" r:id="rId7"/>
    <p:sldMasterId id="2147483659" r:id="rId8"/>
    <p:sldMasterId id="2147483660" r:id="rId9"/>
    <p:sldMasterId id="2147483661" r:id="rId10"/>
    <p:sldMasterId id="2147483662" r:id="rId11"/>
    <p:sldMasterId id="2147483663" r:id="rId12"/>
    <p:sldMasterId id="2147483664" r:id="rId13"/>
  </p:sldMasterIdLst>
  <p:notesMasterIdLst>
    <p:notesMasterId r:id="rId61"/>
  </p:notesMasterIdLst>
  <p:handoutMasterIdLst>
    <p:handoutMasterId r:id="rId62"/>
  </p:handoutMasterIdLst>
  <p:sldIdLst>
    <p:sldId id="312" r:id="rId14"/>
    <p:sldId id="336" r:id="rId15"/>
    <p:sldId id="337" r:id="rId16"/>
    <p:sldId id="339" r:id="rId17"/>
    <p:sldId id="340" r:id="rId18"/>
    <p:sldId id="391" r:id="rId19"/>
    <p:sldId id="313" r:id="rId20"/>
    <p:sldId id="353" r:id="rId21"/>
    <p:sldId id="348" r:id="rId22"/>
    <p:sldId id="342" r:id="rId23"/>
    <p:sldId id="343" r:id="rId24"/>
    <p:sldId id="344" r:id="rId25"/>
    <p:sldId id="345" r:id="rId26"/>
    <p:sldId id="355" r:id="rId27"/>
    <p:sldId id="356" r:id="rId28"/>
    <p:sldId id="358" r:id="rId29"/>
    <p:sldId id="357" r:id="rId30"/>
    <p:sldId id="361" r:id="rId31"/>
    <p:sldId id="362" r:id="rId32"/>
    <p:sldId id="384" r:id="rId33"/>
    <p:sldId id="385" r:id="rId34"/>
    <p:sldId id="387" r:id="rId35"/>
    <p:sldId id="363" r:id="rId36"/>
    <p:sldId id="388" r:id="rId37"/>
    <p:sldId id="360" r:id="rId38"/>
    <p:sldId id="347" r:id="rId39"/>
    <p:sldId id="350" r:id="rId40"/>
    <p:sldId id="352" r:id="rId41"/>
    <p:sldId id="364" r:id="rId42"/>
    <p:sldId id="365" r:id="rId43"/>
    <p:sldId id="366" r:id="rId44"/>
    <p:sldId id="372" r:id="rId45"/>
    <p:sldId id="381" r:id="rId46"/>
    <p:sldId id="373" r:id="rId47"/>
    <p:sldId id="374" r:id="rId48"/>
    <p:sldId id="375" r:id="rId49"/>
    <p:sldId id="377" r:id="rId50"/>
    <p:sldId id="376" r:id="rId51"/>
    <p:sldId id="370" r:id="rId52"/>
    <p:sldId id="383" r:id="rId53"/>
    <p:sldId id="379" r:id="rId54"/>
    <p:sldId id="320" r:id="rId55"/>
    <p:sldId id="325" r:id="rId56"/>
    <p:sldId id="389" r:id="rId57"/>
    <p:sldId id="390" r:id="rId58"/>
    <p:sldId id="382" r:id="rId59"/>
    <p:sldId id="380" r:id="rId60"/>
  </p:sldIdLst>
  <p:sldSz cx="9144000" cy="6858000" type="screen4x3"/>
  <p:notesSz cx="6797675" cy="9928225"/>
  <p:defaultTextStyle>
    <a:defPPr>
      <a:defRPr lang="en-GB"/>
    </a:defPPr>
    <a:lvl1pPr algn="l" rtl="0" fontAlgn="base">
      <a:spcBef>
        <a:spcPct val="20000"/>
      </a:spcBef>
      <a:spcAft>
        <a:spcPct val="0"/>
      </a:spcAft>
      <a:defRPr sz="1600" kern="1200">
        <a:solidFill>
          <a:schemeClr val="tx1"/>
        </a:solidFill>
        <a:latin typeface="Arial" charset="0"/>
        <a:ea typeface="+mn-ea"/>
        <a:cs typeface="+mn-cs"/>
      </a:defRPr>
    </a:lvl1pPr>
    <a:lvl2pPr marL="457200" algn="l" rtl="0" fontAlgn="base">
      <a:spcBef>
        <a:spcPct val="20000"/>
      </a:spcBef>
      <a:spcAft>
        <a:spcPct val="0"/>
      </a:spcAft>
      <a:defRPr sz="1600" kern="1200">
        <a:solidFill>
          <a:schemeClr val="tx1"/>
        </a:solidFill>
        <a:latin typeface="Arial" charset="0"/>
        <a:ea typeface="+mn-ea"/>
        <a:cs typeface="+mn-cs"/>
      </a:defRPr>
    </a:lvl2pPr>
    <a:lvl3pPr marL="914400" algn="l" rtl="0" fontAlgn="base">
      <a:spcBef>
        <a:spcPct val="20000"/>
      </a:spcBef>
      <a:spcAft>
        <a:spcPct val="0"/>
      </a:spcAft>
      <a:defRPr sz="1600" kern="1200">
        <a:solidFill>
          <a:schemeClr val="tx1"/>
        </a:solidFill>
        <a:latin typeface="Arial" charset="0"/>
        <a:ea typeface="+mn-ea"/>
        <a:cs typeface="+mn-cs"/>
      </a:defRPr>
    </a:lvl3pPr>
    <a:lvl4pPr marL="1371600" algn="l" rtl="0" fontAlgn="base">
      <a:spcBef>
        <a:spcPct val="20000"/>
      </a:spcBef>
      <a:spcAft>
        <a:spcPct val="0"/>
      </a:spcAft>
      <a:defRPr sz="1600" kern="1200">
        <a:solidFill>
          <a:schemeClr val="tx1"/>
        </a:solidFill>
        <a:latin typeface="Arial" charset="0"/>
        <a:ea typeface="+mn-ea"/>
        <a:cs typeface="+mn-cs"/>
      </a:defRPr>
    </a:lvl4pPr>
    <a:lvl5pPr marL="1828800" algn="l" rtl="0" fontAlgn="base">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E8A"/>
    <a:srgbClr val="005A84"/>
    <a:srgbClr val="003772"/>
    <a:srgbClr val="625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61" autoAdjust="0"/>
    <p:restoredTop sz="92540" autoAdjust="0"/>
  </p:normalViewPr>
  <p:slideViewPr>
    <p:cSldViewPr>
      <p:cViewPr>
        <p:scale>
          <a:sx n="68" d="100"/>
          <a:sy n="68" d="100"/>
        </p:scale>
        <p:origin x="-1482" y="-81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0040BE-1782-4382-8559-2AE94FD690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39AAC313-2940-4F0E-A6A4-E1C6A993C794}">
      <dgm:prSet/>
      <dgm:spPr>
        <a:solidFill>
          <a:schemeClr val="accent2"/>
        </a:solidFill>
      </dgm:spPr>
      <dgm:t>
        <a:bodyPr/>
        <a:lstStyle/>
        <a:p>
          <a:pPr rtl="0"/>
          <a:r>
            <a:rPr lang="en-GB" b="1" dirty="0" smtClean="0"/>
            <a:t>25 Research Things was the first online course in the UK to follow on from the 23 Things concept in order to specifically engage with researchers about social media tools and technologies</a:t>
          </a:r>
          <a:endParaRPr lang="en-GB" dirty="0"/>
        </a:p>
      </dgm:t>
    </dgm:pt>
    <dgm:pt modelId="{A1C16116-CEE5-476B-BE35-78C0BA04FFC4}" type="parTrans" cxnId="{344AE0FE-53B7-429A-8A6B-781FE4DFBFC9}">
      <dgm:prSet/>
      <dgm:spPr/>
      <dgm:t>
        <a:bodyPr/>
        <a:lstStyle/>
        <a:p>
          <a:endParaRPr lang="en-GB"/>
        </a:p>
      </dgm:t>
    </dgm:pt>
    <dgm:pt modelId="{3C374371-9CAA-4ADE-BDFD-E80AC3D86B07}" type="sibTrans" cxnId="{344AE0FE-53B7-429A-8A6B-781FE4DFBFC9}">
      <dgm:prSet/>
      <dgm:spPr/>
      <dgm:t>
        <a:bodyPr/>
        <a:lstStyle/>
        <a:p>
          <a:endParaRPr lang="en-GB"/>
        </a:p>
      </dgm:t>
    </dgm:pt>
    <dgm:pt modelId="{DAFEFA3A-9ABD-4ED0-8A9C-18B2006F2F87}" type="pres">
      <dgm:prSet presAssocID="{570040BE-1782-4382-8559-2AE94FD69069}" presName="linear" presStyleCnt="0">
        <dgm:presLayoutVars>
          <dgm:animLvl val="lvl"/>
          <dgm:resizeHandles val="exact"/>
        </dgm:presLayoutVars>
      </dgm:prSet>
      <dgm:spPr/>
      <dgm:t>
        <a:bodyPr/>
        <a:lstStyle/>
        <a:p>
          <a:endParaRPr lang="en-GB"/>
        </a:p>
      </dgm:t>
    </dgm:pt>
    <dgm:pt modelId="{DF1565F5-6606-4E09-AE5E-6FE664377875}" type="pres">
      <dgm:prSet presAssocID="{39AAC313-2940-4F0E-A6A4-E1C6A993C794}" presName="parentText" presStyleLbl="node1" presStyleIdx="0" presStyleCnt="1" custAng="20651123" custLinFactNeighborY="-26286">
        <dgm:presLayoutVars>
          <dgm:chMax val="0"/>
          <dgm:bulletEnabled val="1"/>
        </dgm:presLayoutVars>
      </dgm:prSet>
      <dgm:spPr/>
      <dgm:t>
        <a:bodyPr/>
        <a:lstStyle/>
        <a:p>
          <a:endParaRPr lang="en-GB"/>
        </a:p>
      </dgm:t>
    </dgm:pt>
  </dgm:ptLst>
  <dgm:cxnLst>
    <dgm:cxn modelId="{3749C4AC-34D1-4529-BD90-5AC729F3A333}" type="presOf" srcId="{570040BE-1782-4382-8559-2AE94FD69069}" destId="{DAFEFA3A-9ABD-4ED0-8A9C-18B2006F2F87}" srcOrd="0" destOrd="0" presId="urn:microsoft.com/office/officeart/2005/8/layout/vList2"/>
    <dgm:cxn modelId="{344AE0FE-53B7-429A-8A6B-781FE4DFBFC9}" srcId="{570040BE-1782-4382-8559-2AE94FD69069}" destId="{39AAC313-2940-4F0E-A6A4-E1C6A993C794}" srcOrd="0" destOrd="0" parTransId="{A1C16116-CEE5-476B-BE35-78C0BA04FFC4}" sibTransId="{3C374371-9CAA-4ADE-BDFD-E80AC3D86B07}"/>
    <dgm:cxn modelId="{90325916-E844-48A0-8D94-11A77F5E24FF}" type="presOf" srcId="{39AAC313-2940-4F0E-A6A4-E1C6A993C794}" destId="{DF1565F5-6606-4E09-AE5E-6FE664377875}" srcOrd="0" destOrd="0" presId="urn:microsoft.com/office/officeart/2005/8/layout/vList2"/>
    <dgm:cxn modelId="{76D0A03D-0910-47C8-A6C3-0EDEAE784839}" type="presParOf" srcId="{DAFEFA3A-9ABD-4ED0-8A9C-18B2006F2F87}" destId="{DF1565F5-6606-4E09-AE5E-6FE66437787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6CDE34-C98C-4694-AB3B-1B9E5731570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6D6CA1FF-3C9A-4306-A19C-EF5BF61924DA}">
      <dgm:prSet custT="1"/>
      <dgm:spPr>
        <a:solidFill>
          <a:schemeClr val="accent2"/>
        </a:solidFill>
      </dgm:spPr>
      <dgm:t>
        <a:bodyPr/>
        <a:lstStyle/>
        <a:p>
          <a:pPr rtl="0"/>
          <a:r>
            <a:rPr lang="en-GB" sz="2400" i="1" dirty="0" smtClean="0"/>
            <a:t>“I really have learned a lot, discovered things I never thought would be useful in my research and signed up to things I probably would never have found myself without this course.”</a:t>
          </a:r>
          <a:endParaRPr lang="en-GB" sz="2400" dirty="0"/>
        </a:p>
      </dgm:t>
    </dgm:pt>
    <dgm:pt modelId="{44174F98-C084-4AAF-B107-81BAEC2A4E08}" type="parTrans" cxnId="{E758DC41-E4D8-4E5A-B2AA-07A84721F1F3}">
      <dgm:prSet/>
      <dgm:spPr/>
      <dgm:t>
        <a:bodyPr/>
        <a:lstStyle/>
        <a:p>
          <a:endParaRPr lang="en-GB"/>
        </a:p>
      </dgm:t>
    </dgm:pt>
    <dgm:pt modelId="{83BEC922-09DD-4068-9783-53B32E7DD528}" type="sibTrans" cxnId="{E758DC41-E4D8-4E5A-B2AA-07A84721F1F3}">
      <dgm:prSet/>
      <dgm:spPr/>
      <dgm:t>
        <a:bodyPr/>
        <a:lstStyle/>
        <a:p>
          <a:endParaRPr lang="en-GB"/>
        </a:p>
      </dgm:t>
    </dgm:pt>
    <dgm:pt modelId="{A8A84CD5-4C0D-4606-85CA-1B15E77E1CE2}" type="pres">
      <dgm:prSet presAssocID="{246CDE34-C98C-4694-AB3B-1B9E5731570A}" presName="linear" presStyleCnt="0">
        <dgm:presLayoutVars>
          <dgm:animLvl val="lvl"/>
          <dgm:resizeHandles val="exact"/>
        </dgm:presLayoutVars>
      </dgm:prSet>
      <dgm:spPr/>
      <dgm:t>
        <a:bodyPr/>
        <a:lstStyle/>
        <a:p>
          <a:endParaRPr lang="en-GB"/>
        </a:p>
      </dgm:t>
    </dgm:pt>
    <dgm:pt modelId="{F76A682F-FC13-439D-A6B4-77C92B0B5214}" type="pres">
      <dgm:prSet presAssocID="{6D6CA1FF-3C9A-4306-A19C-EF5BF61924DA}" presName="parentText" presStyleLbl="node1" presStyleIdx="0" presStyleCnt="1">
        <dgm:presLayoutVars>
          <dgm:chMax val="0"/>
          <dgm:bulletEnabled val="1"/>
        </dgm:presLayoutVars>
      </dgm:prSet>
      <dgm:spPr/>
      <dgm:t>
        <a:bodyPr/>
        <a:lstStyle/>
        <a:p>
          <a:endParaRPr lang="en-GB"/>
        </a:p>
      </dgm:t>
    </dgm:pt>
  </dgm:ptLst>
  <dgm:cxnLst>
    <dgm:cxn modelId="{BE5A62E1-1B4C-4132-A891-A0B6470945A0}" type="presOf" srcId="{6D6CA1FF-3C9A-4306-A19C-EF5BF61924DA}" destId="{F76A682F-FC13-439D-A6B4-77C92B0B5214}" srcOrd="0" destOrd="0" presId="urn:microsoft.com/office/officeart/2005/8/layout/vList2"/>
    <dgm:cxn modelId="{E758DC41-E4D8-4E5A-B2AA-07A84721F1F3}" srcId="{246CDE34-C98C-4694-AB3B-1B9E5731570A}" destId="{6D6CA1FF-3C9A-4306-A19C-EF5BF61924DA}" srcOrd="0" destOrd="0" parTransId="{44174F98-C084-4AAF-B107-81BAEC2A4E08}" sibTransId="{83BEC922-09DD-4068-9783-53B32E7DD528}"/>
    <dgm:cxn modelId="{907056D2-24DB-4871-BA7B-8609EBD66E3E}" type="presOf" srcId="{246CDE34-C98C-4694-AB3B-1B9E5731570A}" destId="{A8A84CD5-4C0D-4606-85CA-1B15E77E1CE2}" srcOrd="0" destOrd="0" presId="urn:microsoft.com/office/officeart/2005/8/layout/vList2"/>
    <dgm:cxn modelId="{D7E40C7A-7CDD-4334-9813-EEC0BD8D124F}" type="presParOf" srcId="{A8A84CD5-4C0D-4606-85CA-1B15E77E1CE2}" destId="{F76A682F-FC13-439D-A6B4-77C92B0B521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4D3379-6834-4664-ADAE-865AA8AB2CD9}"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GB"/>
        </a:p>
      </dgm:t>
    </dgm:pt>
    <dgm:pt modelId="{420F6530-098C-45BD-AAD8-2AF6718D8DFA}">
      <dgm:prSet/>
      <dgm:spPr/>
      <dgm:t>
        <a:bodyPr/>
        <a:lstStyle/>
        <a:p>
          <a:pPr rtl="0"/>
          <a:r>
            <a:rPr lang="en-GB" i="1" dirty="0" smtClean="0"/>
            <a:t>“It is as if suddenly I have got the hang of the language in a foreign country, and rather than being surrounded with meaningless noise which I simply pass through oblivious I can hear that people are trying to attract my attention.”</a:t>
          </a:r>
          <a:endParaRPr lang="en-GB" dirty="0"/>
        </a:p>
      </dgm:t>
    </dgm:pt>
    <dgm:pt modelId="{4EF9231C-9EEB-4E28-9222-ED3072CAE8CA}" type="parTrans" cxnId="{753F311D-5699-46AB-BFB6-604C351D5FC2}">
      <dgm:prSet/>
      <dgm:spPr/>
      <dgm:t>
        <a:bodyPr/>
        <a:lstStyle/>
        <a:p>
          <a:endParaRPr lang="en-GB"/>
        </a:p>
      </dgm:t>
    </dgm:pt>
    <dgm:pt modelId="{8D556883-9190-4ECD-BE03-202B6FA74B59}" type="sibTrans" cxnId="{753F311D-5699-46AB-BFB6-604C351D5FC2}">
      <dgm:prSet/>
      <dgm:spPr/>
      <dgm:t>
        <a:bodyPr/>
        <a:lstStyle/>
        <a:p>
          <a:endParaRPr lang="en-GB"/>
        </a:p>
      </dgm:t>
    </dgm:pt>
    <dgm:pt modelId="{CA1FB60F-E0C9-4015-95E4-0E6DCBBBDBA8}" type="pres">
      <dgm:prSet presAssocID="{344D3379-6834-4664-ADAE-865AA8AB2CD9}" presName="linear" presStyleCnt="0">
        <dgm:presLayoutVars>
          <dgm:animLvl val="lvl"/>
          <dgm:resizeHandles val="exact"/>
        </dgm:presLayoutVars>
      </dgm:prSet>
      <dgm:spPr/>
      <dgm:t>
        <a:bodyPr/>
        <a:lstStyle/>
        <a:p>
          <a:endParaRPr lang="en-GB"/>
        </a:p>
      </dgm:t>
    </dgm:pt>
    <dgm:pt modelId="{8DD653E6-F478-4875-9891-99FF3F8C3370}" type="pres">
      <dgm:prSet presAssocID="{420F6530-098C-45BD-AAD8-2AF6718D8DFA}" presName="parentText" presStyleLbl="node1" presStyleIdx="0" presStyleCnt="1">
        <dgm:presLayoutVars>
          <dgm:chMax val="0"/>
          <dgm:bulletEnabled val="1"/>
        </dgm:presLayoutVars>
      </dgm:prSet>
      <dgm:spPr/>
      <dgm:t>
        <a:bodyPr/>
        <a:lstStyle/>
        <a:p>
          <a:endParaRPr lang="en-GB"/>
        </a:p>
      </dgm:t>
    </dgm:pt>
  </dgm:ptLst>
  <dgm:cxnLst>
    <dgm:cxn modelId="{60EAAC71-BCD2-4AD8-B431-F625369874CC}" type="presOf" srcId="{420F6530-098C-45BD-AAD8-2AF6718D8DFA}" destId="{8DD653E6-F478-4875-9891-99FF3F8C3370}" srcOrd="0" destOrd="0" presId="urn:microsoft.com/office/officeart/2005/8/layout/vList2"/>
    <dgm:cxn modelId="{113D7E98-D7C7-4E95-BBD3-63F494EC14C7}" type="presOf" srcId="{344D3379-6834-4664-ADAE-865AA8AB2CD9}" destId="{CA1FB60F-E0C9-4015-95E4-0E6DCBBBDBA8}" srcOrd="0" destOrd="0" presId="urn:microsoft.com/office/officeart/2005/8/layout/vList2"/>
    <dgm:cxn modelId="{753F311D-5699-46AB-BFB6-604C351D5FC2}" srcId="{344D3379-6834-4664-ADAE-865AA8AB2CD9}" destId="{420F6530-098C-45BD-AAD8-2AF6718D8DFA}" srcOrd="0" destOrd="0" parTransId="{4EF9231C-9EEB-4E28-9222-ED3072CAE8CA}" sibTransId="{8D556883-9190-4ECD-BE03-202B6FA74B59}"/>
    <dgm:cxn modelId="{F59D3D8C-D99D-4053-8DAE-CA76FE519A73}" type="presParOf" srcId="{CA1FB60F-E0C9-4015-95E4-0E6DCBBBDBA8}" destId="{8DD653E6-F478-4875-9891-99FF3F8C337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84251A-A40D-409A-9972-EF1E1D9D9E6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83ECEB8B-8EDB-4F34-9AEA-B62B0C2E4646}">
      <dgm:prSet/>
      <dgm:spPr/>
      <dgm:t>
        <a:bodyPr/>
        <a:lstStyle/>
        <a:p>
          <a:pPr rtl="0"/>
          <a:r>
            <a:rPr lang="en-GB" i="1" dirty="0" smtClean="0"/>
            <a:t>“I am surprised at the amount of up-to-date material on Wikipedia. Just found a really interesting article in the references as well.” </a:t>
          </a:r>
          <a:endParaRPr lang="en-GB" dirty="0"/>
        </a:p>
      </dgm:t>
    </dgm:pt>
    <dgm:pt modelId="{73B3DA5B-06AB-4D01-BF22-3693E5DBC697}" type="parTrans" cxnId="{A93938E4-AD8A-43F8-A6D4-21B4DED4F225}">
      <dgm:prSet/>
      <dgm:spPr/>
      <dgm:t>
        <a:bodyPr/>
        <a:lstStyle/>
        <a:p>
          <a:endParaRPr lang="en-GB"/>
        </a:p>
      </dgm:t>
    </dgm:pt>
    <dgm:pt modelId="{DAEA7226-AF0F-457B-B422-F12D4FECBE44}" type="sibTrans" cxnId="{A93938E4-AD8A-43F8-A6D4-21B4DED4F225}">
      <dgm:prSet/>
      <dgm:spPr/>
      <dgm:t>
        <a:bodyPr/>
        <a:lstStyle/>
        <a:p>
          <a:endParaRPr lang="en-GB"/>
        </a:p>
      </dgm:t>
    </dgm:pt>
    <dgm:pt modelId="{8C423A57-7245-41E2-A9C2-4293CA30FB60}">
      <dgm:prSet/>
      <dgm:spPr>
        <a:solidFill>
          <a:schemeClr val="accent2"/>
        </a:solidFill>
      </dgm:spPr>
      <dgm:t>
        <a:bodyPr/>
        <a:lstStyle/>
        <a:p>
          <a:pPr rtl="0"/>
          <a:r>
            <a:rPr lang="en-GB" i="1" dirty="0" smtClean="0"/>
            <a:t>“I have joined Twitter (which I hate to admit is a lot better than I thought it would be).”</a:t>
          </a:r>
          <a:endParaRPr lang="en-GB" dirty="0"/>
        </a:p>
      </dgm:t>
    </dgm:pt>
    <dgm:pt modelId="{D0E2127F-D202-41E6-8012-6DCFF8FBBF22}" type="parTrans" cxnId="{E943E9F5-B7BE-4A93-A77D-F1EEFC3EC885}">
      <dgm:prSet/>
      <dgm:spPr/>
      <dgm:t>
        <a:bodyPr/>
        <a:lstStyle/>
        <a:p>
          <a:endParaRPr lang="en-GB"/>
        </a:p>
      </dgm:t>
    </dgm:pt>
    <dgm:pt modelId="{87E4D7B4-EBAB-432B-A067-19FD7228D847}" type="sibTrans" cxnId="{E943E9F5-B7BE-4A93-A77D-F1EEFC3EC885}">
      <dgm:prSet/>
      <dgm:spPr/>
      <dgm:t>
        <a:bodyPr/>
        <a:lstStyle/>
        <a:p>
          <a:endParaRPr lang="en-GB"/>
        </a:p>
      </dgm:t>
    </dgm:pt>
    <dgm:pt modelId="{79CFFB06-09C3-491D-B1C3-D053E6BED635}" type="pres">
      <dgm:prSet presAssocID="{6284251A-A40D-409A-9972-EF1E1D9D9E61}" presName="linear" presStyleCnt="0">
        <dgm:presLayoutVars>
          <dgm:animLvl val="lvl"/>
          <dgm:resizeHandles val="exact"/>
        </dgm:presLayoutVars>
      </dgm:prSet>
      <dgm:spPr/>
      <dgm:t>
        <a:bodyPr/>
        <a:lstStyle/>
        <a:p>
          <a:endParaRPr lang="en-GB"/>
        </a:p>
      </dgm:t>
    </dgm:pt>
    <dgm:pt modelId="{0286F04C-5D75-4E98-A647-3AC176710C7E}" type="pres">
      <dgm:prSet presAssocID="{83ECEB8B-8EDB-4F34-9AEA-B62B0C2E4646}" presName="parentText" presStyleLbl="node1" presStyleIdx="0" presStyleCnt="2">
        <dgm:presLayoutVars>
          <dgm:chMax val="0"/>
          <dgm:bulletEnabled val="1"/>
        </dgm:presLayoutVars>
      </dgm:prSet>
      <dgm:spPr/>
      <dgm:t>
        <a:bodyPr/>
        <a:lstStyle/>
        <a:p>
          <a:endParaRPr lang="en-GB"/>
        </a:p>
      </dgm:t>
    </dgm:pt>
    <dgm:pt modelId="{9EA5B07E-4202-4E3A-842A-9AE41EFAD5AD}" type="pres">
      <dgm:prSet presAssocID="{DAEA7226-AF0F-457B-B422-F12D4FECBE44}" presName="spacer" presStyleCnt="0"/>
      <dgm:spPr/>
    </dgm:pt>
    <dgm:pt modelId="{B993D30D-67B2-4E38-83EA-3383A991B3AB}" type="pres">
      <dgm:prSet presAssocID="{8C423A57-7245-41E2-A9C2-4293CA30FB60}" presName="parentText" presStyleLbl="node1" presStyleIdx="1" presStyleCnt="2">
        <dgm:presLayoutVars>
          <dgm:chMax val="0"/>
          <dgm:bulletEnabled val="1"/>
        </dgm:presLayoutVars>
      </dgm:prSet>
      <dgm:spPr/>
      <dgm:t>
        <a:bodyPr/>
        <a:lstStyle/>
        <a:p>
          <a:endParaRPr lang="en-GB"/>
        </a:p>
      </dgm:t>
    </dgm:pt>
  </dgm:ptLst>
  <dgm:cxnLst>
    <dgm:cxn modelId="{A93938E4-AD8A-43F8-A6D4-21B4DED4F225}" srcId="{6284251A-A40D-409A-9972-EF1E1D9D9E61}" destId="{83ECEB8B-8EDB-4F34-9AEA-B62B0C2E4646}" srcOrd="0" destOrd="0" parTransId="{73B3DA5B-06AB-4D01-BF22-3693E5DBC697}" sibTransId="{DAEA7226-AF0F-457B-B422-F12D4FECBE44}"/>
    <dgm:cxn modelId="{75E6408F-0085-4922-A355-194AAA3F05D8}" type="presOf" srcId="{8C423A57-7245-41E2-A9C2-4293CA30FB60}" destId="{B993D30D-67B2-4E38-83EA-3383A991B3AB}" srcOrd="0" destOrd="0" presId="urn:microsoft.com/office/officeart/2005/8/layout/vList2"/>
    <dgm:cxn modelId="{E943E9F5-B7BE-4A93-A77D-F1EEFC3EC885}" srcId="{6284251A-A40D-409A-9972-EF1E1D9D9E61}" destId="{8C423A57-7245-41E2-A9C2-4293CA30FB60}" srcOrd="1" destOrd="0" parTransId="{D0E2127F-D202-41E6-8012-6DCFF8FBBF22}" sibTransId="{87E4D7B4-EBAB-432B-A067-19FD7228D847}"/>
    <dgm:cxn modelId="{B4CB79BB-92AD-436F-80E8-B5256A2CBE1E}" type="presOf" srcId="{6284251A-A40D-409A-9972-EF1E1D9D9E61}" destId="{79CFFB06-09C3-491D-B1C3-D053E6BED635}" srcOrd="0" destOrd="0" presId="urn:microsoft.com/office/officeart/2005/8/layout/vList2"/>
    <dgm:cxn modelId="{93B4ED4C-637E-4EDB-97C0-6E4EDE51E749}" type="presOf" srcId="{83ECEB8B-8EDB-4F34-9AEA-B62B0C2E4646}" destId="{0286F04C-5D75-4E98-A647-3AC176710C7E}" srcOrd="0" destOrd="0" presId="urn:microsoft.com/office/officeart/2005/8/layout/vList2"/>
    <dgm:cxn modelId="{BE68BACA-A88C-4121-BBD3-B122BA31230E}" type="presParOf" srcId="{79CFFB06-09C3-491D-B1C3-D053E6BED635}" destId="{0286F04C-5D75-4E98-A647-3AC176710C7E}" srcOrd="0" destOrd="0" presId="urn:microsoft.com/office/officeart/2005/8/layout/vList2"/>
    <dgm:cxn modelId="{A49169F2-9404-4621-8282-A4FA4466AA74}" type="presParOf" srcId="{79CFFB06-09C3-491D-B1C3-D053E6BED635}" destId="{9EA5B07E-4202-4E3A-842A-9AE41EFAD5AD}" srcOrd="1" destOrd="0" presId="urn:microsoft.com/office/officeart/2005/8/layout/vList2"/>
    <dgm:cxn modelId="{35D04BDD-8E8C-4614-87CB-5442E47E478D}" type="presParOf" srcId="{79CFFB06-09C3-491D-B1C3-D053E6BED635}" destId="{B993D30D-67B2-4E38-83EA-3383A991B3A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543B22-FC29-41F2-ACB5-67E96802C1C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F2E1E083-770F-490D-8FD7-FC4B81899D12}">
      <dgm:prSet/>
      <dgm:spPr/>
      <dgm:t>
        <a:bodyPr/>
        <a:lstStyle/>
        <a:p>
          <a:pPr rtl="0"/>
          <a:r>
            <a:rPr lang="en-GB" i="1" dirty="0" smtClean="0"/>
            <a:t>“I’m working on a joint grant application with people at another university and I know we are about to get to the problem of version control on the documents we need to prepare…this seems a good way of doing that.”</a:t>
          </a:r>
          <a:endParaRPr lang="en-GB" dirty="0"/>
        </a:p>
      </dgm:t>
    </dgm:pt>
    <dgm:pt modelId="{1039E4D3-9E78-4E98-9ED7-A954DB924F80}" type="parTrans" cxnId="{9506FDBB-49FD-448A-A8FA-6268935111E0}">
      <dgm:prSet/>
      <dgm:spPr/>
      <dgm:t>
        <a:bodyPr/>
        <a:lstStyle/>
        <a:p>
          <a:endParaRPr lang="en-GB"/>
        </a:p>
      </dgm:t>
    </dgm:pt>
    <dgm:pt modelId="{063C6520-F921-4A44-A7FE-7CA37BB4AEFD}" type="sibTrans" cxnId="{9506FDBB-49FD-448A-A8FA-6268935111E0}">
      <dgm:prSet/>
      <dgm:spPr/>
      <dgm:t>
        <a:bodyPr/>
        <a:lstStyle/>
        <a:p>
          <a:endParaRPr lang="en-GB"/>
        </a:p>
      </dgm:t>
    </dgm:pt>
    <dgm:pt modelId="{BEB8ECD3-E3BA-4A42-928F-9EC28CFD9513}" type="pres">
      <dgm:prSet presAssocID="{26543B22-FC29-41F2-ACB5-67E96802C1CE}" presName="linear" presStyleCnt="0">
        <dgm:presLayoutVars>
          <dgm:animLvl val="lvl"/>
          <dgm:resizeHandles val="exact"/>
        </dgm:presLayoutVars>
      </dgm:prSet>
      <dgm:spPr/>
      <dgm:t>
        <a:bodyPr/>
        <a:lstStyle/>
        <a:p>
          <a:endParaRPr lang="en-GB"/>
        </a:p>
      </dgm:t>
    </dgm:pt>
    <dgm:pt modelId="{BE2EA970-D087-4324-BE2E-C8E2FEB3BEB2}" type="pres">
      <dgm:prSet presAssocID="{F2E1E083-770F-490D-8FD7-FC4B81899D12}" presName="parentText" presStyleLbl="node1" presStyleIdx="0" presStyleCnt="1">
        <dgm:presLayoutVars>
          <dgm:chMax val="0"/>
          <dgm:bulletEnabled val="1"/>
        </dgm:presLayoutVars>
      </dgm:prSet>
      <dgm:spPr/>
      <dgm:t>
        <a:bodyPr/>
        <a:lstStyle/>
        <a:p>
          <a:endParaRPr lang="en-GB"/>
        </a:p>
      </dgm:t>
    </dgm:pt>
  </dgm:ptLst>
  <dgm:cxnLst>
    <dgm:cxn modelId="{52269A8F-93F6-4CA4-A21A-C174765D9306}" type="presOf" srcId="{F2E1E083-770F-490D-8FD7-FC4B81899D12}" destId="{BE2EA970-D087-4324-BE2E-C8E2FEB3BEB2}" srcOrd="0" destOrd="0" presId="urn:microsoft.com/office/officeart/2005/8/layout/vList2"/>
    <dgm:cxn modelId="{9506FDBB-49FD-448A-A8FA-6268935111E0}" srcId="{26543B22-FC29-41F2-ACB5-67E96802C1CE}" destId="{F2E1E083-770F-490D-8FD7-FC4B81899D12}" srcOrd="0" destOrd="0" parTransId="{1039E4D3-9E78-4E98-9ED7-A954DB924F80}" sibTransId="{063C6520-F921-4A44-A7FE-7CA37BB4AEFD}"/>
    <dgm:cxn modelId="{22F4C638-D3A6-4BA7-BCFA-73C183E7133B}" type="presOf" srcId="{26543B22-FC29-41F2-ACB5-67E96802C1CE}" destId="{BEB8ECD3-E3BA-4A42-928F-9EC28CFD9513}" srcOrd="0" destOrd="0" presId="urn:microsoft.com/office/officeart/2005/8/layout/vList2"/>
    <dgm:cxn modelId="{16CE3DBF-2779-46B2-A5D9-2C76040A8198}" type="presParOf" srcId="{BEB8ECD3-E3BA-4A42-928F-9EC28CFD9513}" destId="{BE2EA970-D087-4324-BE2E-C8E2FEB3BEB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5AC844-2CBF-4768-9C04-16D8105F931E}"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GB"/>
        </a:p>
      </dgm:t>
    </dgm:pt>
    <dgm:pt modelId="{2C948461-166B-47E6-9F9E-92D04613B599}">
      <dgm:prSet/>
      <dgm:spPr/>
      <dgm:t>
        <a:bodyPr/>
        <a:lstStyle/>
        <a:p>
          <a:pPr rtl="0"/>
          <a:r>
            <a:rPr lang="en-GB" i="1" dirty="0" smtClean="0"/>
            <a:t>“The format of the blog with tasks linked to other blogs responding to tasks has been really good and I am now just about to replicate this with my teacher trainees. They are due to go out on block placement so we won’t see them for six weeks and we had always intended to set up online activities for them. The platform of choice by default was to be Blackboard but I have chosen to use blogs and going to trial the same model with minor differences in terms of the workload.” </a:t>
          </a:r>
          <a:endParaRPr lang="en-GB" dirty="0"/>
        </a:p>
      </dgm:t>
    </dgm:pt>
    <dgm:pt modelId="{64429040-732F-42E2-80FC-FE3894C7A4B2}" type="parTrans" cxnId="{4E5BF8C0-36A4-4B4C-8A35-D8AC2A012A34}">
      <dgm:prSet/>
      <dgm:spPr/>
      <dgm:t>
        <a:bodyPr/>
        <a:lstStyle/>
        <a:p>
          <a:endParaRPr lang="en-GB"/>
        </a:p>
      </dgm:t>
    </dgm:pt>
    <dgm:pt modelId="{4C18D173-C6BF-49EC-9B0B-9C4A9D43F415}" type="sibTrans" cxnId="{4E5BF8C0-36A4-4B4C-8A35-D8AC2A012A34}">
      <dgm:prSet/>
      <dgm:spPr/>
      <dgm:t>
        <a:bodyPr/>
        <a:lstStyle/>
        <a:p>
          <a:endParaRPr lang="en-GB"/>
        </a:p>
      </dgm:t>
    </dgm:pt>
    <dgm:pt modelId="{707D27C4-2D9E-4031-A0FA-037F626B0817}" type="pres">
      <dgm:prSet presAssocID="{B05AC844-2CBF-4768-9C04-16D8105F931E}" presName="linear" presStyleCnt="0">
        <dgm:presLayoutVars>
          <dgm:animLvl val="lvl"/>
          <dgm:resizeHandles val="exact"/>
        </dgm:presLayoutVars>
      </dgm:prSet>
      <dgm:spPr/>
      <dgm:t>
        <a:bodyPr/>
        <a:lstStyle/>
        <a:p>
          <a:endParaRPr lang="en-GB"/>
        </a:p>
      </dgm:t>
    </dgm:pt>
    <dgm:pt modelId="{E9C981BC-FE74-45FE-BAC6-00D5D8950C36}" type="pres">
      <dgm:prSet presAssocID="{2C948461-166B-47E6-9F9E-92D04613B599}" presName="parentText" presStyleLbl="node1" presStyleIdx="0" presStyleCnt="1">
        <dgm:presLayoutVars>
          <dgm:chMax val="0"/>
          <dgm:bulletEnabled val="1"/>
        </dgm:presLayoutVars>
      </dgm:prSet>
      <dgm:spPr/>
      <dgm:t>
        <a:bodyPr/>
        <a:lstStyle/>
        <a:p>
          <a:endParaRPr lang="en-GB"/>
        </a:p>
      </dgm:t>
    </dgm:pt>
  </dgm:ptLst>
  <dgm:cxnLst>
    <dgm:cxn modelId="{ED8D8FF7-C0CF-47F5-9835-CAD83E62F7EA}" type="presOf" srcId="{2C948461-166B-47E6-9F9E-92D04613B599}" destId="{E9C981BC-FE74-45FE-BAC6-00D5D8950C36}" srcOrd="0" destOrd="0" presId="urn:microsoft.com/office/officeart/2005/8/layout/vList2"/>
    <dgm:cxn modelId="{4E5BF8C0-36A4-4B4C-8A35-D8AC2A012A34}" srcId="{B05AC844-2CBF-4768-9C04-16D8105F931E}" destId="{2C948461-166B-47E6-9F9E-92D04613B599}" srcOrd="0" destOrd="0" parTransId="{64429040-732F-42E2-80FC-FE3894C7A4B2}" sibTransId="{4C18D173-C6BF-49EC-9B0B-9C4A9D43F415}"/>
    <dgm:cxn modelId="{596F347F-F811-4C89-A645-E3D074DBD509}" type="presOf" srcId="{B05AC844-2CBF-4768-9C04-16D8105F931E}" destId="{707D27C4-2D9E-4031-A0FA-037F626B0817}" srcOrd="0" destOrd="0" presId="urn:microsoft.com/office/officeart/2005/8/layout/vList2"/>
    <dgm:cxn modelId="{FC2899B7-7464-41C9-8CBB-8D412C246DE6}" type="presParOf" srcId="{707D27C4-2D9E-4031-A0FA-037F626B0817}" destId="{E9C981BC-FE74-45FE-BAC6-00D5D8950C3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B8D15F-6F5C-4876-AE94-95A8C801A92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CE5B5DBC-7858-4A50-9CB4-95748F8D4627}">
      <dgm:prSet custT="1"/>
      <dgm:spPr/>
      <dgm:t>
        <a:bodyPr/>
        <a:lstStyle/>
        <a:p>
          <a:pPr rtl="0"/>
          <a:r>
            <a:rPr lang="en-GB" sz="2400" i="1" dirty="0" smtClean="0"/>
            <a:t>“For me a lot of these ‘tools’ are just distractions. But if I only use two or three of them long term it will be worth it I guess.”</a:t>
          </a:r>
          <a:endParaRPr lang="en-GB" sz="2400" dirty="0"/>
        </a:p>
      </dgm:t>
    </dgm:pt>
    <dgm:pt modelId="{8C746EDF-A766-417F-87CF-BD3198D6A281}" type="parTrans" cxnId="{205F8BEC-B4DE-4446-B198-7AA3AD528DE7}">
      <dgm:prSet/>
      <dgm:spPr/>
      <dgm:t>
        <a:bodyPr/>
        <a:lstStyle/>
        <a:p>
          <a:endParaRPr lang="en-GB"/>
        </a:p>
      </dgm:t>
    </dgm:pt>
    <dgm:pt modelId="{21F7B03A-7178-4091-BBF6-21C2E524FEF5}" type="sibTrans" cxnId="{205F8BEC-B4DE-4446-B198-7AA3AD528DE7}">
      <dgm:prSet/>
      <dgm:spPr/>
      <dgm:t>
        <a:bodyPr/>
        <a:lstStyle/>
        <a:p>
          <a:endParaRPr lang="en-GB"/>
        </a:p>
      </dgm:t>
    </dgm:pt>
    <dgm:pt modelId="{054265A7-AC3A-4103-BAFB-60E422727943}">
      <dgm:prSet custT="1"/>
      <dgm:spPr>
        <a:solidFill>
          <a:schemeClr val="accent2"/>
        </a:solidFill>
      </dgm:spPr>
      <dgm:t>
        <a:bodyPr/>
        <a:lstStyle/>
        <a:p>
          <a:pPr rtl="0"/>
          <a:r>
            <a:rPr lang="en-GB" sz="2400" i="1" dirty="0" smtClean="0"/>
            <a:t>“Twitter (which I still don’t understand by the way, even this course couldn’t change my mind about that).”</a:t>
          </a:r>
          <a:endParaRPr lang="en-GB" sz="2400" dirty="0"/>
        </a:p>
      </dgm:t>
    </dgm:pt>
    <dgm:pt modelId="{110002EF-4F82-419E-808E-3B06CA585301}" type="parTrans" cxnId="{88B8DBC2-9BE9-41A5-A1FD-A89FC27DE959}">
      <dgm:prSet/>
      <dgm:spPr/>
      <dgm:t>
        <a:bodyPr/>
        <a:lstStyle/>
        <a:p>
          <a:endParaRPr lang="en-GB"/>
        </a:p>
      </dgm:t>
    </dgm:pt>
    <dgm:pt modelId="{5F45FBA1-7185-42DC-802E-85E3B54BFA9E}" type="sibTrans" cxnId="{88B8DBC2-9BE9-41A5-A1FD-A89FC27DE959}">
      <dgm:prSet/>
      <dgm:spPr/>
      <dgm:t>
        <a:bodyPr/>
        <a:lstStyle/>
        <a:p>
          <a:endParaRPr lang="en-GB"/>
        </a:p>
      </dgm:t>
    </dgm:pt>
    <dgm:pt modelId="{4A3AB969-12F3-4186-B5F8-C278000CA367}" type="pres">
      <dgm:prSet presAssocID="{96B8D15F-6F5C-4876-AE94-95A8C801A927}" presName="linear" presStyleCnt="0">
        <dgm:presLayoutVars>
          <dgm:animLvl val="lvl"/>
          <dgm:resizeHandles val="exact"/>
        </dgm:presLayoutVars>
      </dgm:prSet>
      <dgm:spPr/>
      <dgm:t>
        <a:bodyPr/>
        <a:lstStyle/>
        <a:p>
          <a:endParaRPr lang="en-GB"/>
        </a:p>
      </dgm:t>
    </dgm:pt>
    <dgm:pt modelId="{3ED91A42-794F-4CEC-920B-82348B91B67C}" type="pres">
      <dgm:prSet presAssocID="{CE5B5DBC-7858-4A50-9CB4-95748F8D4627}" presName="parentText" presStyleLbl="node1" presStyleIdx="0" presStyleCnt="2">
        <dgm:presLayoutVars>
          <dgm:chMax val="0"/>
          <dgm:bulletEnabled val="1"/>
        </dgm:presLayoutVars>
      </dgm:prSet>
      <dgm:spPr/>
      <dgm:t>
        <a:bodyPr/>
        <a:lstStyle/>
        <a:p>
          <a:endParaRPr lang="en-GB"/>
        </a:p>
      </dgm:t>
    </dgm:pt>
    <dgm:pt modelId="{A2F32792-2151-41A6-85F3-31B94A9317E8}" type="pres">
      <dgm:prSet presAssocID="{21F7B03A-7178-4091-BBF6-21C2E524FEF5}" presName="spacer" presStyleCnt="0"/>
      <dgm:spPr/>
    </dgm:pt>
    <dgm:pt modelId="{3E84AA1E-6577-478C-970B-AE84FF9A46D4}" type="pres">
      <dgm:prSet presAssocID="{054265A7-AC3A-4103-BAFB-60E422727943}" presName="parentText" presStyleLbl="node1" presStyleIdx="1" presStyleCnt="2">
        <dgm:presLayoutVars>
          <dgm:chMax val="0"/>
          <dgm:bulletEnabled val="1"/>
        </dgm:presLayoutVars>
      </dgm:prSet>
      <dgm:spPr/>
      <dgm:t>
        <a:bodyPr/>
        <a:lstStyle/>
        <a:p>
          <a:endParaRPr lang="en-GB"/>
        </a:p>
      </dgm:t>
    </dgm:pt>
  </dgm:ptLst>
  <dgm:cxnLst>
    <dgm:cxn modelId="{CD6F65E5-51DD-47B0-8228-3E669F33330E}" type="presOf" srcId="{054265A7-AC3A-4103-BAFB-60E422727943}" destId="{3E84AA1E-6577-478C-970B-AE84FF9A46D4}" srcOrd="0" destOrd="0" presId="urn:microsoft.com/office/officeart/2005/8/layout/vList2"/>
    <dgm:cxn modelId="{F4EBF64D-FF23-4968-A596-E27543CE44F1}" type="presOf" srcId="{96B8D15F-6F5C-4876-AE94-95A8C801A927}" destId="{4A3AB969-12F3-4186-B5F8-C278000CA367}" srcOrd="0" destOrd="0" presId="urn:microsoft.com/office/officeart/2005/8/layout/vList2"/>
    <dgm:cxn modelId="{205F8BEC-B4DE-4446-B198-7AA3AD528DE7}" srcId="{96B8D15F-6F5C-4876-AE94-95A8C801A927}" destId="{CE5B5DBC-7858-4A50-9CB4-95748F8D4627}" srcOrd="0" destOrd="0" parTransId="{8C746EDF-A766-417F-87CF-BD3198D6A281}" sibTransId="{21F7B03A-7178-4091-BBF6-21C2E524FEF5}"/>
    <dgm:cxn modelId="{D15AE511-290D-473F-B1B6-D3151CAD30E2}" type="presOf" srcId="{CE5B5DBC-7858-4A50-9CB4-95748F8D4627}" destId="{3ED91A42-794F-4CEC-920B-82348B91B67C}" srcOrd="0" destOrd="0" presId="urn:microsoft.com/office/officeart/2005/8/layout/vList2"/>
    <dgm:cxn modelId="{88B8DBC2-9BE9-41A5-A1FD-A89FC27DE959}" srcId="{96B8D15F-6F5C-4876-AE94-95A8C801A927}" destId="{054265A7-AC3A-4103-BAFB-60E422727943}" srcOrd="1" destOrd="0" parTransId="{110002EF-4F82-419E-808E-3B06CA585301}" sibTransId="{5F45FBA1-7185-42DC-802E-85E3B54BFA9E}"/>
    <dgm:cxn modelId="{20DFB437-B784-4F5D-8A90-C1582739387B}" type="presParOf" srcId="{4A3AB969-12F3-4186-B5F8-C278000CA367}" destId="{3ED91A42-794F-4CEC-920B-82348B91B67C}" srcOrd="0" destOrd="0" presId="urn:microsoft.com/office/officeart/2005/8/layout/vList2"/>
    <dgm:cxn modelId="{49DC3CD6-F0DB-4AE6-BD0D-30394EA84822}" type="presParOf" srcId="{4A3AB969-12F3-4186-B5F8-C278000CA367}" destId="{A2F32792-2151-41A6-85F3-31B94A9317E8}" srcOrd="1" destOrd="0" presId="urn:microsoft.com/office/officeart/2005/8/layout/vList2"/>
    <dgm:cxn modelId="{C47AB650-8DD5-4E17-9D9E-E98552CC643F}" type="presParOf" srcId="{4A3AB969-12F3-4186-B5F8-C278000CA367}" destId="{3E84AA1E-6577-478C-970B-AE84FF9A46D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DCED11-FDA7-4D64-9643-9FCE1D7341B6}"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GB"/>
        </a:p>
      </dgm:t>
    </dgm:pt>
    <dgm:pt modelId="{1ECB1D7D-68D5-44BA-873F-947613315C33}">
      <dgm:prSet custT="1"/>
      <dgm:spPr/>
      <dgm:t>
        <a:bodyPr/>
        <a:lstStyle/>
        <a:p>
          <a:pPr rtl="0"/>
          <a:r>
            <a:rPr lang="en-GB" sz="2400" i="1" dirty="0" smtClean="0"/>
            <a:t>“My fellow course members have been great and I’ve enjoyed reading their blogs – some have made me laugh out loud. It’s also shown me how an on-line course can work so well.”</a:t>
          </a:r>
          <a:endParaRPr lang="en-GB" sz="2400" dirty="0"/>
        </a:p>
      </dgm:t>
    </dgm:pt>
    <dgm:pt modelId="{8A9A711E-8524-4162-82A8-B9B8EB470734}" type="parTrans" cxnId="{53AE7134-2F71-4FF2-846D-F8BB4099BC10}">
      <dgm:prSet/>
      <dgm:spPr/>
      <dgm:t>
        <a:bodyPr/>
        <a:lstStyle/>
        <a:p>
          <a:endParaRPr lang="en-GB"/>
        </a:p>
      </dgm:t>
    </dgm:pt>
    <dgm:pt modelId="{770FD1A3-A722-4179-B72B-E0F78FAFC0FE}" type="sibTrans" cxnId="{53AE7134-2F71-4FF2-846D-F8BB4099BC10}">
      <dgm:prSet/>
      <dgm:spPr/>
      <dgm:t>
        <a:bodyPr/>
        <a:lstStyle/>
        <a:p>
          <a:endParaRPr lang="en-GB"/>
        </a:p>
      </dgm:t>
    </dgm:pt>
    <dgm:pt modelId="{229E890E-F8BC-443A-A947-1882D8F809AD}">
      <dgm:prSet custT="1"/>
      <dgm:spPr/>
      <dgm:t>
        <a:bodyPr/>
        <a:lstStyle/>
        <a:p>
          <a:pPr rtl="0"/>
          <a:r>
            <a:rPr lang="en-GB" sz="2400" i="1" dirty="0" smtClean="0"/>
            <a:t>“I have really enjoyed the little community that we have built here and look forward to finding out more about people who work at </a:t>
          </a:r>
          <a:r>
            <a:rPr lang="en-GB" sz="2400" i="1" dirty="0" err="1" smtClean="0"/>
            <a:t>Hudds</a:t>
          </a:r>
          <a:r>
            <a:rPr lang="en-GB" sz="2400" i="1" dirty="0" smtClean="0"/>
            <a:t> </a:t>
          </a:r>
          <a:r>
            <a:rPr lang="en-GB" sz="2400" i="1" dirty="0" err="1" smtClean="0"/>
            <a:t>Uni</a:t>
          </a:r>
          <a:r>
            <a:rPr lang="en-GB" sz="2400" i="1" dirty="0" smtClean="0"/>
            <a:t>, which was one of my aims for the course.”</a:t>
          </a:r>
          <a:endParaRPr lang="en-GB" sz="2400" dirty="0"/>
        </a:p>
      </dgm:t>
    </dgm:pt>
    <dgm:pt modelId="{D6CD04C9-71B7-4F0C-B948-974E58B4F85F}" type="parTrans" cxnId="{3465272C-3547-4C70-8500-7BC6A4C8BA1B}">
      <dgm:prSet/>
      <dgm:spPr/>
      <dgm:t>
        <a:bodyPr/>
        <a:lstStyle/>
        <a:p>
          <a:endParaRPr lang="en-GB"/>
        </a:p>
      </dgm:t>
    </dgm:pt>
    <dgm:pt modelId="{9A84411E-A238-406B-90FF-CFA9D4E508C7}" type="sibTrans" cxnId="{3465272C-3547-4C70-8500-7BC6A4C8BA1B}">
      <dgm:prSet/>
      <dgm:spPr/>
      <dgm:t>
        <a:bodyPr/>
        <a:lstStyle/>
        <a:p>
          <a:endParaRPr lang="en-GB"/>
        </a:p>
      </dgm:t>
    </dgm:pt>
    <dgm:pt modelId="{808038D1-2F67-4EF7-9D56-D71B1F997C08}" type="pres">
      <dgm:prSet presAssocID="{5CDCED11-FDA7-4D64-9643-9FCE1D7341B6}" presName="linear" presStyleCnt="0">
        <dgm:presLayoutVars>
          <dgm:animLvl val="lvl"/>
          <dgm:resizeHandles val="exact"/>
        </dgm:presLayoutVars>
      </dgm:prSet>
      <dgm:spPr/>
      <dgm:t>
        <a:bodyPr/>
        <a:lstStyle/>
        <a:p>
          <a:endParaRPr lang="en-GB"/>
        </a:p>
      </dgm:t>
    </dgm:pt>
    <dgm:pt modelId="{3E294264-B666-4283-AAA9-BE127A0A99FF}" type="pres">
      <dgm:prSet presAssocID="{1ECB1D7D-68D5-44BA-873F-947613315C33}" presName="parentText" presStyleLbl="node1" presStyleIdx="0" presStyleCnt="2">
        <dgm:presLayoutVars>
          <dgm:chMax val="0"/>
          <dgm:bulletEnabled val="1"/>
        </dgm:presLayoutVars>
      </dgm:prSet>
      <dgm:spPr/>
      <dgm:t>
        <a:bodyPr/>
        <a:lstStyle/>
        <a:p>
          <a:endParaRPr lang="en-GB"/>
        </a:p>
      </dgm:t>
    </dgm:pt>
    <dgm:pt modelId="{091045AB-6FE4-49D4-B1A2-3808043527CF}" type="pres">
      <dgm:prSet presAssocID="{770FD1A3-A722-4179-B72B-E0F78FAFC0FE}" presName="spacer" presStyleCnt="0"/>
      <dgm:spPr/>
    </dgm:pt>
    <dgm:pt modelId="{BE1DEF8C-7C0F-4B99-AE04-56572CF4500A}" type="pres">
      <dgm:prSet presAssocID="{229E890E-F8BC-443A-A947-1882D8F809AD}" presName="parentText" presStyleLbl="node1" presStyleIdx="1" presStyleCnt="2">
        <dgm:presLayoutVars>
          <dgm:chMax val="0"/>
          <dgm:bulletEnabled val="1"/>
        </dgm:presLayoutVars>
      </dgm:prSet>
      <dgm:spPr/>
      <dgm:t>
        <a:bodyPr/>
        <a:lstStyle/>
        <a:p>
          <a:endParaRPr lang="en-GB"/>
        </a:p>
      </dgm:t>
    </dgm:pt>
  </dgm:ptLst>
  <dgm:cxnLst>
    <dgm:cxn modelId="{9196F5DE-6F7B-4EFE-99E8-C03AA095BD0C}" type="presOf" srcId="{1ECB1D7D-68D5-44BA-873F-947613315C33}" destId="{3E294264-B666-4283-AAA9-BE127A0A99FF}" srcOrd="0" destOrd="0" presId="urn:microsoft.com/office/officeart/2005/8/layout/vList2"/>
    <dgm:cxn modelId="{53AE7134-2F71-4FF2-846D-F8BB4099BC10}" srcId="{5CDCED11-FDA7-4D64-9643-9FCE1D7341B6}" destId="{1ECB1D7D-68D5-44BA-873F-947613315C33}" srcOrd="0" destOrd="0" parTransId="{8A9A711E-8524-4162-82A8-B9B8EB470734}" sibTransId="{770FD1A3-A722-4179-B72B-E0F78FAFC0FE}"/>
    <dgm:cxn modelId="{AC6DAD0E-2943-4BDF-9645-FF416361652C}" type="presOf" srcId="{229E890E-F8BC-443A-A947-1882D8F809AD}" destId="{BE1DEF8C-7C0F-4B99-AE04-56572CF4500A}" srcOrd="0" destOrd="0" presId="urn:microsoft.com/office/officeart/2005/8/layout/vList2"/>
    <dgm:cxn modelId="{0C45AFD4-C4FB-423A-B646-7AF6EAB89D4F}" type="presOf" srcId="{5CDCED11-FDA7-4D64-9643-9FCE1D7341B6}" destId="{808038D1-2F67-4EF7-9D56-D71B1F997C08}" srcOrd="0" destOrd="0" presId="urn:microsoft.com/office/officeart/2005/8/layout/vList2"/>
    <dgm:cxn modelId="{3465272C-3547-4C70-8500-7BC6A4C8BA1B}" srcId="{5CDCED11-FDA7-4D64-9643-9FCE1D7341B6}" destId="{229E890E-F8BC-443A-A947-1882D8F809AD}" srcOrd="1" destOrd="0" parTransId="{D6CD04C9-71B7-4F0C-B948-974E58B4F85F}" sibTransId="{9A84411E-A238-406B-90FF-CFA9D4E508C7}"/>
    <dgm:cxn modelId="{9994FA36-7B06-46AE-8AF1-2359E010E357}" type="presParOf" srcId="{808038D1-2F67-4EF7-9D56-D71B1F997C08}" destId="{3E294264-B666-4283-AAA9-BE127A0A99FF}" srcOrd="0" destOrd="0" presId="urn:microsoft.com/office/officeart/2005/8/layout/vList2"/>
    <dgm:cxn modelId="{F8577DDC-073A-4EA8-8259-6EF0268D93F5}" type="presParOf" srcId="{808038D1-2F67-4EF7-9D56-D71B1F997C08}" destId="{091045AB-6FE4-49D4-B1A2-3808043527CF}" srcOrd="1" destOrd="0" presId="urn:microsoft.com/office/officeart/2005/8/layout/vList2"/>
    <dgm:cxn modelId="{DAAFD208-87E1-47C5-81FD-B1EEA2E7CEB4}" type="presParOf" srcId="{808038D1-2F67-4EF7-9D56-D71B1F997C08}" destId="{BE1DEF8C-7C0F-4B99-AE04-56572CF4500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DC219B4-30FA-4F0F-919E-DDDBDA2D7A5C}"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GB"/>
        </a:p>
      </dgm:t>
    </dgm:pt>
    <dgm:pt modelId="{C9C77DAC-4180-4584-AADF-E8334C88EB2C}">
      <dgm:prSet/>
      <dgm:spPr/>
      <dgm:t>
        <a:bodyPr/>
        <a:lstStyle/>
        <a:p>
          <a:pPr rtl="0"/>
          <a:r>
            <a:rPr lang="en-GB" i="1" dirty="0" smtClean="0"/>
            <a:t>“…we use &lt;…&gt; repository to share software code among the project team</a:t>
          </a:r>
          <a:br>
            <a:rPr lang="en-GB" i="1" dirty="0" smtClean="0"/>
          </a:br>
          <a:r>
            <a:rPr lang="en-GB" i="1" dirty="0" smtClean="0"/>
            <a:t>and we also use a project wiki to store project documentation i.e. software</a:t>
          </a:r>
          <a:br>
            <a:rPr lang="en-GB" i="1" dirty="0" smtClean="0"/>
          </a:br>
          <a:r>
            <a:rPr lang="en-GB" i="1" dirty="0" smtClean="0"/>
            <a:t>code, meeting minutes and presentations, project requirements, outcomes of studies, paper submissions, discussion and decisions in the project</a:t>
          </a:r>
          <a:br>
            <a:rPr lang="en-GB" i="1" dirty="0" smtClean="0"/>
          </a:br>
          <a:r>
            <a:rPr lang="en-GB" i="1" dirty="0" smtClean="0"/>
            <a:t>team.”</a:t>
          </a:r>
          <a:endParaRPr lang="en-GB" i="1" dirty="0"/>
        </a:p>
      </dgm:t>
    </dgm:pt>
    <dgm:pt modelId="{0FD25AC0-31F9-4A51-B2EF-369C976149C2}" type="parTrans" cxnId="{A0C7F000-574C-4D30-A9FC-9F65D13AA0B8}">
      <dgm:prSet/>
      <dgm:spPr/>
      <dgm:t>
        <a:bodyPr/>
        <a:lstStyle/>
        <a:p>
          <a:endParaRPr lang="en-GB"/>
        </a:p>
      </dgm:t>
    </dgm:pt>
    <dgm:pt modelId="{035D0503-3417-433D-BAF9-7C6495D155EA}" type="sibTrans" cxnId="{A0C7F000-574C-4D30-A9FC-9F65D13AA0B8}">
      <dgm:prSet/>
      <dgm:spPr/>
      <dgm:t>
        <a:bodyPr/>
        <a:lstStyle/>
        <a:p>
          <a:endParaRPr lang="en-GB"/>
        </a:p>
      </dgm:t>
    </dgm:pt>
    <dgm:pt modelId="{016544B4-F1E1-45E9-BB68-E666C9688694}" type="pres">
      <dgm:prSet presAssocID="{7DC219B4-30FA-4F0F-919E-DDDBDA2D7A5C}" presName="linear" presStyleCnt="0">
        <dgm:presLayoutVars>
          <dgm:animLvl val="lvl"/>
          <dgm:resizeHandles val="exact"/>
        </dgm:presLayoutVars>
      </dgm:prSet>
      <dgm:spPr/>
      <dgm:t>
        <a:bodyPr/>
        <a:lstStyle/>
        <a:p>
          <a:endParaRPr lang="en-GB"/>
        </a:p>
      </dgm:t>
    </dgm:pt>
    <dgm:pt modelId="{F381AB9D-C869-4742-861D-99B6DDD809EF}" type="pres">
      <dgm:prSet presAssocID="{C9C77DAC-4180-4584-AADF-E8334C88EB2C}" presName="parentText" presStyleLbl="node1" presStyleIdx="0" presStyleCnt="1" custScaleY="38908">
        <dgm:presLayoutVars>
          <dgm:chMax val="0"/>
          <dgm:bulletEnabled val="1"/>
        </dgm:presLayoutVars>
      </dgm:prSet>
      <dgm:spPr/>
      <dgm:t>
        <a:bodyPr/>
        <a:lstStyle/>
        <a:p>
          <a:endParaRPr lang="en-GB"/>
        </a:p>
      </dgm:t>
    </dgm:pt>
  </dgm:ptLst>
  <dgm:cxnLst>
    <dgm:cxn modelId="{448DED76-083C-4180-BBD9-E22B9F94E172}" type="presOf" srcId="{C9C77DAC-4180-4584-AADF-E8334C88EB2C}" destId="{F381AB9D-C869-4742-861D-99B6DDD809EF}" srcOrd="0" destOrd="0" presId="urn:microsoft.com/office/officeart/2005/8/layout/vList2"/>
    <dgm:cxn modelId="{4F4E9D07-5B54-42E7-9B1D-5198FF127384}" type="presOf" srcId="{7DC219B4-30FA-4F0F-919E-DDDBDA2D7A5C}" destId="{016544B4-F1E1-45E9-BB68-E666C9688694}" srcOrd="0" destOrd="0" presId="urn:microsoft.com/office/officeart/2005/8/layout/vList2"/>
    <dgm:cxn modelId="{A0C7F000-574C-4D30-A9FC-9F65D13AA0B8}" srcId="{7DC219B4-30FA-4F0F-919E-DDDBDA2D7A5C}" destId="{C9C77DAC-4180-4584-AADF-E8334C88EB2C}" srcOrd="0" destOrd="0" parTransId="{0FD25AC0-31F9-4A51-B2EF-369C976149C2}" sibTransId="{035D0503-3417-433D-BAF9-7C6495D155EA}"/>
    <dgm:cxn modelId="{27612665-0D5A-40D5-9744-E6BFE344E79F}" type="presParOf" srcId="{016544B4-F1E1-45E9-BB68-E666C9688694}" destId="{F381AB9D-C869-4742-861D-99B6DDD809E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565F5-6606-4E09-AE5E-6FE664377875}">
      <dsp:nvSpPr>
        <dsp:cNvPr id="0" name=""/>
        <dsp:cNvSpPr/>
      </dsp:nvSpPr>
      <dsp:spPr>
        <a:xfrm rot="20651123">
          <a:off x="0" y="-293548"/>
          <a:ext cx="7128792" cy="128934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GB" sz="1900" b="1" kern="1200" dirty="0" smtClean="0"/>
            <a:t>25 Research Things was the first online course in the UK to follow on from the 23 Things concept in order to specifically engage with researchers about social media tools and technologies</a:t>
          </a:r>
          <a:endParaRPr lang="en-GB" sz="1900" kern="1200" dirty="0"/>
        </a:p>
      </dsp:txBody>
      <dsp:txXfrm>
        <a:off x="62940" y="-230608"/>
        <a:ext cx="7002912" cy="11634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3E931578-8D7C-4F82-BAFE-6A965A5730F2}" type="datetimeFigureOut">
              <a:rPr lang="en-US"/>
              <a:pPr>
                <a:defRPr/>
              </a:pPr>
              <a:t>10/30/2012</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pPr>
              <a:defRPr/>
            </a:pPr>
            <a:fld id="{26A95E85-4D46-404D-9218-9AB8A909367C}" type="slidenum">
              <a:rPr lang="en-GB"/>
              <a:pPr>
                <a:defRPr/>
              </a:pPr>
              <a:t>‹#›</a:t>
            </a:fld>
            <a:endParaRPr lang="en-GB"/>
          </a:p>
        </p:txBody>
      </p:sp>
    </p:spTree>
    <p:extLst>
      <p:ext uri="{BB962C8B-B14F-4D97-AF65-F5344CB8AC3E}">
        <p14:creationId xmlns:p14="http://schemas.microsoft.com/office/powerpoint/2010/main" val="1918373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2153" tIns="46077" rIns="92153" bIns="46077" numCol="1" anchor="t" anchorCtr="0" compatLnSpc="1">
            <a:prstTxWarp prst="textNoShape">
              <a:avLst/>
            </a:prstTxWarp>
          </a:bodyPr>
          <a:lstStyle>
            <a:lvl1pPr>
              <a:spcBef>
                <a:spcPct val="0"/>
              </a:spcBef>
              <a:defRPr sz="1200"/>
            </a:lvl1pPr>
          </a:lstStyle>
          <a:p>
            <a:pPr>
              <a:defRPr/>
            </a:pPr>
            <a:endParaRPr lang="en-GB"/>
          </a:p>
        </p:txBody>
      </p:sp>
      <p:sp>
        <p:nvSpPr>
          <p:cNvPr id="49155" name="Rectangle 3"/>
          <p:cNvSpPr>
            <a:spLocks noGrp="1" noChangeArrowheads="1"/>
          </p:cNvSpPr>
          <p:nvPr>
            <p:ph type="dt" idx="1"/>
          </p:nvPr>
        </p:nvSpPr>
        <p:spPr bwMode="auto">
          <a:xfrm>
            <a:off x="3851275" y="0"/>
            <a:ext cx="2944813" cy="496888"/>
          </a:xfrm>
          <a:prstGeom prst="rect">
            <a:avLst/>
          </a:prstGeom>
          <a:noFill/>
          <a:ln w="9525">
            <a:noFill/>
            <a:miter lim="800000"/>
            <a:headEnd/>
            <a:tailEnd/>
          </a:ln>
          <a:effectLst/>
        </p:spPr>
        <p:txBody>
          <a:bodyPr vert="horz" wrap="square" lIns="92153" tIns="46077" rIns="92153" bIns="46077" numCol="1" anchor="t" anchorCtr="0" compatLnSpc="1">
            <a:prstTxWarp prst="textNoShape">
              <a:avLst/>
            </a:prstTxWarp>
          </a:bodyPr>
          <a:lstStyle>
            <a:lvl1pPr algn="r">
              <a:spcBef>
                <a:spcPct val="0"/>
              </a:spcBef>
              <a:defRPr sz="1200"/>
            </a:lvl1pPr>
          </a:lstStyle>
          <a:p>
            <a:pPr>
              <a:defRPr/>
            </a:pPr>
            <a:endParaRPr lang="en-GB"/>
          </a:p>
        </p:txBody>
      </p:sp>
      <p:sp>
        <p:nvSpPr>
          <p:cNvPr id="3072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679450" y="4714875"/>
            <a:ext cx="5438775" cy="4468813"/>
          </a:xfrm>
          <a:prstGeom prst="rect">
            <a:avLst/>
          </a:prstGeom>
          <a:noFill/>
          <a:ln w="9525">
            <a:noFill/>
            <a:miter lim="800000"/>
            <a:headEnd/>
            <a:tailEnd/>
          </a:ln>
          <a:effectLst/>
        </p:spPr>
        <p:txBody>
          <a:bodyPr vert="horz" wrap="square" lIns="92153" tIns="46077" rIns="92153" bIns="46077"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9158" name="Rectangle 6"/>
          <p:cNvSpPr>
            <a:spLocks noGrp="1" noChangeArrowheads="1"/>
          </p:cNvSpPr>
          <p:nvPr>
            <p:ph type="ftr" sz="quarter" idx="4"/>
          </p:nvPr>
        </p:nvSpPr>
        <p:spPr bwMode="auto">
          <a:xfrm>
            <a:off x="0" y="9429750"/>
            <a:ext cx="2944813" cy="496888"/>
          </a:xfrm>
          <a:prstGeom prst="rect">
            <a:avLst/>
          </a:prstGeom>
          <a:noFill/>
          <a:ln w="9525">
            <a:noFill/>
            <a:miter lim="800000"/>
            <a:headEnd/>
            <a:tailEnd/>
          </a:ln>
          <a:effectLst/>
        </p:spPr>
        <p:txBody>
          <a:bodyPr vert="horz" wrap="square" lIns="92153" tIns="46077" rIns="92153" bIns="46077" numCol="1" anchor="b" anchorCtr="0" compatLnSpc="1">
            <a:prstTxWarp prst="textNoShape">
              <a:avLst/>
            </a:prstTxWarp>
          </a:bodyPr>
          <a:lstStyle>
            <a:lvl1pPr>
              <a:spcBef>
                <a:spcPct val="0"/>
              </a:spcBef>
              <a:defRPr sz="1200"/>
            </a:lvl1pPr>
          </a:lstStyle>
          <a:p>
            <a:pPr>
              <a:defRPr/>
            </a:pPr>
            <a:endParaRPr lang="en-GB"/>
          </a:p>
        </p:txBody>
      </p:sp>
      <p:sp>
        <p:nvSpPr>
          <p:cNvPr id="49159" name="Rectangle 7"/>
          <p:cNvSpPr>
            <a:spLocks noGrp="1" noChangeArrowheads="1"/>
          </p:cNvSpPr>
          <p:nvPr>
            <p:ph type="sldNum" sz="quarter" idx="5"/>
          </p:nvPr>
        </p:nvSpPr>
        <p:spPr bwMode="auto">
          <a:xfrm>
            <a:off x="3851275" y="9429750"/>
            <a:ext cx="2944813" cy="496888"/>
          </a:xfrm>
          <a:prstGeom prst="rect">
            <a:avLst/>
          </a:prstGeom>
          <a:noFill/>
          <a:ln w="9525">
            <a:noFill/>
            <a:miter lim="800000"/>
            <a:headEnd/>
            <a:tailEnd/>
          </a:ln>
          <a:effectLst/>
        </p:spPr>
        <p:txBody>
          <a:bodyPr vert="horz" wrap="square" lIns="92153" tIns="46077" rIns="92153" bIns="46077" numCol="1" anchor="b" anchorCtr="0" compatLnSpc="1">
            <a:prstTxWarp prst="textNoShape">
              <a:avLst/>
            </a:prstTxWarp>
          </a:bodyPr>
          <a:lstStyle>
            <a:lvl1pPr algn="r">
              <a:spcBef>
                <a:spcPct val="0"/>
              </a:spcBef>
              <a:defRPr sz="1200"/>
            </a:lvl1pPr>
          </a:lstStyle>
          <a:p>
            <a:pPr>
              <a:defRPr/>
            </a:pPr>
            <a:fld id="{7CC2CE1E-B10B-48BD-9516-EE2431F84267}" type="slidenum">
              <a:rPr lang="en-GB"/>
              <a:pPr>
                <a:defRPr/>
              </a:pPr>
              <a:t>‹#›</a:t>
            </a:fld>
            <a:endParaRPr lang="en-GB"/>
          </a:p>
        </p:txBody>
      </p:sp>
    </p:spTree>
    <p:extLst>
      <p:ext uri="{BB962C8B-B14F-4D97-AF65-F5344CB8AC3E}">
        <p14:creationId xmlns:p14="http://schemas.microsoft.com/office/powerpoint/2010/main" val="38083051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endParaRPr lang="en-GB" dirty="0" smtClean="0"/>
          </a:p>
        </p:txBody>
      </p:sp>
      <p:sp>
        <p:nvSpPr>
          <p:cNvPr id="31748" name="Slide Number Placeholder 3"/>
          <p:cNvSpPr>
            <a:spLocks noGrp="1"/>
          </p:cNvSpPr>
          <p:nvPr>
            <p:ph type="sldNum" sz="quarter" idx="5"/>
          </p:nvPr>
        </p:nvSpPr>
        <p:spPr>
          <a:noFill/>
        </p:spPr>
        <p:txBody>
          <a:bodyPr/>
          <a:lstStyle/>
          <a:p>
            <a:fld id="{1C141A05-5C1E-4598-8E0B-B2A4F6271AC5}" type="slidenum">
              <a:rPr lang="en-GB" smtClean="0"/>
              <a:pPr/>
              <a:t>1</a:t>
            </a:fld>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CC2CE1E-B10B-48BD-9516-EE2431F84267}" type="slidenum">
              <a:rPr lang="en-GB" smtClean="0"/>
              <a:pPr>
                <a:defRPr/>
              </a:pPr>
              <a:t>42</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CC2CE1E-B10B-48BD-9516-EE2431F84267}" type="slidenum">
              <a:rPr lang="en-GB" smtClean="0"/>
              <a:pPr>
                <a:defRPr/>
              </a:pPr>
              <a:t>43</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CC2CE1E-B10B-48BD-9516-EE2431F84267}" type="slidenum">
              <a:rPr lang="en-GB" smtClean="0"/>
              <a:pPr>
                <a:defRPr/>
              </a:pPr>
              <a:t>47</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baseline="0" dirty="0" smtClean="0"/>
          </a:p>
        </p:txBody>
      </p:sp>
      <p:sp>
        <p:nvSpPr>
          <p:cNvPr id="32772" name="Slide Number Placeholder 3"/>
          <p:cNvSpPr>
            <a:spLocks noGrp="1"/>
          </p:cNvSpPr>
          <p:nvPr>
            <p:ph type="sldNum" sz="quarter" idx="5"/>
          </p:nvPr>
        </p:nvSpPr>
        <p:spPr>
          <a:noFill/>
        </p:spPr>
        <p:txBody>
          <a:bodyPr/>
          <a:lstStyle/>
          <a:p>
            <a:fld id="{EEF4B8ED-0914-4A6E-BC29-5268BA32245A}" type="slidenum">
              <a:rPr lang="en-GB" smtClean="0"/>
              <a:pPr/>
              <a:t>4</a:t>
            </a:fld>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pPr eaLnBrk="1" hangingPunct="1">
              <a:spcBef>
                <a:spcPct val="0"/>
              </a:spcBef>
            </a:pPr>
            <a:r>
              <a:rPr lang="en-US" dirty="0" smtClean="0"/>
              <a:t>Graham?? </a:t>
            </a:r>
          </a:p>
          <a:p>
            <a:pPr eaLnBrk="1" hangingPunct="1">
              <a:spcBef>
                <a:spcPct val="0"/>
              </a:spcBef>
            </a:pPr>
            <a:r>
              <a:rPr lang="en-US" dirty="0" smtClean="0"/>
              <a:t>Ok</a:t>
            </a:r>
            <a:r>
              <a:rPr lang="en-US" baseline="0" dirty="0" smtClean="0"/>
              <a:t> so before we get started </a:t>
            </a:r>
            <a:r>
              <a:rPr lang="en-US" dirty="0" smtClean="0"/>
              <a:t>, I should explain what social media actually is.  If you look on the internet for a definition of social media you come up with dozens of different definitions, probably because it’s still an evolving term.  This is one of the better definitions that I’ve come across.</a:t>
            </a:r>
          </a:p>
          <a:p>
            <a:endParaRPr lang="en-US" dirty="0" smtClean="0"/>
          </a:p>
          <a:p>
            <a:pPr eaLnBrk="1" hangingPunct="1">
              <a:spcBef>
                <a:spcPct val="0"/>
              </a:spcBef>
            </a:pPr>
            <a:r>
              <a:rPr lang="en-US" dirty="0" smtClean="0"/>
              <a:t>Essentially, all social media boils down to online </a:t>
            </a:r>
            <a:r>
              <a:rPr lang="en-US" dirty="0" err="1" smtClean="0"/>
              <a:t>converstation</a:t>
            </a:r>
            <a:r>
              <a:rPr lang="en-US" dirty="0" smtClean="0"/>
              <a:t>. Just like with offline conversations; there are interesting and relevant ones and there are mundane and pointless ones, unfortunately, social media has a bit of reputation for the later, “it’s just celebrities posting what they had for breakfast” is a common objection to social media.  However, if you seek out and engage with the right people using social media, you can have hugely productive conversations.</a:t>
            </a:r>
          </a:p>
          <a:p>
            <a:endParaRPr lang="en-US" dirty="0" smtClean="0"/>
          </a:p>
          <a:p>
            <a:r>
              <a:rPr lang="en-US" dirty="0" smtClean="0"/>
              <a:t>So, why should you engage with social media, what can social media do for you?  In the physical world people take time to build and further their professional reputation and that’s seen as an important part of an academic career.  Social media is just another way, a very good way, of furthering your professional reputation.  The more you engage and answer questions and pose questions online the more you boost your online profile and raise aware of you your research.  There’s ever increasing blur between the physical world and the online world so to have a good reputation online really helps improves your profile offline.</a:t>
            </a:r>
          </a:p>
          <a:p>
            <a:pPr eaLnBrk="1" hangingPunct="1">
              <a:spcBef>
                <a:spcPct val="0"/>
              </a:spcBef>
            </a:pPr>
            <a:endParaRPr lang="en-US" dirty="0" smtClean="0"/>
          </a:p>
          <a:p>
            <a:pPr eaLnBrk="1" hangingPunct="1">
              <a:spcBef>
                <a:spcPct val="0"/>
              </a:spcBef>
            </a:pPr>
            <a:r>
              <a:rPr lang="en-US" dirty="0" smtClean="0"/>
              <a:t>Social media is also a great way of keeping up to date professionally, quite often the conversations happening online are more cutting edge and up to date than the traditional methods of academic communication.</a:t>
            </a:r>
          </a:p>
          <a:p>
            <a:endParaRPr lang="en-US" dirty="0" smtClean="0"/>
          </a:p>
          <a:p>
            <a:r>
              <a:rPr lang="en-US" dirty="0" smtClean="0"/>
              <a:t>Social media’s most useful attribute is for networking, for meeting new people – and we’ll look a case study specifically about that later.</a:t>
            </a:r>
          </a:p>
          <a:p>
            <a:endParaRPr lang="en-GB" dirty="0" smtClean="0"/>
          </a:p>
          <a:p>
            <a:endParaRPr lang="en-GB" dirty="0" smtClean="0"/>
          </a:p>
        </p:txBody>
      </p:sp>
      <p:sp>
        <p:nvSpPr>
          <p:cNvPr id="33796" name="Slide Number Placeholder 3"/>
          <p:cNvSpPr>
            <a:spLocks noGrp="1"/>
          </p:cNvSpPr>
          <p:nvPr>
            <p:ph type="sldNum" sz="quarter" idx="5"/>
          </p:nvPr>
        </p:nvSpPr>
        <p:spPr>
          <a:noFill/>
        </p:spPr>
        <p:txBody>
          <a:bodyPr/>
          <a:lstStyle/>
          <a:p>
            <a:fld id="{495D384E-EA52-47A4-BDB6-953EF1110F2F}" type="slidenum">
              <a:rPr lang="en-GB" smtClean="0"/>
              <a:pPr/>
              <a:t>5</a:t>
            </a:fld>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dirty="0" smtClean="0"/>
          </a:p>
        </p:txBody>
      </p:sp>
      <p:sp>
        <p:nvSpPr>
          <p:cNvPr id="34820" name="Slide Number Placeholder 3"/>
          <p:cNvSpPr>
            <a:spLocks noGrp="1"/>
          </p:cNvSpPr>
          <p:nvPr>
            <p:ph type="sldNum" sz="quarter" idx="5"/>
          </p:nvPr>
        </p:nvSpPr>
        <p:spPr>
          <a:noFill/>
        </p:spPr>
        <p:txBody>
          <a:bodyPr/>
          <a:lstStyle/>
          <a:p>
            <a:fld id="{059EBD13-5B04-449F-A3E6-363CBAB373D5}" type="slidenum">
              <a:rPr lang="en-GB" smtClean="0"/>
              <a:pPr/>
              <a:t>7</a:t>
            </a:fld>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dirty="0" smtClean="0"/>
          </a:p>
        </p:txBody>
      </p:sp>
      <p:sp>
        <p:nvSpPr>
          <p:cNvPr id="34820" name="Slide Number Placeholder 3"/>
          <p:cNvSpPr>
            <a:spLocks noGrp="1"/>
          </p:cNvSpPr>
          <p:nvPr>
            <p:ph type="sldNum" sz="quarter" idx="5"/>
          </p:nvPr>
        </p:nvSpPr>
        <p:spPr>
          <a:noFill/>
        </p:spPr>
        <p:txBody>
          <a:bodyPr/>
          <a:lstStyle/>
          <a:p>
            <a:fld id="{059EBD13-5B04-449F-A3E6-363CBAB373D5}" type="slidenum">
              <a:rPr lang="en-GB" smtClean="0"/>
              <a:pPr/>
              <a:t>8</a:t>
            </a:fld>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eaLnBrk="1" hangingPunct="1"/>
            <a:fld id="{CABA91A4-BB8A-4AFB-99BC-72740BC20F80}" type="slidenum">
              <a:rPr lang="en-GB" sz="1200" smtClean="0"/>
              <a:pPr eaLnBrk="1" hangingPunct="1"/>
              <a:t>10</a:t>
            </a:fld>
            <a:endParaRPr lang="en-GB"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eaLnBrk="1" hangingPunct="1"/>
            <a:fld id="{6B6AA5FA-0D6B-445A-A810-1620EF3D7430}" type="slidenum">
              <a:rPr lang="en-GB" sz="1200" smtClean="0"/>
              <a:pPr eaLnBrk="1" hangingPunct="1"/>
              <a:t>11</a:t>
            </a:fld>
            <a:endParaRPr lang="en-GB"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eaLnBrk="1" hangingPunct="1"/>
            <a:fld id="{7AA125DF-2D43-4C80-B084-BAC35D715173}" type="slidenum">
              <a:rPr lang="en-GB" sz="1200" smtClean="0"/>
              <a:pPr eaLnBrk="1" hangingPunct="1"/>
              <a:t>12</a:t>
            </a:fld>
            <a:endParaRPr lang="en-GB" sz="120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6" descr="UofH wo"/>
          <p:cNvPicPr>
            <a:picLocks noChangeAspect="1" noChangeArrowheads="1"/>
          </p:cNvPicPr>
          <p:nvPr/>
        </p:nvPicPr>
        <p:blipFill>
          <a:blip r:embed="rId2" cstate="print"/>
          <a:srcRect/>
          <a:stretch>
            <a:fillRect/>
          </a:stretch>
        </p:blipFill>
        <p:spPr bwMode="auto">
          <a:xfrm>
            <a:off x="7197725" y="358775"/>
            <a:ext cx="1485900" cy="823913"/>
          </a:xfrm>
          <a:prstGeom prst="rect">
            <a:avLst/>
          </a:prstGeom>
          <a:noFill/>
          <a:ln w="9525">
            <a:noFill/>
            <a:miter lim="800000"/>
            <a:headEnd/>
            <a:tailEnd/>
          </a:ln>
        </p:spPr>
      </p:pic>
      <p:sp>
        <p:nvSpPr>
          <p:cNvPr id="7170" name="Rectangle 2"/>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r>
              <a:rPr lang="en-GB"/>
              <a:t>Click to edit Master title style</a:t>
            </a:r>
          </a:p>
        </p:txBody>
      </p:sp>
      <p:sp>
        <p:nvSpPr>
          <p:cNvPr id="7183" name="Rectangle 15"/>
          <p:cNvSpPr>
            <a:spLocks noGrp="1" noChangeArrowheads="1"/>
          </p:cNvSpPr>
          <p:nvPr>
            <p:ph type="subTitle" sz="quarter" idx="1"/>
          </p:nvPr>
        </p:nvSpPr>
        <p:spPr>
          <a:xfrm>
            <a:off x="1371600" y="3886200"/>
            <a:ext cx="6400800" cy="1752600"/>
          </a:xfrm>
        </p:spPr>
        <p:txBody>
          <a:bodyPr/>
          <a:lstStyle>
            <a:lvl1pPr marL="0" indent="0">
              <a:buFontTx/>
              <a:buNone/>
              <a:defRPr sz="1600"/>
            </a:lvl1pPr>
          </a:lstStyle>
          <a:p>
            <a:r>
              <a:rPr lang="en-GB"/>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13D768F-5F7D-43B6-BB8F-4603DD617B4F}" type="slidenum">
              <a:rPr lang="en-GB"/>
              <a:pPr>
                <a:defRPr/>
              </a:pPr>
              <a:t>‹#›</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EA37049-042A-4EB3-83E8-1DC589E8FC27}" type="slidenum">
              <a:rPr lang="en-GB"/>
              <a:pPr>
                <a:defRPr/>
              </a:pPr>
              <a:t>‹#›</a:t>
            </a:fld>
            <a:endParaRPr lang="en-GB"/>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84AF50B-1659-4BDD-8EF2-A78B2E7E6CE8}" type="slidenum">
              <a:rPr lang="en-GB"/>
              <a:pPr>
                <a:defRPr/>
              </a:pPr>
              <a:t>‹#›</a:t>
            </a:fld>
            <a:endParaRPr lang="en-GB"/>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555EF40-EE51-4B2B-868C-C1806A629D11}" type="slidenum">
              <a:rPr lang="en-GB"/>
              <a:pPr>
                <a:defRPr/>
              </a:pPr>
              <a:t>‹#›</a:t>
            </a:fld>
            <a:endParaRPr lang="en-GB"/>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6187D64-1104-440D-AC3F-B2B0FFCFCEC2}" type="slidenum">
              <a:rPr lang="en-GB"/>
              <a:pPr>
                <a:defRPr/>
              </a:pPr>
              <a:t>‹#›</a:t>
            </a:fld>
            <a:endParaRPr lang="en-GB"/>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E6CA0A61-B8AF-48EB-ACE1-2126131C8684}" type="slidenum">
              <a:rPr lang="en-GB"/>
              <a:pPr>
                <a:defRPr/>
              </a:pPr>
              <a:t>‹#›</a:t>
            </a:fld>
            <a:endParaRPr lang="en-GB"/>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B7E489E-6371-4C5C-ADD2-BDCFA7C146C1}" type="slidenum">
              <a:rPr lang="en-GB"/>
              <a:pPr>
                <a:defRPr/>
              </a:pPr>
              <a:t>‹#›</a:t>
            </a:fld>
            <a:endParaRPr lang="en-GB"/>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A81520A-37AC-4F9C-AE93-30271CA90583}" type="slidenum">
              <a:rPr lang="en-GB"/>
              <a:pPr>
                <a:defRPr/>
              </a:pPr>
              <a:t>‹#›</a:t>
            </a:fld>
            <a:endParaRPr lang="en-GB"/>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C2D882D-4430-4B9E-9F8D-97154C9118F1}" type="slidenum">
              <a:rPr lang="en-GB"/>
              <a:pPr>
                <a:defRPr/>
              </a:pPr>
              <a:t>‹#›</a:t>
            </a:fld>
            <a:endParaRPr lang="en-GB"/>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A3A86D6-7485-4942-AD8C-00980E7D4683}" type="slidenum">
              <a:rPr lang="en-GB"/>
              <a:pPr>
                <a:defRPr/>
              </a:pPr>
              <a:t>‹#›</a:t>
            </a:fld>
            <a:endParaRPr lang="en-GB"/>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FA11723-5BF6-4357-B12F-D0FF052A9ECB}"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FD7AB94-A325-4ACF-A5C9-6EE0368ABF41}" type="slidenum">
              <a:rPr lang="en-GB"/>
              <a:pPr>
                <a:defRPr/>
              </a:pPr>
              <a:t>‹#›</a:t>
            </a:fld>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946DF20-E8BD-4FEF-B3B5-68975D2C3AC8}" type="slidenum">
              <a:rPr lang="en-GB"/>
              <a:pPr>
                <a:defRPr/>
              </a:pPr>
              <a:t>‹#›</a:t>
            </a:fld>
            <a:endParaRPr lang="en-GB"/>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5F95D0C-2CA8-4D38-940C-D48DF3E7D79B}" type="slidenum">
              <a:rPr lang="en-GB"/>
              <a:pPr>
                <a:defRPr/>
              </a:pPr>
              <a:t>‹#›</a:t>
            </a:fld>
            <a:endParaRPr lang="en-GB"/>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A6B2E6A-5558-4973-BE19-2519C8BB7DF1}" type="slidenum">
              <a:rPr lang="en-GB"/>
              <a:pPr>
                <a:defRPr/>
              </a:pPr>
              <a:t>‹#›</a:t>
            </a:fld>
            <a:endParaRPr lang="en-GB"/>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42EF41F-C20A-4428-84DA-ABA698F87673}" type="slidenum">
              <a:rPr lang="en-GB"/>
              <a:pPr>
                <a:defRPr/>
              </a:pPr>
              <a:t>‹#›</a:t>
            </a:fld>
            <a:endParaRPr lang="en-GB"/>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316AF48-6DEB-4B67-B219-6DB718EB9875}" type="slidenum">
              <a:rPr lang="en-GB"/>
              <a:pPr>
                <a:defRPr/>
              </a:pPr>
              <a:t>‹#›</a:t>
            </a:fld>
            <a:endParaRPr lang="en-GB"/>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F53FE91A-FBEB-459D-A21A-5E373F200D83}" type="slidenum">
              <a:rPr lang="en-GB"/>
              <a:pPr>
                <a:defRPr/>
              </a:pPr>
              <a:t>‹#›</a:t>
            </a:fld>
            <a:endParaRPr lang="en-GB"/>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5F4C235-6734-48C6-8B23-CB44BD0A7187}" type="slidenum">
              <a:rPr lang="en-GB"/>
              <a:pPr>
                <a:defRPr/>
              </a:pPr>
              <a:t>‹#›</a:t>
            </a:fld>
            <a:endParaRPr lang="en-GB"/>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7110FB4-BAE5-4C10-9CA5-F6D31FC1F6C7}" type="slidenum">
              <a:rPr lang="en-GB"/>
              <a:pPr>
                <a:defRPr/>
              </a:pPr>
              <a:t>‹#›</a:t>
            </a:fld>
            <a:endParaRPr lang="en-GB"/>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252F202-86FB-48A0-A5C3-E1E12C3C6B1B}" type="slidenum">
              <a:rPr lang="en-GB"/>
              <a:pPr>
                <a:defRPr/>
              </a:pPr>
              <a:t>‹#›</a:t>
            </a:fld>
            <a:endParaRPr lang="en-GB"/>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1CE0C37-CABD-4FFC-8D8B-6DBCE9D56652}"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UofH wo"/>
          <p:cNvPicPr>
            <a:picLocks noChangeAspect="1" noChangeArrowheads="1"/>
          </p:cNvPicPr>
          <p:nvPr/>
        </p:nvPicPr>
        <p:blipFill>
          <a:blip r:embed="rId2" cstate="print"/>
          <a:srcRect/>
          <a:stretch>
            <a:fillRect/>
          </a:stretch>
        </p:blipFill>
        <p:spPr bwMode="auto">
          <a:xfrm>
            <a:off x="7197725" y="358775"/>
            <a:ext cx="1485900" cy="823913"/>
          </a:xfrm>
          <a:prstGeom prst="rect">
            <a:avLst/>
          </a:prstGeom>
          <a:noFill/>
          <a:ln w="9525">
            <a:noFill/>
            <a:miter lim="800000"/>
            <a:headEnd/>
            <a:tailEnd/>
          </a:ln>
        </p:spPr>
      </p:pic>
      <p:sp>
        <p:nvSpPr>
          <p:cNvPr id="10247" name="Rectangle 7"/>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r>
              <a:rPr lang="en-GB"/>
              <a:t>Click to edit Master title style</a:t>
            </a:r>
          </a:p>
        </p:txBody>
      </p:sp>
      <p:sp>
        <p:nvSpPr>
          <p:cNvPr id="10248" name="Rectangle 8"/>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GB"/>
              <a:t>Click to edit Master subtitle style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BFF9BCC-F160-4D7E-9441-B4A5565BE185}" type="slidenum">
              <a:rPr lang="en-GB"/>
              <a:pPr>
                <a:defRPr/>
              </a:pPr>
              <a:t>‹#›</a:t>
            </a:fld>
            <a:endParaRPr lang="en-GB"/>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65550C8-FB9E-4FF9-8A42-1711A5006484}" type="slidenum">
              <a:rPr lang="en-GB"/>
              <a:pPr>
                <a:defRPr/>
              </a:pPr>
              <a:t>‹#›</a:t>
            </a:fld>
            <a:endParaRPr lang="en-GB"/>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BEB6F88-4D5A-4AD5-B209-8A5EE012544B}" type="slidenum">
              <a:rPr lang="en-GB"/>
              <a:pPr>
                <a:defRPr/>
              </a:pPr>
              <a:t>‹#›</a:t>
            </a:fld>
            <a:endParaRPr lang="en-GB"/>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CCA5049-B06D-452A-B541-24A183DB0CCE}" type="slidenum">
              <a:rPr lang="en-GB"/>
              <a:pPr>
                <a:defRPr/>
              </a:pPr>
              <a:t>‹#›</a:t>
            </a:fld>
            <a:endParaRPr lang="en-GB"/>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6EA16D2-4C38-4DF2-A2ED-F555A2F69B1C}" type="slidenum">
              <a:rPr lang="en-GB"/>
              <a:pPr>
                <a:defRPr/>
              </a:pPr>
              <a:t>‹#›</a:t>
            </a:fld>
            <a:endParaRPr lang="en-GB"/>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E66F226-C98F-4D81-86A9-6BADD745FE87}" type="slidenum">
              <a:rPr lang="en-GB"/>
              <a:pPr>
                <a:defRPr/>
              </a:pPr>
              <a:t>‹#›</a:t>
            </a:fld>
            <a:endParaRPr lang="en-GB"/>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B9A3BFDB-1425-4810-8173-007590843B26}" type="slidenum">
              <a:rPr lang="en-GB"/>
              <a:pPr>
                <a:defRPr/>
              </a:pPr>
              <a:t>‹#›</a:t>
            </a:fld>
            <a:endParaRPr lang="en-GB"/>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1B40F21-9008-47F5-9843-5E9536E56C78}" type="slidenum">
              <a:rPr lang="en-GB"/>
              <a:pPr>
                <a:defRPr/>
              </a:pPr>
              <a:t>‹#›</a:t>
            </a:fld>
            <a:endParaRPr lang="en-GB"/>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A8B2F3DE-A588-4865-8920-403A75FABD37}" type="slidenum">
              <a:rPr lang="en-GB"/>
              <a:pPr>
                <a:defRPr/>
              </a:pPr>
              <a:t>‹#›</a:t>
            </a:fld>
            <a:endParaRPr lang="en-GB"/>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F97FE3E-6FF9-49EA-BCDD-6627467C302A}"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D7AFC6F-3C54-4B4C-8793-F720685DA713}" type="slidenum">
              <a:rPr lang="en-GB"/>
              <a:pPr>
                <a:defRPr/>
              </a:pPr>
              <a:t>‹#›</a:t>
            </a:fld>
            <a:endParaRPr lang="en-GB"/>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2329C9E-2962-4CD6-9AB0-C4D7AC584976}" type="slidenum">
              <a:rPr lang="en-GB"/>
              <a:pPr>
                <a:defRPr/>
              </a:pPr>
              <a:t>‹#›</a:t>
            </a:fld>
            <a:endParaRPr lang="en-GB"/>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8181E2E-EFB7-4939-8410-D3CCB61E78B2}" type="slidenum">
              <a:rPr lang="en-GB"/>
              <a:pPr>
                <a:defRPr/>
              </a:pPr>
              <a:t>‹#›</a:t>
            </a:fld>
            <a:endParaRPr lang="en-GB"/>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E648B7D-90BD-4A85-8EFE-22A07BCFAE3E}" type="slidenum">
              <a:rPr lang="en-GB"/>
              <a:pPr>
                <a:defRPr/>
              </a:pPr>
              <a:t>‹#›</a:t>
            </a:fld>
            <a:endParaRPr lang="en-GB"/>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FA6146D-0B44-4AE5-B7FD-10CE3E9142D3}" type="slidenum">
              <a:rPr lang="en-GB"/>
              <a:pPr>
                <a:defRPr/>
              </a:pPr>
              <a:t>‹#›</a:t>
            </a:fld>
            <a:endParaRPr lang="en-GB"/>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F94CE84-39B0-4AAA-A666-2C56839727B9}" type="slidenum">
              <a:rPr lang="en-GB"/>
              <a:pPr>
                <a:defRPr/>
              </a:pPr>
              <a:t>‹#›</a:t>
            </a:fld>
            <a:endParaRPr lang="en-GB"/>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B3B084E-E7DD-42FD-AB7D-783BB4DE0DE7}" type="slidenum">
              <a:rPr lang="en-GB"/>
              <a:pPr>
                <a:defRPr/>
              </a:pPr>
              <a:t>‹#›</a:t>
            </a:fld>
            <a:endParaRPr lang="en-GB"/>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91DC9C0-41FE-4FF3-8B52-C20A435ADE8B}" type="slidenum">
              <a:rPr lang="en-GB"/>
              <a:pPr>
                <a:defRPr/>
              </a:pPr>
              <a:t>‹#›</a:t>
            </a:fld>
            <a:endParaRPr lang="en-GB"/>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2988B749-AE2F-4F9B-B587-BA0BA05FA436}" type="slidenum">
              <a:rPr lang="en-GB"/>
              <a:pPr>
                <a:defRPr/>
              </a:pPr>
              <a:t>‹#›</a:t>
            </a:fld>
            <a:endParaRPr lang="en-GB"/>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330D4DA-6391-4A6F-9EA8-259177FC082D}" type="slidenum">
              <a:rPr lang="en-GB"/>
              <a:pPr>
                <a:defRPr/>
              </a:pPr>
              <a:t>‹#›</a:t>
            </a:fld>
            <a:endParaRPr lang="en-GB"/>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85F9EB8-204C-4235-9C9B-D2122DFB0ED9}"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45B14F6-847A-4FCE-A192-CF3C449FC406}" type="slidenum">
              <a:rPr lang="en-GB"/>
              <a:pPr>
                <a:defRPr/>
              </a:pPr>
              <a:t>‹#›</a:t>
            </a:fld>
            <a:endParaRPr lang="en-GB"/>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0F85836-EF70-4E7C-A051-E23B83BDB0A1}" type="slidenum">
              <a:rPr lang="en-GB"/>
              <a:pPr>
                <a:defRPr/>
              </a:pPr>
              <a:t>‹#›</a:t>
            </a:fld>
            <a:endParaRPr lang="en-GB"/>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39DFDCD-26E6-4EFD-843D-1EBC8C302E29}" type="slidenum">
              <a:rPr lang="en-GB"/>
              <a:pPr>
                <a:defRPr/>
              </a:pPr>
              <a:t>‹#›</a:t>
            </a:fld>
            <a:endParaRPr lang="en-GB"/>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925F01C-7BEC-4FDC-A4A9-132E486D1FB3}" type="slidenum">
              <a:rPr lang="en-GB"/>
              <a:pPr>
                <a:defRPr/>
              </a:pPr>
              <a:t>‹#›</a:t>
            </a:fld>
            <a:endParaRPr lang="en-GB"/>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408CF0E-ECA1-4025-9B16-ACD9448FEF49}"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DBF513C-82BA-4384-B14D-1C2EC50176FB}"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45728191-8E05-47ED-BA66-5F72960CE23F}"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EA449F8-5CF3-43C3-8D91-D15E2632873D}"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76E5CCF-2190-4604-9612-F526A59D68BF}"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F5FFDCE-C292-4489-948B-756A65B00C28}"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694B7A1-6F62-41F5-80E8-7242C090DB49}"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9FA8DDC-1C61-47C7-A44F-903F903955DB}" type="slidenum">
              <a:rPr lang="en-GB"/>
              <a:pPr>
                <a:defRPr/>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63B0EC7-59D3-4B7A-ABBE-01949EB80575}"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2C3D639-BEA4-4259-9434-E825A174C57B}" type="slidenum">
              <a:rPr lang="en-GB"/>
              <a:pPr>
                <a:defRPr/>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UofH wo"/>
          <p:cNvPicPr>
            <a:picLocks noChangeAspect="1" noChangeArrowheads="1"/>
          </p:cNvPicPr>
          <p:nvPr/>
        </p:nvPicPr>
        <p:blipFill>
          <a:blip r:embed="rId2" cstate="print"/>
          <a:srcRect/>
          <a:stretch>
            <a:fillRect/>
          </a:stretch>
        </p:blipFill>
        <p:spPr bwMode="auto">
          <a:xfrm>
            <a:off x="7197725" y="358775"/>
            <a:ext cx="1485900" cy="823913"/>
          </a:xfrm>
          <a:prstGeom prst="rect">
            <a:avLst/>
          </a:prstGeom>
          <a:noFill/>
          <a:ln w="9525">
            <a:noFill/>
            <a:miter lim="800000"/>
            <a:headEnd/>
            <a:tailEnd/>
          </a:ln>
        </p:spPr>
      </p:pic>
      <p:sp>
        <p:nvSpPr>
          <p:cNvPr id="347138" name="Rectangle 2"/>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r>
              <a:rPr lang="en-GB"/>
              <a:t>Click to edit Master title style</a:t>
            </a:r>
          </a:p>
        </p:txBody>
      </p:sp>
      <p:sp>
        <p:nvSpPr>
          <p:cNvPr id="34713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GB"/>
              <a:t>Click to edit Master subtitle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28C4525-EBD1-4F28-9C87-2B27D7851220}" type="slidenum">
              <a:rPr lang="en-GB"/>
              <a:pPr>
                <a:defRPr/>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881B101-98C9-46B2-86EF-80370B22A396}" type="slidenum">
              <a:rPr lang="en-GB"/>
              <a:pPr>
                <a:defRPr/>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AE8C974-2482-4DF2-829F-3AFD19FEB9AA}" type="slidenum">
              <a:rPr lang="en-GB"/>
              <a:pPr>
                <a:defRPr/>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906BC80A-7291-4230-9987-117204761D68}" type="slidenum">
              <a:rPr lang="en-GB"/>
              <a:pPr>
                <a:defRPr/>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9C505CE-3DAE-44D0-A843-028A761201F5}" type="slidenum">
              <a:rPr lang="en-GB"/>
              <a:pPr>
                <a:defRPr/>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F87308E6-3A55-462E-9391-AE932C174337}"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C30B7C2-503D-42C6-925E-0040442B5686}" type="slidenum">
              <a:rPr lang="en-GB"/>
              <a:pPr>
                <a:defRPr/>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7109729-DC01-4EFD-9F82-464B8A6914E0}" type="slidenum">
              <a:rPr lang="en-GB"/>
              <a:pPr>
                <a:defRPr/>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DF7BED7-9896-4139-97B3-D770F66FB603}" type="slidenum">
              <a:rPr lang="en-GB"/>
              <a:pPr>
                <a:defRPr/>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72FC5C9-28FF-42D3-BD34-450AB76B8D53}" type="slidenum">
              <a:rPr lang="en-GB"/>
              <a:pPr>
                <a:defRPr/>
              </a:pPr>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B008AA2-46A0-4C10-A346-992318C48906}" type="slidenum">
              <a:rPr lang="en-GB"/>
              <a:pPr>
                <a:defRPr/>
              </a:pPr>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descr="UofH wo"/>
          <p:cNvPicPr>
            <a:picLocks noChangeAspect="1" noChangeArrowheads="1"/>
          </p:cNvPicPr>
          <p:nvPr/>
        </p:nvPicPr>
        <p:blipFill>
          <a:blip r:embed="rId2" cstate="print"/>
          <a:srcRect/>
          <a:stretch>
            <a:fillRect/>
          </a:stretch>
        </p:blipFill>
        <p:spPr bwMode="auto">
          <a:xfrm>
            <a:off x="7197725" y="358775"/>
            <a:ext cx="1485900" cy="823913"/>
          </a:xfrm>
          <a:prstGeom prst="rect">
            <a:avLst/>
          </a:prstGeom>
          <a:noFill/>
          <a:ln w="9525">
            <a:noFill/>
            <a:miter lim="800000"/>
            <a:headEnd/>
            <a:tailEnd/>
          </a:ln>
        </p:spPr>
      </p:pic>
      <p:sp>
        <p:nvSpPr>
          <p:cNvPr id="13320" name="Rectangle 8"/>
          <p:cNvSpPr>
            <a:spLocks noGrp="1" noChangeArrowheads="1"/>
          </p:cNvSpPr>
          <p:nvPr>
            <p:ph type="ctrTitle" sz="quarter"/>
          </p:nvPr>
        </p:nvSpPr>
        <p:spPr>
          <a:xfrm>
            <a:off x="179388" y="258763"/>
            <a:ext cx="7772400" cy="900112"/>
          </a:xfrm>
        </p:spPr>
        <p:txBody>
          <a:bodyPr/>
          <a:lstStyle>
            <a:lvl1pPr algn="l">
              <a:defRPr sz="3100">
                <a:solidFill>
                  <a:schemeClr val="bg1"/>
                </a:solidFill>
              </a:defRPr>
            </a:lvl1pPr>
          </a:lstStyle>
          <a:p>
            <a:r>
              <a:rPr lang="en-GB"/>
              <a:t>Click to edit Master title style</a:t>
            </a:r>
          </a:p>
        </p:txBody>
      </p:sp>
      <p:sp>
        <p:nvSpPr>
          <p:cNvPr id="13321" name="Rectangle 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GB"/>
              <a:t>Click to edit Master subtitle style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1F8F87E4-AC11-4224-8F2A-96786E0C2BBC}" type="slidenum">
              <a:rPr lang="en-GB"/>
              <a:pPr>
                <a:defRPr/>
              </a:pPr>
              <a:t>‹#›</a:t>
            </a:fld>
            <a:endParaRPr lang="en-GB"/>
          </a:p>
        </p:txBody>
      </p:sp>
      <p:sp>
        <p:nvSpPr>
          <p:cNvPr id="5" name="Rectangle 11"/>
          <p:cNvSpPr>
            <a:spLocks noGrp="1" noChangeArrowheads="1"/>
          </p:cNvSpPr>
          <p:nvPr>
            <p:ph type="ftr" sz="quarter" idx="11"/>
          </p:nvPr>
        </p:nvSpPr>
        <p:spPr>
          <a:ln/>
        </p:spPr>
        <p:txBody>
          <a:bodyPr/>
          <a:lstStyle>
            <a:lvl1pPr>
              <a:defRPr/>
            </a:lvl1pPr>
          </a:lstStyle>
          <a:p>
            <a:pPr>
              <a:defRPr/>
            </a:pPr>
            <a:endParaRPr lang="en-GB"/>
          </a:p>
        </p:txBody>
      </p:sp>
      <p:sp>
        <p:nvSpPr>
          <p:cNvPr id="6"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F2E5EEA4-6F74-4936-B058-D843E7CD8890}" type="slidenum">
              <a:rPr lang="en-GB"/>
              <a:pPr>
                <a:defRPr/>
              </a:pPr>
              <a:t>‹#›</a:t>
            </a:fld>
            <a:endParaRPr lang="en-GB"/>
          </a:p>
        </p:txBody>
      </p:sp>
      <p:sp>
        <p:nvSpPr>
          <p:cNvPr id="5" name="Rectangle 11"/>
          <p:cNvSpPr>
            <a:spLocks noGrp="1" noChangeArrowheads="1"/>
          </p:cNvSpPr>
          <p:nvPr>
            <p:ph type="ftr" sz="quarter" idx="11"/>
          </p:nvPr>
        </p:nvSpPr>
        <p:spPr>
          <a:ln/>
        </p:spPr>
        <p:txBody>
          <a:bodyPr/>
          <a:lstStyle>
            <a:lvl1pPr>
              <a:defRPr/>
            </a:lvl1pPr>
          </a:lstStyle>
          <a:p>
            <a:pPr>
              <a:defRPr/>
            </a:pPr>
            <a:endParaRPr lang="en-GB"/>
          </a:p>
        </p:txBody>
      </p:sp>
      <p:sp>
        <p:nvSpPr>
          <p:cNvPr id="6"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61521BA2-FAC0-47F2-A21D-1C6371540453}" type="slidenum">
              <a:rPr lang="en-GB"/>
              <a:pPr>
                <a:defRPr/>
              </a:pPr>
              <a:t>‹#›</a:t>
            </a:fld>
            <a:endParaRPr lang="en-GB"/>
          </a:p>
        </p:txBody>
      </p:sp>
      <p:sp>
        <p:nvSpPr>
          <p:cNvPr id="6" name="Rectangle 11"/>
          <p:cNvSpPr>
            <a:spLocks noGrp="1" noChangeArrowheads="1"/>
          </p:cNvSpPr>
          <p:nvPr>
            <p:ph type="ftr" sz="quarter" idx="11"/>
          </p:nvPr>
        </p:nvSpPr>
        <p:spPr>
          <a:ln/>
        </p:spPr>
        <p:txBody>
          <a:bodyPr/>
          <a:lstStyle>
            <a:lvl1pPr>
              <a:defRPr/>
            </a:lvl1pPr>
          </a:lstStyle>
          <a:p>
            <a:pPr>
              <a:defRPr/>
            </a:pPr>
            <a:endParaRPr lang="en-GB"/>
          </a:p>
        </p:txBody>
      </p:sp>
      <p:sp>
        <p:nvSpPr>
          <p:cNvPr id="7"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7AE9C4A9-A6F8-41D6-AE26-26A947D8E0D2}" type="slidenum">
              <a:rPr lang="en-GB"/>
              <a:pPr>
                <a:defRPr/>
              </a:pPr>
              <a:t>‹#›</a:t>
            </a:fld>
            <a:endParaRPr lang="en-GB"/>
          </a:p>
        </p:txBody>
      </p:sp>
      <p:sp>
        <p:nvSpPr>
          <p:cNvPr id="8" name="Rectangle 11"/>
          <p:cNvSpPr>
            <a:spLocks noGrp="1" noChangeArrowheads="1"/>
          </p:cNvSpPr>
          <p:nvPr>
            <p:ph type="ftr" sz="quarter" idx="11"/>
          </p:nvPr>
        </p:nvSpPr>
        <p:spPr>
          <a:ln/>
        </p:spPr>
        <p:txBody>
          <a:bodyPr/>
          <a:lstStyle>
            <a:lvl1pPr>
              <a:defRPr/>
            </a:lvl1pPr>
          </a:lstStyle>
          <a:p>
            <a:pPr>
              <a:defRPr/>
            </a:pPr>
            <a:endParaRPr lang="en-GB"/>
          </a:p>
        </p:txBody>
      </p:sp>
      <p:sp>
        <p:nvSpPr>
          <p:cNvPr id="9"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ln/>
        </p:spPr>
        <p:txBody>
          <a:bodyPr/>
          <a:lstStyle>
            <a:lvl1pPr>
              <a:defRPr/>
            </a:lvl1pPr>
          </a:lstStyle>
          <a:p>
            <a:pPr>
              <a:defRPr/>
            </a:pPr>
            <a:fld id="{DEA8FACD-DE1E-4E11-99C9-744ABBC587A9}" type="slidenum">
              <a:rPr lang="en-GB"/>
              <a:pPr>
                <a:defRPr/>
              </a:pPr>
              <a:t>‹#›</a:t>
            </a:fld>
            <a:endParaRPr lang="en-GB"/>
          </a:p>
        </p:txBody>
      </p:sp>
      <p:sp>
        <p:nvSpPr>
          <p:cNvPr id="4" name="Rectangle 11"/>
          <p:cNvSpPr>
            <a:spLocks noGrp="1" noChangeArrowheads="1"/>
          </p:cNvSpPr>
          <p:nvPr>
            <p:ph type="ftr" sz="quarter" idx="11"/>
          </p:nvPr>
        </p:nvSpPr>
        <p:spPr>
          <a:ln/>
        </p:spPr>
        <p:txBody>
          <a:bodyPr/>
          <a:lstStyle>
            <a:lvl1pPr>
              <a:defRPr/>
            </a:lvl1pPr>
          </a:lstStyle>
          <a:p>
            <a:pPr>
              <a:defRPr/>
            </a:pPr>
            <a:endParaRPr lang="en-GB"/>
          </a:p>
        </p:txBody>
      </p:sp>
      <p:sp>
        <p:nvSpPr>
          <p:cNvPr id="5"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F4CE249-1BBB-4514-A85E-F779E463D608}" type="slidenum">
              <a:rPr lang="en-GB"/>
              <a:pPr>
                <a:defRPr/>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5F872AF-97D3-4EC0-BF40-85F152BA2BC3}" type="slidenum">
              <a:rPr lang="en-GB"/>
              <a:pPr>
                <a:defRPr/>
              </a:pPr>
              <a:t>‹#›</a:t>
            </a:fld>
            <a:endParaRPr lang="en-GB"/>
          </a:p>
        </p:txBody>
      </p:sp>
      <p:sp>
        <p:nvSpPr>
          <p:cNvPr id="3" name="Rectangle 11"/>
          <p:cNvSpPr>
            <a:spLocks noGrp="1" noChangeArrowheads="1"/>
          </p:cNvSpPr>
          <p:nvPr>
            <p:ph type="ftr" sz="quarter" idx="11"/>
          </p:nvPr>
        </p:nvSpPr>
        <p:spPr>
          <a:ln/>
        </p:spPr>
        <p:txBody>
          <a:bodyPr/>
          <a:lstStyle>
            <a:lvl1pPr>
              <a:defRPr/>
            </a:lvl1pPr>
          </a:lstStyle>
          <a:p>
            <a:pPr>
              <a:defRPr/>
            </a:pPr>
            <a:endParaRPr lang="en-GB"/>
          </a:p>
        </p:txBody>
      </p:sp>
      <p:sp>
        <p:nvSpPr>
          <p:cNvPr id="4"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1E900A4-4C97-4BC5-96CE-7A04F8DDF8EA}" type="slidenum">
              <a:rPr lang="en-GB"/>
              <a:pPr>
                <a:defRPr/>
              </a:pPr>
              <a:t>‹#›</a:t>
            </a:fld>
            <a:endParaRPr lang="en-GB"/>
          </a:p>
        </p:txBody>
      </p:sp>
      <p:sp>
        <p:nvSpPr>
          <p:cNvPr id="6" name="Rectangle 11"/>
          <p:cNvSpPr>
            <a:spLocks noGrp="1" noChangeArrowheads="1"/>
          </p:cNvSpPr>
          <p:nvPr>
            <p:ph type="ftr" sz="quarter" idx="11"/>
          </p:nvPr>
        </p:nvSpPr>
        <p:spPr>
          <a:ln/>
        </p:spPr>
        <p:txBody>
          <a:bodyPr/>
          <a:lstStyle>
            <a:lvl1pPr>
              <a:defRPr/>
            </a:lvl1pPr>
          </a:lstStyle>
          <a:p>
            <a:pPr>
              <a:defRPr/>
            </a:pPr>
            <a:endParaRPr lang="en-GB"/>
          </a:p>
        </p:txBody>
      </p:sp>
      <p:sp>
        <p:nvSpPr>
          <p:cNvPr id="7"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5CC87EC-2D30-41A5-8253-017D687965BC}" type="slidenum">
              <a:rPr lang="en-GB"/>
              <a:pPr>
                <a:defRPr/>
              </a:pPr>
              <a:t>‹#›</a:t>
            </a:fld>
            <a:endParaRPr lang="en-GB"/>
          </a:p>
        </p:txBody>
      </p:sp>
      <p:sp>
        <p:nvSpPr>
          <p:cNvPr id="6" name="Rectangle 11"/>
          <p:cNvSpPr>
            <a:spLocks noGrp="1" noChangeArrowheads="1"/>
          </p:cNvSpPr>
          <p:nvPr>
            <p:ph type="ftr" sz="quarter" idx="11"/>
          </p:nvPr>
        </p:nvSpPr>
        <p:spPr>
          <a:ln/>
        </p:spPr>
        <p:txBody>
          <a:bodyPr/>
          <a:lstStyle>
            <a:lvl1pPr>
              <a:defRPr/>
            </a:lvl1pPr>
          </a:lstStyle>
          <a:p>
            <a:pPr>
              <a:defRPr/>
            </a:pPr>
            <a:endParaRPr lang="en-GB"/>
          </a:p>
        </p:txBody>
      </p:sp>
      <p:sp>
        <p:nvSpPr>
          <p:cNvPr id="7"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4F4A8F5C-70FD-43CC-888F-0649C354AE9B}" type="slidenum">
              <a:rPr lang="en-GB"/>
              <a:pPr>
                <a:defRPr/>
              </a:pPr>
              <a:t>‹#›</a:t>
            </a:fld>
            <a:endParaRPr lang="en-GB"/>
          </a:p>
        </p:txBody>
      </p:sp>
      <p:sp>
        <p:nvSpPr>
          <p:cNvPr id="5" name="Rectangle 11"/>
          <p:cNvSpPr>
            <a:spLocks noGrp="1" noChangeArrowheads="1"/>
          </p:cNvSpPr>
          <p:nvPr>
            <p:ph type="ftr" sz="quarter" idx="11"/>
          </p:nvPr>
        </p:nvSpPr>
        <p:spPr>
          <a:ln/>
        </p:spPr>
        <p:txBody>
          <a:bodyPr/>
          <a:lstStyle>
            <a:lvl1pPr>
              <a:defRPr/>
            </a:lvl1pPr>
          </a:lstStyle>
          <a:p>
            <a:pPr>
              <a:defRPr/>
            </a:pPr>
            <a:endParaRPr lang="en-GB"/>
          </a:p>
        </p:txBody>
      </p:sp>
      <p:sp>
        <p:nvSpPr>
          <p:cNvPr id="6"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EEF2E3EE-38D8-4905-A847-C456EC82F938}" type="slidenum">
              <a:rPr lang="en-GB"/>
              <a:pPr>
                <a:defRPr/>
              </a:pPr>
              <a:t>‹#›</a:t>
            </a:fld>
            <a:endParaRPr lang="en-GB"/>
          </a:p>
        </p:txBody>
      </p:sp>
      <p:sp>
        <p:nvSpPr>
          <p:cNvPr id="5" name="Rectangle 11"/>
          <p:cNvSpPr>
            <a:spLocks noGrp="1" noChangeArrowheads="1"/>
          </p:cNvSpPr>
          <p:nvPr>
            <p:ph type="ftr" sz="quarter" idx="11"/>
          </p:nvPr>
        </p:nvSpPr>
        <p:spPr>
          <a:ln/>
        </p:spPr>
        <p:txBody>
          <a:bodyPr/>
          <a:lstStyle>
            <a:lvl1pPr>
              <a:defRPr/>
            </a:lvl1pPr>
          </a:lstStyle>
          <a:p>
            <a:pPr>
              <a:defRPr/>
            </a:pPr>
            <a:endParaRPr lang="en-GB"/>
          </a:p>
        </p:txBody>
      </p:sp>
      <p:sp>
        <p:nvSpPr>
          <p:cNvPr id="6"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51E88A3-2F83-4EA0-B446-A6403A772467}" type="slidenum">
              <a:rPr lang="en-GB"/>
              <a:pPr>
                <a:defRPr/>
              </a:pPr>
              <a:t>‹#›</a:t>
            </a:fld>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E4A0AB2-4052-4D8F-8B0C-A4F7E7EE1E3C}" type="slidenum">
              <a:rPr lang="en-GB"/>
              <a:pPr>
                <a:defRPr/>
              </a:pPr>
              <a:t>‹#›</a:t>
            </a:fld>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62A8813-F594-4A3D-9CE5-97658733BE10}" type="slidenum">
              <a:rPr lang="en-GB"/>
              <a:pPr>
                <a:defRPr/>
              </a:pPr>
              <a:t>‹#›</a:t>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9A76EFC-3FD7-45EF-93A6-4508DFEC7575}" type="slidenum">
              <a:rPr lang="en-GB"/>
              <a:pPr>
                <a:defRPr/>
              </a:pPr>
              <a:t>‹#›</a:t>
            </a:fld>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C9DE938F-CE5E-41C2-8BAB-4FB296E4E8AD}"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81A1C220-E8A8-467C-A360-4724A9B30D80}" type="slidenum">
              <a:rPr lang="en-GB"/>
              <a:pPr>
                <a:defRPr/>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5974B0C-83A8-40DB-8EDD-62F7EAC77A06}" type="slidenum">
              <a:rPr lang="en-GB"/>
              <a:pPr>
                <a:defRPr/>
              </a:pPr>
              <a:t>‹#›</a:t>
            </a:fld>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DE61DB1-8F62-48D5-AFA5-2E9F085C56C5}" type="slidenum">
              <a:rPr lang="en-GB"/>
              <a:pPr>
                <a:defRPr/>
              </a:pPr>
              <a:t>‹#›</a:t>
            </a:fld>
            <a:endParaRPr lang="en-GB"/>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E0517FD-A37F-40A7-9F07-1F0F3C3EF475}" type="slidenum">
              <a:rPr lang="en-GB"/>
              <a:pPr>
                <a:defRPr/>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AC957B5-07F2-432C-87F1-726AD679433C}" type="slidenum">
              <a:rPr lang="en-GB"/>
              <a:pPr>
                <a:defRPr/>
              </a:pPr>
              <a:t>‹#›</a:t>
            </a:fld>
            <a:endParaRPr lang="en-GB"/>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DCD70C3-A9B1-4CB4-8EC5-AC233018A16F}" type="slidenum">
              <a:rPr lang="en-GB"/>
              <a:pPr>
                <a:defRPr/>
              </a:pPr>
              <a:t>‹#›</a:t>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CF07E85-24CD-45D6-9F51-4AB97BE087DD}" type="slidenum">
              <a:rPr lang="en-GB"/>
              <a:pPr>
                <a:defRPr/>
              </a:pPr>
              <a:t>‹#›</a:t>
            </a:fld>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20D9BC88-FED3-4873-BBCD-5E1C5E741D1D}" type="slidenum">
              <a:rPr lang="en-GB"/>
              <a:pPr>
                <a:defRPr/>
              </a:pPr>
              <a:t>‹#›</a:t>
            </a:fld>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84E34A59-EC47-4597-8D44-FC5140064FB0}" type="slidenum">
              <a:rPr lang="en-GB"/>
              <a:pPr>
                <a:defRPr/>
              </a:pPr>
              <a:t>‹#›</a:t>
            </a:fld>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8ADA385B-D6E7-41AA-B5B4-29395342A2B1}" type="slidenum">
              <a:rPr lang="en-GB"/>
              <a:pPr>
                <a:defRPr/>
              </a:pPr>
              <a:t>‹#›</a:t>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3"/>
          <p:cNvSpPr>
            <a:spLocks noGrp="1" noChangeArrowheads="1"/>
          </p:cNvSpPr>
          <p:nvPr>
            <p:ph type="dt" sz="half" idx="10"/>
          </p:nvPr>
        </p:nvSpPr>
        <p:spPr>
          <a:ln/>
        </p:spPr>
        <p:txBody>
          <a:bodyPr/>
          <a:lstStyle>
            <a:lvl1pPr>
              <a:defRPr/>
            </a:lvl1pPr>
          </a:lstStyle>
          <a:p>
            <a:pPr>
              <a:defRPr/>
            </a:pPr>
            <a:endParaRPr lang="en-GB"/>
          </a:p>
        </p:txBody>
      </p:sp>
      <p:sp>
        <p:nvSpPr>
          <p:cNvPr id="6" name="Rectangle 4"/>
          <p:cNvSpPr>
            <a:spLocks noGrp="1" noChangeArrowheads="1"/>
          </p:cNvSpPr>
          <p:nvPr>
            <p:ph type="ftr" sz="quarter" idx="11"/>
          </p:nvPr>
        </p:nvSpPr>
        <p:spPr>
          <a:ln/>
        </p:spPr>
        <p:txBody>
          <a:bodyPr/>
          <a:lstStyle>
            <a:lvl1pPr>
              <a:defRPr/>
            </a:lvl1pPr>
          </a:lstStyle>
          <a:p>
            <a:pPr>
              <a:defRPr/>
            </a:pPr>
            <a:endParaRPr lang="en-GB"/>
          </a:p>
        </p:txBody>
      </p:sp>
      <p:sp>
        <p:nvSpPr>
          <p:cNvPr id="7" name="Rectangle 5"/>
          <p:cNvSpPr>
            <a:spLocks noGrp="1" noChangeArrowheads="1"/>
          </p:cNvSpPr>
          <p:nvPr>
            <p:ph type="sldNum" sz="quarter" idx="12"/>
          </p:nvPr>
        </p:nvSpPr>
        <p:spPr>
          <a:ln/>
        </p:spPr>
        <p:txBody>
          <a:bodyPr/>
          <a:lstStyle>
            <a:lvl1pPr>
              <a:defRPr/>
            </a:lvl1pPr>
          </a:lstStyle>
          <a:p>
            <a:pPr>
              <a:defRPr/>
            </a:pPr>
            <a:fld id="{7FD3F6F8-129A-4CDE-A535-91BDCDF8C4EE}"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249CEE5-CCD6-4EC2-A176-A4AEDEE2F34B}" type="slidenum">
              <a:rPr lang="en-GB"/>
              <a:pPr>
                <a:defRPr/>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3"/>
          <p:cNvSpPr>
            <a:spLocks noGrp="1" noChangeArrowheads="1"/>
          </p:cNvSpPr>
          <p:nvPr>
            <p:ph type="dt" sz="half" idx="10"/>
          </p:nvPr>
        </p:nvSpPr>
        <p:spPr>
          <a:ln/>
        </p:spPr>
        <p:txBody>
          <a:bodyPr/>
          <a:lstStyle>
            <a:lvl1pPr>
              <a:defRPr/>
            </a:lvl1pPr>
          </a:lstStyle>
          <a:p>
            <a:pPr>
              <a:defRPr/>
            </a:pPr>
            <a:endParaRPr lang="en-GB"/>
          </a:p>
        </p:txBody>
      </p:sp>
      <p:sp>
        <p:nvSpPr>
          <p:cNvPr id="8" name="Rectangle 4"/>
          <p:cNvSpPr>
            <a:spLocks noGrp="1" noChangeArrowheads="1"/>
          </p:cNvSpPr>
          <p:nvPr>
            <p:ph type="ftr" sz="quarter" idx="11"/>
          </p:nvPr>
        </p:nvSpPr>
        <p:spPr>
          <a:ln/>
        </p:spPr>
        <p:txBody>
          <a:bodyPr/>
          <a:lstStyle>
            <a:lvl1pPr>
              <a:defRPr/>
            </a:lvl1pPr>
          </a:lstStyle>
          <a:p>
            <a:pPr>
              <a:defRPr/>
            </a:pPr>
            <a:endParaRPr lang="en-GB"/>
          </a:p>
        </p:txBody>
      </p:sp>
      <p:sp>
        <p:nvSpPr>
          <p:cNvPr id="9" name="Rectangle 5"/>
          <p:cNvSpPr>
            <a:spLocks noGrp="1" noChangeArrowheads="1"/>
          </p:cNvSpPr>
          <p:nvPr>
            <p:ph type="sldNum" sz="quarter" idx="12"/>
          </p:nvPr>
        </p:nvSpPr>
        <p:spPr>
          <a:ln/>
        </p:spPr>
        <p:txBody>
          <a:bodyPr/>
          <a:lstStyle>
            <a:lvl1pPr>
              <a:defRPr/>
            </a:lvl1pPr>
          </a:lstStyle>
          <a:p>
            <a:pPr>
              <a:defRPr/>
            </a:pPr>
            <a:fld id="{7A0F01B0-F207-4F96-B6E4-00F8C5214DC5}" type="slidenum">
              <a:rPr lang="en-GB"/>
              <a:pPr>
                <a:defRPr/>
              </a:pPr>
              <a:t>‹#›</a:t>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3"/>
          <p:cNvSpPr>
            <a:spLocks noGrp="1" noChangeArrowheads="1"/>
          </p:cNvSpPr>
          <p:nvPr>
            <p:ph type="dt" sz="half" idx="10"/>
          </p:nvPr>
        </p:nvSpPr>
        <p:spPr>
          <a:ln/>
        </p:spPr>
        <p:txBody>
          <a:bodyPr/>
          <a:lstStyle>
            <a:lvl1pPr>
              <a:defRPr/>
            </a:lvl1pPr>
          </a:lstStyle>
          <a:p>
            <a:pPr>
              <a:defRPr/>
            </a:pPr>
            <a:endParaRPr lang="en-GB"/>
          </a:p>
        </p:txBody>
      </p:sp>
      <p:sp>
        <p:nvSpPr>
          <p:cNvPr id="4" name="Rectangle 4"/>
          <p:cNvSpPr>
            <a:spLocks noGrp="1" noChangeArrowheads="1"/>
          </p:cNvSpPr>
          <p:nvPr>
            <p:ph type="ftr" sz="quarter" idx="11"/>
          </p:nvPr>
        </p:nvSpPr>
        <p:spPr>
          <a:ln/>
        </p:spPr>
        <p:txBody>
          <a:bodyPr/>
          <a:lstStyle>
            <a:lvl1pPr>
              <a:defRPr/>
            </a:lvl1pPr>
          </a:lstStyle>
          <a:p>
            <a:pPr>
              <a:defRPr/>
            </a:pPr>
            <a:endParaRPr lang="en-GB"/>
          </a:p>
        </p:txBody>
      </p:sp>
      <p:sp>
        <p:nvSpPr>
          <p:cNvPr id="5" name="Rectangle 5"/>
          <p:cNvSpPr>
            <a:spLocks noGrp="1" noChangeArrowheads="1"/>
          </p:cNvSpPr>
          <p:nvPr>
            <p:ph type="sldNum" sz="quarter" idx="12"/>
          </p:nvPr>
        </p:nvSpPr>
        <p:spPr>
          <a:ln/>
        </p:spPr>
        <p:txBody>
          <a:bodyPr/>
          <a:lstStyle>
            <a:lvl1pPr>
              <a:defRPr/>
            </a:lvl1pPr>
          </a:lstStyle>
          <a:p>
            <a:pPr>
              <a:defRPr/>
            </a:pPr>
            <a:fld id="{195BD16B-67E9-4685-BDF7-85A129DECFEB}" type="slidenum">
              <a:rPr lang="en-GB"/>
              <a:pPr>
                <a:defRPr/>
              </a:pPr>
              <a:t>‹#›</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GB"/>
          </a:p>
        </p:txBody>
      </p:sp>
      <p:sp>
        <p:nvSpPr>
          <p:cNvPr id="3" name="Rectangle 4"/>
          <p:cNvSpPr>
            <a:spLocks noGrp="1" noChangeArrowheads="1"/>
          </p:cNvSpPr>
          <p:nvPr>
            <p:ph type="ftr" sz="quarter" idx="11"/>
          </p:nvPr>
        </p:nvSpPr>
        <p:spPr>
          <a:ln/>
        </p:spPr>
        <p:txBody>
          <a:bodyPr/>
          <a:lstStyle>
            <a:lvl1pPr>
              <a:defRPr/>
            </a:lvl1pPr>
          </a:lstStyle>
          <a:p>
            <a:pPr>
              <a:defRPr/>
            </a:pPr>
            <a:endParaRPr lang="en-GB"/>
          </a:p>
        </p:txBody>
      </p:sp>
      <p:sp>
        <p:nvSpPr>
          <p:cNvPr id="4" name="Rectangle 5"/>
          <p:cNvSpPr>
            <a:spLocks noGrp="1" noChangeArrowheads="1"/>
          </p:cNvSpPr>
          <p:nvPr>
            <p:ph type="sldNum" sz="quarter" idx="12"/>
          </p:nvPr>
        </p:nvSpPr>
        <p:spPr>
          <a:ln/>
        </p:spPr>
        <p:txBody>
          <a:bodyPr/>
          <a:lstStyle>
            <a:lvl1pPr>
              <a:defRPr/>
            </a:lvl1pPr>
          </a:lstStyle>
          <a:p>
            <a:pPr>
              <a:defRPr/>
            </a:pPr>
            <a:fld id="{B9190F5F-0FCF-409B-9A81-0B7DBC3EA84B}" type="slidenum">
              <a:rPr lang="en-GB"/>
              <a:pPr>
                <a:defRPr/>
              </a:pPr>
              <a:t>‹#›</a:t>
            </a:fld>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GB"/>
          </a:p>
        </p:txBody>
      </p:sp>
      <p:sp>
        <p:nvSpPr>
          <p:cNvPr id="6" name="Rectangle 4"/>
          <p:cNvSpPr>
            <a:spLocks noGrp="1" noChangeArrowheads="1"/>
          </p:cNvSpPr>
          <p:nvPr>
            <p:ph type="ftr" sz="quarter" idx="11"/>
          </p:nvPr>
        </p:nvSpPr>
        <p:spPr>
          <a:ln/>
        </p:spPr>
        <p:txBody>
          <a:bodyPr/>
          <a:lstStyle>
            <a:lvl1pPr>
              <a:defRPr/>
            </a:lvl1pPr>
          </a:lstStyle>
          <a:p>
            <a:pPr>
              <a:defRPr/>
            </a:pPr>
            <a:endParaRPr lang="en-GB"/>
          </a:p>
        </p:txBody>
      </p:sp>
      <p:sp>
        <p:nvSpPr>
          <p:cNvPr id="7" name="Rectangle 5"/>
          <p:cNvSpPr>
            <a:spLocks noGrp="1" noChangeArrowheads="1"/>
          </p:cNvSpPr>
          <p:nvPr>
            <p:ph type="sldNum" sz="quarter" idx="12"/>
          </p:nvPr>
        </p:nvSpPr>
        <p:spPr>
          <a:ln/>
        </p:spPr>
        <p:txBody>
          <a:bodyPr/>
          <a:lstStyle>
            <a:lvl1pPr>
              <a:defRPr/>
            </a:lvl1pPr>
          </a:lstStyle>
          <a:p>
            <a:pPr>
              <a:defRPr/>
            </a:pPr>
            <a:fld id="{C4B3BD47-85E9-4E2B-A58F-2F6D3119A27C}" type="slidenum">
              <a:rPr lang="en-GB"/>
              <a:pPr>
                <a:defRPr/>
              </a:pPr>
              <a:t>‹#›</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GB"/>
          </a:p>
        </p:txBody>
      </p:sp>
      <p:sp>
        <p:nvSpPr>
          <p:cNvPr id="6" name="Rectangle 4"/>
          <p:cNvSpPr>
            <a:spLocks noGrp="1" noChangeArrowheads="1"/>
          </p:cNvSpPr>
          <p:nvPr>
            <p:ph type="ftr" sz="quarter" idx="11"/>
          </p:nvPr>
        </p:nvSpPr>
        <p:spPr>
          <a:ln/>
        </p:spPr>
        <p:txBody>
          <a:bodyPr/>
          <a:lstStyle>
            <a:lvl1pPr>
              <a:defRPr/>
            </a:lvl1pPr>
          </a:lstStyle>
          <a:p>
            <a:pPr>
              <a:defRPr/>
            </a:pPr>
            <a:endParaRPr lang="en-GB"/>
          </a:p>
        </p:txBody>
      </p:sp>
      <p:sp>
        <p:nvSpPr>
          <p:cNvPr id="7" name="Rectangle 5"/>
          <p:cNvSpPr>
            <a:spLocks noGrp="1" noChangeArrowheads="1"/>
          </p:cNvSpPr>
          <p:nvPr>
            <p:ph type="sldNum" sz="quarter" idx="12"/>
          </p:nvPr>
        </p:nvSpPr>
        <p:spPr>
          <a:ln/>
        </p:spPr>
        <p:txBody>
          <a:bodyPr/>
          <a:lstStyle>
            <a:lvl1pPr>
              <a:defRPr/>
            </a:lvl1pPr>
          </a:lstStyle>
          <a:p>
            <a:pPr>
              <a:defRPr/>
            </a:pPr>
            <a:fld id="{1E7F177A-7025-435E-9DAB-974A1D43BA8F}" type="slidenum">
              <a:rPr lang="en-GB"/>
              <a:pPr>
                <a:defRPr/>
              </a:pPr>
              <a:t>‹#›</a:t>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29D54448-A548-4448-AF24-86162CBB4EA3}" type="slidenum">
              <a:rPr lang="en-GB"/>
              <a:pPr>
                <a:defRPr/>
              </a:pPr>
              <a:t>‹#›</a:t>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3F0E613E-70BD-44E2-A94F-DC5C0AE1C9CE}" type="slidenum">
              <a:rPr lang="en-GB"/>
              <a:pPr>
                <a:defRPr/>
              </a:pPr>
              <a:t>‹#›</a:t>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1E7FAE9-EAB7-436E-A52A-81D467D04784}" type="slidenum">
              <a:rPr lang="en-GB"/>
              <a:pPr>
                <a:defRPr/>
              </a:pPr>
              <a:t>‹#›</a:t>
            </a:fld>
            <a:endParaRPr lang="en-GB"/>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FEA4094-B22E-4F29-9133-F46F216A8E1C}" type="slidenum">
              <a:rPr lang="en-GB"/>
              <a:pPr>
                <a:defRPr/>
              </a:pPr>
              <a:t>‹#›</a:t>
            </a:fld>
            <a:endParaRPr lang="en-GB"/>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AD07A99-957B-4BA2-A983-7FC90CC1C7A1}"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FB426665-57C6-4950-96B1-2AD23486CF59}" type="slidenum">
              <a:rPr lang="en-GB"/>
              <a:pPr>
                <a:defRPr/>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956D63D-52CC-4472-B91B-2B4BA8003800}" type="slidenum">
              <a:rPr lang="en-GB"/>
              <a:pPr>
                <a:defRPr/>
              </a:pPr>
              <a:t>‹#›</a:t>
            </a:fld>
            <a:endParaRPr lang="en-GB"/>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466A1EE9-BF0C-480A-A487-58030A7DD546}" type="slidenum">
              <a:rPr lang="en-GB"/>
              <a:pPr>
                <a:defRPr/>
              </a:pPr>
              <a:t>‹#›</a:t>
            </a:fld>
            <a:endParaRPr lang="en-GB"/>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02446D3-0583-4FC3-BF00-D7FE13AC34B8}" type="slidenum">
              <a:rPr lang="en-GB"/>
              <a:pPr>
                <a:defRPr/>
              </a:pPr>
              <a:t>‹#›</a:t>
            </a:fld>
            <a:endParaRPr lang="en-GB"/>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D107B76C-5583-4CC6-88FC-05AACE328C73}" type="slidenum">
              <a:rPr lang="en-GB"/>
              <a:pPr>
                <a:defRPr/>
              </a:pPr>
              <a:t>‹#›</a:t>
            </a:fld>
            <a:endParaRPr lang="en-GB"/>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BFC559C-8F75-46FD-A19D-42520FEB1993}" type="slidenum">
              <a:rPr lang="en-GB"/>
              <a:pPr>
                <a:defRPr/>
              </a:pPr>
              <a:t>‹#›</a:t>
            </a:fld>
            <a:endParaRPr lang="en-GB"/>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2205CD3-5C83-45EB-B923-7FED7699E478}" type="slidenum">
              <a:rPr lang="en-GB"/>
              <a:pPr>
                <a:defRPr/>
              </a:pPr>
              <a:t>‹#›</a:t>
            </a:fld>
            <a:endParaRPr lang="en-GB"/>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E00B002-D6AD-4EA8-BB24-ACB30D3BBEF8}" type="slidenum">
              <a:rPr lang="en-GB"/>
              <a:pPr>
                <a:defRPr/>
              </a:pPr>
              <a:t>‹#›</a:t>
            </a:fld>
            <a:endParaRPr lang="en-GB"/>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FA9B7C2-E41E-4527-827F-E84720B6D102}" type="slidenum">
              <a:rPr lang="en-GB"/>
              <a:pPr>
                <a:defRPr/>
              </a:pPr>
              <a:t>‹#›</a:t>
            </a:fld>
            <a:endParaRPr lang="en-GB"/>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7144089-5276-4672-877D-908A1EC03E2F}" type="slidenum">
              <a:rPr lang="en-GB"/>
              <a:pPr>
                <a:defRPr/>
              </a:pPr>
              <a:t>‹#›</a:t>
            </a:fld>
            <a:endParaRPr lang="en-GB"/>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4BEAD61-FB8A-4B42-AB62-6CDE2ABDC70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A23AEED-1459-4F66-A1A9-6B596EC01D3B}" type="slidenum">
              <a:rPr lang="en-GB"/>
              <a:pPr>
                <a:defRPr/>
              </a:pPr>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C9A185F-8A04-4F4C-A42F-B797EC51C96A}" type="slidenum">
              <a:rPr lang="en-GB"/>
              <a:pPr>
                <a:defRPr/>
              </a:pPr>
              <a:t>‹#›</a:t>
            </a:fld>
            <a:endParaRPr lang="en-GB"/>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65249E40-B8F3-4BA4-BDB3-D237140F081F}" type="slidenum">
              <a:rPr lang="en-GB"/>
              <a:pPr>
                <a:defRPr/>
              </a:pPr>
              <a:t>‹#›</a:t>
            </a:fld>
            <a:endParaRPr lang="en-GB"/>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E4F70BF3-7FBA-4CFD-90C4-979427E82B72}" type="slidenum">
              <a:rPr lang="en-GB"/>
              <a:pPr>
                <a:defRPr/>
              </a:pPr>
              <a:t>‹#›</a:t>
            </a:fld>
            <a:endParaRPr lang="en-GB"/>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28E0500-CEC2-4460-97E7-3520EE8C677E}" type="slidenum">
              <a:rPr lang="en-GB"/>
              <a:pPr>
                <a:defRPr/>
              </a:pPr>
              <a:t>‹#›</a:t>
            </a:fld>
            <a:endParaRPr lang="en-GB"/>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246DBF1-9E66-4262-87BA-0A48074545DC}" type="slidenum">
              <a:rPr lang="en-GB"/>
              <a:pPr>
                <a:defRPr/>
              </a:pPr>
              <a:t>‹#›</a:t>
            </a:fld>
            <a:endParaRPr lang="en-GB"/>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8092899-3A54-4BD7-AB39-397D2637E8D1}" type="slidenum">
              <a:rPr lang="en-GB"/>
              <a:pPr>
                <a:defRPr/>
              </a:pPr>
              <a:t>‹#›</a:t>
            </a:fld>
            <a:endParaRPr lang="en-GB"/>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DF7CDD3-FA40-4099-AD28-1A8B1AFC830F}" type="slidenum">
              <a:rPr lang="en-GB"/>
              <a:pPr>
                <a:defRPr/>
              </a:pPr>
              <a:t>‹#›</a:t>
            </a:fld>
            <a:endParaRPr lang="en-GB"/>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E0802CE-7C30-454F-A3EF-2885A26F369C}" type="slidenum">
              <a:rPr lang="en-GB"/>
              <a:pPr>
                <a:defRPr/>
              </a:pPr>
              <a:t>‹#›</a:t>
            </a:fld>
            <a:endParaRPr lang="en-GB"/>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1701962-33F8-48DC-BB75-5F5BCBE952BD}" type="slidenum">
              <a:rPr lang="en-GB"/>
              <a:pPr>
                <a:defRPr/>
              </a:pPr>
              <a:t>‹#›</a:t>
            </a:fld>
            <a:endParaRPr lang="en-GB"/>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2C162E1-EDBC-44E8-8184-A590FFC1EB5B}"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0C82256-C241-4B23-9BE4-730ACDC8E3AC}" type="slidenum">
              <a:rPr lang="en-GB"/>
              <a:pPr>
                <a:defRPr/>
              </a:pPr>
              <a:t>‹#›</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3B11CED-7942-4B35-9734-5F4AC3F461F8}" type="slidenum">
              <a:rPr lang="en-GB"/>
              <a:pPr>
                <a:defRPr/>
              </a:pPr>
              <a:t>‹#›</a:t>
            </a:fld>
            <a:endParaRPr lang="en-GB"/>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7CE2385-740A-4B86-AFA3-3B81E03F8E99}" type="slidenum">
              <a:rPr lang="en-GB"/>
              <a:pPr>
                <a:defRPr/>
              </a:pPr>
              <a:t>‹#›</a:t>
            </a:fld>
            <a:endParaRPr lang="en-GB"/>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3A453CE-9131-4E4E-809A-856BB9545D7B}" type="slidenum">
              <a:rPr lang="en-GB"/>
              <a:pPr>
                <a:defRPr/>
              </a:pPr>
              <a:t>‹#›</a:t>
            </a:fld>
            <a:endParaRPr lang="en-GB"/>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7D62C9D9-F96B-4919-B234-BD5DBAC2323E}" type="slidenum">
              <a:rPr lang="en-GB"/>
              <a:pPr>
                <a:defRPr/>
              </a:pPr>
              <a:t>‹#›</a:t>
            </a:fld>
            <a:endParaRPr lang="en-GB"/>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AE029733-9AA5-4B68-8EAE-4D6F024B8CBE}" type="slidenum">
              <a:rPr lang="en-GB"/>
              <a:pPr>
                <a:defRPr/>
              </a:pPr>
              <a:t>‹#›</a:t>
            </a:fld>
            <a:endParaRPr lang="en-GB"/>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C9CA111-5A46-4A86-AC9B-C6A1B95E5C72}" type="slidenum">
              <a:rPr lang="en-GB"/>
              <a:pPr>
                <a:defRPr/>
              </a:pPr>
              <a:t>‹#›</a:t>
            </a:fld>
            <a:endParaRPr lang="en-GB"/>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645F632-AEAC-431C-9E91-BFD81C84667A}" type="slidenum">
              <a:rPr lang="en-GB"/>
              <a:pPr>
                <a:defRPr/>
              </a:pPr>
              <a:t>‹#›</a:t>
            </a:fld>
            <a:endParaRPr lang="en-GB"/>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0E04AB6-7D60-4C34-8B3D-EAD7DA0FD4CC}" type="slidenum">
              <a:rPr lang="en-GB"/>
              <a:pPr>
                <a:defRPr/>
              </a:pPr>
              <a:t>‹#›</a:t>
            </a:fld>
            <a:endParaRPr lang="en-GB"/>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FDD98D4-7440-4148-8125-33161DC235D5}" type="slidenum">
              <a:rPr lang="en-GB"/>
              <a:pPr>
                <a:defRPr/>
              </a:pPr>
              <a:t>‹#›</a:t>
            </a:fld>
            <a:endParaRPr lang="en-GB"/>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6B81913-F3D7-4CFB-BE05-8ECB654BC2A8}"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2.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2.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3.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2.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6.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4.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2.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6.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5.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2.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9.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2.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0.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2.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A0820587-44A0-4F42-AA4A-E9A9A3F2C23F}" type="slidenum">
              <a:rPr lang="en-GB"/>
              <a:pPr>
                <a:defRPr/>
              </a:pPr>
              <a:t>‹#›</a:t>
            </a:fld>
            <a:endParaRPr lang="en-GB"/>
          </a:p>
        </p:txBody>
      </p:sp>
      <p:pic>
        <p:nvPicPr>
          <p:cNvPr id="1031" name="Picture 8" descr="UofH wo"/>
          <p:cNvPicPr>
            <a:picLocks noChangeAspect="1" noChangeArrowheads="1"/>
          </p:cNvPicPr>
          <p:nvPr/>
        </p:nvPicPr>
        <p:blipFill>
          <a:blip r:embed="rId14"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448" r:id="rId1"/>
    <p:sldLayoutId id="2147486309" r:id="rId2"/>
    <p:sldLayoutId id="2147486310" r:id="rId3"/>
    <p:sldLayoutId id="2147486311" r:id="rId4"/>
    <p:sldLayoutId id="2147486312" r:id="rId5"/>
    <p:sldLayoutId id="2147486313" r:id="rId6"/>
    <p:sldLayoutId id="2147486314" r:id="rId7"/>
    <p:sldLayoutId id="2147486315" r:id="rId8"/>
    <p:sldLayoutId id="2147486316" r:id="rId9"/>
    <p:sldLayoutId id="2147486317" r:id="rId10"/>
    <p:sldLayoutId id="21474863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10" descr="pms186 equiv"/>
          <p:cNvPicPr>
            <a:picLocks noChangeAspect="1" noChangeArrowheads="1"/>
          </p:cNvPicPr>
          <p:nvPr/>
        </p:nvPicPr>
        <p:blipFill>
          <a:blip r:embed="rId13" cstate="print"/>
          <a:srcRect/>
          <a:stretch>
            <a:fillRect/>
          </a:stretch>
        </p:blipFill>
        <p:spPr bwMode="auto">
          <a:xfrm>
            <a:off x="0" y="0"/>
            <a:ext cx="9140825" cy="1755775"/>
          </a:xfrm>
          <a:prstGeom prst="rect">
            <a:avLst/>
          </a:prstGeom>
          <a:noFill/>
          <a:ln w="9525">
            <a:noFill/>
            <a:miter lim="800000"/>
            <a:headEnd/>
            <a:tailEnd/>
          </a:ln>
        </p:spPr>
      </p:pic>
      <p:sp>
        <p:nvSpPr>
          <p:cNvPr id="10243" name="Rectangle 3"/>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38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2938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2938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9C71D5D2-7585-45A4-8B89-41DABBD9F596}" type="slidenum">
              <a:rPr lang="en-GB"/>
              <a:pPr>
                <a:defRPr/>
              </a:pPr>
              <a:t>‹#›</a:t>
            </a:fld>
            <a:endParaRPr lang="en-GB"/>
          </a:p>
        </p:txBody>
      </p:sp>
      <p:sp>
        <p:nvSpPr>
          <p:cNvPr id="10247" name="Rectangle 7"/>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0248" name="Picture 8" descr="Inspiring tomorrows profs 400"/>
          <p:cNvPicPr>
            <a:picLocks noChangeAspect="1" noChangeArrowheads="1"/>
          </p:cNvPicPr>
          <p:nvPr/>
        </p:nvPicPr>
        <p:blipFill>
          <a:blip r:embed="rId14" cstate="print"/>
          <a:srcRect/>
          <a:stretch>
            <a:fillRect/>
          </a:stretch>
        </p:blipFill>
        <p:spPr bwMode="auto">
          <a:xfrm>
            <a:off x="0" y="5757863"/>
            <a:ext cx="3598863" cy="695325"/>
          </a:xfrm>
          <a:prstGeom prst="rect">
            <a:avLst/>
          </a:prstGeom>
          <a:noFill/>
          <a:ln w="9525">
            <a:noFill/>
            <a:miter lim="800000"/>
            <a:headEnd/>
            <a:tailEnd/>
          </a:ln>
        </p:spPr>
      </p:pic>
      <p:pic>
        <p:nvPicPr>
          <p:cNvPr id="10249" name="Picture 9" descr="UofH wo"/>
          <p:cNvPicPr>
            <a:picLocks noChangeAspect="1" noChangeArrowheads="1"/>
          </p:cNvPicPr>
          <p:nvPr/>
        </p:nvPicPr>
        <p:blipFill>
          <a:blip r:embed="rId15"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404" r:id="rId1"/>
    <p:sldLayoutId id="2147486405" r:id="rId2"/>
    <p:sldLayoutId id="2147486406" r:id="rId3"/>
    <p:sldLayoutId id="2147486407" r:id="rId4"/>
    <p:sldLayoutId id="2147486408" r:id="rId5"/>
    <p:sldLayoutId id="2147486409" r:id="rId6"/>
    <p:sldLayoutId id="2147486410" r:id="rId7"/>
    <p:sldLayoutId id="2147486411" r:id="rId8"/>
    <p:sldLayoutId id="2147486412" r:id="rId9"/>
    <p:sldLayoutId id="2147486413" r:id="rId10"/>
    <p:sldLayoutId id="2147486414" r:id="rId11"/>
  </p:sldLayoutIdLst>
  <p:txStyles>
    <p:titleStyle>
      <a:lvl1pPr algn="l" rtl="0" eaLnBrk="0" fontAlgn="base" hangingPunct="0">
        <a:spcBef>
          <a:spcPct val="0"/>
        </a:spcBef>
        <a:spcAft>
          <a:spcPct val="0"/>
        </a:spcAft>
        <a:defRPr sz="3100">
          <a:solidFill>
            <a:schemeClr val="bg1"/>
          </a:solidFill>
          <a:latin typeface="+mj-lt"/>
          <a:ea typeface="+mj-ea"/>
          <a:cs typeface="+mj-cs"/>
        </a:defRPr>
      </a:lvl1pPr>
      <a:lvl2pPr algn="l" rtl="0" eaLnBrk="0" fontAlgn="base" hangingPunct="0">
        <a:spcBef>
          <a:spcPct val="0"/>
        </a:spcBef>
        <a:spcAft>
          <a:spcPct val="0"/>
        </a:spcAft>
        <a:defRPr sz="3100">
          <a:solidFill>
            <a:schemeClr val="bg1"/>
          </a:solidFill>
          <a:latin typeface="Arial" charset="0"/>
        </a:defRPr>
      </a:lvl2pPr>
      <a:lvl3pPr algn="l" rtl="0" eaLnBrk="0" fontAlgn="base" hangingPunct="0">
        <a:spcBef>
          <a:spcPct val="0"/>
        </a:spcBef>
        <a:spcAft>
          <a:spcPct val="0"/>
        </a:spcAft>
        <a:defRPr sz="3100">
          <a:solidFill>
            <a:schemeClr val="bg1"/>
          </a:solidFill>
          <a:latin typeface="Arial" charset="0"/>
        </a:defRPr>
      </a:lvl3pPr>
      <a:lvl4pPr algn="l" rtl="0" eaLnBrk="0" fontAlgn="base" hangingPunct="0">
        <a:spcBef>
          <a:spcPct val="0"/>
        </a:spcBef>
        <a:spcAft>
          <a:spcPct val="0"/>
        </a:spcAft>
        <a:defRPr sz="3100">
          <a:solidFill>
            <a:schemeClr val="bg1"/>
          </a:solidFill>
          <a:latin typeface="Arial" charset="0"/>
        </a:defRPr>
      </a:lvl4pPr>
      <a:lvl5pPr algn="l" rtl="0" eaLnBrk="0" fontAlgn="base" hangingPunct="0">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10" descr="pms151 equiv"/>
          <p:cNvPicPr>
            <a:picLocks noChangeAspect="1" noChangeArrowheads="1"/>
          </p:cNvPicPr>
          <p:nvPr/>
        </p:nvPicPr>
        <p:blipFill>
          <a:blip r:embed="rId13" cstate="print"/>
          <a:srcRect/>
          <a:stretch>
            <a:fillRect/>
          </a:stretch>
        </p:blipFill>
        <p:spPr bwMode="auto">
          <a:xfrm>
            <a:off x="3175" y="0"/>
            <a:ext cx="9140825" cy="1755775"/>
          </a:xfrm>
          <a:prstGeom prst="rect">
            <a:avLst/>
          </a:prstGeom>
          <a:noFill/>
          <a:ln w="9525">
            <a:noFill/>
            <a:miter lim="800000"/>
            <a:headEnd/>
            <a:tailEnd/>
          </a:ln>
        </p:spPr>
      </p:pic>
      <p:sp>
        <p:nvSpPr>
          <p:cNvPr id="11267" name="Rectangle 3"/>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49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2949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2949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62258358-B0AC-4E13-9473-08B6679693FB}" type="slidenum">
              <a:rPr lang="en-GB"/>
              <a:pPr>
                <a:defRPr/>
              </a:pPr>
              <a:t>‹#›</a:t>
            </a:fld>
            <a:endParaRPr lang="en-GB"/>
          </a:p>
        </p:txBody>
      </p:sp>
      <p:sp>
        <p:nvSpPr>
          <p:cNvPr id="11271" name="Rectangle 7"/>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1272" name="Picture 8" descr="Inspiring tomorrows profs 400"/>
          <p:cNvPicPr>
            <a:picLocks noChangeAspect="1" noChangeArrowheads="1"/>
          </p:cNvPicPr>
          <p:nvPr/>
        </p:nvPicPr>
        <p:blipFill>
          <a:blip r:embed="rId14" cstate="print"/>
          <a:srcRect/>
          <a:stretch>
            <a:fillRect/>
          </a:stretch>
        </p:blipFill>
        <p:spPr bwMode="auto">
          <a:xfrm>
            <a:off x="0" y="5757863"/>
            <a:ext cx="3598863" cy="695325"/>
          </a:xfrm>
          <a:prstGeom prst="rect">
            <a:avLst/>
          </a:prstGeom>
          <a:noFill/>
          <a:ln w="9525">
            <a:noFill/>
            <a:miter lim="800000"/>
            <a:headEnd/>
            <a:tailEnd/>
          </a:ln>
        </p:spPr>
      </p:pic>
      <p:pic>
        <p:nvPicPr>
          <p:cNvPr id="11273" name="Picture 9" descr="UofH wo"/>
          <p:cNvPicPr>
            <a:picLocks noChangeAspect="1" noChangeArrowheads="1"/>
          </p:cNvPicPr>
          <p:nvPr/>
        </p:nvPicPr>
        <p:blipFill>
          <a:blip r:embed="rId15"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415" r:id="rId1"/>
    <p:sldLayoutId id="2147486416" r:id="rId2"/>
    <p:sldLayoutId id="2147486417" r:id="rId3"/>
    <p:sldLayoutId id="2147486418" r:id="rId4"/>
    <p:sldLayoutId id="2147486419" r:id="rId5"/>
    <p:sldLayoutId id="2147486420" r:id="rId6"/>
    <p:sldLayoutId id="2147486421" r:id="rId7"/>
    <p:sldLayoutId id="2147486422" r:id="rId8"/>
    <p:sldLayoutId id="2147486423" r:id="rId9"/>
    <p:sldLayoutId id="2147486424" r:id="rId10"/>
    <p:sldLayoutId id="2147486425" r:id="rId11"/>
  </p:sldLayoutIdLst>
  <p:txStyles>
    <p:titleStyle>
      <a:lvl1pPr algn="l" rtl="0" eaLnBrk="0" fontAlgn="base" hangingPunct="0">
        <a:spcBef>
          <a:spcPct val="0"/>
        </a:spcBef>
        <a:spcAft>
          <a:spcPct val="0"/>
        </a:spcAft>
        <a:defRPr sz="3100">
          <a:solidFill>
            <a:schemeClr val="bg1"/>
          </a:solidFill>
          <a:latin typeface="+mj-lt"/>
          <a:ea typeface="+mj-ea"/>
          <a:cs typeface="+mj-cs"/>
        </a:defRPr>
      </a:lvl1pPr>
      <a:lvl2pPr algn="l" rtl="0" eaLnBrk="0" fontAlgn="base" hangingPunct="0">
        <a:spcBef>
          <a:spcPct val="0"/>
        </a:spcBef>
        <a:spcAft>
          <a:spcPct val="0"/>
        </a:spcAft>
        <a:defRPr sz="3100">
          <a:solidFill>
            <a:schemeClr val="bg1"/>
          </a:solidFill>
          <a:latin typeface="Arial" charset="0"/>
        </a:defRPr>
      </a:lvl2pPr>
      <a:lvl3pPr algn="l" rtl="0" eaLnBrk="0" fontAlgn="base" hangingPunct="0">
        <a:spcBef>
          <a:spcPct val="0"/>
        </a:spcBef>
        <a:spcAft>
          <a:spcPct val="0"/>
        </a:spcAft>
        <a:defRPr sz="3100">
          <a:solidFill>
            <a:schemeClr val="bg1"/>
          </a:solidFill>
          <a:latin typeface="Arial" charset="0"/>
        </a:defRPr>
      </a:lvl3pPr>
      <a:lvl4pPr algn="l" rtl="0" eaLnBrk="0" fontAlgn="base" hangingPunct="0">
        <a:spcBef>
          <a:spcPct val="0"/>
        </a:spcBef>
        <a:spcAft>
          <a:spcPct val="0"/>
        </a:spcAft>
        <a:defRPr sz="3100">
          <a:solidFill>
            <a:schemeClr val="bg1"/>
          </a:solidFill>
          <a:latin typeface="Arial" charset="0"/>
        </a:defRPr>
      </a:lvl4pPr>
      <a:lvl5pPr algn="l" rtl="0" eaLnBrk="0" fontAlgn="base" hangingPunct="0">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10" descr="magenta"/>
          <p:cNvPicPr>
            <a:picLocks noChangeAspect="1" noChangeArrowheads="1"/>
          </p:cNvPicPr>
          <p:nvPr/>
        </p:nvPicPr>
        <p:blipFill>
          <a:blip r:embed="rId13" cstate="print"/>
          <a:srcRect/>
          <a:stretch>
            <a:fillRect/>
          </a:stretch>
        </p:blipFill>
        <p:spPr bwMode="auto">
          <a:xfrm>
            <a:off x="3175" y="0"/>
            <a:ext cx="9140825" cy="1755775"/>
          </a:xfrm>
          <a:prstGeom prst="rect">
            <a:avLst/>
          </a:prstGeom>
          <a:noFill/>
          <a:ln w="9525">
            <a:noFill/>
            <a:miter lim="800000"/>
            <a:headEnd/>
            <a:tailEnd/>
          </a:ln>
        </p:spPr>
      </p:pic>
      <p:sp>
        <p:nvSpPr>
          <p:cNvPr id="12291" name="Rectangle 3"/>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5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295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295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4F8BE65C-C5BD-453E-88A8-46751DE5717D}" type="slidenum">
              <a:rPr lang="en-GB"/>
              <a:pPr>
                <a:defRPr/>
              </a:pPr>
              <a:t>‹#›</a:t>
            </a:fld>
            <a:endParaRPr lang="en-GB"/>
          </a:p>
        </p:txBody>
      </p:sp>
      <p:sp>
        <p:nvSpPr>
          <p:cNvPr id="12295" name="Rectangle 7"/>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2296" name="Picture 8" descr="Inspiring tomorrows profs 400"/>
          <p:cNvPicPr>
            <a:picLocks noChangeAspect="1" noChangeArrowheads="1"/>
          </p:cNvPicPr>
          <p:nvPr/>
        </p:nvPicPr>
        <p:blipFill>
          <a:blip r:embed="rId14" cstate="print"/>
          <a:srcRect/>
          <a:stretch>
            <a:fillRect/>
          </a:stretch>
        </p:blipFill>
        <p:spPr bwMode="auto">
          <a:xfrm>
            <a:off x="0" y="5757863"/>
            <a:ext cx="3598863" cy="695325"/>
          </a:xfrm>
          <a:prstGeom prst="rect">
            <a:avLst/>
          </a:prstGeom>
          <a:noFill/>
          <a:ln w="9525">
            <a:noFill/>
            <a:miter lim="800000"/>
            <a:headEnd/>
            <a:tailEnd/>
          </a:ln>
        </p:spPr>
      </p:pic>
      <p:pic>
        <p:nvPicPr>
          <p:cNvPr id="12297" name="Picture 9" descr="UofH wo"/>
          <p:cNvPicPr>
            <a:picLocks noChangeAspect="1" noChangeArrowheads="1"/>
          </p:cNvPicPr>
          <p:nvPr/>
        </p:nvPicPr>
        <p:blipFill>
          <a:blip r:embed="rId15"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426" r:id="rId1"/>
    <p:sldLayoutId id="2147486427" r:id="rId2"/>
    <p:sldLayoutId id="2147486428" r:id="rId3"/>
    <p:sldLayoutId id="2147486429" r:id="rId4"/>
    <p:sldLayoutId id="2147486430" r:id="rId5"/>
    <p:sldLayoutId id="2147486431" r:id="rId6"/>
    <p:sldLayoutId id="2147486432" r:id="rId7"/>
    <p:sldLayoutId id="2147486433" r:id="rId8"/>
    <p:sldLayoutId id="2147486434" r:id="rId9"/>
    <p:sldLayoutId id="2147486435" r:id="rId10"/>
    <p:sldLayoutId id="2147486436" r:id="rId11"/>
  </p:sldLayoutIdLst>
  <p:txStyles>
    <p:titleStyle>
      <a:lvl1pPr algn="l" rtl="0" eaLnBrk="0" fontAlgn="base" hangingPunct="0">
        <a:spcBef>
          <a:spcPct val="0"/>
        </a:spcBef>
        <a:spcAft>
          <a:spcPct val="0"/>
        </a:spcAft>
        <a:defRPr sz="3100">
          <a:solidFill>
            <a:schemeClr val="bg1"/>
          </a:solidFill>
          <a:latin typeface="+mj-lt"/>
          <a:ea typeface="+mj-ea"/>
          <a:cs typeface="+mj-cs"/>
        </a:defRPr>
      </a:lvl1pPr>
      <a:lvl2pPr algn="l" rtl="0" eaLnBrk="0" fontAlgn="base" hangingPunct="0">
        <a:spcBef>
          <a:spcPct val="0"/>
        </a:spcBef>
        <a:spcAft>
          <a:spcPct val="0"/>
        </a:spcAft>
        <a:defRPr sz="3100">
          <a:solidFill>
            <a:schemeClr val="bg1"/>
          </a:solidFill>
          <a:latin typeface="Arial" charset="0"/>
        </a:defRPr>
      </a:lvl2pPr>
      <a:lvl3pPr algn="l" rtl="0" eaLnBrk="0" fontAlgn="base" hangingPunct="0">
        <a:spcBef>
          <a:spcPct val="0"/>
        </a:spcBef>
        <a:spcAft>
          <a:spcPct val="0"/>
        </a:spcAft>
        <a:defRPr sz="3100">
          <a:solidFill>
            <a:schemeClr val="bg1"/>
          </a:solidFill>
          <a:latin typeface="Arial" charset="0"/>
        </a:defRPr>
      </a:lvl3pPr>
      <a:lvl4pPr algn="l" rtl="0" eaLnBrk="0" fontAlgn="base" hangingPunct="0">
        <a:spcBef>
          <a:spcPct val="0"/>
        </a:spcBef>
        <a:spcAft>
          <a:spcPct val="0"/>
        </a:spcAft>
        <a:defRPr sz="3100">
          <a:solidFill>
            <a:schemeClr val="bg1"/>
          </a:solidFill>
          <a:latin typeface="Arial" charset="0"/>
        </a:defRPr>
      </a:lvl4pPr>
      <a:lvl5pPr algn="l" rtl="0" eaLnBrk="0" fontAlgn="base" hangingPunct="0">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10" descr="cyan"/>
          <p:cNvPicPr>
            <a:picLocks noChangeAspect="1" noChangeArrowheads="1"/>
          </p:cNvPicPr>
          <p:nvPr/>
        </p:nvPicPr>
        <p:blipFill>
          <a:blip r:embed="rId13" cstate="print"/>
          <a:srcRect/>
          <a:stretch>
            <a:fillRect/>
          </a:stretch>
        </p:blipFill>
        <p:spPr bwMode="auto">
          <a:xfrm>
            <a:off x="0" y="0"/>
            <a:ext cx="9140825" cy="1755775"/>
          </a:xfrm>
          <a:prstGeom prst="rect">
            <a:avLst/>
          </a:prstGeom>
          <a:noFill/>
          <a:ln w="9525">
            <a:noFill/>
            <a:miter lim="800000"/>
            <a:headEnd/>
            <a:tailEnd/>
          </a:ln>
        </p:spPr>
      </p:pic>
      <p:sp>
        <p:nvSpPr>
          <p:cNvPr id="13315" name="Rectangle 3"/>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6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296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296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D147DF10-93FC-44F2-A73B-D91C109B9736}" type="slidenum">
              <a:rPr lang="en-GB"/>
              <a:pPr>
                <a:defRPr/>
              </a:pPr>
              <a:t>‹#›</a:t>
            </a:fld>
            <a:endParaRPr lang="en-GB"/>
          </a:p>
        </p:txBody>
      </p:sp>
      <p:sp>
        <p:nvSpPr>
          <p:cNvPr id="13319" name="Rectangle 7"/>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3320" name="Picture 8" descr="Inspiring tomorrows profs 400"/>
          <p:cNvPicPr>
            <a:picLocks noChangeAspect="1" noChangeArrowheads="1"/>
          </p:cNvPicPr>
          <p:nvPr/>
        </p:nvPicPr>
        <p:blipFill>
          <a:blip r:embed="rId14" cstate="print"/>
          <a:srcRect/>
          <a:stretch>
            <a:fillRect/>
          </a:stretch>
        </p:blipFill>
        <p:spPr bwMode="auto">
          <a:xfrm>
            <a:off x="0" y="5757863"/>
            <a:ext cx="3598863" cy="695325"/>
          </a:xfrm>
          <a:prstGeom prst="rect">
            <a:avLst/>
          </a:prstGeom>
          <a:noFill/>
          <a:ln w="9525">
            <a:noFill/>
            <a:miter lim="800000"/>
            <a:headEnd/>
            <a:tailEnd/>
          </a:ln>
        </p:spPr>
      </p:pic>
      <p:pic>
        <p:nvPicPr>
          <p:cNvPr id="13321" name="Picture 9" descr="UofH wo"/>
          <p:cNvPicPr>
            <a:picLocks noChangeAspect="1" noChangeArrowheads="1"/>
          </p:cNvPicPr>
          <p:nvPr/>
        </p:nvPicPr>
        <p:blipFill>
          <a:blip r:embed="rId15"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437" r:id="rId1"/>
    <p:sldLayoutId id="2147486438" r:id="rId2"/>
    <p:sldLayoutId id="2147486439" r:id="rId3"/>
    <p:sldLayoutId id="2147486440" r:id="rId4"/>
    <p:sldLayoutId id="2147486441" r:id="rId5"/>
    <p:sldLayoutId id="2147486442" r:id="rId6"/>
    <p:sldLayoutId id="2147486443" r:id="rId7"/>
    <p:sldLayoutId id="2147486444" r:id="rId8"/>
    <p:sldLayoutId id="2147486445" r:id="rId9"/>
    <p:sldLayoutId id="2147486446" r:id="rId10"/>
    <p:sldLayoutId id="2147486447" r:id="rId11"/>
  </p:sldLayoutIdLst>
  <p:txStyles>
    <p:titleStyle>
      <a:lvl1pPr algn="l" rtl="0" eaLnBrk="0" fontAlgn="base" hangingPunct="0">
        <a:spcBef>
          <a:spcPct val="0"/>
        </a:spcBef>
        <a:spcAft>
          <a:spcPct val="0"/>
        </a:spcAft>
        <a:defRPr sz="3100">
          <a:solidFill>
            <a:schemeClr val="bg1"/>
          </a:solidFill>
          <a:latin typeface="+mj-lt"/>
          <a:ea typeface="+mj-ea"/>
          <a:cs typeface="+mj-cs"/>
        </a:defRPr>
      </a:lvl1pPr>
      <a:lvl2pPr algn="l" rtl="0" eaLnBrk="0" fontAlgn="base" hangingPunct="0">
        <a:spcBef>
          <a:spcPct val="0"/>
        </a:spcBef>
        <a:spcAft>
          <a:spcPct val="0"/>
        </a:spcAft>
        <a:defRPr sz="3100">
          <a:solidFill>
            <a:schemeClr val="bg1"/>
          </a:solidFill>
          <a:latin typeface="Arial" charset="0"/>
        </a:defRPr>
      </a:lvl2pPr>
      <a:lvl3pPr algn="l" rtl="0" eaLnBrk="0" fontAlgn="base" hangingPunct="0">
        <a:spcBef>
          <a:spcPct val="0"/>
        </a:spcBef>
        <a:spcAft>
          <a:spcPct val="0"/>
        </a:spcAft>
        <a:defRPr sz="3100">
          <a:solidFill>
            <a:schemeClr val="bg1"/>
          </a:solidFill>
          <a:latin typeface="Arial" charset="0"/>
        </a:defRPr>
      </a:lvl3pPr>
      <a:lvl4pPr algn="l" rtl="0" eaLnBrk="0" fontAlgn="base" hangingPunct="0">
        <a:spcBef>
          <a:spcPct val="0"/>
        </a:spcBef>
        <a:spcAft>
          <a:spcPct val="0"/>
        </a:spcAft>
        <a:defRPr sz="3100">
          <a:solidFill>
            <a:schemeClr val="bg1"/>
          </a:solidFill>
          <a:latin typeface="Arial" charset="0"/>
        </a:defRPr>
      </a:lvl4pPr>
      <a:lvl5pPr algn="l" rtl="0" eaLnBrk="0" fontAlgn="base" hangingPunct="0">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5500A461-A12F-4E20-92F2-B9A6BDA0AC63}" type="slidenum">
              <a:rPr lang="en-GB"/>
              <a:pPr>
                <a:defRPr/>
              </a:pPr>
              <a:t>‹#›</a:t>
            </a:fld>
            <a:endParaRPr lang="en-GB"/>
          </a:p>
        </p:txBody>
      </p:sp>
      <p:pic>
        <p:nvPicPr>
          <p:cNvPr id="2055" name="Picture 7" descr="UofH wo"/>
          <p:cNvPicPr>
            <a:picLocks noChangeAspect="1" noChangeArrowheads="1"/>
          </p:cNvPicPr>
          <p:nvPr/>
        </p:nvPicPr>
        <p:blipFill>
          <a:blip r:embed="rId14"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449" r:id="rId1"/>
    <p:sldLayoutId id="2147486319" r:id="rId2"/>
    <p:sldLayoutId id="2147486320" r:id="rId3"/>
    <p:sldLayoutId id="2147486321" r:id="rId4"/>
    <p:sldLayoutId id="2147486322" r:id="rId5"/>
    <p:sldLayoutId id="2147486323" r:id="rId6"/>
    <p:sldLayoutId id="2147486324" r:id="rId7"/>
    <p:sldLayoutId id="2147486325" r:id="rId8"/>
    <p:sldLayoutId id="2147486326" r:id="rId9"/>
    <p:sldLayoutId id="2147486327" r:id="rId10"/>
    <p:sldLayoutId id="21474863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461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3461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3461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7C48D9A6-CD49-4AD4-9B63-F6D02361C72F}" type="slidenum">
              <a:rPr lang="en-GB"/>
              <a:pPr>
                <a:defRPr/>
              </a:pPr>
              <a:t>‹#›</a:t>
            </a:fld>
            <a:endParaRPr lang="en-GB"/>
          </a:p>
        </p:txBody>
      </p:sp>
      <p:pic>
        <p:nvPicPr>
          <p:cNvPr id="3079" name="Picture 7" descr="UofH wo"/>
          <p:cNvPicPr>
            <a:picLocks noChangeAspect="1" noChangeArrowheads="1"/>
          </p:cNvPicPr>
          <p:nvPr/>
        </p:nvPicPr>
        <p:blipFill>
          <a:blip r:embed="rId14"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450"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CE1C79E2-6DCA-4D0D-AA4D-9A935907F64A}" type="slidenum">
              <a:rPr lang="en-GB"/>
              <a:pPr>
                <a:defRPr/>
              </a:pPr>
              <a:t>‹#›</a:t>
            </a:fld>
            <a:endParaRPr lang="en-GB"/>
          </a:p>
        </p:txBody>
      </p:sp>
      <p:sp>
        <p:nvSpPr>
          <p:cNvPr id="4099" name="Rectangle 9"/>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100" name="Rectangle 10"/>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275" name="Rectangle 11"/>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11276" name="Rectangle 1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pic>
        <p:nvPicPr>
          <p:cNvPr id="4103" name="Picture 13" descr="UofH wo"/>
          <p:cNvPicPr>
            <a:picLocks noChangeAspect="1" noChangeArrowheads="1"/>
          </p:cNvPicPr>
          <p:nvPr/>
        </p:nvPicPr>
        <p:blipFill>
          <a:blip r:embed="rId14"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451" r:id="rId1"/>
    <p:sldLayoutId id="2147486339" r:id="rId2"/>
    <p:sldLayoutId id="2147486340" r:id="rId3"/>
    <p:sldLayoutId id="2147486341" r:id="rId4"/>
    <p:sldLayoutId id="2147486342" r:id="rId5"/>
    <p:sldLayoutId id="2147486343" r:id="rId6"/>
    <p:sldLayoutId id="2147486344" r:id="rId7"/>
    <p:sldLayoutId id="2147486345" r:id="rId8"/>
    <p:sldLayoutId id="2147486346" r:id="rId9"/>
    <p:sldLayoutId id="2147486347" r:id="rId10"/>
    <p:sldLayoutId id="214748634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3A059C29-7AB4-4155-9460-D15C53CF2B12}" type="slidenum">
              <a:rPr lang="en-GB"/>
              <a:pPr>
                <a:defRPr/>
              </a:pPr>
              <a:t>‹#›</a:t>
            </a:fld>
            <a:endParaRPr lang="en-GB"/>
          </a:p>
        </p:txBody>
      </p:sp>
      <p:sp>
        <p:nvSpPr>
          <p:cNvPr id="5126" name="Rectangle 7"/>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5127" name="Picture 9" descr="Inspiring tomorrows profs 400"/>
          <p:cNvPicPr>
            <a:picLocks noChangeAspect="1" noChangeArrowheads="1"/>
          </p:cNvPicPr>
          <p:nvPr/>
        </p:nvPicPr>
        <p:blipFill>
          <a:blip r:embed="rId13" cstate="print"/>
          <a:srcRect/>
          <a:stretch>
            <a:fillRect/>
          </a:stretch>
        </p:blipFill>
        <p:spPr bwMode="auto">
          <a:xfrm>
            <a:off x="0" y="5757863"/>
            <a:ext cx="3598863" cy="695325"/>
          </a:xfrm>
          <a:prstGeom prst="rect">
            <a:avLst/>
          </a:prstGeom>
          <a:noFill/>
          <a:ln w="9525">
            <a:noFill/>
            <a:miter lim="800000"/>
            <a:headEnd/>
            <a:tailEnd/>
          </a:ln>
        </p:spPr>
      </p:pic>
      <p:pic>
        <p:nvPicPr>
          <p:cNvPr id="5128" name="Picture 10" descr="UofH"/>
          <p:cNvPicPr>
            <a:picLocks noChangeAspect="1" noChangeArrowheads="1"/>
          </p:cNvPicPr>
          <p:nvPr/>
        </p:nvPicPr>
        <p:blipFill>
          <a:blip r:embed="rId14" cstate="print"/>
          <a:srcRect/>
          <a:stretch>
            <a:fillRect/>
          </a:stretch>
        </p:blipFill>
        <p:spPr bwMode="auto">
          <a:xfrm>
            <a:off x="7197725" y="358775"/>
            <a:ext cx="1485900" cy="8255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349" r:id="rId1"/>
    <p:sldLayoutId id="2147486350" r:id="rId2"/>
    <p:sldLayoutId id="2147486351" r:id="rId3"/>
    <p:sldLayoutId id="2147486352" r:id="rId4"/>
    <p:sldLayoutId id="2147486353" r:id="rId5"/>
    <p:sldLayoutId id="2147486354" r:id="rId6"/>
    <p:sldLayoutId id="2147486355" r:id="rId7"/>
    <p:sldLayoutId id="2147486356" r:id="rId8"/>
    <p:sldLayoutId id="2147486357" r:id="rId9"/>
    <p:sldLayoutId id="2147486358" r:id="rId10"/>
    <p:sldLayoutId id="2147486359" r:id="rId11"/>
  </p:sldLayoutIdLst>
  <p:txStyles>
    <p:titleStyle>
      <a:lvl1pPr algn="l" rtl="0" eaLnBrk="0" fontAlgn="base" hangingPunct="0">
        <a:spcBef>
          <a:spcPct val="0"/>
        </a:spcBef>
        <a:spcAft>
          <a:spcPct val="0"/>
        </a:spcAft>
        <a:defRPr sz="3100">
          <a:solidFill>
            <a:srgbClr val="003772"/>
          </a:solidFill>
          <a:latin typeface="+mj-lt"/>
          <a:ea typeface="+mj-ea"/>
          <a:cs typeface="+mj-cs"/>
        </a:defRPr>
      </a:lvl1pPr>
      <a:lvl2pPr algn="l" rtl="0" eaLnBrk="0" fontAlgn="base" hangingPunct="0">
        <a:spcBef>
          <a:spcPct val="0"/>
        </a:spcBef>
        <a:spcAft>
          <a:spcPct val="0"/>
        </a:spcAft>
        <a:defRPr sz="3100">
          <a:solidFill>
            <a:srgbClr val="003772"/>
          </a:solidFill>
          <a:latin typeface="Arial" charset="0"/>
        </a:defRPr>
      </a:lvl2pPr>
      <a:lvl3pPr algn="l" rtl="0" eaLnBrk="0" fontAlgn="base" hangingPunct="0">
        <a:spcBef>
          <a:spcPct val="0"/>
        </a:spcBef>
        <a:spcAft>
          <a:spcPct val="0"/>
        </a:spcAft>
        <a:defRPr sz="3100">
          <a:solidFill>
            <a:srgbClr val="003772"/>
          </a:solidFill>
          <a:latin typeface="Arial" charset="0"/>
        </a:defRPr>
      </a:lvl3pPr>
      <a:lvl4pPr algn="l" rtl="0" eaLnBrk="0" fontAlgn="base" hangingPunct="0">
        <a:spcBef>
          <a:spcPct val="0"/>
        </a:spcBef>
        <a:spcAft>
          <a:spcPct val="0"/>
        </a:spcAft>
        <a:defRPr sz="3100">
          <a:solidFill>
            <a:srgbClr val="003772"/>
          </a:solidFill>
          <a:latin typeface="Arial" charset="0"/>
        </a:defRPr>
      </a:lvl4pPr>
      <a:lvl5pPr algn="l" rtl="0" eaLnBrk="0" fontAlgn="base" hangingPunct="0">
        <a:spcBef>
          <a:spcPct val="0"/>
        </a:spcBef>
        <a:spcAft>
          <a:spcPct val="0"/>
        </a:spcAft>
        <a:defRPr sz="3100">
          <a:solidFill>
            <a:srgbClr val="003772"/>
          </a:solidFill>
          <a:latin typeface="Arial" charset="0"/>
        </a:defRPr>
      </a:lvl5pPr>
      <a:lvl6pPr marL="457200" algn="l" rtl="0" fontAlgn="base">
        <a:spcBef>
          <a:spcPct val="0"/>
        </a:spcBef>
        <a:spcAft>
          <a:spcPct val="0"/>
        </a:spcAft>
        <a:defRPr sz="3100">
          <a:solidFill>
            <a:srgbClr val="003772"/>
          </a:solidFill>
          <a:latin typeface="Arial" charset="0"/>
        </a:defRPr>
      </a:lvl6pPr>
      <a:lvl7pPr marL="914400" algn="l" rtl="0" fontAlgn="base">
        <a:spcBef>
          <a:spcPct val="0"/>
        </a:spcBef>
        <a:spcAft>
          <a:spcPct val="0"/>
        </a:spcAft>
        <a:defRPr sz="3100">
          <a:solidFill>
            <a:srgbClr val="003772"/>
          </a:solidFill>
          <a:latin typeface="Arial" charset="0"/>
        </a:defRPr>
      </a:lvl7pPr>
      <a:lvl8pPr marL="1371600" algn="l" rtl="0" fontAlgn="base">
        <a:spcBef>
          <a:spcPct val="0"/>
        </a:spcBef>
        <a:spcAft>
          <a:spcPct val="0"/>
        </a:spcAft>
        <a:defRPr sz="3100">
          <a:solidFill>
            <a:srgbClr val="003772"/>
          </a:solidFill>
          <a:latin typeface="Arial" charset="0"/>
        </a:defRPr>
      </a:lvl8pPr>
      <a:lvl9pPr marL="1828800" algn="l" rtl="0" fontAlgn="base">
        <a:spcBef>
          <a:spcPct val="0"/>
        </a:spcBef>
        <a:spcAft>
          <a:spcPct val="0"/>
        </a:spcAft>
        <a:defRPr sz="3100">
          <a:solidFill>
            <a:srgbClr val="003772"/>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9" descr="pms2725 equiv"/>
          <p:cNvPicPr>
            <a:picLocks noChangeAspect="1" noChangeArrowheads="1"/>
          </p:cNvPicPr>
          <p:nvPr/>
        </p:nvPicPr>
        <p:blipFill>
          <a:blip r:embed="rId13" cstate="print"/>
          <a:srcRect/>
          <a:stretch>
            <a:fillRect/>
          </a:stretch>
        </p:blipFill>
        <p:spPr bwMode="auto">
          <a:xfrm>
            <a:off x="0" y="0"/>
            <a:ext cx="9140825" cy="1755775"/>
          </a:xfrm>
          <a:prstGeom prst="rect">
            <a:avLst/>
          </a:prstGeom>
          <a:noFill/>
          <a:ln w="9525">
            <a:noFill/>
            <a:miter lim="800000"/>
            <a:headEnd/>
            <a:tailEnd/>
          </a:ln>
        </p:spPr>
      </p:pic>
      <p:sp>
        <p:nvSpPr>
          <p:cNvPr id="6147" name="Rectangle 2"/>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89795"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289796"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289797"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09DFC2F3-DB29-4102-8FCD-94AA5A997088}" type="slidenum">
              <a:rPr lang="en-GB"/>
              <a:pPr>
                <a:defRPr/>
              </a:pPr>
              <a:t>‹#›</a:t>
            </a:fld>
            <a:endParaRPr lang="en-GB"/>
          </a:p>
        </p:txBody>
      </p:sp>
      <p:sp>
        <p:nvSpPr>
          <p:cNvPr id="6151" name="Rectangle 6"/>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6152" name="Picture 7" descr="Inspiring tomorrows profs 400"/>
          <p:cNvPicPr>
            <a:picLocks noChangeAspect="1" noChangeArrowheads="1"/>
          </p:cNvPicPr>
          <p:nvPr/>
        </p:nvPicPr>
        <p:blipFill>
          <a:blip r:embed="rId14" cstate="print"/>
          <a:srcRect/>
          <a:stretch>
            <a:fillRect/>
          </a:stretch>
        </p:blipFill>
        <p:spPr bwMode="auto">
          <a:xfrm>
            <a:off x="0" y="5757863"/>
            <a:ext cx="3598863" cy="695325"/>
          </a:xfrm>
          <a:prstGeom prst="rect">
            <a:avLst/>
          </a:prstGeom>
          <a:noFill/>
          <a:ln w="9525">
            <a:noFill/>
            <a:miter lim="800000"/>
            <a:headEnd/>
            <a:tailEnd/>
          </a:ln>
        </p:spPr>
      </p:pic>
      <p:pic>
        <p:nvPicPr>
          <p:cNvPr id="6153" name="Picture 10" descr="UofH wo"/>
          <p:cNvPicPr>
            <a:picLocks noChangeAspect="1" noChangeArrowheads="1"/>
          </p:cNvPicPr>
          <p:nvPr/>
        </p:nvPicPr>
        <p:blipFill>
          <a:blip r:embed="rId15"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360" r:id="rId1"/>
    <p:sldLayoutId id="2147486361" r:id="rId2"/>
    <p:sldLayoutId id="2147486362" r:id="rId3"/>
    <p:sldLayoutId id="2147486363" r:id="rId4"/>
    <p:sldLayoutId id="2147486364" r:id="rId5"/>
    <p:sldLayoutId id="2147486365" r:id="rId6"/>
    <p:sldLayoutId id="2147486366" r:id="rId7"/>
    <p:sldLayoutId id="2147486367" r:id="rId8"/>
    <p:sldLayoutId id="2147486368" r:id="rId9"/>
    <p:sldLayoutId id="2147486369" r:id="rId10"/>
    <p:sldLayoutId id="2147486370" r:id="rId11"/>
  </p:sldLayoutIdLst>
  <p:txStyles>
    <p:titleStyle>
      <a:lvl1pPr algn="l" rtl="0" eaLnBrk="0" fontAlgn="base" hangingPunct="0">
        <a:spcBef>
          <a:spcPct val="0"/>
        </a:spcBef>
        <a:spcAft>
          <a:spcPct val="0"/>
        </a:spcAft>
        <a:defRPr sz="3100">
          <a:solidFill>
            <a:schemeClr val="bg1"/>
          </a:solidFill>
          <a:latin typeface="+mj-lt"/>
          <a:ea typeface="+mj-ea"/>
          <a:cs typeface="+mj-cs"/>
        </a:defRPr>
      </a:lvl1pPr>
      <a:lvl2pPr algn="l" rtl="0" eaLnBrk="0" fontAlgn="base" hangingPunct="0">
        <a:spcBef>
          <a:spcPct val="0"/>
        </a:spcBef>
        <a:spcAft>
          <a:spcPct val="0"/>
        </a:spcAft>
        <a:defRPr sz="3100">
          <a:solidFill>
            <a:schemeClr val="bg1"/>
          </a:solidFill>
          <a:latin typeface="Arial" charset="0"/>
        </a:defRPr>
      </a:lvl2pPr>
      <a:lvl3pPr algn="l" rtl="0" eaLnBrk="0" fontAlgn="base" hangingPunct="0">
        <a:spcBef>
          <a:spcPct val="0"/>
        </a:spcBef>
        <a:spcAft>
          <a:spcPct val="0"/>
        </a:spcAft>
        <a:defRPr sz="3100">
          <a:solidFill>
            <a:schemeClr val="bg1"/>
          </a:solidFill>
          <a:latin typeface="Arial" charset="0"/>
        </a:defRPr>
      </a:lvl3pPr>
      <a:lvl4pPr algn="l" rtl="0" eaLnBrk="0" fontAlgn="base" hangingPunct="0">
        <a:spcBef>
          <a:spcPct val="0"/>
        </a:spcBef>
        <a:spcAft>
          <a:spcPct val="0"/>
        </a:spcAft>
        <a:defRPr sz="3100">
          <a:solidFill>
            <a:schemeClr val="bg1"/>
          </a:solidFill>
          <a:latin typeface="Arial" charset="0"/>
        </a:defRPr>
      </a:lvl4pPr>
      <a:lvl5pPr algn="l" rtl="0" eaLnBrk="0" fontAlgn="base" hangingPunct="0">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0" descr="pms410 equiv"/>
          <p:cNvPicPr>
            <a:picLocks noChangeAspect="1" noChangeArrowheads="1"/>
          </p:cNvPicPr>
          <p:nvPr/>
        </p:nvPicPr>
        <p:blipFill>
          <a:blip r:embed="rId13" cstate="print"/>
          <a:srcRect/>
          <a:stretch>
            <a:fillRect/>
          </a:stretch>
        </p:blipFill>
        <p:spPr bwMode="auto">
          <a:xfrm>
            <a:off x="0" y="0"/>
            <a:ext cx="9140825" cy="1755775"/>
          </a:xfrm>
          <a:prstGeom prst="rect">
            <a:avLst/>
          </a:prstGeom>
          <a:noFill/>
          <a:ln w="9525">
            <a:noFill/>
            <a:miter lim="800000"/>
            <a:headEnd/>
            <a:tailEnd/>
          </a:ln>
        </p:spPr>
      </p:pic>
      <p:sp>
        <p:nvSpPr>
          <p:cNvPr id="7171" name="Rectangle 3"/>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B225A840-FAF0-491B-9244-B4A2E049C347}" type="slidenum">
              <a:rPr lang="en-GB"/>
              <a:pPr>
                <a:defRPr/>
              </a:pPr>
              <a:t>‹#›</a:t>
            </a:fld>
            <a:endParaRPr lang="en-GB"/>
          </a:p>
        </p:txBody>
      </p:sp>
      <p:sp>
        <p:nvSpPr>
          <p:cNvPr id="7175" name="Rectangle 7"/>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7176" name="Picture 8" descr="Inspiring tomorrows profs 400"/>
          <p:cNvPicPr>
            <a:picLocks noChangeAspect="1" noChangeArrowheads="1"/>
          </p:cNvPicPr>
          <p:nvPr/>
        </p:nvPicPr>
        <p:blipFill>
          <a:blip r:embed="rId14" cstate="print"/>
          <a:srcRect/>
          <a:stretch>
            <a:fillRect/>
          </a:stretch>
        </p:blipFill>
        <p:spPr bwMode="auto">
          <a:xfrm>
            <a:off x="0" y="5757863"/>
            <a:ext cx="3598863" cy="695325"/>
          </a:xfrm>
          <a:prstGeom prst="rect">
            <a:avLst/>
          </a:prstGeom>
          <a:noFill/>
          <a:ln w="9525">
            <a:noFill/>
            <a:miter lim="800000"/>
            <a:headEnd/>
            <a:tailEnd/>
          </a:ln>
        </p:spPr>
      </p:pic>
      <p:pic>
        <p:nvPicPr>
          <p:cNvPr id="7177" name="Picture 9" descr="UofH wo"/>
          <p:cNvPicPr>
            <a:picLocks noChangeAspect="1" noChangeArrowheads="1"/>
          </p:cNvPicPr>
          <p:nvPr/>
        </p:nvPicPr>
        <p:blipFill>
          <a:blip r:embed="rId15"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371" r:id="rId1"/>
    <p:sldLayoutId id="2147486372" r:id="rId2"/>
    <p:sldLayoutId id="2147486373" r:id="rId3"/>
    <p:sldLayoutId id="2147486374" r:id="rId4"/>
    <p:sldLayoutId id="2147486375" r:id="rId5"/>
    <p:sldLayoutId id="2147486376" r:id="rId6"/>
    <p:sldLayoutId id="2147486377" r:id="rId7"/>
    <p:sldLayoutId id="2147486378" r:id="rId8"/>
    <p:sldLayoutId id="2147486379" r:id="rId9"/>
    <p:sldLayoutId id="2147486380" r:id="rId10"/>
    <p:sldLayoutId id="2147486381" r:id="rId11"/>
  </p:sldLayoutIdLst>
  <p:txStyles>
    <p:titleStyle>
      <a:lvl1pPr algn="l" rtl="0" eaLnBrk="0" fontAlgn="base" hangingPunct="0">
        <a:spcBef>
          <a:spcPct val="0"/>
        </a:spcBef>
        <a:spcAft>
          <a:spcPct val="0"/>
        </a:spcAft>
        <a:defRPr sz="3100">
          <a:solidFill>
            <a:schemeClr val="bg1"/>
          </a:solidFill>
          <a:latin typeface="+mj-lt"/>
          <a:ea typeface="+mj-ea"/>
          <a:cs typeface="+mj-cs"/>
        </a:defRPr>
      </a:lvl1pPr>
      <a:lvl2pPr algn="l" rtl="0" eaLnBrk="0" fontAlgn="base" hangingPunct="0">
        <a:spcBef>
          <a:spcPct val="0"/>
        </a:spcBef>
        <a:spcAft>
          <a:spcPct val="0"/>
        </a:spcAft>
        <a:defRPr sz="3100">
          <a:solidFill>
            <a:schemeClr val="bg1"/>
          </a:solidFill>
          <a:latin typeface="Arial" charset="0"/>
        </a:defRPr>
      </a:lvl2pPr>
      <a:lvl3pPr algn="l" rtl="0" eaLnBrk="0" fontAlgn="base" hangingPunct="0">
        <a:spcBef>
          <a:spcPct val="0"/>
        </a:spcBef>
        <a:spcAft>
          <a:spcPct val="0"/>
        </a:spcAft>
        <a:defRPr sz="3100">
          <a:solidFill>
            <a:schemeClr val="bg1"/>
          </a:solidFill>
          <a:latin typeface="Arial" charset="0"/>
        </a:defRPr>
      </a:lvl3pPr>
      <a:lvl4pPr algn="l" rtl="0" eaLnBrk="0" fontAlgn="base" hangingPunct="0">
        <a:spcBef>
          <a:spcPct val="0"/>
        </a:spcBef>
        <a:spcAft>
          <a:spcPct val="0"/>
        </a:spcAft>
        <a:defRPr sz="3100">
          <a:solidFill>
            <a:schemeClr val="bg1"/>
          </a:solidFill>
          <a:latin typeface="Arial" charset="0"/>
        </a:defRPr>
      </a:lvl4pPr>
      <a:lvl5pPr algn="l" rtl="0" eaLnBrk="0" fontAlgn="base" hangingPunct="0">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descr="pms376 equiv"/>
          <p:cNvPicPr>
            <a:picLocks noChangeAspect="1" noChangeArrowheads="1"/>
          </p:cNvPicPr>
          <p:nvPr/>
        </p:nvPicPr>
        <p:blipFill>
          <a:blip r:embed="rId13" cstate="print"/>
          <a:srcRect/>
          <a:stretch>
            <a:fillRect/>
          </a:stretch>
        </p:blipFill>
        <p:spPr bwMode="auto">
          <a:xfrm>
            <a:off x="3175" y="0"/>
            <a:ext cx="9140825" cy="1755775"/>
          </a:xfrm>
          <a:prstGeom prst="rect">
            <a:avLst/>
          </a:prstGeom>
          <a:noFill/>
          <a:ln w="9525">
            <a:noFill/>
            <a:miter lim="800000"/>
            <a:headEnd/>
            <a:tailEnd/>
          </a:ln>
        </p:spPr>
      </p:pic>
      <p:sp>
        <p:nvSpPr>
          <p:cNvPr id="8195" name="Rectangle 3"/>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18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2918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2918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3482A09C-A495-4C50-BFC0-FD15AA57BE78}" type="slidenum">
              <a:rPr lang="en-GB"/>
              <a:pPr>
                <a:defRPr/>
              </a:pPr>
              <a:t>‹#›</a:t>
            </a:fld>
            <a:endParaRPr lang="en-GB"/>
          </a:p>
        </p:txBody>
      </p:sp>
      <p:sp>
        <p:nvSpPr>
          <p:cNvPr id="8199" name="Rectangle 7"/>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8200" name="Picture 8" descr="Inspiring tomorrows profs 400"/>
          <p:cNvPicPr>
            <a:picLocks noChangeAspect="1" noChangeArrowheads="1"/>
          </p:cNvPicPr>
          <p:nvPr/>
        </p:nvPicPr>
        <p:blipFill>
          <a:blip r:embed="rId14" cstate="print"/>
          <a:srcRect/>
          <a:stretch>
            <a:fillRect/>
          </a:stretch>
        </p:blipFill>
        <p:spPr bwMode="auto">
          <a:xfrm>
            <a:off x="0" y="5757863"/>
            <a:ext cx="3598863" cy="695325"/>
          </a:xfrm>
          <a:prstGeom prst="rect">
            <a:avLst/>
          </a:prstGeom>
          <a:noFill/>
          <a:ln w="9525">
            <a:noFill/>
            <a:miter lim="800000"/>
            <a:headEnd/>
            <a:tailEnd/>
          </a:ln>
        </p:spPr>
      </p:pic>
      <p:pic>
        <p:nvPicPr>
          <p:cNvPr id="8201" name="Picture 9" descr="UofH wo"/>
          <p:cNvPicPr>
            <a:picLocks noChangeAspect="1" noChangeArrowheads="1"/>
          </p:cNvPicPr>
          <p:nvPr/>
        </p:nvPicPr>
        <p:blipFill>
          <a:blip r:embed="rId15"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382" r:id="rId1"/>
    <p:sldLayoutId id="2147486383" r:id="rId2"/>
    <p:sldLayoutId id="2147486384" r:id="rId3"/>
    <p:sldLayoutId id="2147486385" r:id="rId4"/>
    <p:sldLayoutId id="2147486386" r:id="rId5"/>
    <p:sldLayoutId id="2147486387" r:id="rId6"/>
    <p:sldLayoutId id="2147486388" r:id="rId7"/>
    <p:sldLayoutId id="2147486389" r:id="rId8"/>
    <p:sldLayoutId id="2147486390" r:id="rId9"/>
    <p:sldLayoutId id="2147486391" r:id="rId10"/>
    <p:sldLayoutId id="2147486392" r:id="rId11"/>
  </p:sldLayoutIdLst>
  <p:txStyles>
    <p:titleStyle>
      <a:lvl1pPr algn="l" rtl="0" eaLnBrk="0" fontAlgn="base" hangingPunct="0">
        <a:spcBef>
          <a:spcPct val="0"/>
        </a:spcBef>
        <a:spcAft>
          <a:spcPct val="0"/>
        </a:spcAft>
        <a:defRPr sz="3100">
          <a:solidFill>
            <a:schemeClr val="bg1"/>
          </a:solidFill>
          <a:latin typeface="+mj-lt"/>
          <a:ea typeface="+mj-ea"/>
          <a:cs typeface="+mj-cs"/>
        </a:defRPr>
      </a:lvl1pPr>
      <a:lvl2pPr algn="l" rtl="0" eaLnBrk="0" fontAlgn="base" hangingPunct="0">
        <a:spcBef>
          <a:spcPct val="0"/>
        </a:spcBef>
        <a:spcAft>
          <a:spcPct val="0"/>
        </a:spcAft>
        <a:defRPr sz="3100">
          <a:solidFill>
            <a:schemeClr val="bg1"/>
          </a:solidFill>
          <a:latin typeface="Arial" charset="0"/>
        </a:defRPr>
      </a:lvl2pPr>
      <a:lvl3pPr algn="l" rtl="0" eaLnBrk="0" fontAlgn="base" hangingPunct="0">
        <a:spcBef>
          <a:spcPct val="0"/>
        </a:spcBef>
        <a:spcAft>
          <a:spcPct val="0"/>
        </a:spcAft>
        <a:defRPr sz="3100">
          <a:solidFill>
            <a:schemeClr val="bg1"/>
          </a:solidFill>
          <a:latin typeface="Arial" charset="0"/>
        </a:defRPr>
      </a:lvl3pPr>
      <a:lvl4pPr algn="l" rtl="0" eaLnBrk="0" fontAlgn="base" hangingPunct="0">
        <a:spcBef>
          <a:spcPct val="0"/>
        </a:spcBef>
        <a:spcAft>
          <a:spcPct val="0"/>
        </a:spcAft>
        <a:defRPr sz="3100">
          <a:solidFill>
            <a:schemeClr val="bg1"/>
          </a:solidFill>
          <a:latin typeface="Arial" charset="0"/>
        </a:defRPr>
      </a:lvl4pPr>
      <a:lvl5pPr algn="l" rtl="0" eaLnBrk="0" fontAlgn="base" hangingPunct="0">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10" descr="pms281 equiv"/>
          <p:cNvPicPr>
            <a:picLocks noChangeAspect="1" noChangeArrowheads="1"/>
          </p:cNvPicPr>
          <p:nvPr/>
        </p:nvPicPr>
        <p:blipFill>
          <a:blip r:embed="rId13" cstate="print"/>
          <a:srcRect/>
          <a:stretch>
            <a:fillRect/>
          </a:stretch>
        </p:blipFill>
        <p:spPr bwMode="auto">
          <a:xfrm>
            <a:off x="0" y="0"/>
            <a:ext cx="9140825" cy="1755775"/>
          </a:xfrm>
          <a:prstGeom prst="rect">
            <a:avLst/>
          </a:prstGeom>
          <a:noFill/>
          <a:ln w="9525">
            <a:noFill/>
            <a:miter lim="800000"/>
            <a:headEnd/>
            <a:tailEnd/>
          </a:ln>
        </p:spPr>
      </p:pic>
      <p:sp>
        <p:nvSpPr>
          <p:cNvPr id="9219" name="Rectangle 3"/>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2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292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292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5783C353-531D-4F84-906C-D4357C388165}" type="slidenum">
              <a:rPr lang="en-GB"/>
              <a:pPr>
                <a:defRPr/>
              </a:pPr>
              <a:t>‹#›</a:t>
            </a:fld>
            <a:endParaRPr lang="en-GB"/>
          </a:p>
        </p:txBody>
      </p:sp>
      <p:sp>
        <p:nvSpPr>
          <p:cNvPr id="9223" name="Rectangle 7"/>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9224" name="Picture 8" descr="Inspiring tomorrows profs 400"/>
          <p:cNvPicPr>
            <a:picLocks noChangeAspect="1" noChangeArrowheads="1"/>
          </p:cNvPicPr>
          <p:nvPr/>
        </p:nvPicPr>
        <p:blipFill>
          <a:blip r:embed="rId14" cstate="print"/>
          <a:srcRect/>
          <a:stretch>
            <a:fillRect/>
          </a:stretch>
        </p:blipFill>
        <p:spPr bwMode="auto">
          <a:xfrm>
            <a:off x="0" y="5757863"/>
            <a:ext cx="3598863" cy="695325"/>
          </a:xfrm>
          <a:prstGeom prst="rect">
            <a:avLst/>
          </a:prstGeom>
          <a:noFill/>
          <a:ln w="9525">
            <a:noFill/>
            <a:miter lim="800000"/>
            <a:headEnd/>
            <a:tailEnd/>
          </a:ln>
        </p:spPr>
      </p:pic>
      <p:pic>
        <p:nvPicPr>
          <p:cNvPr id="9225" name="Picture 9" descr="UofH wo"/>
          <p:cNvPicPr>
            <a:picLocks noChangeAspect="1" noChangeArrowheads="1"/>
          </p:cNvPicPr>
          <p:nvPr/>
        </p:nvPicPr>
        <p:blipFill>
          <a:blip r:embed="rId15"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393" r:id="rId1"/>
    <p:sldLayoutId id="2147486394" r:id="rId2"/>
    <p:sldLayoutId id="2147486395" r:id="rId3"/>
    <p:sldLayoutId id="2147486396" r:id="rId4"/>
    <p:sldLayoutId id="2147486397" r:id="rId5"/>
    <p:sldLayoutId id="2147486398" r:id="rId6"/>
    <p:sldLayoutId id="2147486399" r:id="rId7"/>
    <p:sldLayoutId id="2147486400" r:id="rId8"/>
    <p:sldLayoutId id="2147486401" r:id="rId9"/>
    <p:sldLayoutId id="2147486402" r:id="rId10"/>
    <p:sldLayoutId id="2147486403" r:id="rId11"/>
  </p:sldLayoutIdLst>
  <p:txStyles>
    <p:titleStyle>
      <a:lvl1pPr algn="l" rtl="0" eaLnBrk="0" fontAlgn="base" hangingPunct="0">
        <a:spcBef>
          <a:spcPct val="0"/>
        </a:spcBef>
        <a:spcAft>
          <a:spcPct val="0"/>
        </a:spcAft>
        <a:defRPr sz="3100">
          <a:solidFill>
            <a:schemeClr val="bg1"/>
          </a:solidFill>
          <a:latin typeface="+mj-lt"/>
          <a:ea typeface="+mj-ea"/>
          <a:cs typeface="+mj-cs"/>
        </a:defRPr>
      </a:lvl1pPr>
      <a:lvl2pPr algn="l" rtl="0" eaLnBrk="0" fontAlgn="base" hangingPunct="0">
        <a:spcBef>
          <a:spcPct val="0"/>
        </a:spcBef>
        <a:spcAft>
          <a:spcPct val="0"/>
        </a:spcAft>
        <a:defRPr sz="3100">
          <a:solidFill>
            <a:schemeClr val="bg1"/>
          </a:solidFill>
          <a:latin typeface="Arial" charset="0"/>
        </a:defRPr>
      </a:lvl2pPr>
      <a:lvl3pPr algn="l" rtl="0" eaLnBrk="0" fontAlgn="base" hangingPunct="0">
        <a:spcBef>
          <a:spcPct val="0"/>
        </a:spcBef>
        <a:spcAft>
          <a:spcPct val="0"/>
        </a:spcAft>
        <a:defRPr sz="3100">
          <a:solidFill>
            <a:schemeClr val="bg1"/>
          </a:solidFill>
          <a:latin typeface="Arial" charset="0"/>
        </a:defRPr>
      </a:lvl3pPr>
      <a:lvl4pPr algn="l" rtl="0" eaLnBrk="0" fontAlgn="base" hangingPunct="0">
        <a:spcBef>
          <a:spcPct val="0"/>
        </a:spcBef>
        <a:spcAft>
          <a:spcPct val="0"/>
        </a:spcAft>
        <a:defRPr sz="3100">
          <a:solidFill>
            <a:schemeClr val="bg1"/>
          </a:solidFill>
          <a:latin typeface="Arial" charset="0"/>
        </a:defRPr>
      </a:lvl4pPr>
      <a:lvl5pPr algn="l" rtl="0" eaLnBrk="0" fontAlgn="base" hangingPunct="0">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hyperlink" Target="http://creativecommons.org/licenses/by/3.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hyperlink" Target="http://25things2008.wordpress.com/" TargetMode="External"/><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hyperlink" Target="http://eprints.hud.ac.uk/7459/" TargetMode="External"/><Relationship Id="rId5" Type="http://schemas.openxmlformats.org/officeDocument/2006/relationships/hyperlink" Target="http://eprints.hud.ac.uk/6524/" TargetMode="External"/><Relationship Id="rId4" Type="http://schemas.openxmlformats.org/officeDocument/2006/relationships/hyperlink" Target="http://25things2010.wordpress.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hyperlink" Target="http://www.rin.ac.uk/our-work/communicating-and-disseminating-research/use-and-relevance-web-20-researchers" TargetMode="External"/><Relationship Id="rId2" Type="http://schemas.openxmlformats.org/officeDocument/2006/relationships/image" Target="../media/image23.jpeg"/><Relationship Id="rId1" Type="http://schemas.openxmlformats.org/officeDocument/2006/relationships/slideLayout" Target="../slideLayouts/slideLayout59.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png"/><Relationship Id="rId1" Type="http://schemas.openxmlformats.org/officeDocument/2006/relationships/slideLayout" Target="../slideLayouts/slideLayout5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vitae.ac.uk/researchers/428241/Researcher-Development-Framework.html" TargetMode="External"/><Relationship Id="rId1" Type="http://schemas.openxmlformats.org/officeDocument/2006/relationships/slideLayout" Target="../slideLayouts/slideLayout59.xml"/><Relationship Id="rId4" Type="http://schemas.openxmlformats.org/officeDocument/2006/relationships/image" Target="../media/image40.jp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hyperlink" Target="http://creativecommons.org/licenses/by/3.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hyperlink" Target="http://plcmcl2-about.blogspot.com/" TargetMode="External"/><Relationship Id="rId2" Type="http://schemas.openxmlformats.org/officeDocument/2006/relationships/notesSlide" Target="../notesSlides/notesSlide5.xml"/><Relationship Id="rId1" Type="http://schemas.openxmlformats.org/officeDocument/2006/relationships/slideLayout" Target="../slideLayouts/slideLayout5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ctrTitle"/>
          </p:nvPr>
        </p:nvSpPr>
        <p:spPr/>
        <p:txBody>
          <a:bodyPr/>
          <a:lstStyle/>
          <a:p>
            <a:pPr algn="ctr"/>
            <a:r>
              <a:rPr lang="en-GB" b="1" dirty="0">
                <a:solidFill>
                  <a:schemeClr val="tx1"/>
                </a:solidFill>
              </a:rPr>
              <a:t>Engaging researchers with </a:t>
            </a:r>
            <a:r>
              <a:rPr lang="en-GB" b="1" dirty="0" smtClean="0">
                <a:solidFill>
                  <a:schemeClr val="tx1"/>
                </a:solidFill>
              </a:rPr>
              <a:t/>
            </a:r>
            <a:br>
              <a:rPr lang="en-GB" b="1" dirty="0" smtClean="0">
                <a:solidFill>
                  <a:schemeClr val="tx1"/>
                </a:solidFill>
              </a:rPr>
            </a:br>
            <a:r>
              <a:rPr lang="en-GB" b="1" dirty="0" smtClean="0">
                <a:solidFill>
                  <a:schemeClr val="tx1"/>
                </a:solidFill>
              </a:rPr>
              <a:t>social </a:t>
            </a:r>
            <a:r>
              <a:rPr lang="en-GB" b="1" dirty="0">
                <a:solidFill>
                  <a:schemeClr val="tx1"/>
                </a:solidFill>
              </a:rPr>
              <a:t>media tools: </a:t>
            </a:r>
            <a:r>
              <a:rPr lang="en-GB" b="1" dirty="0" smtClean="0">
                <a:solidFill>
                  <a:schemeClr val="tx1"/>
                </a:solidFill>
              </a:rPr>
              <a:t/>
            </a:r>
            <a:br>
              <a:rPr lang="en-GB" b="1" dirty="0" smtClean="0">
                <a:solidFill>
                  <a:schemeClr val="tx1"/>
                </a:solidFill>
              </a:rPr>
            </a:br>
            <a:r>
              <a:rPr lang="en-GB" b="1" dirty="0" smtClean="0">
                <a:solidFill>
                  <a:schemeClr val="tx1"/>
                </a:solidFill>
              </a:rPr>
              <a:t>25 </a:t>
            </a:r>
            <a:r>
              <a:rPr lang="en-GB" b="1" dirty="0">
                <a:solidFill>
                  <a:schemeClr val="tx1"/>
                </a:solidFill>
              </a:rPr>
              <a:t>Research Things @ Huddersfield</a:t>
            </a:r>
            <a:endParaRPr lang="en-GB" b="1" dirty="0" smtClean="0">
              <a:solidFill>
                <a:schemeClr val="tx1"/>
              </a:solidFill>
            </a:endParaRPr>
          </a:p>
        </p:txBody>
      </p:sp>
      <p:sp>
        <p:nvSpPr>
          <p:cNvPr id="18435" name="Subtitle 5"/>
          <p:cNvSpPr>
            <a:spLocks noGrp="1"/>
          </p:cNvSpPr>
          <p:nvPr>
            <p:ph type="subTitle" idx="1"/>
          </p:nvPr>
        </p:nvSpPr>
        <p:spPr/>
        <p:txBody>
          <a:bodyPr/>
          <a:lstStyle/>
          <a:p>
            <a:r>
              <a:rPr lang="en-GB" b="1" dirty="0" smtClean="0">
                <a:solidFill>
                  <a:schemeClr val="tx1"/>
                </a:solidFill>
              </a:rPr>
              <a:t>Graham Stone</a:t>
            </a:r>
          </a:p>
          <a:p>
            <a:r>
              <a:rPr lang="en-GB" b="1" dirty="0" smtClean="0">
                <a:solidFill>
                  <a:schemeClr val="tx1"/>
                </a:solidFill>
              </a:rPr>
              <a:t>Information Resources Manager</a:t>
            </a:r>
            <a:endParaRPr lang="en-US" dirty="0" smtClean="0"/>
          </a:p>
        </p:txBody>
      </p:sp>
      <p:sp>
        <p:nvSpPr>
          <p:cNvPr id="4" name="Title 1"/>
          <p:cNvSpPr txBox="1">
            <a:spLocks/>
          </p:cNvSpPr>
          <p:nvPr/>
        </p:nvSpPr>
        <p:spPr bwMode="auto">
          <a:xfrm>
            <a:off x="142875" y="285750"/>
            <a:ext cx="6929438" cy="1357313"/>
          </a:xfrm>
          <a:prstGeom prst="rect">
            <a:avLst/>
          </a:prstGeom>
          <a:noFill/>
          <a:ln w="9525">
            <a:noFill/>
            <a:miter lim="800000"/>
            <a:headEnd/>
            <a:tailEnd/>
          </a:ln>
          <a:effectLst/>
        </p:spPr>
        <p:txBody>
          <a:bodyPr anchor="ctr"/>
          <a:lstStyle/>
          <a:p>
            <a:pPr>
              <a:spcBef>
                <a:spcPct val="0"/>
              </a:spcBef>
              <a:defRPr/>
            </a:pPr>
            <a:endParaRPr lang="en-GB" sz="3800" kern="0" dirty="0">
              <a:solidFill>
                <a:schemeClr val="bg1"/>
              </a:solidFill>
              <a:latin typeface="+mj-lt"/>
              <a:ea typeface="+mj-ea"/>
              <a:cs typeface="+mj-cs"/>
            </a:endParaRPr>
          </a:p>
        </p:txBody>
      </p:sp>
      <p:pic>
        <p:nvPicPr>
          <p:cNvPr id="18437" name="Picture 4" descr="88x31.png"/>
          <p:cNvPicPr>
            <a:picLocks noChangeAspect="1"/>
          </p:cNvPicPr>
          <p:nvPr/>
        </p:nvPicPr>
        <p:blipFill>
          <a:blip r:embed="rId3" cstate="print"/>
          <a:srcRect/>
          <a:stretch>
            <a:fillRect/>
          </a:stretch>
        </p:blipFill>
        <p:spPr bwMode="auto">
          <a:xfrm>
            <a:off x="6072188" y="6143625"/>
            <a:ext cx="1117600" cy="393700"/>
          </a:xfrm>
          <a:prstGeom prst="rect">
            <a:avLst/>
          </a:prstGeom>
          <a:noFill/>
          <a:ln w="9525">
            <a:noFill/>
            <a:miter lim="800000"/>
            <a:headEnd/>
            <a:tailEnd/>
          </a:ln>
        </p:spPr>
      </p:pic>
      <p:sp>
        <p:nvSpPr>
          <p:cNvPr id="18438" name="TextBox 5"/>
          <p:cNvSpPr txBox="1">
            <a:spLocks noChangeArrowheads="1"/>
          </p:cNvSpPr>
          <p:nvPr/>
        </p:nvSpPr>
        <p:spPr bwMode="auto">
          <a:xfrm>
            <a:off x="7215188" y="6072188"/>
            <a:ext cx="1785937" cy="461962"/>
          </a:xfrm>
          <a:prstGeom prst="rect">
            <a:avLst/>
          </a:prstGeom>
          <a:noFill/>
          <a:ln w="9525">
            <a:noFill/>
            <a:miter lim="800000"/>
            <a:headEnd/>
            <a:tailEnd/>
          </a:ln>
        </p:spPr>
        <p:txBody>
          <a:bodyPr>
            <a:spAutoFit/>
          </a:bodyPr>
          <a:lstStyle/>
          <a:p>
            <a:r>
              <a:rPr lang="en-GB" sz="800"/>
              <a:t>This work is licensed under a </a:t>
            </a:r>
            <a:r>
              <a:rPr lang="en-GB" sz="800">
                <a:hlinkClick r:id="rId4"/>
              </a:rPr>
              <a:t>Creative Commons Attribution 3.0 </a:t>
            </a:r>
            <a:r>
              <a:rPr lang="en-GB" sz="800"/>
              <a:t>Unported License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GB" smtClean="0"/>
              <a:t>25 Things @ Huddersfield</a:t>
            </a:r>
          </a:p>
        </p:txBody>
      </p:sp>
      <p:pic>
        <p:nvPicPr>
          <p:cNvPr id="35843" name="Content Placeholder 3" descr="New Picture (28).bmp"/>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95513" y="1785938"/>
            <a:ext cx="4752975" cy="4287837"/>
          </a:xfrm>
        </p:spPr>
      </p:pic>
    </p:spTree>
    <p:extLst>
      <p:ext uri="{BB962C8B-B14F-4D97-AF65-F5344CB8AC3E}">
        <p14:creationId xmlns:p14="http://schemas.microsoft.com/office/powerpoint/2010/main" val="6893358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GB" dirty="0" smtClean="0"/>
              <a:t>25 Things @ Huddersfield</a:t>
            </a:r>
          </a:p>
        </p:txBody>
      </p:sp>
      <p:pic>
        <p:nvPicPr>
          <p:cNvPr id="37891" name="Content Placeholder 3" descr="New Picture (29).bmp"/>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06613" y="1785938"/>
            <a:ext cx="4930775" cy="4214812"/>
          </a:xfrm>
        </p:spPr>
      </p:pic>
    </p:spTree>
    <p:extLst>
      <p:ext uri="{BB962C8B-B14F-4D97-AF65-F5344CB8AC3E}">
        <p14:creationId xmlns:p14="http://schemas.microsoft.com/office/powerpoint/2010/main" val="6979245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GB" dirty="0"/>
              <a:t>25 Things @ Huddersfield</a:t>
            </a:r>
            <a:endParaRPr lang="en-GB" dirty="0" smtClean="0"/>
          </a:p>
        </p:txBody>
      </p:sp>
      <p:sp>
        <p:nvSpPr>
          <p:cNvPr id="48131" name="Content Placeholder 2"/>
          <p:cNvSpPr>
            <a:spLocks noGrp="1"/>
          </p:cNvSpPr>
          <p:nvPr>
            <p:ph idx="1"/>
          </p:nvPr>
        </p:nvSpPr>
        <p:spPr/>
        <p:txBody>
          <a:bodyPr/>
          <a:lstStyle/>
          <a:p>
            <a:r>
              <a:rPr lang="en-GB" sz="1800" dirty="0" smtClean="0"/>
              <a:t>25 Things 2008. </a:t>
            </a:r>
            <a:r>
              <a:rPr lang="en-GB" sz="1800" dirty="0" smtClean="0">
                <a:hlinkClick r:id="rId3"/>
              </a:rPr>
              <a:t>http://25things2008.wordpress.com/</a:t>
            </a:r>
            <a:endParaRPr lang="en-GB" sz="1800" dirty="0" smtClean="0"/>
          </a:p>
          <a:p>
            <a:r>
              <a:rPr lang="en-GB" sz="1800" dirty="0" smtClean="0"/>
              <a:t>25 Things 2010. </a:t>
            </a:r>
            <a:r>
              <a:rPr lang="en-GB" sz="1800" dirty="0" smtClean="0">
                <a:hlinkClick r:id="rId4"/>
              </a:rPr>
              <a:t>http://25things2010.wordpress.com/</a:t>
            </a:r>
            <a:endParaRPr lang="en-GB" sz="1800" dirty="0" smtClean="0"/>
          </a:p>
          <a:p>
            <a:r>
              <a:rPr lang="en-GB" sz="1800" dirty="0" smtClean="0"/>
              <a:t>Barrett, Lynn, Evans, Jenny, Harrison, Ruth, </a:t>
            </a:r>
            <a:r>
              <a:rPr lang="en-GB" sz="1800" dirty="0" err="1" smtClean="0"/>
              <a:t>Heathcote</a:t>
            </a:r>
            <a:r>
              <a:rPr lang="en-GB" sz="1800" dirty="0" smtClean="0"/>
              <a:t>, Derek, Jones, Lawrence, Osborne, Antony, Pattern, Dave, Stone, Graham and Thompson, Katharine (2009) Getting to know Web 2.0 tools. CILIP update. pp. 40-43. </a:t>
            </a:r>
            <a:r>
              <a:rPr lang="en-GB" sz="1800" dirty="0" smtClean="0">
                <a:hlinkClick r:id="rId5"/>
              </a:rPr>
              <a:t>http://eprints.hud.ac.uk/6524/</a:t>
            </a:r>
            <a:endParaRPr lang="en-GB" sz="1800" dirty="0" smtClean="0"/>
          </a:p>
          <a:p>
            <a:r>
              <a:rPr lang="en-GB" sz="1800" dirty="0" smtClean="0"/>
              <a:t>Stone, Graham (2010) </a:t>
            </a:r>
            <a:r>
              <a:rPr lang="en-GB" sz="1800" i="1" dirty="0" smtClean="0"/>
              <a:t>Getting to know Web 2.0: 25 Things the Huddersfield way.</a:t>
            </a:r>
            <a:r>
              <a:rPr lang="en-GB" sz="1800" dirty="0" smtClean="0"/>
              <a:t> In: Do library staff really need to know about this stuff? Developing library staff through emerging technologies, 23 April 2010, Manchester Metropolitan University. (Unpublished). </a:t>
            </a:r>
            <a:r>
              <a:rPr lang="en-GB" sz="1800" dirty="0" smtClean="0">
                <a:hlinkClick r:id="rId6"/>
              </a:rPr>
              <a:t>http://eprints.hud.ac.uk/7459/</a:t>
            </a:r>
            <a:endParaRPr lang="en-GB" sz="1800" dirty="0" smtClean="0"/>
          </a:p>
        </p:txBody>
      </p:sp>
    </p:spTree>
    <p:extLst>
      <p:ext uri="{BB962C8B-B14F-4D97-AF65-F5344CB8AC3E}">
        <p14:creationId xmlns:p14="http://schemas.microsoft.com/office/powerpoint/2010/main" val="3091696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Researchers use of </a:t>
            </a:r>
            <a:r>
              <a:rPr lang="en-GB" dirty="0"/>
              <a:t>s</a:t>
            </a:r>
            <a:r>
              <a:rPr lang="en-GB" dirty="0" smtClean="0"/>
              <a:t>ocial media</a:t>
            </a:r>
            <a:endParaRPr lang="en-GB" dirty="0"/>
          </a:p>
        </p:txBody>
      </p:sp>
      <p:sp>
        <p:nvSpPr>
          <p:cNvPr id="3" name="Content Placeholder 2"/>
          <p:cNvSpPr>
            <a:spLocks noGrp="1"/>
          </p:cNvSpPr>
          <p:nvPr>
            <p:ph idx="1"/>
          </p:nvPr>
        </p:nvSpPr>
        <p:spPr/>
        <p:txBody>
          <a:bodyPr/>
          <a:lstStyle/>
          <a:p>
            <a:r>
              <a:rPr lang="en-GB" dirty="0"/>
              <a:t>In 2007, the development of web 2.0 technologies was investigated for </a:t>
            </a:r>
            <a:r>
              <a:rPr lang="en-GB" dirty="0" smtClean="0"/>
              <a:t>JISC  </a:t>
            </a:r>
            <a:r>
              <a:rPr lang="en-GB" dirty="0"/>
              <a:t>(Anderson, 2007</a:t>
            </a:r>
            <a:r>
              <a:rPr lang="en-GB" dirty="0" smtClean="0"/>
              <a:t>)</a:t>
            </a:r>
          </a:p>
          <a:p>
            <a:pPr lvl="1"/>
            <a:r>
              <a:rPr lang="en-GB" dirty="0"/>
              <a:t>http://</a:t>
            </a:r>
            <a:r>
              <a:rPr lang="en-GB" dirty="0" smtClean="0"/>
              <a:t>www.jisc.ac.uk/publications/reports/2007/twweb2.aspx</a:t>
            </a:r>
          </a:p>
          <a:p>
            <a:r>
              <a:rPr lang="en-GB" dirty="0" smtClean="0"/>
              <a:t>In </a:t>
            </a:r>
            <a:r>
              <a:rPr lang="en-GB" dirty="0"/>
              <a:t>conclusion the report posed a number of issues and challenges to UK Higher and Further </a:t>
            </a:r>
            <a:r>
              <a:rPr lang="en-GB" dirty="0" smtClean="0"/>
              <a:t>Education</a:t>
            </a:r>
          </a:p>
          <a:p>
            <a:pPr marL="0" indent="0">
              <a:buNone/>
            </a:pPr>
            <a:endParaRPr lang="en-GB" dirty="0" smtClean="0"/>
          </a:p>
          <a:p>
            <a:pPr marL="0" indent="0" algn="ctr">
              <a:buNone/>
            </a:pPr>
            <a:r>
              <a:rPr lang="en-GB" i="1" dirty="0" smtClean="0"/>
              <a:t>‘</a:t>
            </a:r>
            <a:r>
              <a:rPr lang="en-GB" i="1" dirty="0"/>
              <a:t>too many researchers see the formal publication of journal and other papers as the main means of communication with each other</a:t>
            </a:r>
            <a:r>
              <a:rPr lang="en-GB" i="1" dirty="0" smtClean="0"/>
              <a:t>’</a:t>
            </a:r>
          </a:p>
          <a:p>
            <a:pPr marL="0" indent="0">
              <a:buNone/>
            </a:pPr>
            <a:endParaRPr lang="en-GB" dirty="0"/>
          </a:p>
        </p:txBody>
      </p:sp>
    </p:spTree>
    <p:extLst>
      <p:ext uri="{BB962C8B-B14F-4D97-AF65-F5344CB8AC3E}">
        <p14:creationId xmlns:p14="http://schemas.microsoft.com/office/powerpoint/2010/main" val="22050257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Take up of social media </a:t>
            </a:r>
            <a:br>
              <a:rPr lang="en-GB" dirty="0" smtClean="0"/>
            </a:br>
            <a:r>
              <a:rPr lang="en-GB" dirty="0" smtClean="0"/>
              <a:t>by researchers</a:t>
            </a:r>
            <a:endParaRPr lang="en-GB" dirty="0"/>
          </a:p>
        </p:txBody>
      </p:sp>
      <p:sp>
        <p:nvSpPr>
          <p:cNvPr id="5" name="Content Placeholder 4"/>
          <p:cNvSpPr>
            <a:spLocks noGrp="1"/>
          </p:cNvSpPr>
          <p:nvPr>
            <p:ph sz="half" idx="1"/>
          </p:nvPr>
        </p:nvSpPr>
        <p:spPr/>
        <p:txBody>
          <a:bodyPr/>
          <a:lstStyle/>
          <a:p>
            <a:r>
              <a:rPr lang="en-GB" sz="2400" dirty="0" smtClean="0"/>
              <a:t>Evidence </a:t>
            </a:r>
            <a:r>
              <a:rPr lang="en-GB" sz="2400" dirty="0"/>
              <a:t>that take up of social media is still restricted to a relatively small group of enthusiasts </a:t>
            </a:r>
            <a:endParaRPr lang="en-GB" sz="2400" dirty="0" smtClean="0"/>
          </a:p>
          <a:p>
            <a:r>
              <a:rPr lang="en-GB" sz="2400" dirty="0" smtClean="0"/>
              <a:t>Researchers are </a:t>
            </a:r>
            <a:r>
              <a:rPr lang="en-GB" sz="2400" dirty="0"/>
              <a:t>interested in these new tools, but </a:t>
            </a:r>
            <a:r>
              <a:rPr lang="en-GB" sz="2400" dirty="0" smtClean="0"/>
              <a:t>are </a:t>
            </a:r>
            <a:r>
              <a:rPr lang="en-GB" sz="2400" dirty="0"/>
              <a:t>not sure how they can be used to best effect</a:t>
            </a:r>
          </a:p>
          <a:p>
            <a:endParaRPr lang="en-GB" sz="2400" dirty="0"/>
          </a:p>
          <a:p>
            <a:endParaRPr lang="en-GB" sz="2400" dirty="0"/>
          </a:p>
        </p:txBody>
      </p:sp>
      <p:pic>
        <p:nvPicPr>
          <p:cNvPr id="8"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644008" y="2269582"/>
            <a:ext cx="3021686" cy="1951506"/>
          </a:xfrm>
          <a:prstGeom prst="rect">
            <a:avLst/>
          </a:prstGeom>
          <a:noFill/>
          <a:ln w="9525">
            <a:noFill/>
            <a:miter lim="800000"/>
            <a:headEnd/>
            <a:tailEnd/>
          </a:ln>
        </p:spPr>
      </p:pic>
      <p:sp>
        <p:nvSpPr>
          <p:cNvPr id="9" name="TextBox 8"/>
          <p:cNvSpPr txBox="1"/>
          <p:nvPr/>
        </p:nvSpPr>
        <p:spPr>
          <a:xfrm>
            <a:off x="4572000" y="4246754"/>
            <a:ext cx="2880320" cy="2948499"/>
          </a:xfrm>
          <a:prstGeom prst="rect">
            <a:avLst/>
          </a:prstGeom>
          <a:noFill/>
        </p:spPr>
        <p:txBody>
          <a:bodyPr wrap="square" rtlCol="0">
            <a:spAutoFit/>
          </a:bodyPr>
          <a:lstStyle/>
          <a:p>
            <a:r>
              <a:rPr lang="en-GB" b="1" dirty="0"/>
              <a:t>If you build it, will they come? How researchers perceive and use web </a:t>
            </a:r>
            <a:r>
              <a:rPr lang="en-GB" b="1" dirty="0" smtClean="0"/>
              <a:t>2.0</a:t>
            </a:r>
          </a:p>
          <a:p>
            <a:r>
              <a:rPr lang="en-GB" b="1" dirty="0">
                <a:hlinkClick r:id="rId3"/>
              </a:rPr>
              <a:t>http://</a:t>
            </a:r>
            <a:r>
              <a:rPr lang="en-GB" b="1" dirty="0" smtClean="0">
                <a:hlinkClick r:id="rId3"/>
              </a:rPr>
              <a:t>www.rin.ac.uk/our-work/communicating-and-disseminating-research/use-and-relevance-web-20-researchers</a:t>
            </a:r>
            <a:endParaRPr lang="en-GB" b="1" dirty="0" smtClean="0"/>
          </a:p>
          <a:p>
            <a:endParaRPr lang="en-GB" b="1" dirty="0"/>
          </a:p>
          <a:p>
            <a:endParaRPr lang="en-GB"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5152" y="5882503"/>
            <a:ext cx="1933352" cy="930873"/>
          </a:xfrm>
          <a:prstGeom prst="rect">
            <a:avLst/>
          </a:prstGeom>
        </p:spPr>
      </p:pic>
    </p:spTree>
    <p:extLst>
      <p:ext uri="{BB962C8B-B14F-4D97-AF65-F5344CB8AC3E}">
        <p14:creationId xmlns:p14="http://schemas.microsoft.com/office/powerpoint/2010/main" val="2958768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Implications for University Computing </a:t>
            </a:r>
            <a:br>
              <a:rPr lang="en-GB" dirty="0" smtClean="0"/>
            </a:br>
            <a:r>
              <a:rPr lang="en-GB" dirty="0" smtClean="0"/>
              <a:t>and Information Services</a:t>
            </a:r>
            <a:endParaRPr lang="en-GB" dirty="0"/>
          </a:p>
        </p:txBody>
      </p:sp>
      <p:sp>
        <p:nvSpPr>
          <p:cNvPr id="6" name="Content Placeholder 5"/>
          <p:cNvSpPr>
            <a:spLocks noGrp="1"/>
          </p:cNvSpPr>
          <p:nvPr>
            <p:ph idx="1"/>
          </p:nvPr>
        </p:nvSpPr>
        <p:spPr/>
        <p:txBody>
          <a:bodyPr/>
          <a:lstStyle/>
          <a:p>
            <a:r>
              <a:rPr lang="en-GB" dirty="0"/>
              <a:t>Their roles might usefully include:</a:t>
            </a:r>
          </a:p>
          <a:p>
            <a:pPr lvl="1"/>
            <a:r>
              <a:rPr lang="en-GB" sz="2400" dirty="0" smtClean="0"/>
              <a:t>raising </a:t>
            </a:r>
            <a:r>
              <a:rPr lang="en-GB" sz="2400" dirty="0"/>
              <a:t>awareness of the range of tools and services and their relevance for </a:t>
            </a:r>
            <a:r>
              <a:rPr lang="en-GB" sz="2400" dirty="0" smtClean="0"/>
              <a:t>different kinds </a:t>
            </a:r>
            <a:r>
              <a:rPr lang="en-GB" sz="2400" dirty="0"/>
              <a:t>of activities;</a:t>
            </a:r>
          </a:p>
          <a:p>
            <a:pPr lvl="1"/>
            <a:r>
              <a:rPr lang="en-GB" sz="2400" dirty="0" smtClean="0"/>
              <a:t>publicising </a:t>
            </a:r>
            <a:r>
              <a:rPr lang="en-GB" sz="2400" dirty="0"/>
              <a:t>examples of successful use and good practice by research groups </a:t>
            </a:r>
            <a:r>
              <a:rPr lang="en-GB" sz="2400" dirty="0" smtClean="0"/>
              <a:t>and networks </a:t>
            </a:r>
            <a:r>
              <a:rPr lang="en-GB" sz="2400" dirty="0"/>
              <a:t>across a range of disciplines;</a:t>
            </a:r>
          </a:p>
          <a:p>
            <a:pPr lvl="1"/>
            <a:r>
              <a:rPr lang="en-GB" sz="2400" dirty="0" smtClean="0"/>
              <a:t>providing </a:t>
            </a:r>
            <a:r>
              <a:rPr lang="en-GB" sz="2400" dirty="0"/>
              <a:t>guidelines and training to help researchers make informed choices</a:t>
            </a:r>
            <a:r>
              <a:rPr lang="en-GB" sz="2400" dirty="0" smtClean="0"/>
              <a:t>;</a:t>
            </a:r>
            <a:endParaRPr lang="en-GB" sz="2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5152" y="5882503"/>
            <a:ext cx="1933352" cy="930873"/>
          </a:xfrm>
          <a:prstGeom prst="rect">
            <a:avLst/>
          </a:prstGeom>
        </p:spPr>
      </p:pic>
    </p:spTree>
    <p:extLst>
      <p:ext uri="{BB962C8B-B14F-4D97-AF65-F5344CB8AC3E}">
        <p14:creationId xmlns:p14="http://schemas.microsoft.com/office/powerpoint/2010/main" val="35991591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Implications for University Computing </a:t>
            </a:r>
            <a:br>
              <a:rPr lang="en-GB" dirty="0" smtClean="0"/>
            </a:br>
            <a:r>
              <a:rPr lang="en-GB" dirty="0" smtClean="0"/>
              <a:t>and Information Services</a:t>
            </a:r>
            <a:endParaRPr lang="en-GB" dirty="0"/>
          </a:p>
        </p:txBody>
      </p:sp>
      <p:sp>
        <p:nvSpPr>
          <p:cNvPr id="6" name="Content Placeholder 5"/>
          <p:cNvSpPr>
            <a:spLocks noGrp="1"/>
          </p:cNvSpPr>
          <p:nvPr>
            <p:ph idx="1"/>
          </p:nvPr>
        </p:nvSpPr>
        <p:spPr/>
        <p:txBody>
          <a:bodyPr/>
          <a:lstStyle/>
          <a:p>
            <a:r>
              <a:rPr lang="en-GB" dirty="0" smtClean="0"/>
              <a:t>In 2009 a study found that 54</a:t>
            </a:r>
            <a:r>
              <a:rPr lang="en-GB" dirty="0"/>
              <a:t>% of librarians see no academic value to social </a:t>
            </a:r>
            <a:r>
              <a:rPr lang="en-GB" dirty="0" smtClean="0"/>
              <a:t>media (Hendrix et al, 2009)</a:t>
            </a:r>
          </a:p>
          <a:p>
            <a:pPr lvl="1"/>
            <a:r>
              <a:rPr lang="en-GB" dirty="0" smtClean="0"/>
              <a:t>http</a:t>
            </a:r>
            <a:r>
              <a:rPr lang="en-GB" dirty="0"/>
              <a:t>://dx.crossref.org/10.3163%2F1536-5050.97.1.008</a:t>
            </a:r>
          </a:p>
          <a:p>
            <a:pPr lvl="1"/>
            <a:endParaRPr lang="en-GB" dirty="0"/>
          </a:p>
        </p:txBody>
      </p:sp>
    </p:spTree>
    <p:extLst>
      <p:ext uri="{BB962C8B-B14F-4D97-AF65-F5344CB8AC3E}">
        <p14:creationId xmlns:p14="http://schemas.microsoft.com/office/powerpoint/2010/main" val="14803912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25 Research Things</a:t>
            </a:r>
            <a:endParaRPr lang="en-GB"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9913" y="1990378"/>
            <a:ext cx="6955274" cy="3598862"/>
          </a:xfrm>
        </p:spPr>
      </p:pic>
      <p:graphicFrame>
        <p:nvGraphicFramePr>
          <p:cNvPr id="3" name="Diagram 2"/>
          <p:cNvGraphicFramePr/>
          <p:nvPr>
            <p:extLst>
              <p:ext uri="{D42A27DB-BD31-4B8C-83A1-F6EECF244321}">
                <p14:modId xmlns:p14="http://schemas.microsoft.com/office/powerpoint/2010/main" val="104909270"/>
              </p:ext>
            </p:extLst>
          </p:nvPr>
        </p:nvGraphicFramePr>
        <p:xfrm>
          <a:off x="899593" y="3617729"/>
          <a:ext cx="7128792" cy="1323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199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Course objectives</a:t>
            </a:r>
            <a:endParaRPr lang="en-GB" dirty="0"/>
          </a:p>
        </p:txBody>
      </p:sp>
      <p:sp>
        <p:nvSpPr>
          <p:cNvPr id="6" name="Content Placeholder 5"/>
          <p:cNvSpPr>
            <a:spLocks noGrp="1"/>
          </p:cNvSpPr>
          <p:nvPr>
            <p:ph idx="1"/>
          </p:nvPr>
        </p:nvSpPr>
        <p:spPr/>
        <p:txBody>
          <a:bodyPr/>
          <a:lstStyle/>
          <a:p>
            <a:pPr lvl="0"/>
            <a:r>
              <a:rPr lang="en-GB" dirty="0" smtClean="0"/>
              <a:t>To</a:t>
            </a:r>
          </a:p>
          <a:p>
            <a:pPr lvl="1"/>
            <a:r>
              <a:rPr lang="en-GB" dirty="0" smtClean="0"/>
              <a:t>Assist </a:t>
            </a:r>
            <a:r>
              <a:rPr lang="en-GB" dirty="0"/>
              <a:t>researchers to make sense of the web 2.0 tools and services available to them</a:t>
            </a:r>
          </a:p>
          <a:p>
            <a:pPr lvl="1"/>
            <a:r>
              <a:rPr lang="en-GB" dirty="0"/>
              <a:t>Provide a programme to help researchers interact with web 2.0 tools and technologies</a:t>
            </a:r>
          </a:p>
          <a:p>
            <a:pPr lvl="1"/>
            <a:r>
              <a:rPr lang="en-GB" dirty="0"/>
              <a:t>Assess the level of awareness of web 2.0 tools and technologies in early career postgraduate research students within the University</a:t>
            </a:r>
          </a:p>
          <a:p>
            <a:pPr lvl="1"/>
            <a:r>
              <a:rPr lang="en-GB" dirty="0"/>
              <a:t>Support the University Strategic map by strengthening and enhancing its research capability</a:t>
            </a:r>
          </a:p>
          <a:p>
            <a:pPr lvl="1"/>
            <a:r>
              <a:rPr lang="en-GB" dirty="0"/>
              <a:t>Foster practical implications of the RIN research</a:t>
            </a:r>
          </a:p>
          <a:p>
            <a:endParaRPr lang="en-GB" dirty="0"/>
          </a:p>
        </p:txBody>
      </p:sp>
    </p:spTree>
    <p:extLst>
      <p:ext uri="{BB962C8B-B14F-4D97-AF65-F5344CB8AC3E}">
        <p14:creationId xmlns:p14="http://schemas.microsoft.com/office/powerpoint/2010/main" val="34941972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Structure</a:t>
            </a:r>
            <a:endParaRPr lang="en-GB" dirty="0"/>
          </a:p>
        </p:txBody>
      </p:sp>
      <p:sp>
        <p:nvSpPr>
          <p:cNvPr id="3" name="Content Placeholder 2"/>
          <p:cNvSpPr>
            <a:spLocks noGrp="1"/>
          </p:cNvSpPr>
          <p:nvPr>
            <p:ph sz="half" idx="1"/>
          </p:nvPr>
        </p:nvSpPr>
        <p:spPr>
          <a:xfrm>
            <a:off x="412750" y="2205038"/>
            <a:ext cx="5023346" cy="1439986"/>
          </a:xfrm>
        </p:spPr>
        <p:txBody>
          <a:bodyPr/>
          <a:lstStyle/>
          <a:p>
            <a:r>
              <a:rPr lang="en-GB" dirty="0"/>
              <a:t>A number of web 2.0 tools were introduced each week</a:t>
            </a:r>
          </a:p>
          <a:p>
            <a:endParaRPr lang="en-GB" dirty="0" smtClean="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44063">
            <a:off x="467544" y="3717032"/>
            <a:ext cx="4714286" cy="1828572"/>
          </a:xfrm>
          <a:prstGeom prst="rect">
            <a:avLst/>
          </a:prstGeom>
        </p:spPr>
      </p:pic>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20989005">
            <a:off x="4793368" y="3078075"/>
            <a:ext cx="4038600" cy="1234879"/>
          </a:xfrm>
        </p:spPr>
      </p:pic>
    </p:spTree>
    <p:extLst>
      <p:ext uri="{BB962C8B-B14F-4D97-AF65-F5344CB8AC3E}">
        <p14:creationId xmlns:p14="http://schemas.microsoft.com/office/powerpoint/2010/main" val="1902848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lstStyle/>
          <a:p>
            <a:r>
              <a:rPr lang="en-GB" dirty="0" smtClean="0"/>
              <a:t>Introduction</a:t>
            </a:r>
          </a:p>
          <a:p>
            <a:r>
              <a:rPr lang="en-GB" dirty="0" smtClean="0"/>
              <a:t>Background</a:t>
            </a:r>
          </a:p>
          <a:p>
            <a:r>
              <a:rPr lang="en-GB" dirty="0" smtClean="0"/>
              <a:t>25 Research Things @ Huddersfield</a:t>
            </a:r>
          </a:p>
          <a:p>
            <a:r>
              <a:rPr lang="en-GB" dirty="0" smtClean="0"/>
              <a:t>Evaluation</a:t>
            </a:r>
          </a:p>
          <a:p>
            <a:r>
              <a:rPr lang="en-GB" dirty="0" smtClean="0"/>
              <a:t>Findings</a:t>
            </a:r>
          </a:p>
          <a:p>
            <a:r>
              <a:rPr lang="en-GB" dirty="0" smtClean="0"/>
              <a:t>Looking Forward</a:t>
            </a:r>
            <a:endParaRPr lang="en-GB" dirty="0"/>
          </a:p>
        </p:txBody>
      </p:sp>
    </p:spTree>
    <p:extLst>
      <p:ext uri="{BB962C8B-B14F-4D97-AF65-F5344CB8AC3E}">
        <p14:creationId xmlns:p14="http://schemas.microsoft.com/office/powerpoint/2010/main" val="35412004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Structure</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12750" y="2420888"/>
            <a:ext cx="4038600" cy="2642734"/>
          </a:xfrm>
        </p:spPr>
      </p:pic>
      <p:sp>
        <p:nvSpPr>
          <p:cNvPr id="4" name="Content Placeholder 3"/>
          <p:cNvSpPr>
            <a:spLocks noGrp="1"/>
          </p:cNvSpPr>
          <p:nvPr>
            <p:ph sz="half" idx="2"/>
          </p:nvPr>
        </p:nvSpPr>
        <p:spPr/>
        <p:txBody>
          <a:bodyPr/>
          <a:lstStyle/>
          <a:p>
            <a:r>
              <a:rPr lang="en-GB" dirty="0"/>
              <a:t>Each thing was described in an informal way using streaming media and Wikipedia definitions to help explain each concept</a:t>
            </a:r>
          </a:p>
          <a:p>
            <a:endParaRPr lang="en-GB" dirty="0"/>
          </a:p>
        </p:txBody>
      </p:sp>
    </p:spTree>
    <p:extLst>
      <p:ext uri="{BB962C8B-B14F-4D97-AF65-F5344CB8AC3E}">
        <p14:creationId xmlns:p14="http://schemas.microsoft.com/office/powerpoint/2010/main" val="1882637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Structure</a:t>
            </a:r>
            <a:endParaRPr lang="en-GB" dirty="0"/>
          </a:p>
        </p:txBody>
      </p:sp>
      <p:sp>
        <p:nvSpPr>
          <p:cNvPr id="3" name="Content Placeholder 2"/>
          <p:cNvSpPr>
            <a:spLocks noGrp="1"/>
          </p:cNvSpPr>
          <p:nvPr>
            <p:ph sz="half" idx="1"/>
          </p:nvPr>
        </p:nvSpPr>
        <p:spPr>
          <a:xfrm>
            <a:off x="683568" y="2060848"/>
            <a:ext cx="6549582" cy="1055920"/>
          </a:xfrm>
        </p:spPr>
        <p:txBody>
          <a:bodyPr/>
          <a:lstStyle/>
          <a:p>
            <a:r>
              <a:rPr lang="en-GB" dirty="0" smtClean="0"/>
              <a:t>‘</a:t>
            </a:r>
            <a:r>
              <a:rPr lang="en-GB" dirty="0"/>
              <a:t>Thingers’ were encouraged to have fun when discovering each </a:t>
            </a:r>
            <a:r>
              <a:rPr lang="en-GB" dirty="0" smtClean="0"/>
              <a:t>thing</a:t>
            </a:r>
            <a:endParaRPr lang="en-GB" dirty="0"/>
          </a:p>
          <a:p>
            <a:pPr marL="0" indent="0">
              <a:buNone/>
            </a:pPr>
            <a:endParaRPr lang="en-GB" dirty="0" smtClean="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21126091">
            <a:off x="528786" y="3222468"/>
            <a:ext cx="5465793" cy="1268655"/>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4140543"/>
            <a:ext cx="3327524" cy="2213822"/>
          </a:xfrm>
          <a:prstGeom prst="rect">
            <a:avLst/>
          </a:prstGeom>
        </p:spPr>
      </p:pic>
      <p:sp>
        <p:nvSpPr>
          <p:cNvPr id="7" name="TextBox 6"/>
          <p:cNvSpPr txBox="1"/>
          <p:nvPr/>
        </p:nvSpPr>
        <p:spPr>
          <a:xfrm>
            <a:off x="5508104" y="6370418"/>
            <a:ext cx="2932213" cy="246221"/>
          </a:xfrm>
          <a:prstGeom prst="rect">
            <a:avLst/>
          </a:prstGeom>
          <a:noFill/>
        </p:spPr>
        <p:txBody>
          <a:bodyPr wrap="none" rtlCol="0">
            <a:spAutoFit/>
          </a:bodyPr>
          <a:lstStyle/>
          <a:p>
            <a:r>
              <a:rPr lang="en-GB" sz="1000" dirty="0"/>
              <a:t>http://www.flickr.com/photos/st3f4n/3795266945/</a:t>
            </a:r>
          </a:p>
        </p:txBody>
      </p:sp>
    </p:spTree>
    <p:extLst>
      <p:ext uri="{BB962C8B-B14F-4D97-AF65-F5344CB8AC3E}">
        <p14:creationId xmlns:p14="http://schemas.microsoft.com/office/powerpoint/2010/main" val="3656733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Structure</a:t>
            </a:r>
            <a:endParaRPr lang="en-GB" dirty="0"/>
          </a:p>
        </p:txBody>
      </p:sp>
      <p:sp>
        <p:nvSpPr>
          <p:cNvPr id="4" name="Content Placeholder 3"/>
          <p:cNvSpPr>
            <a:spLocks noGrp="1"/>
          </p:cNvSpPr>
          <p:nvPr>
            <p:ph sz="half" idx="2"/>
          </p:nvPr>
        </p:nvSpPr>
        <p:spPr>
          <a:xfrm>
            <a:off x="2195736" y="1988840"/>
            <a:ext cx="6446614" cy="1656010"/>
          </a:xfrm>
        </p:spPr>
        <p:txBody>
          <a:bodyPr/>
          <a:lstStyle/>
          <a:p>
            <a:r>
              <a:rPr lang="en-GB" dirty="0"/>
              <a:t>However, this was then brought back to the research agenda in order to keep the overall focus of the course</a:t>
            </a:r>
          </a:p>
          <a:p>
            <a:endParaRPr lang="en-GB" dirty="0"/>
          </a:p>
          <a:p>
            <a:endParaRPr lang="en-GB" dirty="0"/>
          </a:p>
        </p:txBody>
      </p:sp>
      <p:pic>
        <p:nvPicPr>
          <p:cNvPr id="5"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rot="345248">
            <a:off x="473325" y="3646449"/>
            <a:ext cx="5870550" cy="1918555"/>
          </a:xfrm>
          <a:prstGeom prst="rect">
            <a:avLst/>
          </a:prstGeom>
          <a:noFill/>
          <a:ln w="9525">
            <a:noFill/>
            <a:miter lim="800000"/>
            <a:headEnd/>
            <a:tailEnd/>
          </a:ln>
        </p:spPr>
      </p:pic>
    </p:spTree>
    <p:extLst>
      <p:ext uri="{BB962C8B-B14F-4D97-AF65-F5344CB8AC3E}">
        <p14:creationId xmlns:p14="http://schemas.microsoft.com/office/powerpoint/2010/main" val="20748072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Blogging</a:t>
            </a:r>
            <a:endParaRPr lang="en-GB" dirty="0"/>
          </a:p>
        </p:txBody>
      </p:sp>
      <p:sp>
        <p:nvSpPr>
          <p:cNvPr id="3" name="Content Placeholder 2"/>
          <p:cNvSpPr>
            <a:spLocks noGrp="1"/>
          </p:cNvSpPr>
          <p:nvPr>
            <p:ph sz="half" idx="1"/>
          </p:nvPr>
        </p:nvSpPr>
        <p:spPr/>
        <p:txBody>
          <a:bodyPr/>
          <a:lstStyle/>
          <a:p>
            <a:r>
              <a:rPr lang="en-GB" dirty="0"/>
              <a:t>All participants established and maintained a blog of their own to report on their experiences with each tool</a:t>
            </a:r>
          </a:p>
          <a:p>
            <a:pPr lvl="1"/>
            <a:r>
              <a:rPr lang="en-GB" dirty="0"/>
              <a:t>Option to do </a:t>
            </a:r>
            <a:r>
              <a:rPr lang="en-GB" dirty="0" smtClean="0"/>
              <a:t>this anonymously</a:t>
            </a:r>
            <a:endParaRPr lang="en-GB" dirty="0"/>
          </a:p>
          <a:p>
            <a:endParaRPr lang="en-GB"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03750" y="2276872"/>
            <a:ext cx="4038600" cy="2472612"/>
          </a:xfrm>
        </p:spPr>
      </p:pic>
      <p:sp>
        <p:nvSpPr>
          <p:cNvPr id="6" name="TextBox 5"/>
          <p:cNvSpPr txBox="1"/>
          <p:nvPr/>
        </p:nvSpPr>
        <p:spPr>
          <a:xfrm>
            <a:off x="5723277" y="4725144"/>
            <a:ext cx="3025187" cy="430887"/>
          </a:xfrm>
          <a:prstGeom prst="rect">
            <a:avLst/>
          </a:prstGeom>
          <a:noFill/>
        </p:spPr>
        <p:txBody>
          <a:bodyPr wrap="none" rtlCol="0">
            <a:spAutoFit/>
          </a:bodyPr>
          <a:lstStyle/>
          <a:p>
            <a:r>
              <a:rPr lang="en-GB" sz="1000" dirty="0"/>
              <a:t>Britain Going Blog Crazy" by Annie Mole on Flickr </a:t>
            </a:r>
            <a:endParaRPr lang="en-GB" sz="1000" dirty="0" smtClean="0"/>
          </a:p>
          <a:p>
            <a:r>
              <a:rPr lang="en-GB" sz="1000" dirty="0"/>
              <a:t>http://www.flickr.com/photos/anniemole/85515856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317" y="3068960"/>
            <a:ext cx="3698613" cy="2456110"/>
          </a:xfrm>
          <a:prstGeom prst="rect">
            <a:avLst/>
          </a:prstGeom>
        </p:spPr>
      </p:pic>
      <p:sp>
        <p:nvSpPr>
          <p:cNvPr id="7" name="TextBox 6"/>
          <p:cNvSpPr txBox="1"/>
          <p:nvPr/>
        </p:nvSpPr>
        <p:spPr>
          <a:xfrm>
            <a:off x="5076056" y="5517232"/>
            <a:ext cx="3527441" cy="276999"/>
          </a:xfrm>
          <a:prstGeom prst="rect">
            <a:avLst/>
          </a:prstGeom>
          <a:noFill/>
        </p:spPr>
        <p:txBody>
          <a:bodyPr wrap="none" rtlCol="0">
            <a:spAutoFit/>
          </a:bodyPr>
          <a:lstStyle/>
          <a:p>
            <a:r>
              <a:rPr lang="en-GB" sz="1200" dirty="0"/>
              <a:t>http://www.flickr.com/photos/storrao/4731104536/</a:t>
            </a:r>
          </a:p>
        </p:txBody>
      </p:sp>
    </p:spTree>
    <p:extLst>
      <p:ext uri="{BB962C8B-B14F-4D97-AF65-F5344CB8AC3E}">
        <p14:creationId xmlns:p14="http://schemas.microsoft.com/office/powerpoint/2010/main" val="301462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Blogging</a:t>
            </a:r>
            <a:endParaRPr lang="en-GB" dirty="0"/>
          </a:p>
        </p:txBody>
      </p:sp>
      <p:sp>
        <p:nvSpPr>
          <p:cNvPr id="3" name="Content Placeholder 2"/>
          <p:cNvSpPr>
            <a:spLocks noGrp="1"/>
          </p:cNvSpPr>
          <p:nvPr>
            <p:ph idx="1"/>
          </p:nvPr>
        </p:nvSpPr>
        <p:spPr/>
        <p:txBody>
          <a:bodyPr/>
          <a:lstStyle/>
          <a:p>
            <a:r>
              <a:rPr lang="en-GB" dirty="0" smtClean="0"/>
              <a:t>This </a:t>
            </a:r>
            <a:r>
              <a:rPr lang="en-GB" dirty="0"/>
              <a:t>approach helped to build a supportive community, with participants commenting on each other’s </a:t>
            </a:r>
            <a:r>
              <a:rPr lang="en-GB" dirty="0" smtClean="0"/>
              <a:t>blogs</a:t>
            </a:r>
            <a:endParaRPr lang="en-GB" dirty="0"/>
          </a:p>
          <a:p>
            <a:r>
              <a:rPr lang="en-GB" dirty="0"/>
              <a:t>Each blog was added to the 25 Research Things blog in the ‘blogroll’ and ‘thingers’ were actively encouraged to read other participants’ blogs and to </a:t>
            </a:r>
            <a:r>
              <a:rPr lang="en-GB" dirty="0" smtClean="0"/>
              <a:t>comment</a:t>
            </a:r>
          </a:p>
          <a:p>
            <a:r>
              <a:rPr lang="en-GB" dirty="0" smtClean="0"/>
              <a:t>The </a:t>
            </a:r>
            <a:r>
              <a:rPr lang="en-GB" dirty="0"/>
              <a:t>project authors were also on hand to help </a:t>
            </a:r>
            <a:r>
              <a:rPr lang="en-GB" dirty="0" smtClean="0"/>
              <a:t>and </a:t>
            </a:r>
            <a:r>
              <a:rPr lang="en-GB" dirty="0"/>
              <a:t>to post on the blogs too with words of encouragement and support or to enter into some of the </a:t>
            </a:r>
            <a:r>
              <a:rPr lang="en-GB" dirty="0" smtClean="0"/>
              <a:t>discussions</a:t>
            </a:r>
            <a:r>
              <a:rPr lang="en-GB" dirty="0"/>
              <a:t/>
            </a:r>
            <a:br>
              <a:rPr lang="en-GB" dirty="0"/>
            </a:br>
            <a:endParaRPr lang="en-GB" dirty="0"/>
          </a:p>
          <a:p>
            <a:endParaRPr lang="en-GB" dirty="0"/>
          </a:p>
        </p:txBody>
      </p:sp>
    </p:spTree>
    <p:extLst>
      <p:ext uri="{BB962C8B-B14F-4D97-AF65-F5344CB8AC3E}">
        <p14:creationId xmlns:p14="http://schemas.microsoft.com/office/powerpoint/2010/main" val="100543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Course contents</a:t>
            </a:r>
            <a:endParaRPr lang="en-GB"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2408177123"/>
              </p:ext>
            </p:extLst>
          </p:nvPr>
        </p:nvGraphicFramePr>
        <p:xfrm>
          <a:off x="634564" y="2137230"/>
          <a:ext cx="3594972" cy="3713226"/>
        </p:xfrm>
        <a:graphic>
          <a:graphicData uri="http://schemas.openxmlformats.org/drawingml/2006/table">
            <a:tbl>
              <a:tblPr firstRow="1" firstCol="1" bandRow="1" bandCol="1">
                <a:tableStyleId>{5C22544A-7EE6-4342-B048-85BDC9FD1C3A}</a:tableStyleId>
              </a:tblPr>
              <a:tblGrid>
                <a:gridCol w="481052"/>
                <a:gridCol w="1819777"/>
                <a:gridCol w="1294143"/>
              </a:tblGrid>
              <a:tr h="107359">
                <a:tc>
                  <a:txBody>
                    <a:bodyPr/>
                    <a:lstStyle/>
                    <a:p>
                      <a:pPr>
                        <a:lnSpc>
                          <a:spcPct val="115000"/>
                        </a:lnSpc>
                        <a:spcAft>
                          <a:spcPts val="0"/>
                        </a:spcAft>
                      </a:pPr>
                      <a:r>
                        <a:rPr lang="en-GB" sz="1100" dirty="0">
                          <a:effectLst/>
                        </a:rPr>
                        <a:t>Week</a:t>
                      </a:r>
                      <a:endParaRPr lang="en-GB" sz="1100" dirty="0">
                        <a:effectLst/>
                        <a:latin typeface="Arial"/>
                        <a:ea typeface="Calibri"/>
                        <a:cs typeface="Times New Roman"/>
                      </a:endParaRPr>
                    </a:p>
                  </a:txBody>
                  <a:tcPr marL="42010" marR="42010" marT="0" marB="0"/>
                </a:tc>
                <a:tc>
                  <a:txBody>
                    <a:bodyPr/>
                    <a:lstStyle/>
                    <a:p>
                      <a:pPr>
                        <a:lnSpc>
                          <a:spcPct val="115000"/>
                        </a:lnSpc>
                        <a:spcAft>
                          <a:spcPts val="0"/>
                        </a:spcAft>
                      </a:pPr>
                      <a:r>
                        <a:rPr lang="en-GB" sz="1100">
                          <a:effectLst/>
                        </a:rPr>
                        <a:t>Themes</a:t>
                      </a:r>
                      <a:endParaRPr lang="en-GB" sz="1100">
                        <a:effectLst/>
                        <a:latin typeface="Arial"/>
                        <a:ea typeface="Calibri"/>
                        <a:cs typeface="Times New Roman"/>
                      </a:endParaRPr>
                    </a:p>
                  </a:txBody>
                  <a:tcPr marL="42010" marR="42010" marT="0" marB="0"/>
                </a:tc>
                <a:tc>
                  <a:txBody>
                    <a:bodyPr/>
                    <a:lstStyle/>
                    <a:p>
                      <a:pPr>
                        <a:lnSpc>
                          <a:spcPct val="115000"/>
                        </a:lnSpc>
                        <a:spcAft>
                          <a:spcPts val="0"/>
                        </a:spcAft>
                      </a:pPr>
                      <a:r>
                        <a:rPr lang="en-GB" sz="1100">
                          <a:effectLst/>
                        </a:rPr>
                        <a:t>Tool</a:t>
                      </a:r>
                      <a:endParaRPr lang="en-GB" sz="1100">
                        <a:effectLst/>
                        <a:latin typeface="Arial"/>
                        <a:ea typeface="Calibri"/>
                        <a:cs typeface="Times New Roman"/>
                      </a:endParaRPr>
                    </a:p>
                  </a:txBody>
                  <a:tcPr marL="42010" marR="42010" marT="0" marB="0"/>
                </a:tc>
              </a:tr>
              <a:tr h="308074">
                <a:tc>
                  <a:txBody>
                    <a:bodyPr/>
                    <a:lstStyle/>
                    <a:p>
                      <a:pPr>
                        <a:spcAft>
                          <a:spcPts val="0"/>
                        </a:spcAft>
                      </a:pPr>
                      <a:r>
                        <a:rPr lang="en-GB" sz="1100">
                          <a:effectLst/>
                        </a:rPr>
                        <a:t>1</a:t>
                      </a:r>
                      <a:endParaRPr lang="en-GB" sz="1100">
                        <a:effectLst/>
                        <a:latin typeface="Arial"/>
                        <a:ea typeface="Calibri"/>
                        <a:cs typeface="Times New Roman"/>
                      </a:endParaRPr>
                    </a:p>
                  </a:txBody>
                  <a:tcPr marL="42010" marR="42010" marT="0" marB="0"/>
                </a:tc>
                <a:tc>
                  <a:txBody>
                    <a:bodyPr/>
                    <a:lstStyle/>
                    <a:p>
                      <a:pPr>
                        <a:spcAft>
                          <a:spcPts val="0"/>
                        </a:spcAft>
                      </a:pPr>
                      <a:r>
                        <a:rPr lang="en-GB" sz="1100">
                          <a:effectLst/>
                        </a:rPr>
                        <a:t>Survey</a:t>
                      </a:r>
                    </a:p>
                    <a:p>
                      <a:pPr>
                        <a:spcAft>
                          <a:spcPts val="0"/>
                        </a:spcAft>
                      </a:pPr>
                      <a:r>
                        <a:rPr lang="en-GB" sz="1100">
                          <a:effectLst/>
                        </a:rPr>
                        <a:t>Blogs</a:t>
                      </a:r>
                    </a:p>
                    <a:p>
                      <a:pPr>
                        <a:spcAft>
                          <a:spcPts val="0"/>
                        </a:spcAft>
                      </a:pPr>
                      <a:r>
                        <a:rPr lang="en-GB" sz="1100">
                          <a:effectLst/>
                        </a:rPr>
                        <a:t> </a:t>
                      </a:r>
                      <a:endParaRPr lang="en-GB" sz="1100">
                        <a:effectLst/>
                        <a:latin typeface="Arial"/>
                        <a:ea typeface="Calibri"/>
                        <a:cs typeface="Times New Roman"/>
                      </a:endParaRPr>
                    </a:p>
                  </a:txBody>
                  <a:tcPr marL="42010" marR="42010" marT="0" marB="0"/>
                </a:tc>
                <a:tc>
                  <a:txBody>
                    <a:bodyPr/>
                    <a:lstStyle/>
                    <a:p>
                      <a:pPr>
                        <a:spcAft>
                          <a:spcPts val="0"/>
                        </a:spcAft>
                      </a:pPr>
                      <a:r>
                        <a:rPr lang="en-GB" sz="1100">
                          <a:effectLst/>
                        </a:rPr>
                        <a:t>Bristol Online Surveys</a:t>
                      </a:r>
                    </a:p>
                    <a:p>
                      <a:pPr>
                        <a:spcAft>
                          <a:spcPts val="0"/>
                        </a:spcAft>
                      </a:pPr>
                      <a:r>
                        <a:rPr lang="en-GB" sz="1100">
                          <a:effectLst/>
                        </a:rPr>
                        <a:t>WordPress</a:t>
                      </a:r>
                    </a:p>
                    <a:p>
                      <a:pPr>
                        <a:spcAft>
                          <a:spcPts val="0"/>
                        </a:spcAft>
                      </a:pPr>
                      <a:r>
                        <a:rPr lang="en-GB" sz="1100">
                          <a:effectLst/>
                        </a:rPr>
                        <a:t> </a:t>
                      </a:r>
                      <a:endParaRPr lang="en-GB" sz="1100">
                        <a:effectLst/>
                        <a:latin typeface="Arial"/>
                        <a:ea typeface="Calibri"/>
                        <a:cs typeface="Times New Roman"/>
                      </a:endParaRPr>
                    </a:p>
                  </a:txBody>
                  <a:tcPr marL="42010" marR="42010" marT="0" marB="0"/>
                </a:tc>
              </a:tr>
              <a:tr h="308074">
                <a:tc>
                  <a:txBody>
                    <a:bodyPr/>
                    <a:lstStyle/>
                    <a:p>
                      <a:pPr>
                        <a:spcAft>
                          <a:spcPts val="0"/>
                        </a:spcAft>
                      </a:pPr>
                      <a:r>
                        <a:rPr lang="en-GB" sz="1100">
                          <a:effectLst/>
                        </a:rPr>
                        <a:t>2</a:t>
                      </a:r>
                      <a:endParaRPr lang="en-GB" sz="1100">
                        <a:effectLst/>
                        <a:latin typeface="Arial"/>
                        <a:ea typeface="Calibri"/>
                        <a:cs typeface="Times New Roman"/>
                      </a:endParaRPr>
                    </a:p>
                  </a:txBody>
                  <a:tcPr marL="42010" marR="42010" marT="0" marB="0"/>
                </a:tc>
                <a:tc>
                  <a:txBody>
                    <a:bodyPr/>
                    <a:lstStyle/>
                    <a:p>
                      <a:pPr>
                        <a:spcAft>
                          <a:spcPts val="0"/>
                        </a:spcAft>
                      </a:pPr>
                      <a:r>
                        <a:rPr lang="en-GB" sz="1100">
                          <a:effectLst/>
                        </a:rPr>
                        <a:t>Blogs &amp; RSS Feeds</a:t>
                      </a:r>
                    </a:p>
                    <a:p>
                      <a:pPr>
                        <a:spcAft>
                          <a:spcPts val="0"/>
                        </a:spcAft>
                      </a:pPr>
                      <a:r>
                        <a:rPr lang="en-GB" sz="1100">
                          <a:effectLst/>
                        </a:rPr>
                        <a:t> </a:t>
                      </a:r>
                      <a:endParaRPr lang="en-GB" sz="1100">
                        <a:effectLst/>
                        <a:latin typeface="Arial"/>
                        <a:ea typeface="Calibri"/>
                        <a:cs typeface="Times New Roman"/>
                      </a:endParaRPr>
                    </a:p>
                  </a:txBody>
                  <a:tcPr marL="42010" marR="42010" marT="0" marB="0"/>
                </a:tc>
                <a:tc>
                  <a:txBody>
                    <a:bodyPr/>
                    <a:lstStyle/>
                    <a:p>
                      <a:pPr>
                        <a:spcAft>
                          <a:spcPts val="0"/>
                        </a:spcAft>
                      </a:pPr>
                      <a:r>
                        <a:rPr lang="en-GB" sz="1100">
                          <a:effectLst/>
                        </a:rPr>
                        <a:t>Technorati</a:t>
                      </a:r>
                    </a:p>
                    <a:p>
                      <a:pPr>
                        <a:spcAft>
                          <a:spcPts val="0"/>
                        </a:spcAft>
                      </a:pPr>
                      <a:r>
                        <a:rPr lang="en-GB" sz="1100">
                          <a:effectLst/>
                        </a:rPr>
                        <a:t>Google Reader</a:t>
                      </a:r>
                    </a:p>
                    <a:p>
                      <a:pPr>
                        <a:spcAft>
                          <a:spcPts val="0"/>
                        </a:spcAft>
                      </a:pPr>
                      <a:r>
                        <a:rPr lang="en-GB" sz="1100">
                          <a:effectLst/>
                        </a:rPr>
                        <a:t> </a:t>
                      </a:r>
                      <a:endParaRPr lang="en-GB" sz="1100">
                        <a:effectLst/>
                        <a:latin typeface="Arial"/>
                        <a:ea typeface="Calibri"/>
                        <a:cs typeface="Times New Roman"/>
                      </a:endParaRPr>
                    </a:p>
                  </a:txBody>
                  <a:tcPr marL="42010" marR="42010" marT="0" marB="0"/>
                </a:tc>
              </a:tr>
              <a:tr h="513456">
                <a:tc>
                  <a:txBody>
                    <a:bodyPr/>
                    <a:lstStyle/>
                    <a:p>
                      <a:pPr>
                        <a:spcAft>
                          <a:spcPts val="0"/>
                        </a:spcAft>
                      </a:pPr>
                      <a:r>
                        <a:rPr lang="en-GB" sz="1100">
                          <a:effectLst/>
                        </a:rPr>
                        <a:t>3</a:t>
                      </a:r>
                      <a:endParaRPr lang="en-GB" sz="1100">
                        <a:effectLst/>
                        <a:latin typeface="Arial"/>
                        <a:ea typeface="Calibri"/>
                        <a:cs typeface="Times New Roman"/>
                      </a:endParaRPr>
                    </a:p>
                  </a:txBody>
                  <a:tcPr marL="42010" marR="42010" marT="0" marB="0"/>
                </a:tc>
                <a:tc>
                  <a:txBody>
                    <a:bodyPr/>
                    <a:lstStyle/>
                    <a:p>
                      <a:pPr>
                        <a:spcAft>
                          <a:spcPts val="0"/>
                        </a:spcAft>
                      </a:pPr>
                      <a:r>
                        <a:rPr lang="en-GB" sz="1100">
                          <a:effectLst/>
                        </a:rPr>
                        <a:t>Organising your favourite content</a:t>
                      </a:r>
                    </a:p>
                    <a:p>
                      <a:pPr>
                        <a:spcAft>
                          <a:spcPts val="0"/>
                        </a:spcAft>
                      </a:pPr>
                      <a:r>
                        <a:rPr lang="en-GB" sz="1100">
                          <a:effectLst/>
                        </a:rPr>
                        <a:t> </a:t>
                      </a:r>
                      <a:endParaRPr lang="en-GB" sz="1100">
                        <a:effectLst/>
                        <a:latin typeface="Arial"/>
                        <a:ea typeface="Calibri"/>
                        <a:cs typeface="Times New Roman"/>
                      </a:endParaRPr>
                    </a:p>
                  </a:txBody>
                  <a:tcPr marL="42010" marR="42010" marT="0" marB="0"/>
                </a:tc>
                <a:tc>
                  <a:txBody>
                    <a:bodyPr/>
                    <a:lstStyle/>
                    <a:p>
                      <a:pPr>
                        <a:spcAft>
                          <a:spcPts val="0"/>
                        </a:spcAft>
                      </a:pPr>
                      <a:r>
                        <a:rPr lang="en-GB" sz="1100">
                          <a:effectLst/>
                        </a:rPr>
                        <a:t>Diigo</a:t>
                      </a:r>
                    </a:p>
                    <a:p>
                      <a:pPr>
                        <a:spcAft>
                          <a:spcPts val="0"/>
                        </a:spcAft>
                      </a:pPr>
                      <a:r>
                        <a:rPr lang="en-GB" sz="1100">
                          <a:effectLst/>
                        </a:rPr>
                        <a:t>LibraryThing</a:t>
                      </a:r>
                    </a:p>
                    <a:p>
                      <a:pPr>
                        <a:spcAft>
                          <a:spcPts val="0"/>
                        </a:spcAft>
                      </a:pPr>
                      <a:r>
                        <a:rPr lang="en-GB" sz="1100">
                          <a:effectLst/>
                        </a:rPr>
                        <a:t>Mendeley</a:t>
                      </a:r>
                    </a:p>
                    <a:p>
                      <a:pPr>
                        <a:spcAft>
                          <a:spcPts val="0"/>
                        </a:spcAft>
                      </a:pPr>
                      <a:r>
                        <a:rPr lang="en-GB" sz="1100">
                          <a:effectLst/>
                        </a:rPr>
                        <a:t>CiteULike</a:t>
                      </a:r>
                    </a:p>
                    <a:p>
                      <a:pPr>
                        <a:spcAft>
                          <a:spcPts val="0"/>
                        </a:spcAft>
                      </a:pPr>
                      <a:r>
                        <a:rPr lang="en-GB" sz="1100">
                          <a:effectLst/>
                        </a:rPr>
                        <a:t> </a:t>
                      </a:r>
                      <a:endParaRPr lang="en-GB" sz="1100">
                        <a:effectLst/>
                        <a:latin typeface="Arial"/>
                        <a:ea typeface="Calibri"/>
                        <a:cs typeface="Times New Roman"/>
                      </a:endParaRPr>
                    </a:p>
                  </a:txBody>
                  <a:tcPr marL="42010" marR="42010" marT="0" marB="0"/>
                </a:tc>
              </a:tr>
              <a:tr h="410765">
                <a:tc>
                  <a:txBody>
                    <a:bodyPr/>
                    <a:lstStyle/>
                    <a:p>
                      <a:pPr>
                        <a:spcAft>
                          <a:spcPts val="0"/>
                        </a:spcAft>
                      </a:pPr>
                      <a:r>
                        <a:rPr lang="en-GB" sz="1100">
                          <a:effectLst/>
                        </a:rPr>
                        <a:t>4</a:t>
                      </a:r>
                      <a:endParaRPr lang="en-GB" sz="1100">
                        <a:effectLst/>
                        <a:latin typeface="Arial"/>
                        <a:ea typeface="Calibri"/>
                        <a:cs typeface="Times New Roman"/>
                      </a:endParaRPr>
                    </a:p>
                  </a:txBody>
                  <a:tcPr marL="42010" marR="42010" marT="0" marB="0"/>
                </a:tc>
                <a:tc>
                  <a:txBody>
                    <a:bodyPr/>
                    <a:lstStyle/>
                    <a:p>
                      <a:pPr>
                        <a:spcAft>
                          <a:spcPts val="0"/>
                        </a:spcAft>
                      </a:pPr>
                      <a:r>
                        <a:rPr lang="en-GB" sz="1100" dirty="0">
                          <a:effectLst/>
                        </a:rPr>
                        <a:t>Social Networks</a:t>
                      </a:r>
                    </a:p>
                    <a:p>
                      <a:pPr>
                        <a:spcAft>
                          <a:spcPts val="0"/>
                        </a:spcAft>
                      </a:pPr>
                      <a:r>
                        <a:rPr lang="en-GB" sz="1100" dirty="0">
                          <a:effectLst/>
                        </a:rPr>
                        <a:t> </a:t>
                      </a:r>
                      <a:endParaRPr lang="en-GB" sz="1100" dirty="0">
                        <a:effectLst/>
                        <a:latin typeface="Arial"/>
                        <a:ea typeface="Calibri"/>
                        <a:cs typeface="Times New Roman"/>
                      </a:endParaRPr>
                    </a:p>
                  </a:txBody>
                  <a:tcPr marL="42010" marR="42010" marT="0" marB="0"/>
                </a:tc>
                <a:tc>
                  <a:txBody>
                    <a:bodyPr/>
                    <a:lstStyle/>
                    <a:p>
                      <a:pPr>
                        <a:spcAft>
                          <a:spcPts val="0"/>
                        </a:spcAft>
                      </a:pPr>
                      <a:r>
                        <a:rPr lang="en-GB" sz="1100">
                          <a:effectLst/>
                        </a:rPr>
                        <a:t>Twitter</a:t>
                      </a:r>
                    </a:p>
                    <a:p>
                      <a:pPr>
                        <a:spcAft>
                          <a:spcPts val="0"/>
                        </a:spcAft>
                      </a:pPr>
                      <a:r>
                        <a:rPr lang="en-GB" sz="1100">
                          <a:effectLst/>
                        </a:rPr>
                        <a:t>Lanyrd</a:t>
                      </a:r>
                    </a:p>
                    <a:p>
                      <a:pPr>
                        <a:spcAft>
                          <a:spcPts val="0"/>
                        </a:spcAft>
                      </a:pPr>
                      <a:r>
                        <a:rPr lang="en-GB" sz="1100">
                          <a:effectLst/>
                        </a:rPr>
                        <a:t>LinkedIn</a:t>
                      </a:r>
                    </a:p>
                    <a:p>
                      <a:pPr>
                        <a:spcAft>
                          <a:spcPts val="0"/>
                        </a:spcAft>
                      </a:pPr>
                      <a:r>
                        <a:rPr lang="en-GB" sz="1100">
                          <a:effectLst/>
                        </a:rPr>
                        <a:t> </a:t>
                      </a:r>
                      <a:endParaRPr lang="en-GB" sz="1100">
                        <a:effectLst/>
                        <a:latin typeface="Arial"/>
                        <a:ea typeface="Calibri"/>
                        <a:cs typeface="Times New Roman"/>
                      </a:endParaRPr>
                    </a:p>
                  </a:txBody>
                  <a:tcPr marL="42010" marR="42010" marT="0" marB="0"/>
                </a:tc>
              </a:tr>
              <a:tr h="513456">
                <a:tc>
                  <a:txBody>
                    <a:bodyPr/>
                    <a:lstStyle/>
                    <a:p>
                      <a:pPr>
                        <a:spcAft>
                          <a:spcPts val="0"/>
                        </a:spcAft>
                      </a:pPr>
                      <a:r>
                        <a:rPr lang="en-GB" sz="1100">
                          <a:effectLst/>
                        </a:rPr>
                        <a:t>5</a:t>
                      </a:r>
                      <a:endParaRPr lang="en-GB" sz="1100">
                        <a:effectLst/>
                        <a:latin typeface="Arial"/>
                        <a:ea typeface="Calibri"/>
                        <a:cs typeface="Times New Roman"/>
                      </a:endParaRPr>
                    </a:p>
                  </a:txBody>
                  <a:tcPr marL="42010" marR="42010" marT="0" marB="0"/>
                </a:tc>
                <a:tc>
                  <a:txBody>
                    <a:bodyPr/>
                    <a:lstStyle/>
                    <a:p>
                      <a:pPr>
                        <a:spcAft>
                          <a:spcPts val="0"/>
                        </a:spcAft>
                      </a:pPr>
                      <a:r>
                        <a:rPr lang="en-GB" sz="1100">
                          <a:effectLst/>
                        </a:rPr>
                        <a:t>Sharing content you’ve created</a:t>
                      </a:r>
                    </a:p>
                    <a:p>
                      <a:pPr>
                        <a:spcAft>
                          <a:spcPts val="0"/>
                        </a:spcAft>
                      </a:pPr>
                      <a:r>
                        <a:rPr lang="en-GB" sz="1100">
                          <a:effectLst/>
                        </a:rPr>
                        <a:t> </a:t>
                      </a:r>
                      <a:endParaRPr lang="en-GB" sz="1100">
                        <a:effectLst/>
                        <a:latin typeface="Arial"/>
                        <a:ea typeface="Calibri"/>
                        <a:cs typeface="Times New Roman"/>
                      </a:endParaRPr>
                    </a:p>
                  </a:txBody>
                  <a:tcPr marL="42010" marR="42010" marT="0" marB="0"/>
                </a:tc>
                <a:tc>
                  <a:txBody>
                    <a:bodyPr/>
                    <a:lstStyle/>
                    <a:p>
                      <a:pPr>
                        <a:spcAft>
                          <a:spcPts val="0"/>
                        </a:spcAft>
                      </a:pPr>
                      <a:r>
                        <a:rPr lang="en-GB" sz="1100" dirty="0">
                          <a:effectLst/>
                        </a:rPr>
                        <a:t>SlideShare</a:t>
                      </a:r>
                    </a:p>
                    <a:p>
                      <a:pPr>
                        <a:spcAft>
                          <a:spcPts val="0"/>
                        </a:spcAft>
                      </a:pPr>
                      <a:r>
                        <a:rPr lang="en-GB" sz="1100" dirty="0">
                          <a:effectLst/>
                        </a:rPr>
                        <a:t>Prezi</a:t>
                      </a:r>
                    </a:p>
                    <a:p>
                      <a:pPr>
                        <a:spcAft>
                          <a:spcPts val="0"/>
                        </a:spcAft>
                      </a:pPr>
                      <a:r>
                        <a:rPr lang="en-GB" sz="1100" dirty="0">
                          <a:effectLst/>
                        </a:rPr>
                        <a:t>Google Documents</a:t>
                      </a:r>
                    </a:p>
                    <a:p>
                      <a:pPr>
                        <a:spcAft>
                          <a:spcPts val="0"/>
                        </a:spcAft>
                      </a:pPr>
                      <a:r>
                        <a:rPr lang="en-GB" sz="1100" dirty="0">
                          <a:effectLst/>
                        </a:rPr>
                        <a:t>Creative Commons</a:t>
                      </a:r>
                    </a:p>
                    <a:p>
                      <a:pPr>
                        <a:spcAft>
                          <a:spcPts val="0"/>
                        </a:spcAft>
                      </a:pPr>
                      <a:r>
                        <a:rPr lang="en-GB" sz="1100" dirty="0">
                          <a:effectLst/>
                        </a:rPr>
                        <a:t> </a:t>
                      </a:r>
                      <a:endParaRPr lang="en-GB" sz="1100" dirty="0">
                        <a:effectLst/>
                        <a:latin typeface="Arial"/>
                        <a:ea typeface="Calibri"/>
                        <a:cs typeface="Times New Roman"/>
                      </a:endParaRPr>
                    </a:p>
                  </a:txBody>
                  <a:tcPr marL="42010" marR="42010" marT="0" marB="0"/>
                </a:tc>
              </a:tr>
            </a:tbl>
          </a:graphicData>
        </a:graphic>
      </p:graphicFrame>
      <p:graphicFrame>
        <p:nvGraphicFramePr>
          <p:cNvPr id="10" name="Content Placeholder 9"/>
          <p:cNvGraphicFramePr>
            <a:graphicFrameLocks noGrp="1"/>
          </p:cNvGraphicFramePr>
          <p:nvPr>
            <p:ph sz="half" idx="2"/>
            <p:extLst>
              <p:ext uri="{D42A27DB-BD31-4B8C-83A1-F6EECF244321}">
                <p14:modId xmlns:p14="http://schemas.microsoft.com/office/powerpoint/2010/main" val="1603286944"/>
              </p:ext>
            </p:extLst>
          </p:nvPr>
        </p:nvGraphicFramePr>
        <p:xfrm>
          <a:off x="4825564" y="2137230"/>
          <a:ext cx="3594972" cy="3713226"/>
        </p:xfrm>
        <a:graphic>
          <a:graphicData uri="http://schemas.openxmlformats.org/drawingml/2006/table">
            <a:tbl>
              <a:tblPr firstRow="1" firstCol="1" bandRow="1" bandCol="1">
                <a:tableStyleId>{5C22544A-7EE6-4342-B048-85BDC9FD1C3A}</a:tableStyleId>
              </a:tblPr>
              <a:tblGrid>
                <a:gridCol w="466516"/>
                <a:gridCol w="1834313"/>
                <a:gridCol w="1294143"/>
              </a:tblGrid>
              <a:tr h="107359">
                <a:tc>
                  <a:txBody>
                    <a:bodyPr/>
                    <a:lstStyle/>
                    <a:p>
                      <a:pPr>
                        <a:lnSpc>
                          <a:spcPct val="115000"/>
                        </a:lnSpc>
                        <a:spcAft>
                          <a:spcPts val="0"/>
                        </a:spcAft>
                      </a:pPr>
                      <a:r>
                        <a:rPr lang="en-GB" sz="1100" dirty="0">
                          <a:effectLst/>
                        </a:rPr>
                        <a:t>Week</a:t>
                      </a:r>
                      <a:endParaRPr lang="en-GB" sz="1100" dirty="0">
                        <a:effectLst/>
                        <a:latin typeface="Arial"/>
                        <a:ea typeface="Calibri"/>
                        <a:cs typeface="Times New Roman"/>
                      </a:endParaRPr>
                    </a:p>
                  </a:txBody>
                  <a:tcPr marL="42010" marR="42010" marT="0" marB="0"/>
                </a:tc>
                <a:tc>
                  <a:txBody>
                    <a:bodyPr/>
                    <a:lstStyle/>
                    <a:p>
                      <a:pPr>
                        <a:lnSpc>
                          <a:spcPct val="115000"/>
                        </a:lnSpc>
                        <a:spcAft>
                          <a:spcPts val="0"/>
                        </a:spcAft>
                      </a:pPr>
                      <a:r>
                        <a:rPr lang="en-GB" sz="1100">
                          <a:effectLst/>
                        </a:rPr>
                        <a:t>Themes</a:t>
                      </a:r>
                      <a:endParaRPr lang="en-GB" sz="1100">
                        <a:effectLst/>
                        <a:latin typeface="Arial"/>
                        <a:ea typeface="Calibri"/>
                        <a:cs typeface="Times New Roman"/>
                      </a:endParaRPr>
                    </a:p>
                  </a:txBody>
                  <a:tcPr marL="42010" marR="42010" marT="0" marB="0"/>
                </a:tc>
                <a:tc>
                  <a:txBody>
                    <a:bodyPr/>
                    <a:lstStyle/>
                    <a:p>
                      <a:pPr>
                        <a:lnSpc>
                          <a:spcPct val="115000"/>
                        </a:lnSpc>
                        <a:spcAft>
                          <a:spcPts val="0"/>
                        </a:spcAft>
                      </a:pPr>
                      <a:r>
                        <a:rPr lang="en-GB" sz="1100">
                          <a:effectLst/>
                        </a:rPr>
                        <a:t>Tool</a:t>
                      </a:r>
                      <a:endParaRPr lang="en-GB" sz="1100">
                        <a:effectLst/>
                        <a:latin typeface="Arial"/>
                        <a:ea typeface="Calibri"/>
                        <a:cs typeface="Times New Roman"/>
                      </a:endParaRPr>
                    </a:p>
                  </a:txBody>
                  <a:tcPr marL="42010" marR="42010" marT="0" marB="0"/>
                </a:tc>
              </a:tr>
              <a:tr h="513456">
                <a:tc>
                  <a:txBody>
                    <a:bodyPr/>
                    <a:lstStyle/>
                    <a:p>
                      <a:pPr>
                        <a:spcAft>
                          <a:spcPts val="0"/>
                        </a:spcAft>
                      </a:pPr>
                      <a:r>
                        <a:rPr lang="en-GB" sz="1100" dirty="0">
                          <a:effectLst/>
                        </a:rPr>
                        <a:t>5</a:t>
                      </a:r>
                      <a:endParaRPr lang="en-GB" sz="1100" dirty="0">
                        <a:effectLst/>
                        <a:latin typeface="Arial"/>
                        <a:ea typeface="Calibri"/>
                        <a:cs typeface="Times New Roman"/>
                      </a:endParaRPr>
                    </a:p>
                  </a:txBody>
                  <a:tcPr marL="42010" marR="42010" marT="0" marB="0"/>
                </a:tc>
                <a:tc>
                  <a:txBody>
                    <a:bodyPr/>
                    <a:lstStyle/>
                    <a:p>
                      <a:pPr>
                        <a:spcAft>
                          <a:spcPts val="0"/>
                        </a:spcAft>
                      </a:pPr>
                      <a:r>
                        <a:rPr lang="en-GB" sz="1100" dirty="0">
                          <a:effectLst/>
                        </a:rPr>
                        <a:t>Sharing content you’ve created</a:t>
                      </a:r>
                    </a:p>
                    <a:p>
                      <a:pPr>
                        <a:spcAft>
                          <a:spcPts val="0"/>
                        </a:spcAft>
                      </a:pPr>
                      <a:r>
                        <a:rPr lang="en-GB" sz="1100" dirty="0">
                          <a:effectLst/>
                        </a:rPr>
                        <a:t> </a:t>
                      </a:r>
                      <a:endParaRPr lang="en-GB" sz="1100" dirty="0">
                        <a:effectLst/>
                        <a:latin typeface="Arial"/>
                        <a:ea typeface="Calibri"/>
                        <a:cs typeface="Times New Roman"/>
                      </a:endParaRPr>
                    </a:p>
                  </a:txBody>
                  <a:tcPr marL="42010" marR="42010" marT="0" marB="0"/>
                </a:tc>
                <a:tc>
                  <a:txBody>
                    <a:bodyPr/>
                    <a:lstStyle/>
                    <a:p>
                      <a:pPr>
                        <a:spcAft>
                          <a:spcPts val="0"/>
                        </a:spcAft>
                      </a:pPr>
                      <a:r>
                        <a:rPr lang="en-GB" sz="1100">
                          <a:effectLst/>
                        </a:rPr>
                        <a:t>SlideShare</a:t>
                      </a:r>
                    </a:p>
                    <a:p>
                      <a:pPr>
                        <a:spcAft>
                          <a:spcPts val="0"/>
                        </a:spcAft>
                      </a:pPr>
                      <a:r>
                        <a:rPr lang="en-GB" sz="1100">
                          <a:effectLst/>
                        </a:rPr>
                        <a:t>Prezi</a:t>
                      </a:r>
                    </a:p>
                    <a:p>
                      <a:pPr>
                        <a:spcAft>
                          <a:spcPts val="0"/>
                        </a:spcAft>
                      </a:pPr>
                      <a:r>
                        <a:rPr lang="en-GB" sz="1100">
                          <a:effectLst/>
                        </a:rPr>
                        <a:t>Google Documents</a:t>
                      </a:r>
                    </a:p>
                    <a:p>
                      <a:pPr>
                        <a:spcAft>
                          <a:spcPts val="0"/>
                        </a:spcAft>
                      </a:pPr>
                      <a:r>
                        <a:rPr lang="en-GB" sz="1100">
                          <a:effectLst/>
                        </a:rPr>
                        <a:t>Creative Commons</a:t>
                      </a:r>
                    </a:p>
                    <a:p>
                      <a:pPr>
                        <a:spcAft>
                          <a:spcPts val="0"/>
                        </a:spcAft>
                      </a:pPr>
                      <a:r>
                        <a:rPr lang="en-GB" sz="1100">
                          <a:effectLst/>
                        </a:rPr>
                        <a:t> </a:t>
                      </a:r>
                      <a:endParaRPr lang="en-GB" sz="1100">
                        <a:effectLst/>
                        <a:latin typeface="Arial"/>
                        <a:ea typeface="Calibri"/>
                        <a:cs typeface="Times New Roman"/>
                      </a:endParaRPr>
                    </a:p>
                  </a:txBody>
                  <a:tcPr marL="42010" marR="42010" marT="0" marB="0"/>
                </a:tc>
              </a:tr>
              <a:tr h="410765">
                <a:tc>
                  <a:txBody>
                    <a:bodyPr/>
                    <a:lstStyle/>
                    <a:p>
                      <a:pPr>
                        <a:spcAft>
                          <a:spcPts val="0"/>
                        </a:spcAft>
                      </a:pPr>
                      <a:r>
                        <a:rPr lang="en-GB" sz="1100">
                          <a:effectLst/>
                        </a:rPr>
                        <a:t>6</a:t>
                      </a:r>
                      <a:endParaRPr lang="en-GB" sz="1100">
                        <a:effectLst/>
                        <a:latin typeface="Arial"/>
                        <a:ea typeface="Calibri"/>
                        <a:cs typeface="Times New Roman"/>
                      </a:endParaRPr>
                    </a:p>
                  </a:txBody>
                  <a:tcPr marL="42010" marR="42010" marT="0" marB="0"/>
                </a:tc>
                <a:tc>
                  <a:txBody>
                    <a:bodyPr/>
                    <a:lstStyle/>
                    <a:p>
                      <a:pPr>
                        <a:spcAft>
                          <a:spcPts val="0"/>
                        </a:spcAft>
                      </a:pPr>
                      <a:r>
                        <a:rPr lang="en-GB" sz="1100" dirty="0">
                          <a:effectLst/>
                        </a:rPr>
                        <a:t>Images</a:t>
                      </a:r>
                    </a:p>
                    <a:p>
                      <a:pPr>
                        <a:spcAft>
                          <a:spcPts val="0"/>
                        </a:spcAft>
                      </a:pPr>
                      <a:r>
                        <a:rPr lang="en-GB" sz="1100" dirty="0">
                          <a:effectLst/>
                        </a:rPr>
                        <a:t> </a:t>
                      </a:r>
                      <a:endParaRPr lang="en-GB" sz="1100" dirty="0">
                        <a:effectLst/>
                        <a:latin typeface="Arial"/>
                        <a:ea typeface="Calibri"/>
                        <a:cs typeface="Times New Roman"/>
                      </a:endParaRPr>
                    </a:p>
                  </a:txBody>
                  <a:tcPr marL="42010" marR="42010" marT="0" marB="0"/>
                </a:tc>
                <a:tc>
                  <a:txBody>
                    <a:bodyPr/>
                    <a:lstStyle/>
                    <a:p>
                      <a:pPr>
                        <a:spcAft>
                          <a:spcPts val="0"/>
                        </a:spcAft>
                      </a:pPr>
                      <a:r>
                        <a:rPr lang="en-GB" sz="1100">
                          <a:effectLst/>
                        </a:rPr>
                        <a:t>Flickr</a:t>
                      </a:r>
                    </a:p>
                    <a:p>
                      <a:pPr>
                        <a:spcAft>
                          <a:spcPts val="0"/>
                        </a:spcAft>
                      </a:pPr>
                      <a:r>
                        <a:rPr lang="en-GB" sz="1100">
                          <a:effectLst/>
                        </a:rPr>
                        <a:t>Mashups</a:t>
                      </a:r>
                    </a:p>
                    <a:p>
                      <a:pPr>
                        <a:spcAft>
                          <a:spcPts val="0"/>
                        </a:spcAft>
                      </a:pPr>
                      <a:r>
                        <a:rPr lang="en-GB" sz="1100">
                          <a:effectLst/>
                        </a:rPr>
                        <a:t>Online Image Generators</a:t>
                      </a:r>
                    </a:p>
                    <a:p>
                      <a:pPr>
                        <a:spcAft>
                          <a:spcPts val="0"/>
                        </a:spcAft>
                      </a:pPr>
                      <a:r>
                        <a:rPr lang="en-GB" sz="1100">
                          <a:effectLst/>
                        </a:rPr>
                        <a:t> </a:t>
                      </a:r>
                      <a:endParaRPr lang="en-GB" sz="1100">
                        <a:effectLst/>
                        <a:latin typeface="Arial"/>
                        <a:ea typeface="Calibri"/>
                        <a:cs typeface="Times New Roman"/>
                      </a:endParaRPr>
                    </a:p>
                  </a:txBody>
                  <a:tcPr marL="42010" marR="42010" marT="0" marB="0"/>
                </a:tc>
              </a:tr>
              <a:tr h="410765">
                <a:tc>
                  <a:txBody>
                    <a:bodyPr/>
                    <a:lstStyle/>
                    <a:p>
                      <a:pPr>
                        <a:spcAft>
                          <a:spcPts val="0"/>
                        </a:spcAft>
                      </a:pPr>
                      <a:r>
                        <a:rPr lang="en-GB" sz="1100">
                          <a:effectLst/>
                        </a:rPr>
                        <a:t>7</a:t>
                      </a:r>
                      <a:endParaRPr lang="en-GB" sz="1100">
                        <a:effectLst/>
                        <a:latin typeface="Arial"/>
                        <a:ea typeface="Calibri"/>
                        <a:cs typeface="Times New Roman"/>
                      </a:endParaRPr>
                    </a:p>
                  </a:txBody>
                  <a:tcPr marL="42010" marR="42010" marT="0" marB="0"/>
                </a:tc>
                <a:tc>
                  <a:txBody>
                    <a:bodyPr/>
                    <a:lstStyle/>
                    <a:p>
                      <a:pPr>
                        <a:spcAft>
                          <a:spcPts val="0"/>
                        </a:spcAft>
                      </a:pPr>
                      <a:r>
                        <a:rPr lang="en-GB" sz="1100">
                          <a:effectLst/>
                        </a:rPr>
                        <a:t>Play week</a:t>
                      </a:r>
                      <a:endParaRPr lang="en-GB" sz="1100">
                        <a:effectLst/>
                        <a:latin typeface="Arial"/>
                        <a:ea typeface="Calibri"/>
                        <a:cs typeface="Times New Roman"/>
                      </a:endParaRPr>
                    </a:p>
                  </a:txBody>
                  <a:tcPr marL="42010" marR="42010" marT="0" marB="0"/>
                </a:tc>
                <a:tc>
                  <a:txBody>
                    <a:bodyPr/>
                    <a:lstStyle/>
                    <a:p>
                      <a:pPr>
                        <a:spcAft>
                          <a:spcPts val="0"/>
                        </a:spcAft>
                      </a:pPr>
                      <a:r>
                        <a:rPr lang="en-GB" sz="1100">
                          <a:effectLst/>
                        </a:rPr>
                        <a:t>MyExperiment or arts-humanities.net</a:t>
                      </a:r>
                    </a:p>
                    <a:p>
                      <a:pPr>
                        <a:spcAft>
                          <a:spcPts val="0"/>
                        </a:spcAft>
                      </a:pPr>
                      <a:r>
                        <a:rPr lang="en-GB" sz="1100">
                          <a:effectLst/>
                        </a:rPr>
                        <a:t>Wikipedia</a:t>
                      </a:r>
                    </a:p>
                    <a:p>
                      <a:pPr>
                        <a:spcAft>
                          <a:spcPts val="0"/>
                        </a:spcAft>
                      </a:pPr>
                      <a:r>
                        <a:rPr lang="en-GB" sz="1100">
                          <a:effectLst/>
                        </a:rPr>
                        <a:t> </a:t>
                      </a:r>
                      <a:endParaRPr lang="en-GB" sz="1100">
                        <a:effectLst/>
                        <a:latin typeface="Arial"/>
                        <a:ea typeface="Calibri"/>
                        <a:cs typeface="Times New Roman"/>
                      </a:endParaRPr>
                    </a:p>
                  </a:txBody>
                  <a:tcPr marL="42010" marR="42010" marT="0" marB="0"/>
                </a:tc>
              </a:tr>
              <a:tr h="308074">
                <a:tc>
                  <a:txBody>
                    <a:bodyPr/>
                    <a:lstStyle/>
                    <a:p>
                      <a:pPr>
                        <a:spcAft>
                          <a:spcPts val="0"/>
                        </a:spcAft>
                      </a:pPr>
                      <a:r>
                        <a:rPr lang="en-GB" sz="1100">
                          <a:effectLst/>
                        </a:rPr>
                        <a:t>8</a:t>
                      </a:r>
                      <a:endParaRPr lang="en-GB" sz="1100">
                        <a:effectLst/>
                        <a:latin typeface="Arial"/>
                        <a:ea typeface="Calibri"/>
                        <a:cs typeface="Times New Roman"/>
                      </a:endParaRPr>
                    </a:p>
                  </a:txBody>
                  <a:tcPr marL="42010" marR="42010" marT="0" marB="0"/>
                </a:tc>
                <a:tc>
                  <a:txBody>
                    <a:bodyPr/>
                    <a:lstStyle/>
                    <a:p>
                      <a:pPr>
                        <a:spcAft>
                          <a:spcPts val="0"/>
                        </a:spcAft>
                      </a:pPr>
                      <a:r>
                        <a:rPr lang="en-GB" sz="1100">
                          <a:effectLst/>
                        </a:rPr>
                        <a:t>Audio-Visual</a:t>
                      </a:r>
                    </a:p>
                    <a:p>
                      <a:pPr>
                        <a:spcAft>
                          <a:spcPts val="0"/>
                        </a:spcAft>
                      </a:pPr>
                      <a:r>
                        <a:rPr lang="en-GB" sz="1100">
                          <a:effectLst/>
                        </a:rPr>
                        <a:t> </a:t>
                      </a:r>
                      <a:endParaRPr lang="en-GB" sz="1100">
                        <a:effectLst/>
                        <a:latin typeface="Arial"/>
                        <a:ea typeface="Calibri"/>
                        <a:cs typeface="Times New Roman"/>
                      </a:endParaRPr>
                    </a:p>
                  </a:txBody>
                  <a:tcPr marL="42010" marR="42010" marT="0" marB="0"/>
                </a:tc>
                <a:tc>
                  <a:txBody>
                    <a:bodyPr/>
                    <a:lstStyle/>
                    <a:p>
                      <a:pPr>
                        <a:spcAft>
                          <a:spcPts val="0"/>
                        </a:spcAft>
                      </a:pPr>
                      <a:r>
                        <a:rPr lang="en-GB" sz="1100">
                          <a:effectLst/>
                        </a:rPr>
                        <a:t>You Tube</a:t>
                      </a:r>
                    </a:p>
                    <a:p>
                      <a:pPr>
                        <a:spcAft>
                          <a:spcPts val="0"/>
                        </a:spcAft>
                      </a:pPr>
                      <a:r>
                        <a:rPr lang="en-GB" sz="1100">
                          <a:effectLst/>
                        </a:rPr>
                        <a:t>Podcasts</a:t>
                      </a:r>
                    </a:p>
                    <a:p>
                      <a:pPr>
                        <a:spcAft>
                          <a:spcPts val="0"/>
                        </a:spcAft>
                      </a:pPr>
                      <a:r>
                        <a:rPr lang="en-GB" sz="1100">
                          <a:effectLst/>
                        </a:rPr>
                        <a:t> </a:t>
                      </a:r>
                      <a:endParaRPr lang="en-GB" sz="1100">
                        <a:effectLst/>
                        <a:latin typeface="Arial"/>
                        <a:ea typeface="Calibri"/>
                        <a:cs typeface="Times New Roman"/>
                      </a:endParaRPr>
                    </a:p>
                  </a:txBody>
                  <a:tcPr marL="42010" marR="42010" marT="0" marB="0"/>
                </a:tc>
              </a:tr>
              <a:tr h="308074">
                <a:tc>
                  <a:txBody>
                    <a:bodyPr/>
                    <a:lstStyle/>
                    <a:p>
                      <a:pPr>
                        <a:spcAft>
                          <a:spcPts val="0"/>
                        </a:spcAft>
                      </a:pPr>
                      <a:r>
                        <a:rPr lang="en-GB" sz="1100">
                          <a:effectLst/>
                        </a:rPr>
                        <a:t>9</a:t>
                      </a:r>
                      <a:endParaRPr lang="en-GB" sz="1100">
                        <a:effectLst/>
                        <a:latin typeface="Arial"/>
                        <a:ea typeface="Calibri"/>
                        <a:cs typeface="Times New Roman"/>
                      </a:endParaRPr>
                    </a:p>
                  </a:txBody>
                  <a:tcPr marL="42010" marR="42010" marT="0" marB="0"/>
                </a:tc>
                <a:tc>
                  <a:txBody>
                    <a:bodyPr/>
                    <a:lstStyle/>
                    <a:p>
                      <a:pPr>
                        <a:spcAft>
                          <a:spcPts val="0"/>
                        </a:spcAft>
                      </a:pPr>
                      <a:r>
                        <a:rPr lang="en-GB" sz="1100">
                          <a:effectLst/>
                        </a:rPr>
                        <a:t>Reflection</a:t>
                      </a:r>
                    </a:p>
                    <a:p>
                      <a:pPr>
                        <a:spcAft>
                          <a:spcPts val="0"/>
                        </a:spcAft>
                      </a:pPr>
                      <a:r>
                        <a:rPr lang="en-GB" sz="1100">
                          <a:effectLst/>
                        </a:rPr>
                        <a:t> </a:t>
                      </a:r>
                      <a:endParaRPr lang="en-GB" sz="1100">
                        <a:effectLst/>
                        <a:latin typeface="Arial"/>
                        <a:ea typeface="Calibri"/>
                        <a:cs typeface="Times New Roman"/>
                      </a:endParaRPr>
                    </a:p>
                  </a:txBody>
                  <a:tcPr marL="42010" marR="42010" marT="0" marB="0"/>
                </a:tc>
                <a:tc>
                  <a:txBody>
                    <a:bodyPr/>
                    <a:lstStyle/>
                    <a:p>
                      <a:pPr>
                        <a:spcAft>
                          <a:spcPts val="0"/>
                        </a:spcAft>
                      </a:pPr>
                      <a:r>
                        <a:rPr lang="en-GB" sz="1100" dirty="0">
                          <a:effectLst/>
                        </a:rPr>
                        <a:t>Bristol Online Surveys</a:t>
                      </a:r>
                    </a:p>
                    <a:p>
                      <a:pPr>
                        <a:spcAft>
                          <a:spcPts val="0"/>
                        </a:spcAft>
                      </a:pPr>
                      <a:r>
                        <a:rPr lang="en-GB" sz="1100" dirty="0">
                          <a:effectLst/>
                        </a:rPr>
                        <a:t>WordPress</a:t>
                      </a:r>
                    </a:p>
                    <a:p>
                      <a:pPr>
                        <a:spcAft>
                          <a:spcPts val="0"/>
                        </a:spcAft>
                      </a:pPr>
                      <a:r>
                        <a:rPr lang="en-GB" sz="1100" dirty="0">
                          <a:effectLst/>
                        </a:rPr>
                        <a:t> </a:t>
                      </a:r>
                      <a:endParaRPr lang="en-GB" sz="1100" dirty="0">
                        <a:effectLst/>
                        <a:latin typeface="Arial"/>
                        <a:ea typeface="Calibri"/>
                        <a:cs typeface="Times New Roman"/>
                      </a:endParaRPr>
                    </a:p>
                  </a:txBody>
                  <a:tcPr marL="42010" marR="42010" marT="0" marB="0"/>
                </a:tc>
              </a:tr>
            </a:tbl>
          </a:graphicData>
        </a:graphic>
      </p:graphicFrame>
    </p:spTree>
    <p:extLst>
      <p:ext uri="{BB962C8B-B14F-4D97-AF65-F5344CB8AC3E}">
        <p14:creationId xmlns:p14="http://schemas.microsoft.com/office/powerpoint/2010/main" val="30948987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25 Research Things participants</a:t>
            </a:r>
            <a:endParaRPr lang="en-GB" dirty="0"/>
          </a:p>
        </p:txBody>
      </p:sp>
      <p:sp>
        <p:nvSpPr>
          <p:cNvPr id="3" name="Content Placeholder 2"/>
          <p:cNvSpPr>
            <a:spLocks noGrp="1"/>
          </p:cNvSpPr>
          <p:nvPr>
            <p:ph sz="half" idx="1"/>
          </p:nvPr>
        </p:nvSpPr>
        <p:spPr/>
        <p:txBody>
          <a:bodyPr/>
          <a:lstStyle/>
          <a:p>
            <a:r>
              <a:rPr lang="en-GB" dirty="0" smtClean="0"/>
              <a:t>The </a:t>
            </a:r>
            <a:r>
              <a:rPr lang="en-GB" dirty="0"/>
              <a:t>participants or ‘thingers</a:t>
            </a:r>
            <a:r>
              <a:rPr lang="en-GB" dirty="0" smtClean="0"/>
              <a:t>’ ranged </a:t>
            </a:r>
            <a:r>
              <a:rPr lang="en-GB" dirty="0"/>
              <a:t>from 1st year PhD students to </a:t>
            </a:r>
            <a:r>
              <a:rPr lang="en-GB" dirty="0" smtClean="0"/>
              <a:t>professors</a:t>
            </a:r>
            <a:endParaRPr lang="en-GB" dirty="0"/>
          </a:p>
          <a:p>
            <a:endParaRPr lang="en-GB"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03750" y="2367547"/>
            <a:ext cx="4038600" cy="3273843"/>
          </a:xfrm>
        </p:spPr>
      </p:pic>
    </p:spTree>
    <p:extLst>
      <p:ext uri="{BB962C8B-B14F-4D97-AF65-F5344CB8AC3E}">
        <p14:creationId xmlns:p14="http://schemas.microsoft.com/office/powerpoint/2010/main" val="35091966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Evaluation</a:t>
            </a:r>
            <a:endParaRPr lang="en-GB" dirty="0"/>
          </a:p>
        </p:txBody>
      </p:sp>
      <p:sp>
        <p:nvSpPr>
          <p:cNvPr id="3" name="Content Placeholder 2"/>
          <p:cNvSpPr>
            <a:spLocks noGrp="1"/>
          </p:cNvSpPr>
          <p:nvPr>
            <p:ph idx="1"/>
          </p:nvPr>
        </p:nvSpPr>
        <p:spPr/>
        <p:txBody>
          <a:bodyPr/>
          <a:lstStyle/>
          <a:p>
            <a:r>
              <a:rPr lang="en-GB" dirty="0" smtClean="0"/>
              <a:t>Two forms </a:t>
            </a:r>
            <a:r>
              <a:rPr lang="en-GB" dirty="0"/>
              <a:t>of data </a:t>
            </a:r>
            <a:r>
              <a:rPr lang="en-GB" dirty="0" smtClean="0"/>
              <a:t>collection:</a:t>
            </a:r>
          </a:p>
          <a:p>
            <a:pPr lvl="1"/>
            <a:r>
              <a:rPr lang="en-GB" dirty="0" smtClean="0"/>
              <a:t>Pre- </a:t>
            </a:r>
            <a:r>
              <a:rPr lang="en-GB" dirty="0"/>
              <a:t>and post-course questionnaire, run with each cohort of </a:t>
            </a:r>
            <a:r>
              <a:rPr lang="en-GB" dirty="0" smtClean="0"/>
              <a:t>participants</a:t>
            </a:r>
          </a:p>
          <a:p>
            <a:pPr lvl="2"/>
            <a:r>
              <a:rPr lang="en-GB" dirty="0" smtClean="0"/>
              <a:t>Not enough </a:t>
            </a:r>
            <a:r>
              <a:rPr lang="en-GB" dirty="0"/>
              <a:t>post-course </a:t>
            </a:r>
            <a:r>
              <a:rPr lang="en-GB" dirty="0" smtClean="0"/>
              <a:t>questionnaire completions to use in the evaluation</a:t>
            </a:r>
          </a:p>
          <a:p>
            <a:pPr lvl="1"/>
            <a:r>
              <a:rPr lang="en-GB" dirty="0" smtClean="0"/>
              <a:t>Also the blogs themselves - participants reflection </a:t>
            </a:r>
            <a:r>
              <a:rPr lang="en-GB" dirty="0"/>
              <a:t>upon their experiences, behaviours and practices as they explored the new tools and techniques, and expressing this publicly on a </a:t>
            </a:r>
            <a:r>
              <a:rPr lang="en-GB" dirty="0" smtClean="0"/>
              <a:t>blog</a:t>
            </a:r>
            <a:endParaRPr lang="en-GB" dirty="0"/>
          </a:p>
          <a:p>
            <a:pPr lvl="2"/>
            <a:r>
              <a:rPr lang="en-GB" dirty="0"/>
              <a:t>16 researchers created blogs for the first round of 25 Research Things, and 21 did so for the second </a:t>
            </a:r>
            <a:r>
              <a:rPr lang="en-GB" dirty="0" smtClean="0"/>
              <a:t>round</a:t>
            </a:r>
            <a:endParaRPr lang="en-GB" dirty="0"/>
          </a:p>
        </p:txBody>
      </p:sp>
    </p:spTree>
    <p:extLst>
      <p:ext uri="{BB962C8B-B14F-4D97-AF65-F5344CB8AC3E}">
        <p14:creationId xmlns:p14="http://schemas.microsoft.com/office/powerpoint/2010/main" val="33877884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Participants</a:t>
            </a:r>
            <a:r>
              <a:rPr lang="en-GB" dirty="0"/>
              <a:t>’ average use of </a:t>
            </a:r>
            <a:r>
              <a:rPr lang="en-GB" dirty="0" smtClean="0"/>
              <a:t>internet</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0930" y="2132856"/>
            <a:ext cx="6589422" cy="3652423"/>
          </a:xfrm>
        </p:spPr>
      </p:pic>
    </p:spTree>
    <p:extLst>
      <p:ext uri="{BB962C8B-B14F-4D97-AF65-F5344CB8AC3E}">
        <p14:creationId xmlns:p14="http://schemas.microsoft.com/office/powerpoint/2010/main" val="33440091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Participants’ experience with </a:t>
            </a:r>
            <a:r>
              <a:rPr lang="en-GB" dirty="0" smtClean="0"/>
              <a:t/>
            </a:r>
            <a:br>
              <a:rPr lang="en-GB" dirty="0" smtClean="0"/>
            </a:br>
            <a:r>
              <a:rPr lang="en-GB" dirty="0" smtClean="0"/>
              <a:t>specific </a:t>
            </a:r>
            <a:r>
              <a:rPr lang="en-GB" dirty="0"/>
              <a:t>tools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3740" y="2428278"/>
            <a:ext cx="5647619" cy="3152381"/>
          </a:xfrm>
        </p:spPr>
      </p:pic>
    </p:spTree>
    <p:extLst>
      <p:ext uri="{BB962C8B-B14F-4D97-AF65-F5344CB8AC3E}">
        <p14:creationId xmlns:p14="http://schemas.microsoft.com/office/powerpoint/2010/main" val="225801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GB" smtClean="0"/>
              <a:t>University of Huddersfield - profile</a:t>
            </a:r>
          </a:p>
        </p:txBody>
      </p:sp>
      <p:sp>
        <p:nvSpPr>
          <p:cNvPr id="19459" name="Content Placeholder 2"/>
          <p:cNvSpPr>
            <a:spLocks noGrp="1"/>
          </p:cNvSpPr>
          <p:nvPr>
            <p:ph type="body" sz="half" idx="1"/>
          </p:nvPr>
        </p:nvSpPr>
        <p:spPr>
          <a:xfrm>
            <a:off x="412750" y="2205038"/>
            <a:ext cx="4038600" cy="3598862"/>
          </a:xfrm>
        </p:spPr>
        <p:txBody>
          <a:bodyPr/>
          <a:lstStyle/>
          <a:p>
            <a:r>
              <a:rPr lang="en-GB" sz="2000" dirty="0" smtClean="0"/>
              <a:t>Medium-sized University in the north of England</a:t>
            </a:r>
          </a:p>
          <a:p>
            <a:r>
              <a:rPr lang="en-GB" sz="2000" dirty="0" smtClean="0"/>
              <a:t>24,000 students (16,000 FTE); 7,500 p/t</a:t>
            </a:r>
          </a:p>
          <a:p>
            <a:r>
              <a:rPr lang="en-GB" sz="2000" dirty="0" smtClean="0"/>
              <a:t>57% female; 68% mature; 19% declared non-white</a:t>
            </a:r>
          </a:p>
          <a:p>
            <a:r>
              <a:rPr lang="en-GB" sz="2000" dirty="0"/>
              <a:t>Broad spread of courses </a:t>
            </a:r>
          </a:p>
          <a:p>
            <a:r>
              <a:rPr lang="en-GB" sz="2000" dirty="0" smtClean="0"/>
              <a:t>Increasing international focus</a:t>
            </a:r>
          </a:p>
          <a:p>
            <a:r>
              <a:rPr lang="en-GB" sz="2000" dirty="0" smtClean="0"/>
              <a:t>Growing research portfolio</a:t>
            </a:r>
          </a:p>
        </p:txBody>
      </p:sp>
      <p:pic>
        <p:nvPicPr>
          <p:cNvPr id="19460" name="Picture 6" descr="Campus Images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2214563"/>
            <a:ext cx="45370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52852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motivated them to join?</a:t>
            </a:r>
          </a:p>
        </p:txBody>
      </p:sp>
      <p:sp>
        <p:nvSpPr>
          <p:cNvPr id="3" name="Content Placeholder 2"/>
          <p:cNvSpPr>
            <a:spLocks noGrp="1"/>
          </p:cNvSpPr>
          <p:nvPr>
            <p:ph idx="1"/>
          </p:nvPr>
        </p:nvSpPr>
        <p:spPr/>
        <p:txBody>
          <a:bodyPr/>
          <a:lstStyle/>
          <a:p>
            <a:r>
              <a:rPr lang="en-GB" dirty="0" smtClean="0"/>
              <a:t>50% expressed </a:t>
            </a:r>
            <a:r>
              <a:rPr lang="en-GB" dirty="0"/>
              <a:t>a desire to improve their existing skills and learn more about these </a:t>
            </a:r>
            <a:r>
              <a:rPr lang="en-GB" dirty="0" smtClean="0"/>
              <a:t>technologies</a:t>
            </a:r>
          </a:p>
          <a:p>
            <a:pPr lvl="1"/>
            <a:r>
              <a:rPr lang="en-GB" dirty="0" smtClean="0"/>
              <a:t>learning </a:t>
            </a:r>
            <a:r>
              <a:rPr lang="en-GB" dirty="0"/>
              <a:t>completely new </a:t>
            </a:r>
            <a:r>
              <a:rPr lang="en-GB" dirty="0" smtClean="0"/>
              <a:t>skills, or</a:t>
            </a:r>
          </a:p>
          <a:p>
            <a:pPr lvl="1"/>
            <a:r>
              <a:rPr lang="en-GB" dirty="0" smtClean="0"/>
              <a:t>understanding </a:t>
            </a:r>
            <a:r>
              <a:rPr lang="en-GB" dirty="0"/>
              <a:t>how the tools they use in their social lives might benefit their professional practice, in terms of both research and </a:t>
            </a:r>
            <a:r>
              <a:rPr lang="en-GB" dirty="0" smtClean="0"/>
              <a:t>teaching</a:t>
            </a:r>
          </a:p>
          <a:p>
            <a:r>
              <a:rPr lang="en-GB" dirty="0" smtClean="0"/>
              <a:t>Several </a:t>
            </a:r>
            <a:r>
              <a:rPr lang="en-GB" dirty="0"/>
              <a:t>participants saw these tools as new ways to connect with people -- building professional networks and communicating their research </a:t>
            </a:r>
            <a:r>
              <a:rPr lang="en-GB" dirty="0" smtClean="0"/>
              <a:t>outcomes</a:t>
            </a:r>
          </a:p>
        </p:txBody>
      </p:sp>
    </p:spTree>
    <p:extLst>
      <p:ext uri="{BB962C8B-B14F-4D97-AF65-F5344CB8AC3E}">
        <p14:creationId xmlns:p14="http://schemas.microsoft.com/office/powerpoint/2010/main" val="38937127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motivated them to join?</a:t>
            </a:r>
          </a:p>
        </p:txBody>
      </p:sp>
      <p:sp>
        <p:nvSpPr>
          <p:cNvPr id="3" name="Content Placeholder 2"/>
          <p:cNvSpPr>
            <a:spLocks noGrp="1"/>
          </p:cNvSpPr>
          <p:nvPr>
            <p:ph idx="1"/>
          </p:nvPr>
        </p:nvSpPr>
        <p:spPr/>
        <p:txBody>
          <a:bodyPr/>
          <a:lstStyle/>
          <a:p>
            <a:r>
              <a:rPr lang="en-GB" dirty="0"/>
              <a:t>Most researchers joined the course to learn something useful</a:t>
            </a:r>
            <a:r>
              <a:rPr lang="en-GB" dirty="0" smtClean="0"/>
              <a:t>, but </a:t>
            </a:r>
            <a:r>
              <a:rPr lang="en-GB" dirty="0"/>
              <a:t>also to enjoy </a:t>
            </a:r>
            <a:r>
              <a:rPr lang="en-GB" dirty="0" smtClean="0"/>
              <a:t>themselves</a:t>
            </a:r>
          </a:p>
          <a:p>
            <a:r>
              <a:rPr lang="en-GB" dirty="0" smtClean="0"/>
              <a:t>We </a:t>
            </a:r>
            <a:r>
              <a:rPr lang="en-GB" dirty="0"/>
              <a:t>tried to meet </a:t>
            </a:r>
            <a:r>
              <a:rPr lang="en-GB" dirty="0" smtClean="0"/>
              <a:t>these aspirations </a:t>
            </a:r>
            <a:r>
              <a:rPr lang="en-GB" dirty="0"/>
              <a:t>through our course </a:t>
            </a:r>
            <a:r>
              <a:rPr lang="en-GB" dirty="0" smtClean="0"/>
              <a:t>design</a:t>
            </a:r>
          </a:p>
          <a:p>
            <a:pPr lvl="1"/>
            <a:r>
              <a:rPr lang="en-GB" dirty="0" smtClean="0"/>
              <a:t>The </a:t>
            </a:r>
            <a:r>
              <a:rPr lang="en-GB" dirty="0"/>
              <a:t>primary </a:t>
            </a:r>
            <a:r>
              <a:rPr lang="en-GB" dirty="0" smtClean="0"/>
              <a:t>focus of </a:t>
            </a:r>
            <a:r>
              <a:rPr lang="en-GB" dirty="0"/>
              <a:t>each ‘thing’ was the tool’s potential research application</a:t>
            </a:r>
            <a:r>
              <a:rPr lang="en-GB" dirty="0" smtClean="0"/>
              <a:t>, but we </a:t>
            </a:r>
            <a:r>
              <a:rPr lang="en-GB" dirty="0"/>
              <a:t>also showed some lighter-hearted </a:t>
            </a:r>
            <a:r>
              <a:rPr lang="en-GB" dirty="0" smtClean="0"/>
              <a:t>uses</a:t>
            </a:r>
          </a:p>
          <a:p>
            <a:pPr lvl="1"/>
            <a:r>
              <a:rPr lang="en-GB" dirty="0" smtClean="0"/>
              <a:t>Comments </a:t>
            </a:r>
            <a:r>
              <a:rPr lang="en-GB" dirty="0"/>
              <a:t>in </a:t>
            </a:r>
            <a:r>
              <a:rPr lang="en-GB" dirty="0" smtClean="0"/>
              <a:t>the weekly </a:t>
            </a:r>
            <a:r>
              <a:rPr lang="en-GB" dirty="0"/>
              <a:t>blogs suggest that these ‘fun’ elements were </a:t>
            </a:r>
            <a:r>
              <a:rPr lang="en-GB" dirty="0" smtClean="0"/>
              <a:t>important in </a:t>
            </a:r>
            <a:r>
              <a:rPr lang="en-GB" dirty="0"/>
              <a:t>keeping participants </a:t>
            </a:r>
            <a:r>
              <a:rPr lang="en-GB" dirty="0" smtClean="0"/>
              <a:t>motivated</a:t>
            </a:r>
            <a:endParaRPr lang="en-GB" dirty="0"/>
          </a:p>
        </p:txBody>
      </p:sp>
    </p:spTree>
    <p:extLst>
      <p:ext uri="{BB962C8B-B14F-4D97-AF65-F5344CB8AC3E}">
        <p14:creationId xmlns:p14="http://schemas.microsoft.com/office/powerpoint/2010/main" val="12879884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Success of the course</a:t>
            </a:r>
            <a:endParaRPr lang="en-GB" dirty="0"/>
          </a:p>
        </p:txBody>
      </p:sp>
      <p:sp>
        <p:nvSpPr>
          <p:cNvPr id="3" name="Content Placeholder 2"/>
          <p:cNvSpPr>
            <a:spLocks noGrp="1"/>
          </p:cNvSpPr>
          <p:nvPr>
            <p:ph idx="1"/>
          </p:nvPr>
        </p:nvSpPr>
        <p:spPr>
          <a:xfrm>
            <a:off x="412750" y="2205038"/>
            <a:ext cx="8229600" cy="1295970"/>
          </a:xfrm>
        </p:spPr>
        <p:txBody>
          <a:bodyPr/>
          <a:lstStyle/>
          <a:p>
            <a:r>
              <a:rPr lang="en-GB" dirty="0"/>
              <a:t>The course clearly succeeded in its aim to introduce researchers to new tools and techniques. In some cases, these were tools that they had never used before:</a:t>
            </a:r>
          </a:p>
          <a:p>
            <a:pPr marL="0" indent="0" algn="ctr">
              <a:buNone/>
            </a:pPr>
            <a:endParaRPr lang="en-GB" i="1" dirty="0" smtClean="0"/>
          </a:p>
          <a:p>
            <a:pPr marL="0" indent="0">
              <a:buNone/>
            </a:pPr>
            <a:endParaRPr lang="en-GB" dirty="0"/>
          </a:p>
        </p:txBody>
      </p:sp>
      <p:graphicFrame>
        <p:nvGraphicFramePr>
          <p:cNvPr id="6" name="Diagram 5"/>
          <p:cNvGraphicFramePr/>
          <p:nvPr>
            <p:extLst>
              <p:ext uri="{D42A27DB-BD31-4B8C-83A1-F6EECF244321}">
                <p14:modId xmlns:p14="http://schemas.microsoft.com/office/powerpoint/2010/main" val="2852069252"/>
              </p:ext>
            </p:extLst>
          </p:nvPr>
        </p:nvGraphicFramePr>
        <p:xfrm>
          <a:off x="899592" y="3645024"/>
          <a:ext cx="7128792" cy="18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12506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Success of the course</a:t>
            </a:r>
            <a:endParaRPr lang="en-GB" dirty="0"/>
          </a:p>
        </p:txBody>
      </p:sp>
      <p:sp>
        <p:nvSpPr>
          <p:cNvPr id="3" name="Content Placeholder 2"/>
          <p:cNvSpPr>
            <a:spLocks noGrp="1"/>
          </p:cNvSpPr>
          <p:nvPr>
            <p:ph idx="1"/>
          </p:nvPr>
        </p:nvSpPr>
        <p:spPr>
          <a:xfrm>
            <a:off x="412750" y="2205038"/>
            <a:ext cx="8229600" cy="1800026"/>
          </a:xfrm>
        </p:spPr>
        <p:txBody>
          <a:bodyPr/>
          <a:lstStyle/>
          <a:p>
            <a:r>
              <a:rPr lang="en-GB" dirty="0" smtClean="0"/>
              <a:t>Researchers </a:t>
            </a:r>
            <a:r>
              <a:rPr lang="en-GB" dirty="0"/>
              <a:t>had another chance to re-examine (in a more structured way) tools that they had previously experimented with, but had never fully understood or integrated into their research activity:</a:t>
            </a:r>
          </a:p>
          <a:p>
            <a:endParaRPr lang="en-GB" dirty="0" smtClean="0"/>
          </a:p>
        </p:txBody>
      </p:sp>
      <p:graphicFrame>
        <p:nvGraphicFramePr>
          <p:cNvPr id="5" name="Diagram 4"/>
          <p:cNvGraphicFramePr/>
          <p:nvPr>
            <p:extLst>
              <p:ext uri="{D42A27DB-BD31-4B8C-83A1-F6EECF244321}">
                <p14:modId xmlns:p14="http://schemas.microsoft.com/office/powerpoint/2010/main" val="2963087365"/>
              </p:ext>
            </p:extLst>
          </p:nvPr>
        </p:nvGraphicFramePr>
        <p:xfrm>
          <a:off x="791580" y="4049777"/>
          <a:ext cx="7560840" cy="1938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90064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Dispelling myths</a:t>
            </a:r>
            <a:endParaRPr lang="en-GB" dirty="0"/>
          </a:p>
        </p:txBody>
      </p:sp>
      <p:sp>
        <p:nvSpPr>
          <p:cNvPr id="3" name="Content Placeholder 2"/>
          <p:cNvSpPr>
            <a:spLocks noGrp="1"/>
          </p:cNvSpPr>
          <p:nvPr>
            <p:ph idx="1"/>
          </p:nvPr>
        </p:nvSpPr>
        <p:spPr>
          <a:xfrm>
            <a:off x="412750" y="2205038"/>
            <a:ext cx="8229600" cy="935930"/>
          </a:xfrm>
        </p:spPr>
        <p:txBody>
          <a:bodyPr/>
          <a:lstStyle/>
          <a:p>
            <a:r>
              <a:rPr lang="en-GB" dirty="0"/>
              <a:t>In several cases, the researchers found that social media tools were more valuable than they had expected:</a:t>
            </a:r>
          </a:p>
          <a:p>
            <a:pPr algn="ctr"/>
            <a:endParaRPr lang="en-GB" i="1" dirty="0" smtClean="0"/>
          </a:p>
          <a:p>
            <a:endParaRPr lang="en-GB" dirty="0"/>
          </a:p>
        </p:txBody>
      </p:sp>
      <p:graphicFrame>
        <p:nvGraphicFramePr>
          <p:cNvPr id="5" name="Diagram 4"/>
          <p:cNvGraphicFramePr/>
          <p:nvPr>
            <p:extLst>
              <p:ext uri="{D42A27DB-BD31-4B8C-83A1-F6EECF244321}">
                <p14:modId xmlns:p14="http://schemas.microsoft.com/office/powerpoint/2010/main" val="3250612701"/>
              </p:ext>
            </p:extLst>
          </p:nvPr>
        </p:nvGraphicFramePr>
        <p:xfrm>
          <a:off x="719572" y="3133183"/>
          <a:ext cx="7704856" cy="2456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04568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Sharing content</a:t>
            </a:r>
            <a:endParaRPr lang="en-GB" dirty="0"/>
          </a:p>
        </p:txBody>
      </p:sp>
      <p:sp>
        <p:nvSpPr>
          <p:cNvPr id="3" name="Content Placeholder 2"/>
          <p:cNvSpPr>
            <a:spLocks noGrp="1"/>
          </p:cNvSpPr>
          <p:nvPr>
            <p:ph idx="1"/>
          </p:nvPr>
        </p:nvSpPr>
        <p:spPr>
          <a:xfrm>
            <a:off x="412750" y="2205038"/>
            <a:ext cx="8229600" cy="575890"/>
          </a:xfrm>
        </p:spPr>
        <p:txBody>
          <a:bodyPr/>
          <a:lstStyle/>
          <a:p>
            <a:r>
              <a:rPr lang="en-GB" dirty="0" smtClean="0"/>
              <a:t>Google </a:t>
            </a:r>
            <a:r>
              <a:rPr lang="en-GB" dirty="0"/>
              <a:t>Docs was seen as a useful tool for </a:t>
            </a:r>
            <a:r>
              <a:rPr lang="en-GB" dirty="0" smtClean="0"/>
              <a:t>collaboration</a:t>
            </a:r>
          </a:p>
          <a:p>
            <a:endParaRPr lang="en-GB" dirty="0"/>
          </a:p>
        </p:txBody>
      </p:sp>
      <p:graphicFrame>
        <p:nvGraphicFramePr>
          <p:cNvPr id="5" name="Diagram 4"/>
          <p:cNvGraphicFramePr/>
          <p:nvPr>
            <p:extLst>
              <p:ext uri="{D42A27DB-BD31-4B8C-83A1-F6EECF244321}">
                <p14:modId xmlns:p14="http://schemas.microsoft.com/office/powerpoint/2010/main" val="1326118024"/>
              </p:ext>
            </p:extLst>
          </p:nvPr>
        </p:nvGraphicFramePr>
        <p:xfrm>
          <a:off x="719572" y="3155484"/>
          <a:ext cx="7704856" cy="1569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54910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Applications for teaching and learning</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03612064"/>
              </p:ext>
            </p:extLst>
          </p:nvPr>
        </p:nvGraphicFramePr>
        <p:xfrm>
          <a:off x="412750" y="2205038"/>
          <a:ext cx="8229600" cy="3598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76032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Enabling informed choices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2048653"/>
              </p:ext>
            </p:extLst>
          </p:nvPr>
        </p:nvGraphicFramePr>
        <p:xfrm>
          <a:off x="412750" y="2205038"/>
          <a:ext cx="8229600" cy="3598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4353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Developing a community</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76771179"/>
              </p:ext>
            </p:extLst>
          </p:nvPr>
        </p:nvGraphicFramePr>
        <p:xfrm>
          <a:off x="412750" y="2205038"/>
          <a:ext cx="8229600" cy="3598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15979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could we have done better?</a:t>
            </a:r>
            <a:endParaRPr lang="en-GB" dirty="0"/>
          </a:p>
        </p:txBody>
      </p:sp>
      <p:sp>
        <p:nvSpPr>
          <p:cNvPr id="3" name="Content Placeholder 2"/>
          <p:cNvSpPr>
            <a:spLocks noGrp="1"/>
          </p:cNvSpPr>
          <p:nvPr>
            <p:ph idx="1"/>
          </p:nvPr>
        </p:nvSpPr>
        <p:spPr/>
        <p:txBody>
          <a:bodyPr/>
          <a:lstStyle/>
          <a:p>
            <a:r>
              <a:rPr lang="en-GB" dirty="0"/>
              <a:t>The majority of participants </a:t>
            </a:r>
            <a:r>
              <a:rPr lang="en-GB" dirty="0" smtClean="0"/>
              <a:t>didn’t make </a:t>
            </a:r>
            <a:r>
              <a:rPr lang="en-GB" dirty="0"/>
              <a:t>it beyond the first couple </a:t>
            </a:r>
            <a:r>
              <a:rPr lang="en-GB" dirty="0" smtClean="0"/>
              <a:t>of weeks</a:t>
            </a:r>
            <a:r>
              <a:rPr lang="en-GB" dirty="0"/>
              <a:t>; from their blogs, it seems </a:t>
            </a:r>
            <a:r>
              <a:rPr lang="en-GB" dirty="0" smtClean="0"/>
              <a:t>that they </a:t>
            </a:r>
            <a:r>
              <a:rPr lang="en-GB" dirty="0"/>
              <a:t>struggled with the first few </a:t>
            </a:r>
            <a:r>
              <a:rPr lang="en-GB" dirty="0" smtClean="0"/>
              <a:t>exercises and </a:t>
            </a:r>
            <a:r>
              <a:rPr lang="en-GB" dirty="0"/>
              <a:t>then gave </a:t>
            </a:r>
            <a:r>
              <a:rPr lang="en-GB" dirty="0" smtClean="0"/>
              <a:t>up</a:t>
            </a:r>
          </a:p>
          <a:p>
            <a:endParaRPr lang="en-GB" dirty="0" smtClean="0"/>
          </a:p>
          <a:p>
            <a:r>
              <a:rPr lang="en-GB" dirty="0" smtClean="0"/>
              <a:t>On </a:t>
            </a:r>
            <a:r>
              <a:rPr lang="en-GB" dirty="0"/>
              <a:t>reflection, the </a:t>
            </a:r>
            <a:r>
              <a:rPr lang="en-GB" dirty="0" smtClean="0"/>
              <a:t>25 Research Things team </a:t>
            </a:r>
            <a:r>
              <a:rPr lang="en-GB" dirty="0"/>
              <a:t>lost ‘the educational narrative’ and should have been more visible</a:t>
            </a:r>
            <a:endParaRPr lang="en-GB" dirty="0" smtClean="0"/>
          </a:p>
          <a:p>
            <a:r>
              <a:rPr lang="en-GB" dirty="0" smtClean="0"/>
              <a:t>Time was another issue - particularly </a:t>
            </a:r>
            <a:r>
              <a:rPr lang="en-GB" dirty="0"/>
              <a:t>the volume of material each </a:t>
            </a:r>
            <a:r>
              <a:rPr lang="en-GB" dirty="0" smtClean="0"/>
              <a:t>week and </a:t>
            </a:r>
            <a:r>
              <a:rPr lang="en-GB" dirty="0"/>
              <a:t>the length of the </a:t>
            </a:r>
            <a:r>
              <a:rPr lang="en-GB" dirty="0" smtClean="0"/>
              <a:t>course</a:t>
            </a:r>
            <a:endParaRPr lang="en-GB" dirty="0"/>
          </a:p>
        </p:txBody>
      </p:sp>
    </p:spTree>
    <p:extLst>
      <p:ext uri="{BB962C8B-B14F-4D97-AF65-F5344CB8AC3E}">
        <p14:creationId xmlns:p14="http://schemas.microsoft.com/office/powerpoint/2010/main" val="118309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a:xfrm>
            <a:off x="0" y="258763"/>
            <a:ext cx="8229600" cy="900112"/>
          </a:xfrm>
        </p:spPr>
        <p:txBody>
          <a:bodyPr/>
          <a:lstStyle/>
          <a:p>
            <a:endParaRPr lang="en-GB" dirty="0" smtClean="0"/>
          </a:p>
        </p:txBody>
      </p:sp>
      <p:pic>
        <p:nvPicPr>
          <p:cNvPr id="20483" name="Content Placeholder 4" descr="ia_webtrends_2007_2_1440x900.gif"/>
          <p:cNvPicPr>
            <a:picLocks noGrp="1" noChangeAspect="1"/>
          </p:cNvPicPr>
          <p:nvPr>
            <p:ph idx="4294967295"/>
          </p:nvPr>
        </p:nvPicPr>
        <p:blipFill>
          <a:blip r:embed="rId3" cstate="print"/>
          <a:srcRect/>
          <a:stretch>
            <a:fillRect/>
          </a:stretch>
        </p:blipFill>
        <p:spPr>
          <a:xfrm>
            <a:off x="0" y="235421"/>
            <a:ext cx="9144000" cy="5857875"/>
          </a:xfrm>
        </p:spPr>
      </p:pic>
    </p:spTree>
    <p:extLst>
      <p:ext uri="{BB962C8B-B14F-4D97-AF65-F5344CB8AC3E}">
        <p14:creationId xmlns:p14="http://schemas.microsoft.com/office/powerpoint/2010/main" val="2878756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programmes</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916832"/>
            <a:ext cx="7164288" cy="3267800"/>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93674" y="2422426"/>
            <a:ext cx="6254790" cy="3598862"/>
          </a:xfrm>
        </p:spPr>
      </p:pic>
    </p:spTree>
    <p:extLst>
      <p:ext uri="{BB962C8B-B14F-4D97-AF65-F5344CB8AC3E}">
        <p14:creationId xmlns:p14="http://schemas.microsoft.com/office/powerpoint/2010/main" val="58298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Looking forward</a:t>
            </a:r>
            <a:endParaRPr lang="en-GB" dirty="0"/>
          </a:p>
        </p:txBody>
      </p:sp>
      <p:sp>
        <p:nvSpPr>
          <p:cNvPr id="3" name="Content Placeholder 2"/>
          <p:cNvSpPr>
            <a:spLocks noGrp="1"/>
          </p:cNvSpPr>
          <p:nvPr>
            <p:ph sz="half" idx="1"/>
          </p:nvPr>
        </p:nvSpPr>
        <p:spPr/>
        <p:txBody>
          <a:bodyPr/>
          <a:lstStyle/>
          <a:p>
            <a:r>
              <a:rPr lang="en-GB" dirty="0" smtClean="0"/>
              <a:t>Vitae Research Developer Framework</a:t>
            </a:r>
          </a:p>
          <a:p>
            <a:pPr lvl="1"/>
            <a:r>
              <a:rPr lang="en-GB" sz="1800" dirty="0">
                <a:hlinkClick r:id="rId2"/>
              </a:rPr>
              <a:t>http://</a:t>
            </a:r>
            <a:r>
              <a:rPr lang="en-GB" sz="1800" dirty="0" smtClean="0">
                <a:hlinkClick r:id="rId2"/>
              </a:rPr>
              <a:t>www.vitae.ac.uk/researchers/428241/Researcher-Development-Framework.html</a:t>
            </a:r>
            <a:endParaRPr lang="en-GB" sz="1800" dirty="0" smtClean="0"/>
          </a:p>
          <a:p>
            <a:pPr lvl="1"/>
            <a:endParaRPr lang="en-GB" sz="1800" dirty="0"/>
          </a:p>
        </p:txBody>
      </p:sp>
      <p:sp>
        <p:nvSpPr>
          <p:cNvPr id="6" name="Content Placeholder 5"/>
          <p:cNvSpPr>
            <a:spLocks noGrp="1"/>
          </p:cNvSpPr>
          <p:nvPr>
            <p:ph sz="half" idx="2"/>
          </p:nvPr>
        </p:nvSpPr>
        <p:spPr/>
        <p:txBody>
          <a:bodyPr/>
          <a:lstStyle/>
          <a:p>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5" y="2060848"/>
            <a:ext cx="3312369" cy="3467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362" y="5353000"/>
            <a:ext cx="2724150" cy="1676400"/>
          </a:xfrm>
          <a:prstGeom prst="rect">
            <a:avLst/>
          </a:prstGeom>
        </p:spPr>
      </p:pic>
    </p:spTree>
    <p:extLst>
      <p:ext uri="{BB962C8B-B14F-4D97-AF65-F5344CB8AC3E}">
        <p14:creationId xmlns:p14="http://schemas.microsoft.com/office/powerpoint/2010/main" val="9289699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GB" dirty="0" smtClean="0"/>
              <a:t>9 Research Things</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165" y="1772816"/>
            <a:ext cx="9003339" cy="3712232"/>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err="1" smtClean="0"/>
              <a:t>Programme</a:t>
            </a:r>
            <a:r>
              <a:rPr lang="en-US" dirty="0" smtClean="0"/>
              <a:t> outline</a:t>
            </a: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597352"/>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Handbook of social media for </a:t>
            </a:r>
            <a:r>
              <a:rPr lang="en-GB" dirty="0" smtClean="0"/>
              <a:t/>
            </a:r>
            <a:br>
              <a:rPr lang="en-GB" dirty="0" smtClean="0"/>
            </a:br>
            <a:r>
              <a:rPr lang="en-GB" dirty="0" smtClean="0"/>
              <a:t>researchers </a:t>
            </a:r>
            <a:r>
              <a:rPr lang="en-GB" dirty="0"/>
              <a:t>and </a:t>
            </a:r>
            <a:r>
              <a:rPr lang="en-GB" dirty="0" smtClean="0"/>
              <a:t>supervisors</a:t>
            </a:r>
            <a:endParaRPr lang="en-GB" dirty="0"/>
          </a:p>
        </p:txBody>
      </p:sp>
      <p:sp>
        <p:nvSpPr>
          <p:cNvPr id="5" name="Content Placeholder 4"/>
          <p:cNvSpPr>
            <a:spLocks noGrp="1"/>
          </p:cNvSpPr>
          <p:nvPr>
            <p:ph sz="half" idx="1"/>
          </p:nvPr>
        </p:nvSpPr>
        <p:spPr/>
        <p:txBody>
          <a:bodyPr/>
          <a:lstStyle/>
          <a:p>
            <a:r>
              <a:rPr lang="en-GB" sz="2400" dirty="0" smtClean="0"/>
              <a:t>Written </a:t>
            </a:r>
            <a:r>
              <a:rPr lang="en-GB" sz="2400" dirty="0"/>
              <a:t>for postgraduate researchers (PGRs) and early career researchers who want to learn about the role of social media in research </a:t>
            </a:r>
            <a:r>
              <a:rPr lang="en-GB" sz="2400" dirty="0" smtClean="0"/>
              <a:t>dialogues</a:t>
            </a:r>
          </a:p>
          <a:p>
            <a:r>
              <a:rPr lang="en-GB" sz="2400" dirty="0" smtClean="0"/>
              <a:t>Some </a:t>
            </a:r>
            <a:r>
              <a:rPr lang="en-GB" sz="2400" dirty="0"/>
              <a:t>great examples of social media use amongst </a:t>
            </a:r>
            <a:r>
              <a:rPr lang="en-GB" sz="2400" dirty="0" smtClean="0"/>
              <a:t>researchers</a:t>
            </a:r>
            <a:endParaRPr lang="en-GB" sz="24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53730" y="1772816"/>
            <a:ext cx="3034694" cy="4302085"/>
          </a:xfrm>
        </p:spPr>
      </p:pic>
      <p:sp>
        <p:nvSpPr>
          <p:cNvPr id="9" name="Rectangle 8"/>
          <p:cNvSpPr/>
          <p:nvPr/>
        </p:nvSpPr>
        <p:spPr>
          <a:xfrm>
            <a:off x="5556250" y="5949280"/>
            <a:ext cx="3192214" cy="553998"/>
          </a:xfrm>
          <a:prstGeom prst="rect">
            <a:avLst/>
          </a:prstGeom>
        </p:spPr>
        <p:txBody>
          <a:bodyPr wrap="square">
            <a:spAutoFit/>
          </a:bodyPr>
          <a:lstStyle/>
          <a:p>
            <a:pPr lvl="0"/>
            <a:r>
              <a:rPr lang="en-GB" sz="1000" dirty="0">
                <a:solidFill>
                  <a:srgbClr val="000000"/>
                </a:solidFill>
              </a:rPr>
              <a:t>http://www.vitae.ac.uk/policy-practice/567271/Handbook-of-social-media-for-researchers-and-supervisors.html</a:t>
            </a:r>
          </a:p>
        </p:txBody>
      </p:sp>
    </p:spTree>
    <p:extLst>
      <p:ext uri="{BB962C8B-B14F-4D97-AF65-F5344CB8AC3E}">
        <p14:creationId xmlns:p14="http://schemas.microsoft.com/office/powerpoint/2010/main" val="30600640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A postgraduate researcher </a:t>
            </a:r>
            <a:r>
              <a:rPr lang="en-GB" dirty="0" smtClean="0"/>
              <a:t/>
            </a:r>
            <a:br>
              <a:rPr lang="en-GB" dirty="0" smtClean="0"/>
            </a:br>
            <a:r>
              <a:rPr lang="en-GB" dirty="0" smtClean="0"/>
              <a:t>discusses </a:t>
            </a:r>
            <a:r>
              <a:rPr lang="en-GB" dirty="0"/>
              <a:t>his use of wiki</a:t>
            </a:r>
            <a:r>
              <a:rPr lang="en-GB" dirty="0" smtClean="0"/>
              <a:t>:</a:t>
            </a:r>
            <a:endParaRPr lang="en-GB" dirty="0"/>
          </a:p>
        </p:txBody>
      </p:sp>
      <p:graphicFrame>
        <p:nvGraphicFramePr>
          <p:cNvPr id="8" name="Diagram 7"/>
          <p:cNvGraphicFramePr/>
          <p:nvPr>
            <p:extLst>
              <p:ext uri="{D42A27DB-BD31-4B8C-83A1-F6EECF244321}">
                <p14:modId xmlns:p14="http://schemas.microsoft.com/office/powerpoint/2010/main" val="2776229866"/>
              </p:ext>
            </p:extLst>
          </p:nvPr>
        </p:nvGraphicFramePr>
        <p:xfrm>
          <a:off x="395536" y="1844824"/>
          <a:ext cx="8280920" cy="4893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17123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GB" dirty="0" smtClean="0"/>
              <a:t>Increased support</a:t>
            </a:r>
          </a:p>
        </p:txBody>
      </p:sp>
      <p:sp>
        <p:nvSpPr>
          <p:cNvPr id="28675" name="Content Placeholder 2"/>
          <p:cNvSpPr>
            <a:spLocks noGrp="1"/>
          </p:cNvSpPr>
          <p:nvPr>
            <p:ph idx="1"/>
          </p:nvPr>
        </p:nvSpPr>
        <p:spPr/>
        <p:txBody>
          <a:bodyPr/>
          <a:lstStyle/>
          <a:p>
            <a:r>
              <a:rPr lang="en-GB" dirty="0" smtClean="0"/>
              <a:t>We aim to set aside some time in each of the Informed Researcher workshops throughout the year to discuss any issues that the ‘thingers’ are having with the course</a:t>
            </a:r>
          </a:p>
          <a:p>
            <a:endParaRPr lang="en-GB" dirty="0"/>
          </a:p>
          <a:p>
            <a:r>
              <a:rPr lang="en-GB" dirty="0"/>
              <a:t>In addition to virtual support and support from other thingers</a:t>
            </a:r>
            <a:endParaRPr lang="en-GB" dirty="0" smtClean="0"/>
          </a:p>
          <a:p>
            <a:endParaRPr lang="en-GB" dirty="0" smtClean="0"/>
          </a:p>
        </p:txBody>
      </p:sp>
    </p:spTree>
    <p:extLst>
      <p:ext uri="{BB962C8B-B14F-4D97-AF65-F5344CB8AC3E}">
        <p14:creationId xmlns:p14="http://schemas.microsoft.com/office/powerpoint/2010/main" val="25808560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GB" dirty="0" smtClean="0"/>
              <a:t>Thank you!</a:t>
            </a:r>
          </a:p>
        </p:txBody>
      </p:sp>
      <p:sp>
        <p:nvSpPr>
          <p:cNvPr id="8" name="Content Placeholder 2"/>
          <p:cNvSpPr>
            <a:spLocks noGrp="1"/>
          </p:cNvSpPr>
          <p:nvPr>
            <p:ph idx="1"/>
          </p:nvPr>
        </p:nvSpPr>
        <p:spPr>
          <a:xfrm>
            <a:off x="412750" y="2205038"/>
            <a:ext cx="8229600" cy="3598862"/>
          </a:xfrm>
        </p:spPr>
        <p:txBody>
          <a:bodyPr/>
          <a:lstStyle/>
          <a:p>
            <a:r>
              <a:rPr lang="en-GB" sz="2800" dirty="0"/>
              <a:t>http://9researchthings2012.wordpress.com</a:t>
            </a:r>
            <a:r>
              <a:rPr lang="en-GB" sz="2800" dirty="0" smtClean="0"/>
              <a:t>/</a:t>
            </a:r>
          </a:p>
          <a:p>
            <a:endParaRPr lang="en-GB" sz="2000" dirty="0" smtClean="0"/>
          </a:p>
          <a:p>
            <a:pPr eaLnBrk="1" hangingPunct="1"/>
            <a:r>
              <a:rPr lang="en-GB" sz="2800" dirty="0" smtClean="0"/>
              <a:t>This presentation</a:t>
            </a:r>
            <a:br>
              <a:rPr lang="en-GB" sz="2800" dirty="0" smtClean="0"/>
            </a:br>
            <a:r>
              <a:rPr lang="ca-ES" sz="2800" dirty="0" smtClean="0"/>
              <a:t>http://</a:t>
            </a:r>
            <a:r>
              <a:rPr lang="ca-ES" sz="2800" dirty="0"/>
              <a:t>eprints.hud.ac.uk/15009/</a:t>
            </a:r>
            <a:endParaRPr lang="en-GB" sz="2800" dirty="0" smtClean="0"/>
          </a:p>
        </p:txBody>
      </p:sp>
      <p:sp>
        <p:nvSpPr>
          <p:cNvPr id="9" name="TextBox 1"/>
          <p:cNvSpPr txBox="1">
            <a:spLocks noChangeArrowheads="1"/>
          </p:cNvSpPr>
          <p:nvPr/>
        </p:nvSpPr>
        <p:spPr bwMode="auto">
          <a:xfrm>
            <a:off x="5940425" y="4868863"/>
            <a:ext cx="2747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algn="r" eaLnBrk="1" hangingPunct="1"/>
            <a:r>
              <a:rPr lang="en-GB" sz="2000" b="1">
                <a:cs typeface="Arial" charset="0"/>
              </a:rPr>
              <a:t>Graham Stone</a:t>
            </a:r>
          </a:p>
          <a:p>
            <a:pPr algn="r" eaLnBrk="1" hangingPunct="1"/>
            <a:r>
              <a:rPr lang="en-GB" sz="2000">
                <a:cs typeface="Arial" charset="0"/>
              </a:rPr>
              <a:t>g.stone@hud.ac.uk</a:t>
            </a:r>
          </a:p>
          <a:p>
            <a:pPr algn="r" eaLnBrk="1" hangingPunct="1"/>
            <a:r>
              <a:rPr lang="en-GB" sz="2000">
                <a:cs typeface="Arial" charset="0"/>
              </a:rPr>
              <a:t>@Graham_Stone</a:t>
            </a:r>
          </a:p>
          <a:p>
            <a:pPr algn="r" eaLnBrk="1" hangingPunct="1"/>
            <a:endParaRPr lang="en-GB" sz="2000">
              <a:cs typeface="Arial" charset="0"/>
            </a:endParaRPr>
          </a:p>
        </p:txBody>
      </p:sp>
      <p:pic>
        <p:nvPicPr>
          <p:cNvPr id="10" name="Picture 4" descr="88x3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6143625"/>
            <a:ext cx="111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p:cNvSpPr txBox="1">
            <a:spLocks noChangeArrowheads="1"/>
          </p:cNvSpPr>
          <p:nvPr/>
        </p:nvSpPr>
        <p:spPr bwMode="auto">
          <a:xfrm>
            <a:off x="7215188" y="6072188"/>
            <a:ext cx="17859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eaLnBrk="1" hangingPunct="1"/>
            <a:r>
              <a:rPr lang="en-GB" sz="800">
                <a:cs typeface="Arial" charset="0"/>
              </a:rPr>
              <a:t>This work is licensed under a </a:t>
            </a:r>
            <a:r>
              <a:rPr lang="en-GB" sz="800">
                <a:cs typeface="Arial" charset="0"/>
                <a:hlinkClick r:id="rId4"/>
              </a:rPr>
              <a:t>Creative Commons Attribution 3.0 </a:t>
            </a:r>
            <a:r>
              <a:rPr lang="en-GB" sz="800">
                <a:cs typeface="Arial" charset="0"/>
              </a:rPr>
              <a:t>Unported License</a:t>
            </a:r>
          </a:p>
        </p:txBody>
      </p:sp>
    </p:spTree>
    <p:extLst>
      <p:ext uri="{BB962C8B-B14F-4D97-AF65-F5344CB8AC3E}">
        <p14:creationId xmlns:p14="http://schemas.microsoft.com/office/powerpoint/2010/main" val="223204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title"/>
          </p:nvPr>
        </p:nvSpPr>
        <p:spPr/>
        <p:txBody>
          <a:bodyPr/>
          <a:lstStyle/>
          <a:p>
            <a:r>
              <a:rPr lang="en-GB" smtClean="0"/>
              <a:t>What is Social Media?</a:t>
            </a:r>
          </a:p>
        </p:txBody>
      </p:sp>
      <p:sp>
        <p:nvSpPr>
          <p:cNvPr id="7" name="Content Placeholder 6"/>
          <p:cNvSpPr>
            <a:spLocks noGrp="1"/>
          </p:cNvSpPr>
          <p:nvPr>
            <p:ph idx="1"/>
          </p:nvPr>
        </p:nvSpPr>
        <p:spPr/>
        <p:txBody>
          <a:bodyPr/>
          <a:lstStyle/>
          <a:p>
            <a:pPr marL="0" indent="0" algn="ctr">
              <a:buFontTx/>
              <a:buNone/>
              <a:defRPr/>
            </a:pPr>
            <a:r>
              <a:rPr lang="en-US" i="1" dirty="0" smtClean="0"/>
              <a:t>“Social media is user generated content that is shared over the internet via technologies that promote engagement, sharing and collaboration”</a:t>
            </a:r>
          </a:p>
          <a:p>
            <a:pPr>
              <a:defRPr/>
            </a:pPr>
            <a:endParaRPr lang="en-GB" dirty="0" smtClean="0"/>
          </a:p>
          <a:p>
            <a:pPr marL="0" indent="0" algn="r">
              <a:buFontTx/>
              <a:buNone/>
              <a:defRPr/>
            </a:pPr>
            <a:r>
              <a:rPr lang="en-US" dirty="0" smtClean="0"/>
              <a:t>The Social Media Guide</a:t>
            </a:r>
          </a:p>
          <a:p>
            <a:pPr marL="0" indent="0" algn="r">
              <a:buFontTx/>
              <a:buNone/>
              <a:defRPr/>
            </a:pPr>
            <a:endParaRPr lang="en-US" dirty="0" smtClean="0"/>
          </a:p>
          <a:p>
            <a:pPr marL="0" indent="0" algn="r">
              <a:buFontTx/>
              <a:buNone/>
              <a:defRPr/>
            </a:pPr>
            <a:endParaRPr lang="en-US" dirty="0" smtClean="0"/>
          </a:p>
          <a:p>
            <a:pPr marL="0" indent="0" algn="r">
              <a:buFontTx/>
              <a:buNone/>
              <a:defRPr/>
            </a:pPr>
            <a:endParaRPr lang="en-GB" dirty="0"/>
          </a:p>
        </p:txBody>
      </p:sp>
    </p:spTree>
    <p:extLst>
      <p:ext uri="{BB962C8B-B14F-4D97-AF65-F5344CB8AC3E}">
        <p14:creationId xmlns:p14="http://schemas.microsoft.com/office/powerpoint/2010/main" val="15928656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 social media mean for</a:t>
            </a:r>
            <a:br>
              <a:rPr lang="en-GB" dirty="0"/>
            </a:br>
            <a:r>
              <a:rPr lang="en-GB" dirty="0"/>
              <a:t>researchers?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3173" y="1772815"/>
            <a:ext cx="5877654" cy="4032449"/>
          </a:xfrm>
        </p:spPr>
      </p:pic>
      <p:sp>
        <p:nvSpPr>
          <p:cNvPr id="5" name="TextBox 4"/>
          <p:cNvSpPr txBox="1"/>
          <p:nvPr/>
        </p:nvSpPr>
        <p:spPr>
          <a:xfrm>
            <a:off x="3491880" y="5877272"/>
            <a:ext cx="5904656" cy="683264"/>
          </a:xfrm>
          <a:prstGeom prst="rect">
            <a:avLst/>
          </a:prstGeom>
          <a:noFill/>
        </p:spPr>
        <p:txBody>
          <a:bodyPr wrap="square" rtlCol="0">
            <a:spAutoFit/>
          </a:bodyPr>
          <a:lstStyle/>
          <a:p>
            <a:r>
              <a:rPr lang="en-GB" sz="1200" dirty="0"/>
              <a:t>Social Media: A guide for researchers</a:t>
            </a:r>
          </a:p>
          <a:p>
            <a:r>
              <a:rPr lang="en-GB" sz="1200" dirty="0"/>
              <a:t>http://www.rin.ac.uk/our-work/communicating-and-disseminating-research/social-media-guide-researchers</a:t>
            </a:r>
          </a:p>
        </p:txBody>
      </p:sp>
    </p:spTree>
    <p:extLst>
      <p:ext uri="{BB962C8B-B14F-4D97-AF65-F5344CB8AC3E}">
        <p14:creationId xmlns:p14="http://schemas.microsoft.com/office/powerpoint/2010/main" val="327314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GB" smtClean="0"/>
              <a:t>Learning 2.0</a:t>
            </a:r>
          </a:p>
        </p:txBody>
      </p:sp>
      <p:sp>
        <p:nvSpPr>
          <p:cNvPr id="23555" name="TextBox 6"/>
          <p:cNvSpPr txBox="1">
            <a:spLocks noChangeArrowheads="1"/>
          </p:cNvSpPr>
          <p:nvPr/>
        </p:nvSpPr>
        <p:spPr bwMode="auto">
          <a:xfrm>
            <a:off x="5286375" y="6115198"/>
            <a:ext cx="3384550" cy="338138"/>
          </a:xfrm>
          <a:prstGeom prst="rect">
            <a:avLst/>
          </a:prstGeom>
          <a:noFill/>
          <a:ln w="9525">
            <a:noFill/>
            <a:miter lim="800000"/>
            <a:headEnd/>
            <a:tailEnd/>
          </a:ln>
        </p:spPr>
        <p:txBody>
          <a:bodyPr wrap="none">
            <a:spAutoFit/>
          </a:bodyPr>
          <a:lstStyle/>
          <a:p>
            <a:r>
              <a:rPr lang="en-GB" dirty="0">
                <a:hlinkClick r:id="rId3"/>
              </a:rPr>
              <a:t>http://plcmcl2-about.blogspot.com/</a:t>
            </a:r>
            <a:endParaRPr lang="en-GB" dirty="0"/>
          </a:p>
        </p:txBody>
      </p:sp>
      <p:sp>
        <p:nvSpPr>
          <p:cNvPr id="6" name="Content Placeholder 5"/>
          <p:cNvSpPr>
            <a:spLocks noGrp="1"/>
          </p:cNvSpPr>
          <p:nvPr>
            <p:ph sz="half" idx="1"/>
          </p:nvPr>
        </p:nvSpPr>
        <p:spPr/>
        <p:txBody>
          <a:bodyPr/>
          <a:lstStyle/>
          <a:p>
            <a:r>
              <a:rPr lang="en-GB" sz="2400" dirty="0"/>
              <a:t>Developed by the Public Library of Charlotte and Mecklenburg </a:t>
            </a:r>
            <a:r>
              <a:rPr lang="en-GB" sz="2400" dirty="0" smtClean="0"/>
              <a:t>County</a:t>
            </a:r>
          </a:p>
          <a:p>
            <a:r>
              <a:rPr lang="en-GB" sz="2400" dirty="0" smtClean="0"/>
              <a:t>Based </a:t>
            </a:r>
            <a:r>
              <a:rPr lang="en-GB" sz="2400" dirty="0"/>
              <a:t>upon Abrams’ suggestion that by incremental learning and self-discovery learners could increase their knowledge in small </a:t>
            </a:r>
            <a:r>
              <a:rPr lang="en-GB" sz="2400" dirty="0" smtClean="0"/>
              <a:t>steps</a:t>
            </a:r>
            <a:endParaRPr lang="en-GB" sz="2400" dirty="0"/>
          </a:p>
        </p:txBody>
      </p:sp>
      <p:pic>
        <p:nvPicPr>
          <p:cNvPr id="9" name="Content Placeholder 1"/>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03750" y="2257517"/>
            <a:ext cx="4038600" cy="3493904"/>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GB" sz="2800" dirty="0"/>
              <a:t>‘Expanding minds, Empowering </a:t>
            </a:r>
            <a:r>
              <a:rPr lang="en-GB" sz="2800" dirty="0" smtClean="0"/>
              <a:t/>
            </a:r>
            <a:br>
              <a:rPr lang="en-GB" sz="2800" dirty="0" smtClean="0"/>
            </a:br>
            <a:r>
              <a:rPr lang="en-GB" sz="2800" dirty="0" smtClean="0"/>
              <a:t>individuals </a:t>
            </a:r>
            <a:r>
              <a:rPr lang="en-GB" sz="2800" dirty="0"/>
              <a:t>and Enriching our community</a:t>
            </a:r>
            <a:r>
              <a:rPr lang="en-GB" dirty="0" smtClean="0"/>
              <a:t>’</a:t>
            </a:r>
          </a:p>
        </p:txBody>
      </p:sp>
      <p:sp>
        <p:nvSpPr>
          <p:cNvPr id="6" name="Content Placeholder 5"/>
          <p:cNvSpPr>
            <a:spLocks noGrp="1"/>
          </p:cNvSpPr>
          <p:nvPr>
            <p:ph idx="1"/>
          </p:nvPr>
        </p:nvSpPr>
        <p:spPr/>
        <p:txBody>
          <a:bodyPr/>
          <a:lstStyle/>
          <a:p>
            <a:r>
              <a:rPr lang="en-GB" dirty="0" smtClean="0"/>
              <a:t>Aimed </a:t>
            </a:r>
            <a:r>
              <a:rPr lang="en-GB" dirty="0"/>
              <a:t>at encouraging </a:t>
            </a:r>
            <a:r>
              <a:rPr lang="en-GB" dirty="0" smtClean="0"/>
              <a:t>public library staff </a:t>
            </a:r>
            <a:r>
              <a:rPr lang="en-GB" dirty="0"/>
              <a:t>to learn about the new and emerging web 2.0 technologies that many of the public libraries users were already familiar </a:t>
            </a:r>
            <a:r>
              <a:rPr lang="en-GB" dirty="0" smtClean="0"/>
              <a:t>with</a:t>
            </a:r>
          </a:p>
          <a:p>
            <a:endParaRPr lang="en-GB" dirty="0" smtClean="0"/>
          </a:p>
          <a:p>
            <a:r>
              <a:rPr lang="en-GB" dirty="0" smtClean="0"/>
              <a:t>Blowers </a:t>
            </a:r>
            <a:r>
              <a:rPr lang="en-GB" dirty="0"/>
              <a:t>adopted a ‘steal these ideas’ approach by licensing the programme under Creative </a:t>
            </a:r>
            <a:r>
              <a:rPr lang="en-GB" dirty="0" smtClean="0"/>
              <a:t>Commons</a:t>
            </a:r>
            <a:endParaRPr lang="en-GB" dirty="0"/>
          </a:p>
          <a:p>
            <a:endParaRPr lang="en-GB" dirty="0"/>
          </a:p>
        </p:txBody>
      </p:sp>
    </p:spTree>
    <p:extLst>
      <p:ext uri="{BB962C8B-B14F-4D97-AF65-F5344CB8AC3E}">
        <p14:creationId xmlns:p14="http://schemas.microsoft.com/office/powerpoint/2010/main" val="10765990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2.0</a:t>
            </a:r>
            <a:endParaRPr lang="en-GB" dirty="0"/>
          </a:p>
        </p:txBody>
      </p:sp>
      <p:sp>
        <p:nvSpPr>
          <p:cNvPr id="3" name="Content Placeholder 2"/>
          <p:cNvSpPr>
            <a:spLocks noGrp="1"/>
          </p:cNvSpPr>
          <p:nvPr>
            <p:ph idx="1"/>
          </p:nvPr>
        </p:nvSpPr>
        <p:spPr/>
        <p:txBody>
          <a:bodyPr/>
          <a:lstStyle/>
          <a:p>
            <a:r>
              <a:rPr lang="en-GB" dirty="0" smtClean="0"/>
              <a:t>Around </a:t>
            </a:r>
            <a:r>
              <a:rPr lang="en-GB" dirty="0"/>
              <a:t>500 libraries across the world have adapted Learning </a:t>
            </a:r>
            <a:r>
              <a:rPr lang="en-GB" dirty="0" smtClean="0"/>
              <a:t>2.0</a:t>
            </a:r>
          </a:p>
          <a:p>
            <a:pPr lvl="1"/>
            <a:r>
              <a:rPr lang="en-GB" dirty="0"/>
              <a:t>http://www.delicious.com//hblowers/learning2.0libraries</a:t>
            </a:r>
            <a:endParaRPr lang="en-GB" dirty="0" smtClean="0"/>
          </a:p>
          <a:p>
            <a:endParaRPr lang="en-GB" dirty="0" smtClean="0"/>
          </a:p>
          <a:p>
            <a:r>
              <a:rPr lang="en-GB" dirty="0" smtClean="0"/>
              <a:t>The </a:t>
            </a:r>
            <a:r>
              <a:rPr lang="en-GB" dirty="0"/>
              <a:t>University of Huddersfield was one of the first Library 2.0 programmes in UK higher </a:t>
            </a:r>
            <a:r>
              <a:rPr lang="en-GB" dirty="0" smtClean="0"/>
              <a:t>education</a:t>
            </a:r>
            <a:endParaRPr lang="en-GB" dirty="0"/>
          </a:p>
        </p:txBody>
      </p:sp>
    </p:spTree>
    <p:extLst>
      <p:ext uri="{BB962C8B-B14F-4D97-AF65-F5344CB8AC3E}">
        <p14:creationId xmlns:p14="http://schemas.microsoft.com/office/powerpoint/2010/main" val="3253627710"/>
      </p:ext>
    </p:extLst>
  </p:cSld>
  <p:clrMapOvr>
    <a:masterClrMapping/>
  </p:clrMapOvr>
  <p:timing>
    <p:tnLst>
      <p:par>
        <p:cTn id="1" dur="indefinite" restart="never" nodeType="tmRoot"/>
      </p:par>
    </p:tnLst>
  </p:timing>
</p:sld>
</file>

<file path=ppt/theme/theme1.xml><?xml version="1.0" encoding="utf-8"?>
<a:theme xmlns:a="http://schemas.openxmlformats.org/drawingml/2006/main" name="BM_University_of_Huddersfield">
  <a:themeElements>
    <a:clrScheme name="BM_University_of_Huddersfiel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M_University_of_Huddersfiel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BM_University_of_Huddersfiel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M_University_of_Huddersfiel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M_University_of_Huddersfiel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M_University_of_Huddersfiel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M_University_of_Huddersfiel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M_University_of_Huddersfiel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M_University_of_Huddersfiel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M_University_of_Huddersfiel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M_University_of_Huddersfiel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M_University_of_Huddersfiel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M_University_of_Huddersfiel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M_University_of_Huddersfiel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White">
  <a:themeElements>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White">
  <a:themeElements>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White">
  <a:themeElements>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White">
  <a:themeElements>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ink">
  <a:themeElements>
    <a:clrScheme name="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i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i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i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i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i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i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i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i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i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i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i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ink">
  <a:themeElements>
    <a:clrScheme name="1_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i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i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i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i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i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i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i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i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i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i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i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i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reen">
  <a:themeElements>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re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hite">
  <a:themeElements>
    <a:clrScheme nam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White">
  <a:themeElements>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White">
  <a:themeElements>
    <a:clrScheme name="2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White">
  <a:themeElements>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White">
  <a:themeElements>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BM_University_of_Huddersfield</Template>
  <TotalTime>3814</TotalTime>
  <Words>2280</Words>
  <Application>Microsoft Office PowerPoint</Application>
  <PresentationFormat>On-screen Show (4:3)</PresentationFormat>
  <Paragraphs>259</Paragraphs>
  <Slides>47</Slides>
  <Notes>12</Notes>
  <HiddenSlides>0</HiddenSlides>
  <MMClips>0</MMClips>
  <ScaleCrop>false</ScaleCrop>
  <HeadingPairs>
    <vt:vector size="4" baseType="variant">
      <vt:variant>
        <vt:lpstr>Theme</vt:lpstr>
      </vt:variant>
      <vt:variant>
        <vt:i4>13</vt:i4>
      </vt:variant>
      <vt:variant>
        <vt:lpstr>Slide Titles</vt:lpstr>
      </vt:variant>
      <vt:variant>
        <vt:i4>47</vt:i4>
      </vt:variant>
    </vt:vector>
  </HeadingPairs>
  <TitlesOfParts>
    <vt:vector size="60" baseType="lpstr">
      <vt:lpstr>BM_University_of_Huddersfield</vt:lpstr>
      <vt:lpstr>Pink</vt:lpstr>
      <vt:lpstr>1_Pink</vt:lpstr>
      <vt:lpstr>Green</vt:lpstr>
      <vt:lpstr>White</vt:lpstr>
      <vt:lpstr>1_White</vt:lpstr>
      <vt:lpstr>2_White</vt:lpstr>
      <vt:lpstr>3_White</vt:lpstr>
      <vt:lpstr>4_White</vt:lpstr>
      <vt:lpstr>5_White</vt:lpstr>
      <vt:lpstr>6_White</vt:lpstr>
      <vt:lpstr>7_White</vt:lpstr>
      <vt:lpstr>8_White</vt:lpstr>
      <vt:lpstr>Engaging researchers with  social media tools:  25 Research Things @ Huddersfield</vt:lpstr>
      <vt:lpstr>Outline</vt:lpstr>
      <vt:lpstr>University of Huddersfield - profile</vt:lpstr>
      <vt:lpstr>PowerPoint Presentation</vt:lpstr>
      <vt:lpstr>What is Social Media?</vt:lpstr>
      <vt:lpstr>What do social media mean for researchers?</vt:lpstr>
      <vt:lpstr>Learning 2.0</vt:lpstr>
      <vt:lpstr>‘Expanding minds, Empowering  individuals and Enriching our community’</vt:lpstr>
      <vt:lpstr>Learning 2.0</vt:lpstr>
      <vt:lpstr>25 Things @ Huddersfield</vt:lpstr>
      <vt:lpstr>25 Things @ Huddersfield</vt:lpstr>
      <vt:lpstr>25 Things @ Huddersfield</vt:lpstr>
      <vt:lpstr>Researchers use of social media</vt:lpstr>
      <vt:lpstr>Take up of social media  by researchers</vt:lpstr>
      <vt:lpstr>Implications for University Computing  and Information Services</vt:lpstr>
      <vt:lpstr>Implications for University Computing  and Information Services</vt:lpstr>
      <vt:lpstr>25 Research Things</vt:lpstr>
      <vt:lpstr>Course objectives</vt:lpstr>
      <vt:lpstr>Structure</vt:lpstr>
      <vt:lpstr>Structure</vt:lpstr>
      <vt:lpstr>Structure</vt:lpstr>
      <vt:lpstr>Structure</vt:lpstr>
      <vt:lpstr>Blogging</vt:lpstr>
      <vt:lpstr>Blogging</vt:lpstr>
      <vt:lpstr>Course contents</vt:lpstr>
      <vt:lpstr>25 Research Things participants</vt:lpstr>
      <vt:lpstr>Evaluation</vt:lpstr>
      <vt:lpstr>Participants’ average use of internet</vt:lpstr>
      <vt:lpstr>Participants’ experience with  specific tools</vt:lpstr>
      <vt:lpstr>What motivated them to join?</vt:lpstr>
      <vt:lpstr>What motivated them to join?</vt:lpstr>
      <vt:lpstr>Success of the course</vt:lpstr>
      <vt:lpstr>Success of the course</vt:lpstr>
      <vt:lpstr>Dispelling myths</vt:lpstr>
      <vt:lpstr>Sharing content</vt:lpstr>
      <vt:lpstr>Applications for teaching and learning</vt:lpstr>
      <vt:lpstr>Enabling informed choices</vt:lpstr>
      <vt:lpstr>Developing a community</vt:lpstr>
      <vt:lpstr>What could we have done better?</vt:lpstr>
      <vt:lpstr>Other programmes</vt:lpstr>
      <vt:lpstr>Looking forward</vt:lpstr>
      <vt:lpstr>9 Research Things</vt:lpstr>
      <vt:lpstr>Programme outline</vt:lpstr>
      <vt:lpstr>Handbook of social media for  researchers and supervisors</vt:lpstr>
      <vt:lpstr>A postgraduate researcher  discusses his use of wiki:</vt:lpstr>
      <vt:lpstr>Increased support</vt:lpstr>
      <vt:lpstr>Thank you!</vt:lpstr>
    </vt:vector>
  </TitlesOfParts>
  <Company>University of Huddersfield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Computing Services</dc:title>
  <dc:creator>Derek Heathcote (cmsxdh)</dc:creator>
  <cp:lastModifiedBy>University of Huddersfield</cp:lastModifiedBy>
  <cp:revision>266</cp:revision>
  <dcterms:created xsi:type="dcterms:W3CDTF">2009-10-06T07:48:36Z</dcterms:created>
  <dcterms:modified xsi:type="dcterms:W3CDTF">2012-10-30T13:54:06Z</dcterms:modified>
</cp:coreProperties>
</file>