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notesSlides/notesSlide9.xml" ContentType="application/vnd.openxmlformats-officedocument.presentationml.notesSlide+xml"/>
  <Override PartName="/ppt/slides/slide5.xml" ContentType="application/vnd.openxmlformats-officedocument.presentationml.slide+xml"/>
  <Override PartName="/ppt/slideLayouts/slideLayout11.xml" ContentType="application/vnd.openxmlformats-officedocument.presentationml.slideLayout+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5.xml" ContentType="application/vnd.openxmlformats-officedocument.presentationml.slideLayout+xml"/>
  <Override PartName="/ppt/notesSlides/notesSlide12.xml" ContentType="application/vnd.openxmlformats-officedocument.presentationml.notesSlide+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notesSlides/notesSlide6.xml" ContentType="application/vnd.openxmlformats-officedocument.presentationml.notesSlide+xml"/>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Layouts/slideLayout3.xml" ContentType="application/vnd.openxmlformats-officedocument.presentationml.slideLayout+xml"/>
  <Default Extension="tiff" ContentType="image/tiff"/>
  <Override PartName="/ppt/slides/slide20.xml" ContentType="application/vnd.openxmlformats-officedocument.presentationml.slide+xml"/>
  <Override PartName="/ppt/notesSlides/notesSlide7.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notesSlides/notesSlide8.xml" ContentType="application/vnd.openxmlformats-officedocument.presentationml.notesSlide+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viewProps.xml" ContentType="application/vnd.openxmlformats-officedocument.presentationml.viewProps+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22"/>
  </p:notesMasterIdLst>
  <p:sldIdLst>
    <p:sldId id="256" r:id="rId2"/>
    <p:sldId id="258" r:id="rId3"/>
    <p:sldId id="272" r:id="rId4"/>
    <p:sldId id="278" r:id="rId5"/>
    <p:sldId id="274" r:id="rId6"/>
    <p:sldId id="273" r:id="rId7"/>
    <p:sldId id="257" r:id="rId8"/>
    <p:sldId id="262" r:id="rId9"/>
    <p:sldId id="260" r:id="rId10"/>
    <p:sldId id="269" r:id="rId11"/>
    <p:sldId id="270" r:id="rId12"/>
    <p:sldId id="265" r:id="rId13"/>
    <p:sldId id="266" r:id="rId14"/>
    <p:sldId id="268" r:id="rId15"/>
    <p:sldId id="267" r:id="rId16"/>
    <p:sldId id="276" r:id="rId17"/>
    <p:sldId id="259" r:id="rId18"/>
    <p:sldId id="261" r:id="rId19"/>
    <p:sldId id="277" r:id="rId20"/>
    <p:sldId id="275"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15620"/>
    <p:restoredTop sz="94660"/>
  </p:normalViewPr>
  <p:slideViewPr>
    <p:cSldViewPr snapToObjects="1">
      <p:cViewPr varScale="1">
        <p:scale>
          <a:sx n="93" d="100"/>
          <a:sy n="93" d="100"/>
        </p:scale>
        <p:origin x="-784" y="-11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3F826D8-EFD9-DD49-BDE2-54C000E04384}" type="datetimeFigureOut">
              <a:rPr lang="en-US" smtClean="0"/>
              <a:pPr/>
              <a:t>9/21/12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BE23B6-9B2B-2246-885B-85173825523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Jason </a:t>
            </a:r>
            <a:r>
              <a:rPr lang="en-US" dirty="0" err="1" smtClean="0"/>
              <a:t>Minsky</a:t>
            </a:r>
            <a:r>
              <a:rPr lang="en-US" dirty="0" smtClean="0"/>
              <a:t>, </a:t>
            </a:r>
            <a:r>
              <a:rPr lang="en-US" dirty="0" err="1" smtClean="0"/>
              <a:t>Daria</a:t>
            </a:r>
            <a:r>
              <a:rPr lang="en-US" dirty="0" smtClean="0"/>
              <a:t> Martin, I-Move sea swim project, 2012 Cultural Olympiad</a:t>
            </a:r>
            <a:endParaRPr lang="en-US" dirty="0"/>
          </a:p>
        </p:txBody>
      </p:sp>
      <p:sp>
        <p:nvSpPr>
          <p:cNvPr id="4" name="Slide Number Placeholder 3"/>
          <p:cNvSpPr>
            <a:spLocks noGrp="1"/>
          </p:cNvSpPr>
          <p:nvPr>
            <p:ph type="sldNum" sz="quarter" idx="10"/>
          </p:nvPr>
        </p:nvSpPr>
        <p:spPr/>
        <p:txBody>
          <a:bodyPr/>
          <a:lstStyle/>
          <a:p>
            <a:fld id="{63BE23B6-9B2B-2246-885B-851738255233}" type="slidenum">
              <a:rPr lang="en-US" smtClean="0"/>
              <a:pPr/>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Sandettie</a:t>
            </a:r>
            <a:r>
              <a:rPr lang="en-US" dirty="0" smtClean="0"/>
              <a:t> </a:t>
            </a:r>
            <a:r>
              <a:rPr lang="en-US" dirty="0" smtClean="0"/>
              <a:t>Lightship (2012). T</a:t>
            </a:r>
            <a:r>
              <a:rPr lang="en-US" dirty="0" smtClean="0"/>
              <a:t>he name of a </a:t>
            </a:r>
            <a:r>
              <a:rPr lang="en-US" i="1" dirty="0" err="1" smtClean="0"/>
              <a:t>lightvessel</a:t>
            </a:r>
            <a:r>
              <a:rPr lang="en-US" dirty="0" smtClean="0"/>
              <a:t> in the English Channel used fro weather predictions.</a:t>
            </a:r>
            <a:endParaRPr lang="en-US" dirty="0"/>
          </a:p>
        </p:txBody>
      </p:sp>
      <p:sp>
        <p:nvSpPr>
          <p:cNvPr id="4" name="Slide Number Placeholder 3"/>
          <p:cNvSpPr>
            <a:spLocks noGrp="1"/>
          </p:cNvSpPr>
          <p:nvPr>
            <p:ph type="sldNum" sz="quarter" idx="10"/>
          </p:nvPr>
        </p:nvSpPr>
        <p:spPr/>
        <p:txBody>
          <a:bodyPr/>
          <a:lstStyle/>
          <a:p>
            <a:fld id="{63BE23B6-9B2B-2246-885B-851738255233}" type="slidenum">
              <a:rPr lang="en-US" smtClean="0"/>
              <a:pPr/>
              <a:t>17</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Shipping </a:t>
            </a:r>
            <a:r>
              <a:rPr lang="en-US" dirty="0" smtClean="0"/>
              <a:t>Lane (2012) Photograph.</a:t>
            </a:r>
            <a:endParaRPr lang="en-US" dirty="0"/>
          </a:p>
        </p:txBody>
      </p:sp>
      <p:sp>
        <p:nvSpPr>
          <p:cNvPr id="4" name="Slide Number Placeholder 3"/>
          <p:cNvSpPr>
            <a:spLocks noGrp="1"/>
          </p:cNvSpPr>
          <p:nvPr>
            <p:ph type="sldNum" sz="quarter" idx="10"/>
          </p:nvPr>
        </p:nvSpPr>
        <p:spPr/>
        <p:txBody>
          <a:bodyPr/>
          <a:lstStyle/>
          <a:p>
            <a:fld id="{63BE23B6-9B2B-2246-885B-851738255233}" type="slidenum">
              <a:rPr lang="en-US" smtClean="0"/>
              <a:pPr/>
              <a:t>18</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Casts of feeding bottles in production for large installation. Studio shot/hot</a:t>
            </a:r>
            <a:r>
              <a:rPr lang="en-US" baseline="0" dirty="0" smtClean="0"/>
              <a:t> rubber </a:t>
            </a:r>
            <a:r>
              <a:rPr lang="en-US" baseline="0" dirty="0" err="1" smtClean="0"/>
              <a:t>moulding</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3BE23B6-9B2B-2246-885B-851738255233}" type="slidenum">
              <a:rPr lang="en-US" smtClean="0"/>
              <a:pPr/>
              <a:t>19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Play film</a:t>
            </a:r>
            <a:endParaRPr lang="en-US" dirty="0"/>
          </a:p>
        </p:txBody>
      </p:sp>
      <p:sp>
        <p:nvSpPr>
          <p:cNvPr id="4" name="Slide Number Placeholder 3"/>
          <p:cNvSpPr>
            <a:spLocks noGrp="1"/>
          </p:cNvSpPr>
          <p:nvPr>
            <p:ph type="sldNum" sz="quarter" idx="10"/>
          </p:nvPr>
        </p:nvSpPr>
        <p:spPr/>
        <p:txBody>
          <a:bodyPr/>
          <a:lstStyle/>
          <a:p>
            <a:fld id="{63BE23B6-9B2B-2246-885B-851738255233}"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Greasing</a:t>
            </a:r>
            <a:r>
              <a:rPr lang="en-US" baseline="0" dirty="0" smtClean="0"/>
              <a:t> Up (Nick Adams). Series of large digital prints. The distortion of the prints large-scale creates an almost religious feel with the </a:t>
            </a:r>
            <a:r>
              <a:rPr lang="en-US" baseline="0" dirty="0" err="1" smtClean="0"/>
              <a:t>chariscuro</a:t>
            </a:r>
            <a:r>
              <a:rPr lang="en-US" baseline="0" dirty="0" smtClean="0"/>
              <a:t> effect of the light.</a:t>
            </a:r>
            <a:endParaRPr lang="en-US" dirty="0"/>
          </a:p>
        </p:txBody>
      </p:sp>
      <p:sp>
        <p:nvSpPr>
          <p:cNvPr id="4" name="Slide Number Placeholder 3"/>
          <p:cNvSpPr>
            <a:spLocks noGrp="1"/>
          </p:cNvSpPr>
          <p:nvPr>
            <p:ph type="sldNum" sz="quarter" idx="10"/>
          </p:nvPr>
        </p:nvSpPr>
        <p:spPr/>
        <p:txBody>
          <a:bodyPr/>
          <a:lstStyle/>
          <a:p>
            <a:fld id="{63BE23B6-9B2B-2246-885B-851738255233}" type="slidenum">
              <a:rPr lang="en-US" smtClean="0"/>
              <a:pPr/>
              <a:t>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King of The Channel (2012) Language</a:t>
            </a:r>
            <a:endParaRPr lang="en-US" dirty="0"/>
          </a:p>
        </p:txBody>
      </p:sp>
      <p:sp>
        <p:nvSpPr>
          <p:cNvPr id="4" name="Slide Number Placeholder 3"/>
          <p:cNvSpPr>
            <a:spLocks noGrp="1"/>
          </p:cNvSpPr>
          <p:nvPr>
            <p:ph type="sldNum" sz="quarter" idx="10"/>
          </p:nvPr>
        </p:nvSpPr>
        <p:spPr/>
        <p:txBody>
          <a:bodyPr/>
          <a:lstStyle/>
          <a:p>
            <a:fld id="{63BE23B6-9B2B-2246-885B-851738255233}" type="slidenum">
              <a:rPr lang="en-US" smtClean="0"/>
              <a:pPr/>
              <a:t>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3BE23B6-9B2B-2246-885B-851738255233}" type="slidenum">
              <a:rPr lang="en-US" smtClean="0"/>
              <a:pPr/>
              <a:t>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Training</a:t>
            </a:r>
            <a:r>
              <a:rPr lang="en-US" baseline="0" dirty="0" smtClean="0"/>
              <a:t> Ground. Serpentine Winter swimming. Sound </a:t>
            </a:r>
            <a:r>
              <a:rPr lang="en-US" baseline="0" dirty="0" smtClean="0"/>
              <a:t>piece (play excerpts)</a:t>
            </a:r>
            <a:endParaRPr lang="en-US" dirty="0"/>
          </a:p>
        </p:txBody>
      </p:sp>
      <p:sp>
        <p:nvSpPr>
          <p:cNvPr id="4" name="Slide Number Placeholder 3"/>
          <p:cNvSpPr>
            <a:spLocks noGrp="1"/>
          </p:cNvSpPr>
          <p:nvPr>
            <p:ph type="sldNum" sz="quarter" idx="10"/>
          </p:nvPr>
        </p:nvSpPr>
        <p:spPr/>
        <p:txBody>
          <a:bodyPr/>
          <a:lstStyle/>
          <a:p>
            <a:fld id="{63BE23B6-9B2B-2246-885B-851738255233}" type="slidenum">
              <a:rPr lang="en-US" smtClean="0"/>
              <a:pPr/>
              <a:t>10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Tooting</a:t>
            </a:r>
            <a:r>
              <a:rPr lang="en-US" baseline="0" dirty="0" smtClean="0"/>
              <a:t> (</a:t>
            </a:r>
            <a:r>
              <a:rPr lang="en-US" dirty="0" smtClean="0"/>
              <a:t>Tooting </a:t>
            </a:r>
            <a:r>
              <a:rPr lang="en-US" dirty="0" err="1" smtClean="0"/>
              <a:t>Bec</a:t>
            </a:r>
            <a:r>
              <a:rPr lang="en-US" dirty="0" smtClean="0"/>
              <a:t> lido) Sound and film </a:t>
            </a:r>
            <a:r>
              <a:rPr lang="en-US" dirty="0" smtClean="0"/>
              <a:t>piece (play excerpt). “Haunted Resonance’ and the writing of David </a:t>
            </a:r>
            <a:r>
              <a:rPr lang="en-US" dirty="0" err="1" smtClean="0"/>
              <a:t>Toop</a:t>
            </a:r>
            <a:r>
              <a:rPr lang="en-US" dirty="0" smtClean="0"/>
              <a:t>.</a:t>
            </a:r>
            <a:endParaRPr lang="en-US" dirty="0"/>
          </a:p>
        </p:txBody>
      </p:sp>
      <p:sp>
        <p:nvSpPr>
          <p:cNvPr id="4" name="Slide Number Placeholder 3"/>
          <p:cNvSpPr>
            <a:spLocks noGrp="1"/>
          </p:cNvSpPr>
          <p:nvPr>
            <p:ph type="sldNum" sz="quarter" idx="10"/>
          </p:nvPr>
        </p:nvSpPr>
        <p:spPr/>
        <p:txBody>
          <a:bodyPr/>
          <a:lstStyle/>
          <a:p>
            <a:fld id="{63BE23B6-9B2B-2246-885B-851738255233}" type="slidenum">
              <a:rPr lang="en-US" smtClean="0"/>
              <a:pPr/>
              <a:t>11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Research from </a:t>
            </a:r>
            <a:r>
              <a:rPr lang="en-US" dirty="0" smtClean="0"/>
              <a:t>swimmers. Homemade feeding apparatus, images donated from around the world.</a:t>
            </a:r>
            <a:endParaRPr lang="en-US" dirty="0"/>
          </a:p>
        </p:txBody>
      </p:sp>
      <p:sp>
        <p:nvSpPr>
          <p:cNvPr id="4" name="Slide Number Placeholder 3"/>
          <p:cNvSpPr>
            <a:spLocks noGrp="1"/>
          </p:cNvSpPr>
          <p:nvPr>
            <p:ph type="sldNum" sz="quarter" idx="10"/>
          </p:nvPr>
        </p:nvSpPr>
        <p:spPr/>
        <p:txBody>
          <a:bodyPr/>
          <a:lstStyle/>
          <a:p>
            <a:fld id="{63BE23B6-9B2B-2246-885B-851738255233}" type="slidenum">
              <a:rPr lang="en-US" smtClean="0"/>
              <a:pPr/>
              <a:t>12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Standard </a:t>
            </a:r>
            <a:r>
              <a:rPr lang="en-US" dirty="0" smtClean="0"/>
              <a:t>Relay (2012) Film Still.</a:t>
            </a:r>
            <a:endParaRPr lang="en-US" dirty="0"/>
          </a:p>
        </p:txBody>
      </p:sp>
      <p:sp>
        <p:nvSpPr>
          <p:cNvPr id="4" name="Slide Number Placeholder 3"/>
          <p:cNvSpPr>
            <a:spLocks noGrp="1"/>
          </p:cNvSpPr>
          <p:nvPr>
            <p:ph type="sldNum" sz="quarter" idx="10"/>
          </p:nvPr>
        </p:nvSpPr>
        <p:spPr/>
        <p:txBody>
          <a:bodyPr/>
          <a:lstStyle/>
          <a:p>
            <a:fld id="{63BE23B6-9B2B-2246-885B-851738255233}" type="slidenum">
              <a:rPr lang="en-US" smtClean="0"/>
              <a:pPr/>
              <a:t>15</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Standard Relay (2012)</a:t>
            </a:r>
            <a:r>
              <a:rPr lang="en-US" baseline="0" dirty="0" smtClean="0"/>
              <a:t> Film stills and production shot.</a:t>
            </a:r>
            <a:endParaRPr lang="en-US" dirty="0"/>
          </a:p>
        </p:txBody>
      </p:sp>
      <p:sp>
        <p:nvSpPr>
          <p:cNvPr id="4" name="Slide Number Placeholder 3"/>
          <p:cNvSpPr>
            <a:spLocks noGrp="1"/>
          </p:cNvSpPr>
          <p:nvPr>
            <p:ph type="sldNum" sz="quarter" idx="10"/>
          </p:nvPr>
        </p:nvSpPr>
        <p:spPr/>
        <p:txBody>
          <a:bodyPr/>
          <a:lstStyle/>
          <a:p>
            <a:fld id="{63BE23B6-9B2B-2246-885B-851738255233}" type="slidenum">
              <a:rPr lang="en-US" smtClean="0"/>
              <a:pPr/>
              <a:t>16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EB4EC7DA-979E-2549-B93E-F349F75D807C}" type="datetimeFigureOut">
              <a:rPr lang="en-US" smtClean="0"/>
              <a:pPr/>
              <a:t>9/21/12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B8F16-6DC5-014A-84F3-757A96FF4D2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EB4EC7DA-979E-2549-B93E-F349F75D807C}" type="datetimeFigureOut">
              <a:rPr lang="en-US" smtClean="0"/>
              <a:pPr/>
              <a:t>9/21/12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B8F16-6DC5-014A-84F3-757A96FF4D2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EB4EC7DA-979E-2549-B93E-F349F75D807C}" type="datetimeFigureOut">
              <a:rPr lang="en-US" smtClean="0"/>
              <a:pPr/>
              <a:t>9/21/12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B8F16-6DC5-014A-84F3-757A96FF4D2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EB4EC7DA-979E-2549-B93E-F349F75D807C}" type="datetimeFigureOut">
              <a:rPr lang="en-US" smtClean="0"/>
              <a:pPr/>
              <a:t>9/21/12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B8F16-6DC5-014A-84F3-757A96FF4D2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EB4EC7DA-979E-2549-B93E-F349F75D807C}" type="datetimeFigureOut">
              <a:rPr lang="en-US" smtClean="0"/>
              <a:pPr/>
              <a:t>9/21/12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B8F16-6DC5-014A-84F3-757A96FF4D2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EB4EC7DA-979E-2549-B93E-F349F75D807C}" type="datetimeFigureOut">
              <a:rPr lang="en-US" smtClean="0"/>
              <a:pPr/>
              <a:t>9/21/12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EB8F16-6DC5-014A-84F3-757A96FF4D2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EB4EC7DA-979E-2549-B93E-F349F75D807C}" type="datetimeFigureOut">
              <a:rPr lang="en-US" smtClean="0"/>
              <a:pPr/>
              <a:t>9/21/12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EB8F16-6DC5-014A-84F3-757A96FF4D2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EB4EC7DA-979E-2549-B93E-F349F75D807C}" type="datetimeFigureOut">
              <a:rPr lang="en-US" smtClean="0"/>
              <a:pPr/>
              <a:t>9/21/12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EB8F16-6DC5-014A-84F3-757A96FF4D2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4EC7DA-979E-2549-B93E-F349F75D807C}" type="datetimeFigureOut">
              <a:rPr lang="en-US" smtClean="0"/>
              <a:pPr/>
              <a:t>9/21/12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EB8F16-6DC5-014A-84F3-757A96FF4D2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EB4EC7DA-979E-2549-B93E-F349F75D807C}" type="datetimeFigureOut">
              <a:rPr lang="en-US" smtClean="0"/>
              <a:pPr/>
              <a:t>9/21/12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EB8F16-6DC5-014A-84F3-757A96FF4D2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EB4EC7DA-979E-2549-B93E-F349F75D807C}" type="datetimeFigureOut">
              <a:rPr lang="en-US" smtClean="0"/>
              <a:pPr/>
              <a:t>9/21/12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EB8F16-6DC5-014A-84F3-757A96FF4D2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4EC7DA-979E-2549-B93E-F349F75D807C}" type="datetimeFigureOut">
              <a:rPr lang="en-US" smtClean="0"/>
              <a:pPr/>
              <a:t>9/21/12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EB8F16-6DC5-014A-84F3-757A96FF4D2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eg"/><Relationship Id="rId7" Type="http://schemas.openxmlformats.org/officeDocument/2006/relationships/image" Target="../media/image14.jpeg"/><Relationship Id="rId8" Type="http://schemas.openxmlformats.org/officeDocument/2006/relationships/image" Target="../media/image15.jpeg"/><Relationship Id="rId9" Type="http://schemas.openxmlformats.org/officeDocument/2006/relationships/image" Target="../media/image16.jpeg"/><Relationship Id="rId10" Type="http://schemas.openxmlformats.org/officeDocument/2006/relationships/image" Target="../media/image17.jpeg"/><Relationship Id="rId11"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tif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video" Target="file://localhost/Users/lisastansbie/Desktop/IMG_0001.MOV" TargetMode="External"/><Relationship Id="rId4" Type="http://schemas.openxmlformats.org/officeDocument/2006/relationships/slideLayout" Target="../slideLayouts/slideLayout2.xml"/><Relationship Id="rId5" Type="http://schemas.openxmlformats.org/officeDocument/2006/relationships/notesSlide" Target="../notesSlides/notesSlide13.xml"/><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1" Type="http://schemas.openxmlformats.org/officeDocument/2006/relationships/video" Target="file://localhost/Users/lisastansbie/Desktop/IMG_2833.MOV" TargetMode="External"/><Relationship Id="rId2" Type="http://schemas.openxmlformats.org/officeDocument/2006/relationships/video" Target="file://localhost/Users/lisastansbie/Desktop/IMG_0003.MOV"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533400" y="566678"/>
            <a:ext cx="8153400" cy="3108544"/>
          </a:xfrm>
          <a:prstGeom prst="rect">
            <a:avLst/>
          </a:prstGeom>
        </p:spPr>
        <p:txBody>
          <a:bodyPr wrap="square">
            <a:spAutoFit/>
          </a:bodyPr>
          <a:lstStyle/>
          <a:p>
            <a:r>
              <a:rPr lang="en-GB" b="1" dirty="0" smtClean="0"/>
              <a:t>Dr Lisa Stansbie</a:t>
            </a:r>
          </a:p>
          <a:p>
            <a:r>
              <a:rPr lang="en-GB" sz="1600" dirty="0" smtClean="0"/>
              <a:t>University of Huddersfield</a:t>
            </a:r>
          </a:p>
          <a:p>
            <a:r>
              <a:rPr lang="en-GB" b="1" dirty="0" smtClean="0"/>
              <a:t>Testing </a:t>
            </a:r>
            <a:r>
              <a:rPr lang="en-GB" b="1" dirty="0"/>
              <a:t>the Limits: Contemporary Art and Channel </a:t>
            </a:r>
            <a:r>
              <a:rPr lang="en-GB" b="1" dirty="0" smtClean="0"/>
              <a:t>Swimming</a:t>
            </a:r>
          </a:p>
          <a:p>
            <a:endParaRPr lang="en-GB" b="1" dirty="0" smtClean="0"/>
          </a:p>
          <a:p>
            <a:endParaRPr lang="en-GB" dirty="0" smtClean="0"/>
          </a:p>
          <a:p>
            <a:r>
              <a:rPr lang="en-GB" dirty="0"/>
              <a:t>This paper discusses how the rituals, apparatus and experience of channel swimming (and open water swimming) forms the basis of research that is developed into concept based contemporary art work.</a:t>
            </a:r>
            <a:r>
              <a:rPr lang="en-GB" dirty="0" smtClean="0"/>
              <a:t> </a:t>
            </a:r>
          </a:p>
          <a:p>
            <a:endParaRPr lang="en-GB" dirty="0"/>
          </a:p>
          <a:p>
            <a:r>
              <a:rPr lang="en-GB" dirty="0" smtClean="0"/>
              <a:t>How </a:t>
            </a:r>
            <a:r>
              <a:rPr lang="en-GB" dirty="0"/>
              <a:t>channel swimming in particular forms a rich basis for working creatively in</a:t>
            </a:r>
            <a:r>
              <a:rPr lang="en-GB" dirty="0" smtClean="0"/>
              <a:t> using approaches from conceptual art.</a:t>
            </a:r>
            <a:endParaRPr lang="en-US" dirty="0"/>
          </a:p>
        </p:txBody>
      </p:sp>
      <p:pic>
        <p:nvPicPr>
          <p:cNvPr id="7" name="Picture 6" descr="channelstill.jpg"/>
          <p:cNvPicPr>
            <a:picLocks noChangeAspect="1"/>
          </p:cNvPicPr>
          <p:nvPr/>
        </p:nvPicPr>
        <p:blipFill>
          <a:blip r:embed="rId2"/>
          <a:stretch>
            <a:fillRect/>
          </a:stretch>
        </p:blipFill>
        <p:spPr>
          <a:xfrm>
            <a:off x="0" y="4186384"/>
            <a:ext cx="9144000" cy="534323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erpentineswimclub.jpg"/>
          <p:cNvPicPr>
            <a:picLocks noChangeAspect="1"/>
          </p:cNvPicPr>
          <p:nvPr/>
        </p:nvPicPr>
        <p:blipFill>
          <a:blip r:embed="rId3"/>
          <a:stretch>
            <a:fillRect/>
          </a:stretch>
        </p:blipFill>
        <p:spPr>
          <a:xfrm>
            <a:off x="1600200" y="76200"/>
            <a:ext cx="5943600" cy="3352800"/>
          </a:xfrm>
          <a:prstGeom prst="rect">
            <a:avLst/>
          </a:prstGeom>
        </p:spPr>
      </p:pic>
      <p:pic>
        <p:nvPicPr>
          <p:cNvPr id="6" name="Picture 5" descr="serpentineswimclub2.jpg"/>
          <p:cNvPicPr>
            <a:picLocks noChangeAspect="1"/>
          </p:cNvPicPr>
          <p:nvPr/>
        </p:nvPicPr>
        <p:blipFill>
          <a:blip r:embed="rId4"/>
          <a:stretch>
            <a:fillRect/>
          </a:stretch>
        </p:blipFill>
        <p:spPr>
          <a:xfrm>
            <a:off x="1600200" y="3538171"/>
            <a:ext cx="5911850" cy="331982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tooting.jpg"/>
          <p:cNvPicPr>
            <a:picLocks noChangeAspect="1"/>
          </p:cNvPicPr>
          <p:nvPr/>
        </p:nvPicPr>
        <p:blipFill>
          <a:blip r:embed="rId3"/>
          <a:stretch>
            <a:fillRect/>
          </a:stretch>
        </p:blipFill>
        <p:spPr>
          <a:xfrm>
            <a:off x="0" y="685800"/>
            <a:ext cx="9144000" cy="452427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0237--Feed 'em enough rope.jpg"/>
          <p:cNvPicPr>
            <a:picLocks noChangeAspect="1"/>
          </p:cNvPicPr>
          <p:nvPr/>
        </p:nvPicPr>
        <p:blipFill>
          <a:blip r:embed="rId3"/>
          <a:stretch>
            <a:fillRect/>
          </a:stretch>
        </p:blipFill>
        <p:spPr>
          <a:xfrm>
            <a:off x="228600" y="228600"/>
            <a:ext cx="2514600" cy="1885950"/>
          </a:xfrm>
          <a:prstGeom prst="rect">
            <a:avLst/>
          </a:prstGeom>
        </p:spPr>
      </p:pic>
      <p:pic>
        <p:nvPicPr>
          <p:cNvPr id="6" name="Picture 5" descr="2004-09-04ChannelSwim012_JPG.jpg"/>
          <p:cNvPicPr>
            <a:picLocks noChangeAspect="1"/>
          </p:cNvPicPr>
          <p:nvPr/>
        </p:nvPicPr>
        <p:blipFill>
          <a:blip r:embed="rId4"/>
          <a:stretch>
            <a:fillRect/>
          </a:stretch>
        </p:blipFill>
        <p:spPr>
          <a:xfrm>
            <a:off x="2971800" y="228600"/>
            <a:ext cx="2564718" cy="1885950"/>
          </a:xfrm>
          <a:prstGeom prst="rect">
            <a:avLst/>
          </a:prstGeom>
        </p:spPr>
      </p:pic>
      <p:pic>
        <p:nvPicPr>
          <p:cNvPr id="7" name="Picture 6" descr="2008_0726nuala0032.JPG"/>
          <p:cNvPicPr>
            <a:picLocks noChangeAspect="1"/>
          </p:cNvPicPr>
          <p:nvPr/>
        </p:nvPicPr>
        <p:blipFill>
          <a:blip r:embed="rId5"/>
          <a:stretch>
            <a:fillRect/>
          </a:stretch>
        </p:blipFill>
        <p:spPr>
          <a:xfrm>
            <a:off x="5791200" y="228600"/>
            <a:ext cx="2514600" cy="1885950"/>
          </a:xfrm>
          <a:prstGeom prst="rect">
            <a:avLst/>
          </a:prstGeom>
        </p:spPr>
      </p:pic>
      <p:pic>
        <p:nvPicPr>
          <p:cNvPr id="8" name="Picture 7" descr="1337516074_2ab9e8aace.jpg"/>
          <p:cNvPicPr>
            <a:picLocks noChangeAspect="1"/>
          </p:cNvPicPr>
          <p:nvPr/>
        </p:nvPicPr>
        <p:blipFill>
          <a:blip r:embed="rId6"/>
          <a:stretch>
            <a:fillRect/>
          </a:stretch>
        </p:blipFill>
        <p:spPr>
          <a:xfrm>
            <a:off x="228600" y="2286000"/>
            <a:ext cx="2514600" cy="1885950"/>
          </a:xfrm>
          <a:prstGeom prst="rect">
            <a:avLst/>
          </a:prstGeom>
        </p:spPr>
      </p:pic>
      <p:pic>
        <p:nvPicPr>
          <p:cNvPr id="9" name="Picture 8" descr="a5bcf2c9-8b20-4453-84fb-d503eb32d931_800xn_80.jpg"/>
          <p:cNvPicPr>
            <a:picLocks noChangeAspect="1"/>
          </p:cNvPicPr>
          <p:nvPr/>
        </p:nvPicPr>
        <p:blipFill>
          <a:blip r:embed="rId7"/>
          <a:stretch>
            <a:fillRect/>
          </a:stretch>
        </p:blipFill>
        <p:spPr>
          <a:xfrm>
            <a:off x="2971800" y="2286001"/>
            <a:ext cx="2564718" cy="1885950"/>
          </a:xfrm>
          <a:prstGeom prst="rect">
            <a:avLst/>
          </a:prstGeom>
        </p:spPr>
      </p:pic>
      <p:pic>
        <p:nvPicPr>
          <p:cNvPr id="11" name="Picture 10" descr="DSCF2728.JPG"/>
          <p:cNvPicPr>
            <a:picLocks noChangeAspect="1"/>
          </p:cNvPicPr>
          <p:nvPr/>
        </p:nvPicPr>
        <p:blipFill>
          <a:blip r:embed="rId8"/>
          <a:stretch>
            <a:fillRect/>
          </a:stretch>
        </p:blipFill>
        <p:spPr>
          <a:xfrm>
            <a:off x="5791200" y="2286001"/>
            <a:ext cx="2514600" cy="1885950"/>
          </a:xfrm>
          <a:prstGeom prst="rect">
            <a:avLst/>
          </a:prstGeom>
        </p:spPr>
      </p:pic>
      <p:pic>
        <p:nvPicPr>
          <p:cNvPr id="17" name="Picture 16" descr="karen_karen_feeds1.jpg"/>
          <p:cNvPicPr>
            <a:picLocks noChangeAspect="1"/>
          </p:cNvPicPr>
          <p:nvPr/>
        </p:nvPicPr>
        <p:blipFill>
          <a:blip r:embed="rId9"/>
          <a:stretch>
            <a:fillRect/>
          </a:stretch>
        </p:blipFill>
        <p:spPr>
          <a:xfrm>
            <a:off x="228600" y="4343400"/>
            <a:ext cx="2503611" cy="1660207"/>
          </a:xfrm>
          <a:prstGeom prst="rect">
            <a:avLst/>
          </a:prstGeom>
        </p:spPr>
      </p:pic>
      <p:pic>
        <p:nvPicPr>
          <p:cNvPr id="19" name="Picture 18" descr="P1000116.jpg"/>
          <p:cNvPicPr>
            <a:picLocks noChangeAspect="1"/>
          </p:cNvPicPr>
          <p:nvPr/>
        </p:nvPicPr>
        <p:blipFill>
          <a:blip r:embed="rId10"/>
          <a:stretch>
            <a:fillRect/>
          </a:stretch>
        </p:blipFill>
        <p:spPr>
          <a:xfrm>
            <a:off x="2971800" y="4308668"/>
            <a:ext cx="2564718" cy="1694939"/>
          </a:xfrm>
          <a:prstGeom prst="rect">
            <a:avLst/>
          </a:prstGeom>
        </p:spPr>
      </p:pic>
      <p:pic>
        <p:nvPicPr>
          <p:cNvPr id="21" name="Picture 20" descr="second feed.JPG"/>
          <p:cNvPicPr>
            <a:picLocks noChangeAspect="1"/>
          </p:cNvPicPr>
          <p:nvPr/>
        </p:nvPicPr>
        <p:blipFill>
          <a:blip r:embed="rId11"/>
          <a:stretch>
            <a:fillRect/>
          </a:stretch>
        </p:blipFill>
        <p:spPr>
          <a:xfrm>
            <a:off x="5791200" y="4308668"/>
            <a:ext cx="2514600" cy="16764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Reeldiy.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boatpickswhite.jpg"/>
          <p:cNvPicPr>
            <a:picLocks noChangeAspect="1"/>
          </p:cNvPicPr>
          <p:nvPr/>
        </p:nvPicPr>
        <p:blipFill>
          <a:blip r:embed="rId2"/>
          <a:stretch>
            <a:fillRect/>
          </a:stretch>
        </p:blipFill>
        <p:spPr>
          <a:xfrm>
            <a:off x="371695" y="0"/>
            <a:ext cx="8400609" cy="6858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tandardrelay.jpg"/>
          <p:cNvPicPr>
            <a:picLocks noChangeAspect="1"/>
          </p:cNvPicPr>
          <p:nvPr/>
        </p:nvPicPr>
        <p:blipFill>
          <a:blip r:embed="rId3"/>
          <a:stretch>
            <a:fillRect/>
          </a:stretch>
        </p:blipFill>
        <p:spPr>
          <a:xfrm>
            <a:off x="0" y="392373"/>
            <a:ext cx="9144000" cy="607325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MG_2173.JPG"/>
          <p:cNvPicPr>
            <a:picLocks noChangeAspect="1"/>
          </p:cNvPicPr>
          <p:nvPr/>
        </p:nvPicPr>
        <p:blipFill>
          <a:blip r:embed="rId3"/>
          <a:stretch>
            <a:fillRect/>
          </a:stretch>
        </p:blipFill>
        <p:spPr>
          <a:xfrm>
            <a:off x="0" y="0"/>
            <a:ext cx="7162800" cy="4038600"/>
          </a:xfrm>
          <a:prstGeom prst="rect">
            <a:avLst/>
          </a:prstGeom>
        </p:spPr>
      </p:pic>
      <p:pic>
        <p:nvPicPr>
          <p:cNvPr id="5" name="Picture 4" descr="standardrelayfilmstill2.jpg"/>
          <p:cNvPicPr>
            <a:picLocks noChangeAspect="1"/>
          </p:cNvPicPr>
          <p:nvPr/>
        </p:nvPicPr>
        <p:blipFill>
          <a:blip r:embed="rId4"/>
          <a:stretch>
            <a:fillRect/>
          </a:stretch>
        </p:blipFill>
        <p:spPr>
          <a:xfrm>
            <a:off x="0" y="4394200"/>
            <a:ext cx="4406900" cy="2463800"/>
          </a:xfrm>
          <a:prstGeom prst="rect">
            <a:avLst/>
          </a:prstGeom>
        </p:spPr>
      </p:pic>
      <p:pic>
        <p:nvPicPr>
          <p:cNvPr id="6" name="Picture 5" descr="standardrelayfilmstill3.tiff"/>
          <p:cNvPicPr>
            <a:picLocks noChangeAspect="1"/>
          </p:cNvPicPr>
          <p:nvPr/>
        </p:nvPicPr>
        <p:blipFill>
          <a:blip r:embed="rId5"/>
          <a:stretch>
            <a:fillRect/>
          </a:stretch>
        </p:blipFill>
        <p:spPr>
          <a:xfrm>
            <a:off x="4578350" y="4381500"/>
            <a:ext cx="4394200" cy="24765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bottle1.jpg"/>
          <p:cNvPicPr>
            <a:picLocks noChangeAspect="1"/>
          </p:cNvPicPr>
          <p:nvPr/>
        </p:nvPicPr>
        <p:blipFill>
          <a:blip r:embed="rId3"/>
          <a:stretch>
            <a:fillRect/>
          </a:stretch>
        </p:blipFill>
        <p:spPr>
          <a:xfrm>
            <a:off x="0" y="537"/>
            <a:ext cx="9144000" cy="685692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hippinglane.jpg"/>
          <p:cNvPicPr>
            <a:picLocks noChangeAspect="1"/>
          </p:cNvPicPr>
          <p:nvPr/>
        </p:nvPicPr>
        <p:blipFill>
          <a:blip r:embed="rId3"/>
          <a:stretch>
            <a:fillRect/>
          </a:stretch>
        </p:blipFill>
        <p:spPr>
          <a:xfrm>
            <a:off x="0" y="392373"/>
            <a:ext cx="9144000" cy="607325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MG_2146.jpg"/>
          <p:cNvPicPr>
            <a:picLocks noChangeAspect="1"/>
          </p:cNvPicPr>
          <p:nvPr/>
        </p:nvPicPr>
        <p:blipFill>
          <a:blip r:embed="rId3"/>
          <a:stretch>
            <a:fillRect/>
          </a:stretch>
        </p:blipFill>
        <p:spPr>
          <a:xfrm>
            <a:off x="0" y="0"/>
            <a:ext cx="5143500" cy="6858000"/>
          </a:xfrm>
          <a:prstGeom prst="rect">
            <a:avLst/>
          </a:prstGeom>
        </p:spPr>
      </p:pic>
      <p:pic>
        <p:nvPicPr>
          <p:cNvPr id="5" name="Picture 4" descr="IMG_2145.JPG"/>
          <p:cNvPicPr>
            <a:picLocks noChangeAspect="1"/>
          </p:cNvPicPr>
          <p:nvPr/>
        </p:nvPicPr>
        <p:blipFill>
          <a:blip r:embed="rId4"/>
          <a:stretch>
            <a:fillRect/>
          </a:stretch>
        </p:blipFill>
        <p:spPr>
          <a:xfrm>
            <a:off x="5183717" y="0"/>
            <a:ext cx="3960283" cy="2970213"/>
          </a:xfrm>
          <a:prstGeom prst="rect">
            <a:avLst/>
          </a:prstGeom>
        </p:spPr>
      </p:pic>
      <p:pic>
        <p:nvPicPr>
          <p:cNvPr id="6" name="Picture 5" descr="IMG_2143.JPG"/>
          <p:cNvPicPr>
            <a:picLocks noChangeAspect="1"/>
          </p:cNvPicPr>
          <p:nvPr/>
        </p:nvPicPr>
        <p:blipFill>
          <a:blip r:embed="rId5"/>
          <a:stretch>
            <a:fillRect/>
          </a:stretch>
        </p:blipFill>
        <p:spPr>
          <a:xfrm>
            <a:off x="5183717" y="3200400"/>
            <a:ext cx="4478867" cy="335915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304800" y="381000"/>
            <a:ext cx="8610600" cy="4524316"/>
          </a:xfrm>
          <a:prstGeom prst="rect">
            <a:avLst/>
          </a:prstGeom>
          <a:noFill/>
        </p:spPr>
        <p:txBody>
          <a:bodyPr wrap="square" rtlCol="0">
            <a:spAutoFit/>
          </a:bodyPr>
          <a:lstStyle/>
          <a:p>
            <a:r>
              <a:rPr lang="en-US" b="1" dirty="0" smtClean="0"/>
              <a:t>Introduction</a:t>
            </a:r>
          </a:p>
          <a:p>
            <a:r>
              <a:rPr lang="en-US" b="1" dirty="0" smtClean="0"/>
              <a:t>Practice based research in Contemporary Art</a:t>
            </a:r>
          </a:p>
          <a:p>
            <a:endParaRPr lang="en-US" dirty="0" smtClean="0"/>
          </a:p>
          <a:p>
            <a:r>
              <a:rPr lang="en-US" dirty="0" smtClean="0"/>
              <a:t>Research by and through practice. </a:t>
            </a:r>
            <a:r>
              <a:rPr lang="en-US" dirty="0"/>
              <a:t>A</a:t>
            </a:r>
            <a:r>
              <a:rPr dirty="0" smtClean="0"/>
              <a:t>rtists and designers develop their own epistemological and methodical approaches to concrete problems</a:t>
            </a:r>
            <a:r>
              <a:rPr lang="en-GB" dirty="0" smtClean="0"/>
              <a:t>/research areas</a:t>
            </a:r>
            <a:r>
              <a:rPr dirty="0" smtClean="0"/>
              <a:t> which differ from purely scientific approaches.</a:t>
            </a:r>
            <a:r>
              <a:rPr lang="en-GB" dirty="0" smtClean="0"/>
              <a:t>  Usually </a:t>
            </a:r>
            <a:r>
              <a:rPr dirty="0" smtClean="0"/>
              <a:t>interdisciplinary</a:t>
            </a:r>
            <a:r>
              <a:rPr lang="en-GB" dirty="0" smtClean="0"/>
              <a:t> in nature</a:t>
            </a:r>
            <a:r>
              <a:rPr dirty="0" smtClean="0"/>
              <a:t>, </a:t>
            </a:r>
            <a:r>
              <a:rPr lang="en-GB" dirty="0" smtClean="0"/>
              <a:t>using </a:t>
            </a:r>
            <a:r>
              <a:rPr dirty="0" smtClean="0"/>
              <a:t>hybrid forms of knowledge</a:t>
            </a:r>
            <a:r>
              <a:rPr lang="en-GB" dirty="0" smtClean="0"/>
              <a:t>.</a:t>
            </a:r>
          </a:p>
          <a:p>
            <a:endParaRPr lang="en-GB" dirty="0" smtClean="0"/>
          </a:p>
          <a:p>
            <a:r>
              <a:rPr lang="en-GB" dirty="0" smtClean="0"/>
              <a:t>Through practice based art research it is possible to capture process and share findings to diverse audiences and disseminate findings outside of solely academic (and artistic) circles. This can also enable shifting meanings for the art work as it is disseminated in different contexts.</a:t>
            </a:r>
          </a:p>
          <a:p>
            <a:endParaRPr lang="en-GB" dirty="0" smtClean="0"/>
          </a:p>
          <a:p>
            <a:r>
              <a:rPr lang="en-US" dirty="0" smtClean="0"/>
              <a:t>‘…studio art as a site for conducting transformative research that has individual and cultural relevance’ (Sullivan 2010) </a:t>
            </a:r>
            <a:r>
              <a:rPr lang="en-US" i="1" dirty="0" smtClean="0"/>
              <a:t>Art as Research: Enquiry in the Visual Arts.</a:t>
            </a:r>
          </a:p>
          <a:p>
            <a:endParaRPr lang="en-US"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457200" y="304800"/>
            <a:ext cx="8230188" cy="2585323"/>
          </a:xfrm>
          <a:prstGeom prst="rect">
            <a:avLst/>
          </a:prstGeom>
        </p:spPr>
        <p:txBody>
          <a:bodyPr wrap="none">
            <a:spAutoFit/>
          </a:bodyPr>
          <a:lstStyle/>
          <a:p>
            <a:r>
              <a:rPr lang="en-US" b="1" dirty="0" err="1" smtClean="0"/>
              <a:t>Acclimatisation</a:t>
            </a:r>
            <a:r>
              <a:rPr lang="en-US" b="1" dirty="0" smtClean="0"/>
              <a:t> (2012)</a:t>
            </a:r>
          </a:p>
          <a:p>
            <a:r>
              <a:rPr lang="en-US" b="1" dirty="0" smtClean="0"/>
              <a:t>Video </a:t>
            </a:r>
            <a:r>
              <a:rPr lang="en-US" b="1" dirty="0" smtClean="0"/>
              <a:t>Excerpt (7 min)</a:t>
            </a:r>
          </a:p>
          <a:p>
            <a:endParaRPr lang="en-US" dirty="0" smtClean="0"/>
          </a:p>
          <a:p>
            <a:r>
              <a:rPr dirty="0" smtClean="0"/>
              <a:t>Documentary processes and re-enactment are also engaged, with </a:t>
            </a:r>
            <a:r>
              <a:rPr lang="en-GB" dirty="0" smtClean="0"/>
              <a:t>myself </a:t>
            </a:r>
            <a:r>
              <a:rPr dirty="0" smtClean="0"/>
              <a:t>as </a:t>
            </a:r>
            <a:endParaRPr lang="en-GB" dirty="0" smtClean="0"/>
          </a:p>
          <a:p>
            <a:r>
              <a:rPr dirty="0" smtClean="0"/>
              <a:t>the subject of the stud</a:t>
            </a:r>
            <a:r>
              <a:rPr lang="en-GB" dirty="0" err="1" smtClean="0"/>
              <a:t>y</a:t>
            </a:r>
            <a:r>
              <a:rPr lang="en-GB" dirty="0" smtClean="0"/>
              <a:t>.  </a:t>
            </a:r>
            <a:r>
              <a:rPr dirty="0" smtClean="0"/>
              <a:t>The piece documents the body’s physical response to </a:t>
            </a:r>
            <a:endParaRPr lang="en-GB" dirty="0" smtClean="0"/>
          </a:p>
          <a:p>
            <a:r>
              <a:rPr dirty="0" smtClean="0"/>
              <a:t>cold-water immersion and the method of acclimatising (habituation) over a set </a:t>
            </a:r>
            <a:endParaRPr lang="en-GB" dirty="0" smtClean="0"/>
          </a:p>
          <a:p>
            <a:r>
              <a:rPr dirty="0" smtClean="0"/>
              <a:t>period of time, a process that is core to channel swimming training.</a:t>
            </a:r>
            <a:endParaRPr lang="en-US" dirty="0" smtClean="0"/>
          </a:p>
          <a:p>
            <a:endParaRPr lang="en-US" dirty="0"/>
          </a:p>
          <a:p>
            <a:endParaRPr lang="en-US" dirty="0"/>
          </a:p>
        </p:txBody>
      </p:sp>
      <p:pic>
        <p:nvPicPr>
          <p:cNvPr id="3" name="IMG_2833.MOV">
            <a:hlinkClick r:id="" action="ppaction://media"/>
          </p:cNvPr>
          <p:cNvPicPr/>
          <p:nvPr>
            <a:videoFile r:link="rId1"/>
          </p:nvPr>
        </p:nvPicPr>
        <p:blipFill>
          <a:blip r:embed="rId6"/>
          <a:stretch>
            <a:fillRect/>
          </a:stretch>
        </p:blipFill>
        <p:spPr>
          <a:xfrm>
            <a:off x="152400" y="3048000"/>
            <a:ext cx="2686050" cy="3581400"/>
          </a:xfrm>
          <a:prstGeom prst="rect">
            <a:avLst/>
          </a:prstGeom>
        </p:spPr>
      </p:pic>
      <p:pic>
        <p:nvPicPr>
          <p:cNvPr id="5" name="IMG_0003.MOV">
            <a:hlinkClick r:id="" action="ppaction://media"/>
          </p:cNvPr>
          <p:cNvPicPr/>
          <p:nvPr>
            <a:videoFile r:link="rId2"/>
          </p:nvPr>
        </p:nvPicPr>
        <p:blipFill>
          <a:blip r:embed="rId7"/>
          <a:stretch>
            <a:fillRect/>
          </a:stretch>
        </p:blipFill>
        <p:spPr>
          <a:xfrm>
            <a:off x="3124200" y="3048000"/>
            <a:ext cx="2895600" cy="3606800"/>
          </a:xfrm>
          <a:prstGeom prst="rect">
            <a:avLst/>
          </a:prstGeom>
        </p:spPr>
      </p:pic>
      <p:pic>
        <p:nvPicPr>
          <p:cNvPr id="7" name="IMG_0001.MOV">
            <a:hlinkClick r:id="" action="ppaction://media"/>
          </p:cNvPr>
          <p:cNvPicPr/>
          <p:nvPr>
            <a:videoFile r:link="rId3"/>
          </p:nvPr>
        </p:nvPicPr>
        <p:blipFill>
          <a:blip r:embed="rId8"/>
          <a:stretch>
            <a:fillRect/>
          </a:stretch>
        </p:blipFill>
        <p:spPr>
          <a:xfrm>
            <a:off x="6310642" y="3073400"/>
            <a:ext cx="2686050" cy="3581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p:cTn id="13" fill="hold" display="0">
                  <p:stCondLst>
                    <p:cond delay="indefinite"/>
                  </p:stCondLst>
                  <p:endCondLst>
                    <p:cond evt="onNext" delay="0">
                      <p:tgtEl>
                        <p:sldTgt/>
                      </p:tgtEl>
                    </p:cond>
                    <p:cond evt="onPrev" delay="0">
                      <p:tgtEl>
                        <p:sldTgt/>
                      </p:tgtEl>
                    </p:cond>
                  </p:endCondLst>
                </p:cTn>
                <p:tgtEl>
                  <p:spTgt spid="5"/>
                </p:tgtEl>
              </p:cMediaNode>
            </p:vide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7"/>
                                        </p:tgtEl>
                                      </p:cBhvr>
                                    </p:cmd>
                                  </p:childTnLst>
                                </p:cTn>
                              </p:par>
                            </p:childTnLst>
                          </p:cTn>
                        </p:par>
                      </p:childTnLst>
                    </p:cTn>
                  </p:par>
                </p:childTnLst>
              </p:cTn>
              <p:nextCondLst>
                <p:cond evt="onClick" delay="0">
                  <p:tgtEl>
                    <p:spTgt spid="7"/>
                  </p:tgtEl>
                </p:cond>
              </p:nextCondLst>
            </p:seq>
            <p:video>
              <p:cMediaNode>
                <p:cTn id="19"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457200" y="304800"/>
            <a:ext cx="8229600" cy="6740308"/>
          </a:xfrm>
          <a:prstGeom prst="rect">
            <a:avLst/>
          </a:prstGeom>
        </p:spPr>
        <p:txBody>
          <a:bodyPr wrap="square">
            <a:spAutoFit/>
          </a:bodyPr>
          <a:lstStyle/>
          <a:p>
            <a:r>
              <a:rPr lang="en-GB" dirty="0" smtClean="0"/>
              <a:t>‘…in </a:t>
            </a:r>
            <a:r>
              <a:rPr lang="en-GB" dirty="0"/>
              <a:t>my search for texts on sports and art, I began to suspect at some point that , at least since the 1990’s the relationship between the two was one of mutual scepticism or lack of </a:t>
            </a:r>
            <a:r>
              <a:rPr lang="en-GB" dirty="0" smtClean="0"/>
              <a:t>interest’ (</a:t>
            </a:r>
            <a:r>
              <a:rPr lang="en-GB" dirty="0" err="1" smtClean="0"/>
              <a:t>Jahn</a:t>
            </a:r>
            <a:r>
              <a:rPr lang="en-GB" dirty="0" smtClean="0"/>
              <a:t> 2006) </a:t>
            </a:r>
            <a:r>
              <a:rPr lang="en-GB" i="1" dirty="0" smtClean="0"/>
              <a:t>Body </a:t>
            </a:r>
            <a:r>
              <a:rPr lang="en-GB" i="1" dirty="0"/>
              <a:t>Power: Power Play: Views on Sports in Contemporary </a:t>
            </a:r>
            <a:r>
              <a:rPr lang="en-GB" i="1" dirty="0" smtClean="0"/>
              <a:t>Arts</a:t>
            </a:r>
          </a:p>
          <a:p>
            <a:endParaRPr lang="en-GB" dirty="0" smtClean="0"/>
          </a:p>
          <a:p>
            <a:r>
              <a:rPr lang="en-US" dirty="0" smtClean="0"/>
              <a:t>The research draws together two seemingly disparate disciplines, art and sport and seeks to cross-pollinate and collaborate with sports men and women.  </a:t>
            </a:r>
            <a:r>
              <a:rPr lang="en-GB" dirty="0" smtClean="0"/>
              <a:t>The </a:t>
            </a:r>
            <a:r>
              <a:rPr lang="en-GB" dirty="0"/>
              <a:t>relationship between art and sport is full of</a:t>
            </a:r>
            <a:r>
              <a:rPr lang="en-GB" dirty="0" smtClean="0"/>
              <a:t> tension </a:t>
            </a:r>
            <a:r>
              <a:rPr lang="en-GB" dirty="0"/>
              <a:t>and </a:t>
            </a:r>
            <a:r>
              <a:rPr lang="en-GB" dirty="0" smtClean="0"/>
              <a:t>ambivalence.  Artists </a:t>
            </a:r>
            <a:r>
              <a:rPr lang="en-GB" dirty="0"/>
              <a:t>that have</a:t>
            </a:r>
            <a:r>
              <a:rPr lang="en-GB" dirty="0" smtClean="0"/>
              <a:t> created </a:t>
            </a:r>
            <a:r>
              <a:rPr lang="en-GB" dirty="0"/>
              <a:t>work</a:t>
            </a:r>
            <a:r>
              <a:rPr lang="en-GB" dirty="0" smtClean="0"/>
              <a:t> around sport issues </a:t>
            </a:r>
            <a:r>
              <a:rPr lang="en-GB" dirty="0"/>
              <a:t>do so often through residencies and an attempt to ‘capture’ the essence of the sport they are </a:t>
            </a:r>
            <a:r>
              <a:rPr lang="en-GB" dirty="0" smtClean="0"/>
              <a:t>researching through observation and documentation.  The notion of sport ‘in’ art rather than ‘through’ it.   Examples </a:t>
            </a:r>
            <a:r>
              <a:rPr lang="en-GB" dirty="0"/>
              <a:t>of how artists respond via direct involvement are less well </a:t>
            </a:r>
            <a:r>
              <a:rPr lang="en-GB" dirty="0" smtClean="0"/>
              <a:t>documented. </a:t>
            </a:r>
          </a:p>
          <a:p>
            <a:endParaRPr lang="en-GB" dirty="0"/>
          </a:p>
          <a:p>
            <a:r>
              <a:rPr lang="en-GB" dirty="0" smtClean="0"/>
              <a:t>From a hybrid channel swimmer position, having trained and swam a relay (A standard relay is six swimmers each swimmer swimming an hour at a time) but not having swam the channel solo, my position is one of slippage.. between the objective artist observer and the artist participant.</a:t>
            </a:r>
          </a:p>
          <a:p>
            <a:endParaRPr lang="en-GB" dirty="0" smtClean="0"/>
          </a:p>
          <a:p>
            <a:r>
              <a:rPr lang="en-GB" dirty="0" smtClean="0"/>
              <a:t>The most successful recent example of artist participant is perhaps Leanne </a:t>
            </a:r>
            <a:r>
              <a:rPr lang="en-GB" dirty="0" err="1" smtClean="0"/>
              <a:t>Shapton’s</a:t>
            </a:r>
            <a:r>
              <a:rPr lang="en-GB" dirty="0" smtClean="0"/>
              <a:t> book </a:t>
            </a:r>
            <a:r>
              <a:rPr lang="en-GB" i="1" dirty="0" smtClean="0"/>
              <a:t>Swimming Studies </a:t>
            </a:r>
            <a:r>
              <a:rPr lang="en-GB" dirty="0" smtClean="0"/>
              <a:t>(2012) based on her own experiences of competitive swimming and drawing. It contains intimate recollections that detail the personal narratives via text and visuals.   </a:t>
            </a:r>
            <a:endParaRPr lang="en-GB" dirty="0"/>
          </a:p>
          <a:p>
            <a:endParaRPr lang="en-GB" dirty="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wimming-Studies-2-thumb-900x600-42562.jpg"/>
          <p:cNvPicPr>
            <a:picLocks noChangeAspect="1"/>
          </p:cNvPicPr>
          <p:nvPr/>
        </p:nvPicPr>
        <p:blipFill>
          <a:blip r:embed="rId2"/>
          <a:stretch>
            <a:fillRect/>
          </a:stretch>
        </p:blipFill>
        <p:spPr>
          <a:xfrm>
            <a:off x="0" y="381000"/>
            <a:ext cx="9144000" cy="6096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304800" y="381000"/>
            <a:ext cx="8534400" cy="4524316"/>
          </a:xfrm>
          <a:prstGeom prst="rect">
            <a:avLst/>
          </a:prstGeom>
        </p:spPr>
        <p:txBody>
          <a:bodyPr wrap="square">
            <a:spAutoFit/>
          </a:bodyPr>
          <a:lstStyle/>
          <a:p>
            <a:r>
              <a:rPr lang="en-GB" b="1" dirty="0" smtClean="0"/>
              <a:t>The Sport of Channel Swimming as a fertile ground for artistic production</a:t>
            </a:r>
          </a:p>
          <a:p>
            <a:endParaRPr lang="en-GB" dirty="0" smtClean="0"/>
          </a:p>
          <a:p>
            <a:endParaRPr lang="en-GB" dirty="0" smtClean="0"/>
          </a:p>
          <a:p>
            <a:r>
              <a:rPr lang="en-GB" dirty="0" smtClean="0"/>
              <a:t>The development into a channel swimmer is one one of learning the behaviour, languages and becoming part of the channel swimming community. </a:t>
            </a:r>
          </a:p>
          <a:p>
            <a:endParaRPr lang="en-GB" dirty="0" smtClean="0"/>
          </a:p>
          <a:p>
            <a:r>
              <a:rPr lang="en-GB" dirty="0" smtClean="0"/>
              <a:t>The art works that form this body of research attempts to make apparent the rituals, processes and experiences of channel swimming. The works are split into two categories namely apparatus, which include the symbolic object based sculptures (Totemic Objects?) These objects are developed from information collected from swimmer donated images.  The second group of works are subjective film and photography works, based on my own experiences. </a:t>
            </a:r>
          </a:p>
          <a:p>
            <a:endParaRPr lang="en-GB" dirty="0"/>
          </a:p>
          <a:p>
            <a:endParaRPr lang="en-GB" dirty="0" smtClean="0"/>
          </a:p>
          <a:p>
            <a:endParaRPr lang="en-GB" dirty="0"/>
          </a:p>
          <a:p>
            <a:endParaRPr lang="en-GB" dirty="0" smtClean="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304800" y="457200"/>
            <a:ext cx="8305800" cy="6463309"/>
          </a:xfrm>
          <a:prstGeom prst="rect">
            <a:avLst/>
          </a:prstGeom>
        </p:spPr>
        <p:txBody>
          <a:bodyPr wrap="square">
            <a:spAutoFit/>
          </a:bodyPr>
          <a:lstStyle/>
          <a:p>
            <a:r>
              <a:rPr lang="en-GB" b="1" dirty="0" smtClean="0"/>
              <a:t>Time (based)</a:t>
            </a:r>
          </a:p>
          <a:p>
            <a:endParaRPr lang="en-GB" dirty="0"/>
          </a:p>
          <a:p>
            <a:r>
              <a:rPr lang="en-GB" dirty="0" smtClean="0"/>
              <a:t>There are strong links between the sport of channel swimming and  performance art</a:t>
            </a:r>
            <a:r>
              <a:rPr lang="en-GB" dirty="0"/>
              <a:t>/</a:t>
            </a:r>
            <a:r>
              <a:rPr lang="en-GB" dirty="0" smtClean="0"/>
              <a:t>endurance art.  Performance </a:t>
            </a:r>
            <a:r>
              <a:rPr lang="en-GB" dirty="0"/>
              <a:t>art often involves</a:t>
            </a:r>
            <a:r>
              <a:rPr lang="en-GB" dirty="0" smtClean="0"/>
              <a:t> an emphasis on ‘time’ whereby the passing of time </a:t>
            </a:r>
            <a:r>
              <a:rPr lang="en-GB" dirty="0"/>
              <a:t>becomes</a:t>
            </a:r>
            <a:r>
              <a:rPr lang="en-GB" dirty="0" smtClean="0"/>
              <a:t> the </a:t>
            </a:r>
            <a:r>
              <a:rPr lang="en-GB" dirty="0"/>
              <a:t>measure of the performance/act itself.</a:t>
            </a:r>
            <a:r>
              <a:rPr lang="en-GB" dirty="0" smtClean="0"/>
              <a:t> The genre of endurance art is disseminated largely through video and photography documentation of feats of extreme acts of physical endurance and pain.</a:t>
            </a:r>
          </a:p>
          <a:p>
            <a:endParaRPr lang="en-GB" dirty="0" smtClean="0"/>
          </a:p>
          <a:p>
            <a:r>
              <a:rPr lang="en-GB" dirty="0" smtClean="0"/>
              <a:t>Channel swimming has a </a:t>
            </a:r>
            <a:r>
              <a:rPr lang="en-GB" dirty="0"/>
              <a:t>systematic and accepted process of </a:t>
            </a:r>
            <a:r>
              <a:rPr lang="en-GB" dirty="0" smtClean="0"/>
              <a:t>preparation (unlike the more generalised sport of open water swimming) </a:t>
            </a:r>
            <a:r>
              <a:rPr lang="en-GB" dirty="0"/>
              <a:t>including a testing of the bodies limits to deal with cold </a:t>
            </a:r>
            <a:r>
              <a:rPr lang="en-GB" dirty="0" smtClean="0"/>
              <a:t>water. Channel swimmers training is measured by time spent in the water.</a:t>
            </a:r>
          </a:p>
          <a:p>
            <a:endParaRPr lang="en-GB" dirty="0" smtClean="0"/>
          </a:p>
          <a:p>
            <a:r>
              <a:rPr lang="en-GB" dirty="0" smtClean="0"/>
              <a:t>Similar to time-based processes for the recording of performance art ‘time based’ </a:t>
            </a:r>
            <a:r>
              <a:rPr lang="en-GB" dirty="0"/>
              <a:t>has become an important part of the spectacle of channel </a:t>
            </a:r>
            <a:r>
              <a:rPr lang="en-GB" dirty="0" smtClean="0"/>
              <a:t>swimming.  The ‘channel </a:t>
            </a:r>
            <a:r>
              <a:rPr lang="en-GB" dirty="0"/>
              <a:t>swimming </a:t>
            </a:r>
            <a:r>
              <a:rPr lang="en-GB" dirty="0" smtClean="0"/>
              <a:t>video’, an individuals filmed and edited documentation of their swim, reinforces the acknowledged rituals and processes of a channel swim and stages the performance for a particular audience.  There is also digital documentation over a period of the channel swim itself – the Twitter update, information from the swimmers crew on the progress of the swim, with particularly details pertaining to ‘feeding’.</a:t>
            </a:r>
          </a:p>
          <a:p>
            <a:endParaRPr lang="en-GB" dirty="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greasingup.jpg"/>
          <p:cNvPicPr>
            <a:picLocks noChangeAspect="1"/>
          </p:cNvPicPr>
          <p:nvPr/>
        </p:nvPicPr>
        <p:blipFill>
          <a:blip r:embed="rId3"/>
          <a:stretch>
            <a:fillRect/>
          </a:stretch>
        </p:blipFill>
        <p:spPr>
          <a:xfrm>
            <a:off x="381000" y="152400"/>
            <a:ext cx="8382000" cy="681932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KingofTheChannel.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channelswimwearrules.jpg"/>
          <p:cNvPicPr>
            <a:picLocks noChangeAspect="1"/>
          </p:cNvPicPr>
          <p:nvPr/>
        </p:nvPicPr>
        <p:blipFill>
          <a:blip r:embed="rId3"/>
          <a:stretch>
            <a:fillRect/>
          </a:stretch>
        </p:blipFill>
        <p:spPr>
          <a:xfrm>
            <a:off x="685800" y="533400"/>
            <a:ext cx="3868726" cy="5814017"/>
          </a:xfrm>
          <a:prstGeom prst="rect">
            <a:avLst/>
          </a:prstGeom>
        </p:spPr>
      </p:pic>
      <p:pic>
        <p:nvPicPr>
          <p:cNvPr id="5" name="Picture 4" descr="lisa-123.jpg"/>
          <p:cNvPicPr>
            <a:picLocks noChangeAspect="1"/>
          </p:cNvPicPr>
          <p:nvPr/>
        </p:nvPicPr>
        <p:blipFill>
          <a:blip r:embed="rId4"/>
          <a:stretch>
            <a:fillRect/>
          </a:stretch>
        </p:blipFill>
        <p:spPr>
          <a:xfrm>
            <a:off x="4724400" y="533400"/>
            <a:ext cx="3886200" cy="5840278"/>
          </a:xfrm>
          <a:prstGeom prst="rect">
            <a:avLst/>
          </a:prstGeom>
        </p:spPr>
      </p:pic>
    </p:spTree>
  </p:cSld>
  <p:clrMapOvr>
    <a:masterClrMapping/>
  </p:clrMapOvr>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584</TotalTime>
  <Words>1038</Words>
  <Application>Microsoft Macintosh PowerPoint</Application>
  <PresentationFormat>On-screen Show (4:3)</PresentationFormat>
  <Paragraphs>70</Paragraphs>
  <Slides>20</Slides>
  <Notes>13</Notes>
  <HiddenSlides>0</HiddenSlides>
  <MMClips>3</MMClips>
  <ScaleCrop>false</ScaleCrop>
  <HeadingPairs>
    <vt:vector size="4" baseType="variant">
      <vt:variant>
        <vt:lpstr>Design Template</vt:lpstr>
      </vt:variant>
      <vt:variant>
        <vt:i4>1</vt:i4>
      </vt:variant>
      <vt:variant>
        <vt:lpstr>Slide Titles</vt:lpstr>
      </vt:variant>
      <vt:variant>
        <vt:i4>20</vt:i4>
      </vt:variant>
    </vt:vector>
  </HeadingPairs>
  <TitlesOfParts>
    <vt:vector size="21"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irunaroundnaked</Company>
  <LinksUpToDate>false</LinksUpToDate>
  <SharedDoc>false</SharedDoc>
  <HyperlinksChanged>false</HyperlinksChanged>
  <AppVersion>12.0256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Office 2004 Test Drive User</dc:creator>
  <cp:lastModifiedBy>Lisa Stansbie</cp:lastModifiedBy>
  <cp:revision>55</cp:revision>
  <dcterms:created xsi:type="dcterms:W3CDTF">2012-09-21T19:51:43Z</dcterms:created>
  <dcterms:modified xsi:type="dcterms:W3CDTF">2012-09-21T20:00:55Z</dcterms:modified>
</cp:coreProperties>
</file>