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7" r:id="rId3"/>
    <p:sldId id="258" r:id="rId4"/>
    <p:sldId id="259" r:id="rId5"/>
    <p:sldId id="260" r:id="rId6"/>
    <p:sldId id="261" r:id="rId7"/>
    <p:sldId id="262" r:id="rId8"/>
    <p:sldId id="263" r:id="rId9"/>
    <p:sldId id="264" r:id="rId10"/>
    <p:sldId id="272" r:id="rId11"/>
    <p:sldId id="271" r:id="rId12"/>
    <p:sldId id="273" r:id="rId13"/>
    <p:sldId id="274" r:id="rId14"/>
    <p:sldId id="275" r:id="rId15"/>
    <p:sldId id="268" r:id="rId16"/>
    <p:sldId id="269" r:id="rId17"/>
  </p:sldIdLst>
  <p:sldSz cx="9144000" cy="6858000" type="screen4x3"/>
  <p:notesSz cx="6858000" cy="9144000"/>
  <p:defaultText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srgbClr val="00000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rgbClr val="000000"/>
        </a:fontRef>
        <a:schemeClr val="lt1"/>
      </a:tcTxStyle>
      <a:tcStyle>
        <a:tcBdr/>
        <a:fill>
          <a:solidFill>
            <a:schemeClr val="accent1"/>
          </a:solidFill>
        </a:fill>
      </a:tcStyle>
    </a:lastCol>
    <a:firstCol>
      <a:tcTxStyle b="on">
        <a:fontRef idx="minor">
          <a:srgbClr val="000000"/>
        </a:fontRef>
        <a:schemeClr val="lt1"/>
      </a:tcTxStyle>
      <a:tcStyle>
        <a:tcBdr/>
        <a:fill>
          <a:solidFill>
            <a:schemeClr val="accent1"/>
          </a:solidFill>
        </a:fill>
      </a:tcStyle>
    </a:firstCol>
    <a:lastRow>
      <a:tcTxStyle b="on">
        <a:fontRef idx="minor">
          <a:srgbClr val="000000"/>
        </a:fontRef>
        <a:schemeClr val="lt1"/>
      </a:tcTxStyle>
      <a:tcStyle>
        <a:tcBdr>
          <a:top>
            <a:ln w="38100" cmpd="sng">
              <a:solidFill>
                <a:schemeClr val="lt1"/>
              </a:solidFill>
            </a:ln>
          </a:top>
        </a:tcBdr>
        <a:fill>
          <a:solidFill>
            <a:schemeClr val="accent1"/>
          </a:solidFill>
        </a:fill>
      </a:tcStyle>
    </a:lastRow>
    <a:firstRow>
      <a:tcTxStyle b="on">
        <a:fontRef idx="minor">
          <a:srgbClr val="000000"/>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srgbClr val="00000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srgbClr val="000000"/>
        </a:fontRef>
        <a:schemeClr val="lt1"/>
      </a:tcTxStyle>
      <a:tcStyle>
        <a:tcBdr/>
        <a:fill>
          <a:solidFill>
            <a:schemeClr val="accent4"/>
          </a:solidFill>
        </a:fill>
      </a:tcStyle>
    </a:lastCol>
    <a:firstCol>
      <a:tcTxStyle b="on">
        <a:fontRef idx="minor">
          <a:srgbClr val="000000"/>
        </a:fontRef>
        <a:schemeClr val="lt1"/>
      </a:tcTxStyle>
      <a:tcStyle>
        <a:tcBdr/>
        <a:fill>
          <a:solidFill>
            <a:schemeClr val="accent4"/>
          </a:solidFill>
        </a:fill>
      </a:tcStyle>
    </a:firstCol>
    <a:lastRow>
      <a:tcTxStyle b="on">
        <a:fontRef idx="minor">
          <a:srgbClr val="000000"/>
        </a:fontRef>
        <a:schemeClr val="lt1"/>
      </a:tcTxStyle>
      <a:tcStyle>
        <a:tcBdr>
          <a:top>
            <a:ln w="38100" cmpd="sng">
              <a:solidFill>
                <a:schemeClr val="lt1"/>
              </a:solidFill>
            </a:ln>
          </a:top>
        </a:tcBdr>
        <a:fill>
          <a:solidFill>
            <a:schemeClr val="accent4"/>
          </a:solidFill>
        </a:fill>
      </a:tcStyle>
    </a:lastRow>
    <a:firstRow>
      <a:tcTxStyle b="on">
        <a:fontRef idx="minor">
          <a:srgbClr val="000000"/>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rgbClr val="00000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3108" autoAdjust="0"/>
  </p:normalViewPr>
  <p:slideViewPr>
    <p:cSldViewPr>
      <p:cViewPr>
        <p:scale>
          <a:sx n="30" d="100"/>
          <a:sy n="30" d="100"/>
        </p:scale>
        <p:origin x="-2526"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llen\Dropbox\RIN%20G%20DRIVE\B01%20-%20JISC\OAPEN%20project%20research\Surveys\Results\20120419%20full%20participant%20baseline.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Author</a:t>
            </a:r>
            <a:r>
              <a:rPr lang="en-GB" baseline="0"/>
              <a:t> OA awareness</a:t>
            </a:r>
            <a:endParaRPr lang="en-GB"/>
          </a:p>
        </c:rich>
      </c:tx>
      <c:layout/>
      <c:overlay val="0"/>
    </c:title>
    <c:autoTitleDeleted val="0"/>
    <c:plotArea>
      <c:layout/>
      <c:barChart>
        <c:barDir val="col"/>
        <c:grouping val="clustered"/>
        <c:varyColors val="0"/>
        <c:ser>
          <c:idx val="0"/>
          <c:order val="0"/>
          <c:tx>
            <c:strRef>
              <c:f>'Author results'!$Q$39</c:f>
              <c:strCache>
                <c:ptCount val="1"/>
                <c:pt idx="0">
                  <c:v>Control</c:v>
                </c:pt>
              </c:strCache>
            </c:strRef>
          </c:tx>
          <c:spPr>
            <a:solidFill>
              <a:schemeClr val="accent4">
                <a:lumMod val="75000"/>
              </a:schemeClr>
            </a:solidFill>
          </c:spPr>
          <c:invertIfNegative val="0"/>
          <c:cat>
            <c:strRef>
              <c:f>'Author results'!$P$45:$P$47</c:f>
              <c:strCache>
                <c:ptCount val="3"/>
                <c:pt idx="0">
                  <c:v>I had never heard of open access publishing</c:v>
                </c:pt>
                <c:pt idx="1">
                  <c:v>I was aware of open access publishing, but not familiar with it</c:v>
                </c:pt>
                <c:pt idx="2">
                  <c:v>I was familiar with open access publishing</c:v>
                </c:pt>
              </c:strCache>
            </c:strRef>
          </c:cat>
          <c:val>
            <c:numRef>
              <c:f>'Author results'!$Q$45:$Q$47</c:f>
              <c:numCache>
                <c:formatCode>General</c:formatCode>
                <c:ptCount val="3"/>
                <c:pt idx="0">
                  <c:v>9.0909090909090917</c:v>
                </c:pt>
                <c:pt idx="1">
                  <c:v>90.909090909090907</c:v>
                </c:pt>
                <c:pt idx="2">
                  <c:v>0</c:v>
                </c:pt>
              </c:numCache>
            </c:numRef>
          </c:val>
        </c:ser>
        <c:ser>
          <c:idx val="1"/>
          <c:order val="1"/>
          <c:tx>
            <c:strRef>
              <c:f>'Author results'!$R$39</c:f>
              <c:strCache>
                <c:ptCount val="1"/>
                <c:pt idx="0">
                  <c:v>Experiment</c:v>
                </c:pt>
              </c:strCache>
            </c:strRef>
          </c:tx>
          <c:spPr>
            <a:solidFill>
              <a:schemeClr val="accent4">
                <a:lumMod val="60000"/>
                <a:lumOff val="40000"/>
              </a:schemeClr>
            </a:solidFill>
          </c:spPr>
          <c:invertIfNegative val="0"/>
          <c:cat>
            <c:strRef>
              <c:f>'Author results'!$P$45:$P$47</c:f>
              <c:strCache>
                <c:ptCount val="3"/>
                <c:pt idx="0">
                  <c:v>I had never heard of open access publishing</c:v>
                </c:pt>
                <c:pt idx="1">
                  <c:v>I was aware of open access publishing, but not familiar with it</c:v>
                </c:pt>
                <c:pt idx="2">
                  <c:v>I was familiar with open access publishing</c:v>
                </c:pt>
              </c:strCache>
            </c:strRef>
          </c:cat>
          <c:val>
            <c:numRef>
              <c:f>'Author results'!$R$45:$R$47</c:f>
              <c:numCache>
                <c:formatCode>General</c:formatCode>
                <c:ptCount val="3"/>
                <c:pt idx="0">
                  <c:v>15</c:v>
                </c:pt>
                <c:pt idx="1">
                  <c:v>55.000000000000007</c:v>
                </c:pt>
                <c:pt idx="2">
                  <c:v>30</c:v>
                </c:pt>
              </c:numCache>
            </c:numRef>
          </c:val>
        </c:ser>
        <c:dLbls>
          <c:showLegendKey val="0"/>
          <c:showVal val="0"/>
          <c:showCatName val="0"/>
          <c:showSerName val="0"/>
          <c:showPercent val="0"/>
          <c:showBubbleSize val="0"/>
        </c:dLbls>
        <c:gapWidth val="150"/>
        <c:axId val="80625024"/>
        <c:axId val="80631296"/>
      </c:barChart>
      <c:catAx>
        <c:axId val="80625024"/>
        <c:scaling>
          <c:orientation val="minMax"/>
        </c:scaling>
        <c:delete val="0"/>
        <c:axPos val="b"/>
        <c:title>
          <c:tx>
            <c:rich>
              <a:bodyPr/>
              <a:lstStyle/>
              <a:p>
                <a:pPr>
                  <a:defRPr/>
                </a:pPr>
                <a:r>
                  <a:rPr lang="en-GB"/>
                  <a:t>Level of awareness</a:t>
                </a:r>
              </a:p>
            </c:rich>
          </c:tx>
          <c:layout/>
          <c:overlay val="0"/>
        </c:title>
        <c:majorTickMark val="out"/>
        <c:minorTickMark val="none"/>
        <c:tickLblPos val="nextTo"/>
        <c:crossAx val="80631296"/>
        <c:crosses val="autoZero"/>
        <c:auto val="1"/>
        <c:lblAlgn val="ctr"/>
        <c:lblOffset val="100"/>
        <c:noMultiLvlLbl val="0"/>
      </c:catAx>
      <c:valAx>
        <c:axId val="80631296"/>
        <c:scaling>
          <c:orientation val="minMax"/>
        </c:scaling>
        <c:delete val="0"/>
        <c:axPos val="l"/>
        <c:majorGridlines/>
        <c:title>
          <c:tx>
            <c:rich>
              <a:bodyPr rot="-5400000" vert="horz"/>
              <a:lstStyle/>
              <a:p>
                <a:pPr>
                  <a:defRPr/>
                </a:pPr>
                <a:r>
                  <a:rPr lang="en-GB"/>
                  <a:t>Percentage</a:t>
                </a:r>
              </a:p>
            </c:rich>
          </c:tx>
          <c:layout/>
          <c:overlay val="0"/>
        </c:title>
        <c:numFmt formatCode="General" sourceLinked="1"/>
        <c:majorTickMark val="out"/>
        <c:minorTickMark val="none"/>
        <c:tickLblPos val="nextTo"/>
        <c:crossAx val="80625024"/>
        <c:crosses val="autoZero"/>
        <c:crossBetween val="between"/>
      </c:valAx>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uFillTx/>
              </a:defRPr>
            </a:lvl1pPr>
          </a:lstStyle>
          <a:p>
            <a:endParaRPr lang="en-GB">
              <a:uFillTx/>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uFillTx/>
              </a:defRPr>
            </a:lvl1pPr>
          </a:lstStyle>
          <a:p>
            <a:fld id="{0F80FF5D-7342-4ABB-BCE3-EEF669890201}" type="datetimeFigureOut">
              <a:rPr lang="en-GB" smtClean="0">
                <a:uFillTx/>
              </a:rPr>
              <a:t>14/06/2012</a:t>
            </a:fld>
            <a:endParaRPr lang="en-GB">
              <a:uFillTx/>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uFillTx/>
              </a:defRPr>
            </a:lvl1pPr>
          </a:lstStyle>
          <a:p>
            <a:endParaRPr lang="en-GB">
              <a:uFillTx/>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uFillTx/>
              </a:defRPr>
            </a:lvl1pPr>
          </a:lstStyle>
          <a:p>
            <a:fld id="{2939183D-0D5C-4756-8088-54466D951E8E}" type="slidenum">
              <a:rPr lang="en-GB" smtClean="0">
                <a:uFillTx/>
              </a:rPr>
              <a:t>‹#›</a:t>
            </a:fld>
            <a:endParaRPr lang="en-GB">
              <a:uFillTx/>
            </a:endParaRPr>
          </a:p>
        </p:txBody>
      </p:sp>
    </p:spTree>
    <p:extLst>
      <p:ext uri="{BB962C8B-B14F-4D97-AF65-F5344CB8AC3E}">
        <p14:creationId xmlns:p14="http://schemas.microsoft.com/office/powerpoint/2010/main" val="2931106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uFillTx/>
              </a:defRPr>
            </a:lvl1pPr>
          </a:lstStyle>
          <a:p>
            <a:endParaRPr lang="en-GB">
              <a:uFillTx/>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uFillTx/>
              </a:defRPr>
            </a:lvl1pPr>
          </a:lstStyle>
          <a:p>
            <a:fld id="{4CC1DC67-3263-41E1-9E2B-DBE50F5C90A4}" type="datetimeFigureOut">
              <a:rPr lang="en-GB" smtClean="0">
                <a:uFillTx/>
              </a:rPr>
              <a:t>14/06/2012</a:t>
            </a:fld>
            <a:endParaRPr lang="en-GB">
              <a:uFillTx/>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srgbClr val="000000"/>
            </a:solidFill>
          </a:ln>
        </p:spPr>
        <p:txBody>
          <a:bodyPr vert="horz" lIns="91440" tIns="45720" rIns="91440" bIns="45720" rtlCol="0" anchor="ctr"/>
          <a:lstStyle/>
          <a:p>
            <a:endParaRPr lang="en-GB">
              <a:uFillTx/>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GB">
              <a:uFillTx/>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uFillTx/>
              </a:defRPr>
            </a:lvl1pPr>
          </a:lstStyle>
          <a:p>
            <a:endParaRPr lang="en-GB">
              <a:uFillTx/>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uFillTx/>
              </a:defRPr>
            </a:lvl1pPr>
          </a:lstStyle>
          <a:p>
            <a:fld id="{EC6E2900-B5C8-41D4-A739-C9D3041D5680}" type="slidenum">
              <a:rPr lang="en-GB" smtClean="0">
                <a:uFillTx/>
              </a:rPr>
              <a:t>‹#›</a:t>
            </a:fld>
            <a:endParaRPr lang="en-GB">
              <a:uFillTx/>
            </a:endParaRPr>
          </a:p>
        </p:txBody>
      </p:sp>
    </p:spTree>
    <p:extLst>
      <p:ext uri="{BB962C8B-B14F-4D97-AF65-F5344CB8AC3E}">
        <p14:creationId xmlns:p14="http://schemas.microsoft.com/office/powerpoint/2010/main" val="3131869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uFillTx/>
        <a:latin typeface="+mn-lt"/>
        <a:ea typeface="+mn-ea"/>
        <a:cs typeface="+mn-cs"/>
      </a:defRPr>
    </a:lvl1pPr>
    <a:lvl2pPr marL="457200" algn="l" defTabSz="914400" rtl="0" eaLnBrk="1" latinLnBrk="0" hangingPunct="1">
      <a:defRPr sz="1200" kern="1200">
        <a:solidFill>
          <a:schemeClr val="tx1"/>
        </a:solidFill>
        <a:uFillTx/>
        <a:latin typeface="+mn-lt"/>
        <a:ea typeface="+mn-ea"/>
        <a:cs typeface="+mn-cs"/>
      </a:defRPr>
    </a:lvl2pPr>
    <a:lvl3pPr marL="914400" algn="l" defTabSz="914400" rtl="0" eaLnBrk="1" latinLnBrk="0" hangingPunct="1">
      <a:defRPr sz="1200" kern="1200">
        <a:solidFill>
          <a:schemeClr val="tx1"/>
        </a:solidFill>
        <a:uFillTx/>
        <a:latin typeface="+mn-lt"/>
        <a:ea typeface="+mn-ea"/>
        <a:cs typeface="+mn-cs"/>
      </a:defRPr>
    </a:lvl3pPr>
    <a:lvl4pPr marL="1371600" algn="l" defTabSz="914400" rtl="0" eaLnBrk="1" latinLnBrk="0" hangingPunct="1">
      <a:defRPr sz="1200" kern="1200">
        <a:solidFill>
          <a:schemeClr val="tx1"/>
        </a:solidFill>
        <a:uFillTx/>
        <a:latin typeface="+mn-lt"/>
        <a:ea typeface="+mn-ea"/>
        <a:cs typeface="+mn-cs"/>
      </a:defRPr>
    </a:lvl4pPr>
    <a:lvl5pPr marL="1828800" algn="l" defTabSz="914400" rtl="0" eaLnBrk="1" latinLnBrk="0" hangingPunct="1">
      <a:defRPr sz="1200" kern="1200">
        <a:solidFill>
          <a:schemeClr val="tx1"/>
        </a:solidFill>
        <a:uFillTx/>
        <a:latin typeface="+mn-lt"/>
        <a:ea typeface="+mn-ea"/>
        <a:cs typeface="+mn-cs"/>
      </a:defRPr>
    </a:lvl5pPr>
    <a:lvl6pPr marL="2286000" algn="l" defTabSz="914400" rtl="0" eaLnBrk="1" latinLnBrk="0" hangingPunct="1">
      <a:defRPr sz="1200" kern="1200">
        <a:solidFill>
          <a:schemeClr val="tx1"/>
        </a:solidFill>
        <a:uFillTx/>
        <a:latin typeface="+mn-lt"/>
        <a:ea typeface="+mn-ea"/>
        <a:cs typeface="+mn-cs"/>
      </a:defRPr>
    </a:lvl6pPr>
    <a:lvl7pPr marL="2743200" algn="l" defTabSz="914400" rtl="0" eaLnBrk="1" latinLnBrk="0" hangingPunct="1">
      <a:defRPr sz="1200" kern="1200">
        <a:solidFill>
          <a:schemeClr val="tx1"/>
        </a:solidFill>
        <a:uFillTx/>
        <a:latin typeface="+mn-lt"/>
        <a:ea typeface="+mn-ea"/>
        <a:cs typeface="+mn-cs"/>
      </a:defRPr>
    </a:lvl7pPr>
    <a:lvl8pPr marL="3200400" algn="l" defTabSz="914400" rtl="0" eaLnBrk="1" latinLnBrk="0" hangingPunct="1">
      <a:defRPr sz="1200" kern="1200">
        <a:solidFill>
          <a:schemeClr val="tx1"/>
        </a:solidFill>
        <a:uFillTx/>
        <a:latin typeface="+mn-lt"/>
        <a:ea typeface="+mn-ea"/>
        <a:cs typeface="+mn-cs"/>
      </a:defRPr>
    </a:lvl8pPr>
    <a:lvl9pPr marL="3657600" algn="l" defTabSz="914400" rtl="0" eaLnBrk="1" latinLnBrk="0" hangingPunct="1">
      <a:defRPr sz="1200" kern="1200">
        <a:solidFill>
          <a:schemeClr val="tx1"/>
        </a:solidFill>
        <a:uFillTx/>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uFillTx/>
              </a:rPr>
              <a:t>About me</a:t>
            </a:r>
          </a:p>
          <a:p>
            <a:endParaRPr lang="en-GB" baseline="0" dirty="0" smtClean="0">
              <a:uFillTx/>
            </a:endParaRPr>
          </a:p>
          <a:p>
            <a:r>
              <a:rPr lang="en-GB" baseline="0" dirty="0" smtClean="0">
                <a:uFillTx/>
              </a:rPr>
              <a:t>Today I’m going to introduce you to a project I am running called OAPEN-UK which is exploring open access scholarly monograph publishing in the humanities and social sciences. When you hear people talking about open access it usually relates to journals and research in the STEM subjects. Indeed, when the Finch group report on their discussions, I expect that most of the recommendations will relate to the journal market. But for humanities and social science researchers, the key way that they share their research is not through writing journal articles, but through the publication of scholarly monographs. So it is important that when we talk about open access, which by its very nature aims to be inclusive rather than exclusive, we don’t ignore or leave behind HSS research.</a:t>
            </a:r>
          </a:p>
          <a:p>
            <a:endParaRPr lang="en-GB" baseline="0" dirty="0" smtClean="0">
              <a:uFillTx/>
            </a:endParaRPr>
          </a:p>
          <a:p>
            <a:endParaRPr lang="en-GB" dirty="0" smtClean="0">
              <a:uFillTx/>
            </a:endParaRPr>
          </a:p>
        </p:txBody>
      </p:sp>
      <p:sp>
        <p:nvSpPr>
          <p:cNvPr id="4" name="Slide Number Placeholder 3"/>
          <p:cNvSpPr>
            <a:spLocks noGrp="1"/>
          </p:cNvSpPr>
          <p:nvPr>
            <p:ph type="sldNum" sz="quarter" idx="10"/>
          </p:nvPr>
        </p:nvSpPr>
        <p:spPr/>
        <p:txBody>
          <a:bodyPr/>
          <a:lstStyle/>
          <a:p>
            <a:fld id="{EC6E2900-B5C8-41D4-A739-C9D3041D5680}" type="slidenum">
              <a:rPr lang="en-GB" smtClean="0">
                <a:uFillTx/>
              </a:rPr>
              <a:t>1</a:t>
            </a:fld>
            <a:endParaRPr lang="en-GB">
              <a:uFillTx/>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t>
            </a:r>
            <a:r>
              <a:rPr lang="en-GB" baseline="0" dirty="0" smtClean="0"/>
              <a:t> both groups, most were aware but not familiar. Experiment group more likely to say both never heard and familiar with. But </a:t>
            </a:r>
            <a:r>
              <a:rPr lang="en-GB" baseline="0" dirty="0" err="1" smtClean="0"/>
              <a:t>n.b.</a:t>
            </a:r>
            <a:r>
              <a:rPr lang="en-GB" baseline="0" dirty="0" smtClean="0"/>
              <a:t> small samples – don’t place too much credence on this. </a:t>
            </a:r>
            <a:endParaRPr lang="en-GB" dirty="0"/>
          </a:p>
        </p:txBody>
      </p:sp>
      <p:sp>
        <p:nvSpPr>
          <p:cNvPr id="4" name="Slide Number Placeholder 3"/>
          <p:cNvSpPr>
            <a:spLocks noGrp="1"/>
          </p:cNvSpPr>
          <p:nvPr>
            <p:ph type="sldNum" sz="quarter" idx="10"/>
          </p:nvPr>
        </p:nvSpPr>
        <p:spPr/>
        <p:txBody>
          <a:bodyPr/>
          <a:lstStyle/>
          <a:p>
            <a:fld id="{78CA872B-D628-4349-B5BF-E4C0AD7291EC}" type="slidenum">
              <a:rPr lang="en-GB" smtClean="0"/>
              <a:t>10</a:t>
            </a:fld>
            <a:endParaRPr lang="en-GB"/>
          </a:p>
        </p:txBody>
      </p:sp>
    </p:spTree>
    <p:extLst>
      <p:ext uri="{BB962C8B-B14F-4D97-AF65-F5344CB8AC3E}">
        <p14:creationId xmlns:p14="http://schemas.microsoft.com/office/powerpoint/2010/main" val="2456680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Nb</a:t>
            </a:r>
            <a:r>
              <a:rPr lang="en-GB" dirty="0" smtClean="0"/>
              <a:t> mode</a:t>
            </a:r>
            <a:r>
              <a:rPr lang="en-GB" baseline="0" dirty="0" smtClean="0"/>
              <a:t> therefore ranking is not 1,2,3,4,5.</a:t>
            </a:r>
            <a:endParaRPr lang="en-GB" dirty="0" smtClean="0"/>
          </a:p>
          <a:p>
            <a:r>
              <a:rPr lang="en-GB" dirty="0" smtClean="0"/>
              <a:t>Importance is high for most.</a:t>
            </a:r>
            <a:r>
              <a:rPr lang="en-GB" baseline="0" dirty="0" smtClean="0"/>
              <a:t> Financial compensation is least important, and given lowest priority – but </a:t>
            </a:r>
            <a:r>
              <a:rPr lang="en-GB" baseline="0" dirty="0" err="1" smtClean="0"/>
              <a:t>nb</a:t>
            </a:r>
            <a:r>
              <a:rPr lang="en-GB" baseline="0" dirty="0" smtClean="0"/>
              <a:t> it is not completely unimportant to people – some still find it important. </a:t>
            </a:r>
            <a:endParaRPr lang="en-GB" dirty="0"/>
          </a:p>
        </p:txBody>
      </p:sp>
      <p:sp>
        <p:nvSpPr>
          <p:cNvPr id="4" name="Slide Number Placeholder 3"/>
          <p:cNvSpPr>
            <a:spLocks noGrp="1"/>
          </p:cNvSpPr>
          <p:nvPr>
            <p:ph type="sldNum" sz="quarter" idx="10"/>
          </p:nvPr>
        </p:nvSpPr>
        <p:spPr/>
        <p:txBody>
          <a:bodyPr/>
          <a:lstStyle/>
          <a:p>
            <a:fld id="{78CA872B-D628-4349-B5BF-E4C0AD7291EC}" type="slidenum">
              <a:rPr lang="en-GB" smtClean="0"/>
              <a:t>11</a:t>
            </a:fld>
            <a:endParaRPr lang="en-GB"/>
          </a:p>
        </p:txBody>
      </p:sp>
    </p:spTree>
    <p:extLst>
      <p:ext uri="{BB962C8B-B14F-4D97-AF65-F5344CB8AC3E}">
        <p14:creationId xmlns:p14="http://schemas.microsoft.com/office/powerpoint/2010/main" val="2456680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GB" dirty="0" smtClean="0">
                <a:uFillTx/>
              </a:rPr>
              <a:t>A core part of OAPEN-UK</a:t>
            </a:r>
            <a:r>
              <a:rPr lang="en-GB" baseline="0" dirty="0" smtClean="0">
                <a:uFillTx/>
              </a:rPr>
              <a:t> is data gathering. We have learnt from previous projects that it is necessary to gather data over at least a three year period if you are going to have anything useful to say, especially when dealing with citations and research. </a:t>
            </a:r>
          </a:p>
          <a:p>
            <a:pPr>
              <a:buFontTx/>
              <a:buNone/>
            </a:pPr>
            <a:r>
              <a:rPr lang="en-GB" baseline="0" dirty="0" smtClean="0">
                <a:uFillTx/>
              </a:rPr>
              <a:t>We have condensed the research into three questions: </a:t>
            </a:r>
            <a:endParaRPr lang="en-GB" dirty="0" smtClean="0">
              <a:uFillTx/>
            </a:endParaRPr>
          </a:p>
          <a:p>
            <a:pPr>
              <a:buFontTx/>
              <a:buNone/>
            </a:pPr>
            <a:endParaRPr lang="en-GB" dirty="0" smtClean="0">
              <a:uFillTx/>
            </a:endParaRPr>
          </a:p>
          <a:p>
            <a:pPr marL="0" marR="0" indent="0" algn="l" defTabSz="914400" rtl="0" eaLnBrk="1" fontAlgn="auto" latinLnBrk="0" hangingPunct="1">
              <a:lnSpc>
                <a:spcPct val="100000"/>
              </a:lnSpc>
              <a:spcBef>
                <a:spcPts val="0"/>
              </a:spcBef>
              <a:spcAft>
                <a:spcPts val="0"/>
              </a:spcAft>
              <a:buFontTx/>
              <a:buNone/>
              <a:defRPr>
                <a:uFillTx/>
              </a:defRPr>
            </a:pPr>
            <a:r>
              <a:rPr lang="en-GB" dirty="0" smtClean="0">
                <a:solidFill>
                  <a:schemeClr val="bg1">
                    <a:lumMod val="50000"/>
                  </a:schemeClr>
                </a:solidFill>
                <a:uFillTx/>
              </a:rPr>
              <a:t>1. How policies, processes and mechanisms need to change in order to enable OA publication of monographs?</a:t>
            </a:r>
          </a:p>
          <a:p>
            <a:pPr>
              <a:buFontTx/>
              <a:buNone/>
            </a:pPr>
            <a:endParaRPr lang="en-GB" dirty="0" smtClean="0">
              <a:uFillTx/>
            </a:endParaRPr>
          </a:p>
          <a:p>
            <a:pPr marL="171450" indent="-171450">
              <a:buFont typeface="Arial" pitchFamily="34" charset="0"/>
              <a:buChar char="•"/>
            </a:pPr>
            <a:r>
              <a:rPr lang="en-GB" dirty="0" smtClean="0">
                <a:uFillTx/>
              </a:rPr>
              <a:t>Business model will include looking at prices, variation in prices by publisher, e-only OA as a viable strategy and the potential ongoing need or demand for print, the most effective way to manage OA fees, licensing regimes, IPR and reuse rights and royalties.</a:t>
            </a:r>
          </a:p>
          <a:p>
            <a:pPr marL="171450" indent="-171450">
              <a:buFont typeface="Arial" pitchFamily="34" charset="0"/>
              <a:buChar char="•"/>
            </a:pPr>
            <a:r>
              <a:rPr lang="en-GB" dirty="0" smtClean="0">
                <a:uFillTx/>
              </a:rPr>
              <a:t>Organisational policies will include changes that funders make to their OA policies, that libraries make to their purchasing and selection policies, that repositories make to their depositing policies and that institutions make to comply with all of the above.</a:t>
            </a:r>
          </a:p>
          <a:p>
            <a:pPr marL="171450" indent="-171450">
              <a:buFont typeface="Arial" pitchFamily="34" charset="0"/>
              <a:buChar char="•"/>
            </a:pPr>
            <a:r>
              <a:rPr lang="en-GB" dirty="0" smtClean="0">
                <a:uFillTx/>
              </a:rPr>
              <a:t>Technical changes will include back- and front-end system changes made by publishers, integration into existing library systems, changes to funder systems for awarding grants and discoverability</a:t>
            </a:r>
          </a:p>
          <a:p>
            <a:endParaRPr lang="en-GB" dirty="0" smtClean="0">
              <a:uFillTx/>
            </a:endParaRPr>
          </a:p>
          <a:p>
            <a:pPr marL="0" marR="0" indent="0" algn="l" defTabSz="914400" rtl="0" eaLnBrk="1" fontAlgn="auto" latinLnBrk="0" hangingPunct="1">
              <a:lnSpc>
                <a:spcPct val="100000"/>
              </a:lnSpc>
              <a:spcBef>
                <a:spcPts val="0"/>
              </a:spcBef>
              <a:spcAft>
                <a:spcPts val="0"/>
              </a:spcAft>
              <a:buFontTx/>
              <a:buNone/>
              <a:defRPr>
                <a:uFillTx/>
              </a:defRPr>
            </a:pPr>
            <a:r>
              <a:rPr lang="en-GB" dirty="0" smtClean="0">
                <a:uFillTx/>
              </a:rPr>
              <a:t>2. </a:t>
            </a:r>
            <a:r>
              <a:rPr lang="en-GB" dirty="0" smtClean="0">
                <a:solidFill>
                  <a:schemeClr val="bg1">
                    <a:lumMod val="50000"/>
                  </a:schemeClr>
                </a:solidFill>
                <a:uFillTx/>
              </a:rPr>
              <a:t>What are the measurable effects of a move to OA monographs?</a:t>
            </a:r>
          </a:p>
          <a:p>
            <a:pPr marL="0" marR="0" indent="0" algn="l" defTabSz="914400" rtl="0" eaLnBrk="1" fontAlgn="auto" latinLnBrk="0" hangingPunct="1">
              <a:lnSpc>
                <a:spcPct val="100000"/>
              </a:lnSpc>
              <a:spcBef>
                <a:spcPts val="0"/>
              </a:spcBef>
              <a:spcAft>
                <a:spcPts val="0"/>
              </a:spcAft>
              <a:buFontTx/>
              <a:buNone/>
              <a:defRPr>
                <a:uFillTx/>
              </a:defRPr>
            </a:pPr>
            <a:endParaRPr lang="en-GB" dirty="0" smtClean="0">
              <a:uFillTx/>
            </a:endParaRPr>
          </a:p>
          <a:p>
            <a:pPr marL="171450" marR="0" indent="-171450" algn="l" defTabSz="914400" rtl="0" eaLnBrk="1" fontAlgn="auto" latinLnBrk="0" hangingPunct="1">
              <a:lnSpc>
                <a:spcPct val="100000"/>
              </a:lnSpc>
              <a:spcBef>
                <a:spcPts val="0"/>
              </a:spcBef>
              <a:spcAft>
                <a:spcPts val="0"/>
              </a:spcAft>
              <a:buFont typeface="Arial" pitchFamily="34" charset="0"/>
              <a:buChar char="•"/>
              <a:defRPr>
                <a:uFillTx/>
              </a:defRPr>
            </a:pPr>
            <a:r>
              <a:rPr lang="en-GB" dirty="0" smtClean="0">
                <a:uFillTx/>
              </a:rPr>
              <a:t>On</a:t>
            </a:r>
            <a:r>
              <a:rPr lang="en-GB" baseline="0" dirty="0" smtClean="0">
                <a:uFillTx/>
              </a:rPr>
              <a:t> readership/ usage, sales, citation - </a:t>
            </a:r>
            <a:r>
              <a:rPr lang="en-GB" dirty="0" smtClean="0">
                <a:uFillTx/>
              </a:rPr>
              <a:t>These issues should all be covered by the hard data that we are collecting – they are about things that can be measured by counting something. Changes in attitudes and perceptions should be covered in question 3.</a:t>
            </a:r>
          </a:p>
          <a:p>
            <a:pPr marL="0" marR="0" indent="0" algn="l" defTabSz="914400" rtl="0" eaLnBrk="1" fontAlgn="auto" latinLnBrk="0" hangingPunct="1">
              <a:lnSpc>
                <a:spcPct val="100000"/>
              </a:lnSpc>
              <a:spcBef>
                <a:spcPts val="0"/>
              </a:spcBef>
              <a:spcAft>
                <a:spcPts val="0"/>
              </a:spcAft>
              <a:buFontTx/>
              <a:buNone/>
              <a:defRPr>
                <a:uFillTx/>
              </a:defRPr>
            </a:pPr>
            <a:endParaRPr lang="en-GB" dirty="0" smtClean="0">
              <a:uFillTx/>
            </a:endParaRPr>
          </a:p>
          <a:p>
            <a:pPr marL="0" marR="0" indent="0" algn="l" defTabSz="914400" rtl="0" eaLnBrk="1" fontAlgn="auto" latinLnBrk="0" hangingPunct="1">
              <a:lnSpc>
                <a:spcPct val="100000"/>
              </a:lnSpc>
              <a:spcBef>
                <a:spcPts val="0"/>
              </a:spcBef>
              <a:spcAft>
                <a:spcPts val="0"/>
              </a:spcAft>
              <a:buFontTx/>
              <a:buNone/>
              <a:defRPr>
                <a:uFillTx/>
              </a:defRPr>
            </a:pPr>
            <a:r>
              <a:rPr lang="en-GB" dirty="0" smtClean="0">
                <a:uFillTx/>
              </a:rPr>
              <a:t>3. </a:t>
            </a:r>
            <a:r>
              <a:rPr lang="en-GB" dirty="0" smtClean="0">
                <a:solidFill>
                  <a:schemeClr val="bg1">
                    <a:lumMod val="50000"/>
                  </a:schemeClr>
                </a:solidFill>
                <a:uFillTx/>
              </a:rPr>
              <a:t>How do perceptions of OA monograph publication change among participants during the project?</a:t>
            </a:r>
          </a:p>
          <a:p>
            <a:pPr marL="0" marR="0" indent="0" algn="l" defTabSz="914400" rtl="0" eaLnBrk="1" fontAlgn="auto" latinLnBrk="0" hangingPunct="1">
              <a:lnSpc>
                <a:spcPct val="100000"/>
              </a:lnSpc>
              <a:spcBef>
                <a:spcPts val="0"/>
              </a:spcBef>
              <a:spcAft>
                <a:spcPts val="0"/>
              </a:spcAft>
              <a:buFontTx/>
              <a:buNone/>
              <a:defRPr>
                <a:uFillTx/>
              </a:defRPr>
            </a:pPr>
            <a:endParaRPr lang="en-GB" dirty="0" smtClean="0">
              <a:uFillTx/>
            </a:endParaRPr>
          </a:p>
          <a:p>
            <a:pPr marL="171450" marR="0" indent="-171450" algn="l" defTabSz="914400" rtl="0" eaLnBrk="1" fontAlgn="auto" latinLnBrk="0" hangingPunct="1">
              <a:lnSpc>
                <a:spcPct val="100000"/>
              </a:lnSpc>
              <a:spcBef>
                <a:spcPts val="0"/>
              </a:spcBef>
              <a:spcAft>
                <a:spcPts val="0"/>
              </a:spcAft>
              <a:buFont typeface="Arial" pitchFamily="34" charset="0"/>
              <a:buChar char="•"/>
              <a:defRPr>
                <a:uFillTx/>
              </a:defRPr>
            </a:pPr>
            <a:r>
              <a:rPr lang="en-GB" dirty="0" smtClean="0">
                <a:uFillTx/>
              </a:rPr>
              <a:t>Perceived risks and benefits might include issues such as business models, readership, academic reward, discoverability, quality, depending upon who we are talking to.  </a:t>
            </a:r>
          </a:p>
          <a:p>
            <a:pPr marL="0" marR="0" indent="0" algn="l" defTabSz="914400" rtl="0" eaLnBrk="1" fontAlgn="auto" latinLnBrk="0" hangingPunct="1">
              <a:lnSpc>
                <a:spcPct val="100000"/>
              </a:lnSpc>
              <a:spcBef>
                <a:spcPts val="0"/>
              </a:spcBef>
              <a:spcAft>
                <a:spcPts val="0"/>
              </a:spcAft>
              <a:buFontTx/>
              <a:buNone/>
              <a:defRPr>
                <a:uFillTx/>
              </a:defRPr>
            </a:pPr>
            <a:endParaRPr lang="en-GB" dirty="0" smtClean="0">
              <a:uFillTx/>
            </a:endParaRPr>
          </a:p>
          <a:p>
            <a:endParaRPr lang="en-GB" dirty="0">
              <a:uFillTx/>
            </a:endParaRPr>
          </a:p>
        </p:txBody>
      </p:sp>
      <p:sp>
        <p:nvSpPr>
          <p:cNvPr id="4" name="Slide Number Placeholder 3"/>
          <p:cNvSpPr>
            <a:spLocks noGrp="1"/>
          </p:cNvSpPr>
          <p:nvPr>
            <p:ph type="sldNum" sz="quarter" idx="10"/>
          </p:nvPr>
        </p:nvSpPr>
        <p:spPr/>
        <p:txBody>
          <a:bodyPr/>
          <a:lstStyle/>
          <a:p>
            <a:fld id="{EC6E2900-B5C8-41D4-A739-C9D3041D5680}" type="slidenum">
              <a:rPr lang="en-GB" smtClean="0">
                <a:uFillTx/>
              </a:rPr>
              <a:t>12</a:t>
            </a:fld>
            <a:endParaRPr lang="en-GB">
              <a:uFillTx/>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GB" dirty="0" smtClean="0">
                <a:uFillTx/>
              </a:rPr>
              <a:t>A core part of OAPEN-UK</a:t>
            </a:r>
            <a:r>
              <a:rPr lang="en-GB" baseline="0" dirty="0" smtClean="0">
                <a:uFillTx/>
              </a:rPr>
              <a:t> is data gathering. We have learnt from previous projects that it is necessary to gather data over at least a three year period if you are going to have anything useful to say, especially when dealing with citations and research. </a:t>
            </a:r>
          </a:p>
          <a:p>
            <a:pPr>
              <a:buFontTx/>
              <a:buNone/>
            </a:pPr>
            <a:r>
              <a:rPr lang="en-GB" baseline="0" dirty="0" smtClean="0">
                <a:uFillTx/>
              </a:rPr>
              <a:t>We have condensed the research into three questions: </a:t>
            </a:r>
            <a:endParaRPr lang="en-GB" dirty="0" smtClean="0">
              <a:uFillTx/>
            </a:endParaRPr>
          </a:p>
          <a:p>
            <a:pPr>
              <a:buFontTx/>
              <a:buNone/>
            </a:pPr>
            <a:endParaRPr lang="en-GB" dirty="0" smtClean="0">
              <a:uFillTx/>
            </a:endParaRPr>
          </a:p>
          <a:p>
            <a:pPr marL="0" marR="0" indent="0" algn="l" defTabSz="914400" rtl="0" eaLnBrk="1" fontAlgn="auto" latinLnBrk="0" hangingPunct="1">
              <a:lnSpc>
                <a:spcPct val="100000"/>
              </a:lnSpc>
              <a:spcBef>
                <a:spcPts val="0"/>
              </a:spcBef>
              <a:spcAft>
                <a:spcPts val="0"/>
              </a:spcAft>
              <a:buFontTx/>
              <a:buNone/>
              <a:defRPr>
                <a:uFillTx/>
              </a:defRPr>
            </a:pPr>
            <a:r>
              <a:rPr lang="en-GB" dirty="0" smtClean="0">
                <a:solidFill>
                  <a:schemeClr val="bg1">
                    <a:lumMod val="50000"/>
                  </a:schemeClr>
                </a:solidFill>
                <a:uFillTx/>
              </a:rPr>
              <a:t>1. How policies, processes and mechanisms need to change in order to enable OA publication of monographs?</a:t>
            </a:r>
          </a:p>
          <a:p>
            <a:pPr>
              <a:buFontTx/>
              <a:buNone/>
            </a:pPr>
            <a:endParaRPr lang="en-GB" dirty="0" smtClean="0">
              <a:uFillTx/>
            </a:endParaRPr>
          </a:p>
          <a:p>
            <a:pPr marL="171450" indent="-171450">
              <a:buFont typeface="Arial" pitchFamily="34" charset="0"/>
              <a:buChar char="•"/>
            </a:pPr>
            <a:r>
              <a:rPr lang="en-GB" dirty="0" smtClean="0">
                <a:uFillTx/>
              </a:rPr>
              <a:t>Business model will include looking at prices, variation in prices by publisher, e-only OA as a viable strategy and the potential ongoing need or demand for print, the most effective way to manage OA fees, licensing regimes, IPR and reuse rights and royalties.</a:t>
            </a:r>
          </a:p>
          <a:p>
            <a:pPr marL="171450" indent="-171450">
              <a:buFont typeface="Arial" pitchFamily="34" charset="0"/>
              <a:buChar char="•"/>
            </a:pPr>
            <a:r>
              <a:rPr lang="en-GB" dirty="0" smtClean="0">
                <a:uFillTx/>
              </a:rPr>
              <a:t>Organisational policies will include changes that funders make to their OA policies, that libraries make to their purchasing and selection policies, that repositories make to their depositing policies and that institutions make to comply with all of the above.</a:t>
            </a:r>
          </a:p>
          <a:p>
            <a:pPr marL="171450" indent="-171450">
              <a:buFont typeface="Arial" pitchFamily="34" charset="0"/>
              <a:buChar char="•"/>
            </a:pPr>
            <a:r>
              <a:rPr lang="en-GB" dirty="0" smtClean="0">
                <a:uFillTx/>
              </a:rPr>
              <a:t>Technical changes will include back- and front-end system changes made by publishers, integration into existing library systems, changes to funder systems for awarding grants and discoverability</a:t>
            </a:r>
          </a:p>
          <a:p>
            <a:endParaRPr lang="en-GB" dirty="0" smtClean="0">
              <a:uFillTx/>
            </a:endParaRPr>
          </a:p>
          <a:p>
            <a:pPr marL="0" marR="0" indent="0" algn="l" defTabSz="914400" rtl="0" eaLnBrk="1" fontAlgn="auto" latinLnBrk="0" hangingPunct="1">
              <a:lnSpc>
                <a:spcPct val="100000"/>
              </a:lnSpc>
              <a:spcBef>
                <a:spcPts val="0"/>
              </a:spcBef>
              <a:spcAft>
                <a:spcPts val="0"/>
              </a:spcAft>
              <a:buFontTx/>
              <a:buNone/>
              <a:defRPr>
                <a:uFillTx/>
              </a:defRPr>
            </a:pPr>
            <a:r>
              <a:rPr lang="en-GB" dirty="0" smtClean="0">
                <a:uFillTx/>
              </a:rPr>
              <a:t>2. </a:t>
            </a:r>
            <a:r>
              <a:rPr lang="en-GB" dirty="0" smtClean="0">
                <a:solidFill>
                  <a:schemeClr val="bg1">
                    <a:lumMod val="50000"/>
                  </a:schemeClr>
                </a:solidFill>
                <a:uFillTx/>
              </a:rPr>
              <a:t>What are the measurable effects of a move to OA monographs?</a:t>
            </a:r>
          </a:p>
          <a:p>
            <a:pPr marL="0" marR="0" indent="0" algn="l" defTabSz="914400" rtl="0" eaLnBrk="1" fontAlgn="auto" latinLnBrk="0" hangingPunct="1">
              <a:lnSpc>
                <a:spcPct val="100000"/>
              </a:lnSpc>
              <a:spcBef>
                <a:spcPts val="0"/>
              </a:spcBef>
              <a:spcAft>
                <a:spcPts val="0"/>
              </a:spcAft>
              <a:buFontTx/>
              <a:buNone/>
              <a:defRPr>
                <a:uFillTx/>
              </a:defRPr>
            </a:pPr>
            <a:endParaRPr lang="en-GB" dirty="0" smtClean="0">
              <a:uFillTx/>
            </a:endParaRPr>
          </a:p>
          <a:p>
            <a:pPr marL="171450" marR="0" indent="-171450" algn="l" defTabSz="914400" rtl="0" eaLnBrk="1" fontAlgn="auto" latinLnBrk="0" hangingPunct="1">
              <a:lnSpc>
                <a:spcPct val="100000"/>
              </a:lnSpc>
              <a:spcBef>
                <a:spcPts val="0"/>
              </a:spcBef>
              <a:spcAft>
                <a:spcPts val="0"/>
              </a:spcAft>
              <a:buFont typeface="Arial" pitchFamily="34" charset="0"/>
              <a:buChar char="•"/>
              <a:defRPr>
                <a:uFillTx/>
              </a:defRPr>
            </a:pPr>
            <a:r>
              <a:rPr lang="en-GB" dirty="0" smtClean="0">
                <a:uFillTx/>
              </a:rPr>
              <a:t>On</a:t>
            </a:r>
            <a:r>
              <a:rPr lang="en-GB" baseline="0" dirty="0" smtClean="0">
                <a:uFillTx/>
              </a:rPr>
              <a:t> readership/ usage, sales, citation - </a:t>
            </a:r>
            <a:r>
              <a:rPr lang="en-GB" dirty="0" smtClean="0">
                <a:uFillTx/>
              </a:rPr>
              <a:t>These issues should all be covered by the hard data that we are collecting – they are about things that can be measured by counting something. Changes in attitudes and perceptions should be covered in question 3.</a:t>
            </a:r>
          </a:p>
          <a:p>
            <a:pPr marL="0" marR="0" indent="0" algn="l" defTabSz="914400" rtl="0" eaLnBrk="1" fontAlgn="auto" latinLnBrk="0" hangingPunct="1">
              <a:lnSpc>
                <a:spcPct val="100000"/>
              </a:lnSpc>
              <a:spcBef>
                <a:spcPts val="0"/>
              </a:spcBef>
              <a:spcAft>
                <a:spcPts val="0"/>
              </a:spcAft>
              <a:buFontTx/>
              <a:buNone/>
              <a:defRPr>
                <a:uFillTx/>
              </a:defRPr>
            </a:pPr>
            <a:endParaRPr lang="en-GB" dirty="0" smtClean="0">
              <a:uFillTx/>
            </a:endParaRPr>
          </a:p>
          <a:p>
            <a:pPr marL="0" marR="0" indent="0" algn="l" defTabSz="914400" rtl="0" eaLnBrk="1" fontAlgn="auto" latinLnBrk="0" hangingPunct="1">
              <a:lnSpc>
                <a:spcPct val="100000"/>
              </a:lnSpc>
              <a:spcBef>
                <a:spcPts val="0"/>
              </a:spcBef>
              <a:spcAft>
                <a:spcPts val="0"/>
              </a:spcAft>
              <a:buFontTx/>
              <a:buNone/>
              <a:defRPr>
                <a:uFillTx/>
              </a:defRPr>
            </a:pPr>
            <a:r>
              <a:rPr lang="en-GB" dirty="0" smtClean="0">
                <a:uFillTx/>
              </a:rPr>
              <a:t>3. </a:t>
            </a:r>
            <a:r>
              <a:rPr lang="en-GB" dirty="0" smtClean="0">
                <a:solidFill>
                  <a:schemeClr val="bg1">
                    <a:lumMod val="50000"/>
                  </a:schemeClr>
                </a:solidFill>
                <a:uFillTx/>
              </a:rPr>
              <a:t>How do perceptions of OA monograph publication change among participants during the project?</a:t>
            </a:r>
          </a:p>
          <a:p>
            <a:pPr marL="0" marR="0" indent="0" algn="l" defTabSz="914400" rtl="0" eaLnBrk="1" fontAlgn="auto" latinLnBrk="0" hangingPunct="1">
              <a:lnSpc>
                <a:spcPct val="100000"/>
              </a:lnSpc>
              <a:spcBef>
                <a:spcPts val="0"/>
              </a:spcBef>
              <a:spcAft>
                <a:spcPts val="0"/>
              </a:spcAft>
              <a:buFontTx/>
              <a:buNone/>
              <a:defRPr>
                <a:uFillTx/>
              </a:defRPr>
            </a:pPr>
            <a:endParaRPr lang="en-GB" dirty="0" smtClean="0">
              <a:uFillTx/>
            </a:endParaRPr>
          </a:p>
          <a:p>
            <a:pPr marL="171450" marR="0" indent="-171450" algn="l" defTabSz="914400" rtl="0" eaLnBrk="1" fontAlgn="auto" latinLnBrk="0" hangingPunct="1">
              <a:lnSpc>
                <a:spcPct val="100000"/>
              </a:lnSpc>
              <a:spcBef>
                <a:spcPts val="0"/>
              </a:spcBef>
              <a:spcAft>
                <a:spcPts val="0"/>
              </a:spcAft>
              <a:buFont typeface="Arial" pitchFamily="34" charset="0"/>
              <a:buChar char="•"/>
              <a:defRPr>
                <a:uFillTx/>
              </a:defRPr>
            </a:pPr>
            <a:r>
              <a:rPr lang="en-GB" dirty="0" smtClean="0">
                <a:uFillTx/>
              </a:rPr>
              <a:t>Perceived risks and benefits might include issues such as business models, readership, academic reward, discoverability, quality, depending upon who we are talking to.  </a:t>
            </a:r>
          </a:p>
          <a:p>
            <a:pPr marL="0" marR="0" indent="0" algn="l" defTabSz="914400" rtl="0" eaLnBrk="1" fontAlgn="auto" latinLnBrk="0" hangingPunct="1">
              <a:lnSpc>
                <a:spcPct val="100000"/>
              </a:lnSpc>
              <a:spcBef>
                <a:spcPts val="0"/>
              </a:spcBef>
              <a:spcAft>
                <a:spcPts val="0"/>
              </a:spcAft>
              <a:buFontTx/>
              <a:buNone/>
              <a:defRPr>
                <a:uFillTx/>
              </a:defRPr>
            </a:pPr>
            <a:endParaRPr lang="en-GB" dirty="0" smtClean="0">
              <a:uFillTx/>
            </a:endParaRPr>
          </a:p>
          <a:p>
            <a:endParaRPr lang="en-GB" dirty="0">
              <a:uFillTx/>
            </a:endParaRPr>
          </a:p>
        </p:txBody>
      </p:sp>
      <p:sp>
        <p:nvSpPr>
          <p:cNvPr id="4" name="Slide Number Placeholder 3"/>
          <p:cNvSpPr>
            <a:spLocks noGrp="1"/>
          </p:cNvSpPr>
          <p:nvPr>
            <p:ph type="sldNum" sz="quarter" idx="10"/>
          </p:nvPr>
        </p:nvSpPr>
        <p:spPr/>
        <p:txBody>
          <a:bodyPr/>
          <a:lstStyle/>
          <a:p>
            <a:fld id="{EC6E2900-B5C8-41D4-A739-C9D3041D5680}" type="slidenum">
              <a:rPr lang="en-GB" smtClean="0">
                <a:uFillTx/>
              </a:rPr>
              <a:t>13</a:t>
            </a:fld>
            <a:endParaRPr lang="en-GB">
              <a:uFillTx/>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 ‘very positive’ and 1=‘very negative’. Majority</a:t>
            </a:r>
            <a:r>
              <a:rPr lang="en-GB" baseline="0" dirty="0" smtClean="0"/>
              <a:t> of opinions here are 3 - ‘neither positive nor negative’. </a:t>
            </a:r>
            <a:r>
              <a:rPr lang="en-GB" baseline="0" dirty="0" err="1" smtClean="0"/>
              <a:t>Nb</a:t>
            </a:r>
            <a:r>
              <a:rPr lang="en-GB" baseline="0" dirty="0" smtClean="0"/>
              <a:t> we did give people a don’t know option, so this reflects genuine opinion, rather than lack of it. </a:t>
            </a:r>
          </a:p>
          <a:p>
            <a:r>
              <a:rPr lang="en-GB" baseline="0" dirty="0" smtClean="0"/>
              <a:t>On the whole, authors are more positive about OA effects than AG, except as relates to efficiency and effectiveness. Big divide on this one between publishers and non-publishers. Same for organisation and preservation. </a:t>
            </a:r>
          </a:p>
          <a:p>
            <a:r>
              <a:rPr lang="en-GB" baseline="0" dirty="0" smtClean="0"/>
              <a:t>Clearly there is a barrier to overcome in terms of perception of impact on quality and, linked I suspect, reputation – although interesting that scholars think that OA publishing will have a very positive effect on reputation while others aren’t convinced! </a:t>
            </a:r>
            <a:endParaRPr lang="en-GB" dirty="0"/>
          </a:p>
        </p:txBody>
      </p:sp>
      <p:sp>
        <p:nvSpPr>
          <p:cNvPr id="4" name="Slide Number Placeholder 3"/>
          <p:cNvSpPr>
            <a:spLocks noGrp="1"/>
          </p:cNvSpPr>
          <p:nvPr>
            <p:ph type="sldNum" sz="quarter" idx="10"/>
          </p:nvPr>
        </p:nvSpPr>
        <p:spPr/>
        <p:txBody>
          <a:bodyPr/>
          <a:lstStyle/>
          <a:p>
            <a:fld id="{78CA872B-D628-4349-B5BF-E4C0AD7291EC}" type="slidenum">
              <a:rPr lang="en-GB" smtClean="0"/>
              <a:t>14</a:t>
            </a:fld>
            <a:endParaRPr lang="en-GB"/>
          </a:p>
        </p:txBody>
      </p:sp>
    </p:spTree>
    <p:extLst>
      <p:ext uri="{BB962C8B-B14F-4D97-AF65-F5344CB8AC3E}">
        <p14:creationId xmlns:p14="http://schemas.microsoft.com/office/powerpoint/2010/main" val="2456680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uFillTx/>
            </a:endParaRPr>
          </a:p>
        </p:txBody>
      </p:sp>
      <p:sp>
        <p:nvSpPr>
          <p:cNvPr id="4" name="Slide Number Placeholder 3"/>
          <p:cNvSpPr>
            <a:spLocks noGrp="1"/>
          </p:cNvSpPr>
          <p:nvPr>
            <p:ph type="sldNum" sz="quarter" idx="10"/>
          </p:nvPr>
        </p:nvSpPr>
        <p:spPr/>
        <p:txBody>
          <a:bodyPr/>
          <a:lstStyle/>
          <a:p>
            <a:fld id="{EC6E2900-B5C8-41D4-A739-C9D3041D5680}" type="slidenum">
              <a:rPr lang="en-GB" smtClean="0">
                <a:uFillTx/>
              </a:rPr>
              <a:t>15</a:t>
            </a:fld>
            <a:endParaRPr lang="en-GB">
              <a:uFillTx/>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uFillTx/>
            </a:endParaRPr>
          </a:p>
        </p:txBody>
      </p:sp>
      <p:sp>
        <p:nvSpPr>
          <p:cNvPr id="4" name="Slide Number Placeholder 3"/>
          <p:cNvSpPr>
            <a:spLocks noGrp="1"/>
          </p:cNvSpPr>
          <p:nvPr>
            <p:ph type="sldNum" sz="quarter" idx="10"/>
          </p:nvPr>
        </p:nvSpPr>
        <p:spPr/>
        <p:txBody>
          <a:bodyPr/>
          <a:lstStyle/>
          <a:p>
            <a:fld id="{EC6E2900-B5C8-41D4-A739-C9D3041D5680}" type="slidenum">
              <a:rPr lang="en-GB" smtClean="0">
                <a:uFillTx/>
              </a:rPr>
              <a:t>16</a:t>
            </a:fld>
            <a:endParaRPr lang="en-GB">
              <a:uFillTx/>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FontTx/>
              <a:buNone/>
              <a:defRPr>
                <a:uFillTx/>
              </a:defRPr>
            </a:pPr>
            <a:r>
              <a:rPr lang="en-GB" baseline="0" dirty="0" smtClean="0">
                <a:uFillTx/>
              </a:rPr>
              <a:t>My project, OAPEN-UK is joint funded by JISC and the </a:t>
            </a:r>
            <a:r>
              <a:rPr lang="en-US" sz="1200" kern="1200" dirty="0" smtClean="0">
                <a:solidFill>
                  <a:schemeClr val="tx1"/>
                </a:solidFill>
                <a:effectLst/>
                <a:uFillTx/>
                <a:latin typeface="+mn-lt"/>
                <a:ea typeface="+mn-ea"/>
                <a:cs typeface="+mn-cs"/>
              </a:rPr>
              <a:t>Arts and Humanities Research Council (AHRC)</a:t>
            </a:r>
            <a:r>
              <a:rPr lang="en-US" sz="1200" kern="1200" baseline="0" dirty="0" smtClean="0">
                <a:solidFill>
                  <a:schemeClr val="tx1"/>
                </a:solidFill>
                <a:effectLst/>
                <a:uFillTx/>
                <a:latin typeface="+mn-lt"/>
                <a:ea typeface="+mn-ea"/>
                <a:cs typeface="+mn-cs"/>
              </a:rPr>
              <a:t> and is a </a:t>
            </a:r>
            <a:r>
              <a:rPr lang="en-US" sz="1200" kern="1200" dirty="0" smtClean="0">
                <a:solidFill>
                  <a:schemeClr val="tx1"/>
                </a:solidFill>
                <a:effectLst/>
                <a:uFillTx/>
                <a:latin typeface="+mn-lt"/>
                <a:ea typeface="+mn-ea"/>
                <a:cs typeface="+mn-cs"/>
              </a:rPr>
              <a:t>4-year research project, that is gathering evidence to help stakeholders make informed decisions on the future of Open Access (OA) scholarly monograph publishing in the humanities and social sciences (HSS). </a:t>
            </a:r>
          </a:p>
          <a:p>
            <a:endParaRPr lang="en-US" sz="1200" kern="1200" dirty="0" smtClean="0">
              <a:solidFill>
                <a:schemeClr val="tx1"/>
              </a:solidFill>
              <a:effectLst/>
              <a:uFillTx/>
              <a:latin typeface="+mn-lt"/>
              <a:ea typeface="+mn-ea"/>
              <a:cs typeface="+mn-cs"/>
            </a:endParaRPr>
          </a:p>
          <a:p>
            <a:r>
              <a:rPr lang="en-US" sz="1200" kern="1200" dirty="0" smtClean="0">
                <a:solidFill>
                  <a:schemeClr val="tx1"/>
                </a:solidFill>
                <a:effectLst/>
                <a:uFillTx/>
                <a:latin typeface="+mn-lt"/>
                <a:ea typeface="+mn-ea"/>
                <a:cs typeface="+mn-cs"/>
              </a:rPr>
              <a:t>It is a very</a:t>
            </a:r>
            <a:r>
              <a:rPr lang="en-US" sz="1200" kern="1200" baseline="0" dirty="0" smtClean="0">
                <a:solidFill>
                  <a:schemeClr val="tx1"/>
                </a:solidFill>
                <a:effectLst/>
                <a:uFillTx/>
                <a:latin typeface="+mn-lt"/>
                <a:ea typeface="+mn-ea"/>
                <a:cs typeface="+mn-cs"/>
              </a:rPr>
              <a:t> much a collaborative project, working </a:t>
            </a:r>
            <a:r>
              <a:rPr lang="en-GB" dirty="0" smtClean="0">
                <a:uFillTx/>
              </a:rPr>
              <a:t>with publishers, research councils, authors, researchers and institutions to gather a range of qualitative and quantitative data which will be analysed</a:t>
            </a:r>
            <a:r>
              <a:rPr lang="en-GB" baseline="0" dirty="0" smtClean="0">
                <a:uFillTx/>
              </a:rPr>
              <a:t> as we go through to help us understand what the </a:t>
            </a:r>
            <a:r>
              <a:rPr lang="en-GB" dirty="0" smtClean="0">
                <a:uFillTx/>
              </a:rPr>
              <a:t>challenges are and what developments would be required to support open access scholarly monographs.</a:t>
            </a:r>
          </a:p>
          <a:p>
            <a:endParaRPr lang="en-GB" dirty="0" smtClean="0">
              <a:uFillTx/>
            </a:endParaRPr>
          </a:p>
          <a:p>
            <a:r>
              <a:rPr lang="en-GB" dirty="0" smtClean="0">
                <a:uFillTx/>
              </a:rPr>
              <a:t>So why</a:t>
            </a:r>
            <a:r>
              <a:rPr lang="en-GB" baseline="0" dirty="0" smtClean="0">
                <a:uFillTx/>
              </a:rPr>
              <a:t> are we doing this project now?</a:t>
            </a:r>
          </a:p>
          <a:p>
            <a:endParaRPr lang="en-GB" baseline="0" dirty="0" smtClean="0">
              <a:uFillTx/>
            </a:endParaRPr>
          </a:p>
          <a:p>
            <a:r>
              <a:rPr lang="en-GB" dirty="0" smtClean="0">
                <a:uFillTx/>
              </a:rPr>
              <a:t>I’ve already mentioned that the academic monograph is very</a:t>
            </a:r>
            <a:r>
              <a:rPr lang="en-GB" baseline="0" dirty="0" smtClean="0">
                <a:uFillTx/>
              </a:rPr>
              <a:t> important to HSS researchers as it is how they share and disseminate their research but it is also closely linked to prestige and career progression. </a:t>
            </a:r>
          </a:p>
          <a:p>
            <a:endParaRPr lang="en-GB" baseline="0" dirty="0" smtClean="0">
              <a:uFillTx/>
            </a:endParaRPr>
          </a:p>
          <a:p>
            <a:r>
              <a:rPr lang="en-GB" baseline="0" dirty="0" smtClean="0">
                <a:uFillTx/>
              </a:rPr>
              <a:t>But over the last decade, there is a concern that the dissemination of the monograph, in print format, is being restricted and readership reduced. Sales to libraries have been in decline and costs have risen, to the point that some academics are suggesting that what is being published is being driven by financial pressures, and that as a result, important, but unprofitable research, is being ignored.</a:t>
            </a:r>
            <a:endParaRPr lang="en-GB" dirty="0" smtClean="0">
              <a:uFillTx/>
            </a:endParaRPr>
          </a:p>
          <a:p>
            <a:endParaRPr lang="en-GB" dirty="0" smtClean="0">
              <a:uFillTx/>
            </a:endParaRPr>
          </a:p>
          <a:p>
            <a:pPr marL="0" marR="0" indent="0" algn="l" defTabSz="914400" rtl="0" eaLnBrk="1" fontAlgn="auto" latinLnBrk="0" hangingPunct="1">
              <a:lnSpc>
                <a:spcPct val="100000"/>
              </a:lnSpc>
              <a:spcBef>
                <a:spcPts val="0"/>
              </a:spcBef>
              <a:spcAft>
                <a:spcPts val="0"/>
              </a:spcAft>
              <a:buFontTx/>
              <a:buNone/>
              <a:defRPr>
                <a:uFillTx/>
              </a:defRPr>
            </a:pPr>
            <a:r>
              <a:rPr lang="en-GB" dirty="0" smtClean="0">
                <a:uFillTx/>
              </a:rPr>
              <a:t>At the moment, there is a lot of activity around the monograph,</a:t>
            </a:r>
            <a:r>
              <a:rPr lang="en-GB" baseline="0" dirty="0" smtClean="0">
                <a:uFillTx/>
              </a:rPr>
              <a:t> with a push to making electronic versions the key format for dissemination. We have seen a lot of collaboration and shared platforms being developed - the launch of UPCC Book Collections on Project Muse, the launch of OUP and CUP’s scholarly platforms</a:t>
            </a:r>
            <a:r>
              <a:rPr lang="en-GB" dirty="0" smtClean="0">
                <a:uFillTx/>
              </a:rPr>
              <a:t> are</a:t>
            </a:r>
            <a:r>
              <a:rPr lang="en-GB" baseline="0" dirty="0" smtClean="0">
                <a:uFillTx/>
              </a:rPr>
              <a:t> all examples, and these new models may be the way to support the future of the monograph. But they do continue to rely on library budgets which are themselves under pressure and there are still limits on dissemination and readership to those subscribing institutions and individual purchases. </a:t>
            </a:r>
          </a:p>
          <a:p>
            <a:pPr marL="0" marR="0" indent="0" algn="l" defTabSz="914400" rtl="0" eaLnBrk="1" fontAlgn="auto" latinLnBrk="0" hangingPunct="1">
              <a:lnSpc>
                <a:spcPct val="100000"/>
              </a:lnSpc>
              <a:spcBef>
                <a:spcPts val="0"/>
              </a:spcBef>
              <a:spcAft>
                <a:spcPts val="0"/>
              </a:spcAft>
              <a:buFontTx/>
              <a:buNone/>
              <a:defRPr>
                <a:uFillTx/>
              </a:defRPr>
            </a:pPr>
            <a:endParaRPr lang="en-GB" baseline="0" dirty="0" smtClean="0">
              <a:uFillTx/>
            </a:endParaRPr>
          </a:p>
          <a:p>
            <a:pPr marL="0" marR="0" indent="0" algn="l" defTabSz="914400" rtl="0" eaLnBrk="1" fontAlgn="auto" latinLnBrk="0" hangingPunct="1">
              <a:lnSpc>
                <a:spcPct val="100000"/>
              </a:lnSpc>
              <a:spcBef>
                <a:spcPts val="0"/>
              </a:spcBef>
              <a:spcAft>
                <a:spcPts val="0"/>
              </a:spcAft>
              <a:buFontTx/>
              <a:buNone/>
              <a:defRPr>
                <a:uFillTx/>
              </a:defRPr>
            </a:pPr>
            <a:r>
              <a:rPr lang="en-GB" baseline="0" dirty="0" smtClean="0">
                <a:uFillTx/>
              </a:rPr>
              <a:t>Open access publishing doesn’t limit dissemination or readership and given the current financial pressures of the market we think it is worth exploring to see if it is a model that is financially viable, that could be adopted by researchers and whether it would support a vibrant research environment in the HSS.</a:t>
            </a:r>
          </a:p>
          <a:p>
            <a:pPr marL="0" marR="0" indent="0" algn="l" defTabSz="914400" rtl="0" eaLnBrk="1" fontAlgn="auto" latinLnBrk="0" hangingPunct="1">
              <a:lnSpc>
                <a:spcPct val="100000"/>
              </a:lnSpc>
              <a:spcBef>
                <a:spcPts val="0"/>
              </a:spcBef>
              <a:spcAft>
                <a:spcPts val="0"/>
              </a:spcAft>
              <a:buFontTx/>
              <a:buNone/>
              <a:defRPr>
                <a:uFillTx/>
              </a:defRPr>
            </a:pPr>
            <a:endParaRPr lang="en-GB" baseline="0" dirty="0" smtClean="0">
              <a:uFillTx/>
            </a:endParaRPr>
          </a:p>
          <a:p>
            <a:pPr marL="0" marR="0" indent="0" algn="l" defTabSz="914400" rtl="0" eaLnBrk="1" fontAlgn="auto" latinLnBrk="0" hangingPunct="1">
              <a:lnSpc>
                <a:spcPct val="100000"/>
              </a:lnSpc>
              <a:spcBef>
                <a:spcPts val="0"/>
              </a:spcBef>
              <a:spcAft>
                <a:spcPts val="0"/>
              </a:spcAft>
              <a:buFontTx/>
              <a:buNone/>
              <a:defRPr>
                <a:uFillTx/>
              </a:defRPr>
            </a:pPr>
            <a:r>
              <a:rPr lang="en-GB" dirty="0" smtClean="0">
                <a:uFillTx/>
              </a:rPr>
              <a:t>OAPEN-UK is going to do just that - explore the challenges, risks and potential opportunities of an open access model for scholarly monographs. The project</a:t>
            </a:r>
            <a:r>
              <a:rPr lang="en-GB" baseline="0" dirty="0" smtClean="0">
                <a:uFillTx/>
              </a:rPr>
              <a:t> </a:t>
            </a:r>
            <a:r>
              <a:rPr lang="en-GB" baseline="0" dirty="0" err="1" smtClean="0">
                <a:uFillTx/>
              </a:rPr>
              <a:t>isnt</a:t>
            </a:r>
            <a:r>
              <a:rPr lang="en-GB" baseline="0" dirty="0" smtClean="0">
                <a:uFillTx/>
              </a:rPr>
              <a:t> going to be able to prove open access, but it will provide us with a wealth of data and understanding to enable stakeholders to make some informed decisions about a move to an open access model. </a:t>
            </a:r>
            <a:endParaRPr lang="en-GB" dirty="0" smtClean="0">
              <a:uFillTx/>
            </a:endParaRPr>
          </a:p>
          <a:p>
            <a:endParaRPr lang="en-GB" dirty="0" smtClean="0">
              <a:uFillTx/>
            </a:endParaRPr>
          </a:p>
          <a:p>
            <a:r>
              <a:rPr lang="en-GB" dirty="0" smtClean="0">
                <a:uFillTx/>
              </a:rPr>
              <a:t>So</a:t>
            </a:r>
            <a:r>
              <a:rPr lang="en-GB" baseline="0" dirty="0" smtClean="0">
                <a:uFillTx/>
              </a:rPr>
              <a:t> how are we going to do it?</a:t>
            </a:r>
            <a:endParaRPr lang="en-GB" dirty="0" smtClean="0">
              <a:uFillTx/>
            </a:endParaRPr>
          </a:p>
        </p:txBody>
      </p:sp>
      <p:sp>
        <p:nvSpPr>
          <p:cNvPr id="4" name="Slide Number Placeholder 3"/>
          <p:cNvSpPr>
            <a:spLocks noGrp="1"/>
          </p:cNvSpPr>
          <p:nvPr>
            <p:ph type="sldNum" sz="quarter" idx="10"/>
          </p:nvPr>
        </p:nvSpPr>
        <p:spPr/>
        <p:txBody>
          <a:bodyPr/>
          <a:lstStyle/>
          <a:p>
            <a:fld id="{EC6E2900-B5C8-41D4-A739-C9D3041D5680}" type="slidenum">
              <a:rPr lang="en-GB" smtClean="0">
                <a:uFillTx/>
              </a:rPr>
              <a:t>2</a:t>
            </a:fld>
            <a:endParaRPr lang="en-GB">
              <a:uFillTx/>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uFillTx/>
              </a:rPr>
              <a:t>We are piloting</a:t>
            </a:r>
            <a:r>
              <a:rPr lang="en-GB" baseline="0" dirty="0" smtClean="0">
                <a:uFillTx/>
              </a:rPr>
              <a:t> the model used by the OAPEN project which was an EU project whereby a grant is paid to the publisher who publish a PDF of the monograph available under a creative commons licence but can also generate revenue through sales of print and </a:t>
            </a:r>
            <a:r>
              <a:rPr lang="en-GB" baseline="0" dirty="0" err="1" smtClean="0">
                <a:uFillTx/>
              </a:rPr>
              <a:t>ebook</a:t>
            </a:r>
            <a:r>
              <a:rPr lang="en-GB" baseline="0" dirty="0" smtClean="0">
                <a:uFillTx/>
              </a:rPr>
              <a:t> device friendly editions such as </a:t>
            </a:r>
            <a:r>
              <a:rPr lang="en-GB" baseline="0" dirty="0" err="1" smtClean="0">
                <a:uFillTx/>
              </a:rPr>
              <a:t>epub</a:t>
            </a:r>
            <a:r>
              <a:rPr lang="en-GB" baseline="0" dirty="0" smtClean="0">
                <a:uFillTx/>
              </a:rPr>
              <a:t>.</a:t>
            </a:r>
          </a:p>
          <a:p>
            <a:endParaRPr lang="en-GB" baseline="0" dirty="0" smtClean="0">
              <a:uFillTx/>
            </a:endParaRPr>
          </a:p>
          <a:p>
            <a:r>
              <a:rPr lang="en-GB" baseline="0" dirty="0" smtClean="0">
                <a:uFillTx/>
              </a:rPr>
              <a:t>What we have done though is set up two groups in our pilot – the open access group and the control group. Publishers were invited to submit titles for inclusion in the pilot but they had to submit pairs of titles matched on subject area, publication date, sales etc. The pairs were then selected by the project’s Steering Group and one from each pair randomly selected to go into the experimental group and one into the control group.</a:t>
            </a:r>
          </a:p>
          <a:p>
            <a:endParaRPr lang="en-GB" baseline="0" dirty="0" smtClean="0">
              <a:uFillTx/>
            </a:endParaRPr>
          </a:p>
          <a:p>
            <a:r>
              <a:rPr lang="en-GB" baseline="0" dirty="0" smtClean="0">
                <a:uFillTx/>
              </a:rPr>
              <a:t>The titles in the OA pot are made available under a CC licence from the publishers website, the OAPEN Library website and IRs. The control group titles are made available for sale under the publishers normal route such as for sale to libraries as part of packages, via aggregators.</a:t>
            </a:r>
          </a:p>
          <a:p>
            <a:endParaRPr lang="en-GB" baseline="0" dirty="0" smtClean="0">
              <a:uFillTx/>
            </a:endParaRPr>
          </a:p>
          <a:p>
            <a:r>
              <a:rPr lang="en-GB" baseline="0" dirty="0" smtClean="0">
                <a:uFillTx/>
              </a:rPr>
              <a:t>All the titles, whether OA or Control are available for purchase in print format and some are also available in </a:t>
            </a:r>
            <a:r>
              <a:rPr lang="en-GB" baseline="0" dirty="0" err="1" smtClean="0">
                <a:uFillTx/>
              </a:rPr>
              <a:t>epub</a:t>
            </a:r>
            <a:r>
              <a:rPr lang="en-GB" baseline="0" dirty="0" smtClean="0">
                <a:uFillTx/>
              </a:rPr>
              <a:t> or specific e-formats such as </a:t>
            </a:r>
            <a:r>
              <a:rPr lang="en-GB" baseline="0" dirty="0" err="1" smtClean="0">
                <a:uFillTx/>
              </a:rPr>
              <a:t>amz</a:t>
            </a:r>
            <a:r>
              <a:rPr lang="en-GB" baseline="0" dirty="0" smtClean="0">
                <a:uFillTx/>
              </a:rPr>
              <a:t>. </a:t>
            </a:r>
          </a:p>
          <a:p>
            <a:endParaRPr lang="en-GB" baseline="0" dirty="0" smtClean="0">
              <a:uFillTx/>
            </a:endParaRPr>
          </a:p>
          <a:p>
            <a:r>
              <a:rPr lang="en-GB" baseline="0" dirty="0" smtClean="0">
                <a:uFillTx/>
              </a:rPr>
              <a:t>We have 58 tiles from P</a:t>
            </a:r>
            <a:r>
              <a:rPr lang="en-GB" dirty="0" smtClean="0">
                <a:uFillTx/>
              </a:rPr>
              <a:t>algrave Macmillan, Taylor &amp; Francis, Berg Publishers, Liverpool University Press and University Wales Press and </a:t>
            </a:r>
            <a:r>
              <a:rPr lang="en-GB" baseline="0" dirty="0" smtClean="0">
                <a:uFillTx/>
              </a:rPr>
              <a:t>over </a:t>
            </a:r>
            <a:r>
              <a:rPr lang="en-GB" dirty="0" smtClean="0">
                <a:uFillTx/>
              </a:rPr>
              <a:t>the next three years we will gather and compare sales and usage data for each group</a:t>
            </a:r>
            <a:r>
              <a:rPr lang="en-GB" baseline="0" dirty="0" smtClean="0">
                <a:uFillTx/>
              </a:rPr>
              <a:t> to measure the effects on OA.</a:t>
            </a:r>
          </a:p>
          <a:p>
            <a:endParaRPr lang="en-GB" baseline="0" dirty="0" smtClean="0">
              <a:uFillTx/>
            </a:endParaRPr>
          </a:p>
          <a:p>
            <a:r>
              <a:rPr lang="en-GB" baseline="0" dirty="0" smtClean="0">
                <a:uFillTx/>
              </a:rPr>
              <a:t>The pilot is just one part of OAPEN UK, we are also running a large programme of research</a:t>
            </a:r>
            <a:endParaRPr lang="en-GB" dirty="0" smtClean="0">
              <a:uFillTx/>
            </a:endParaRPr>
          </a:p>
          <a:p>
            <a:endParaRPr lang="en-GB" dirty="0">
              <a:uFillTx/>
            </a:endParaRPr>
          </a:p>
        </p:txBody>
      </p:sp>
      <p:sp>
        <p:nvSpPr>
          <p:cNvPr id="4" name="Slide Number Placeholder 3"/>
          <p:cNvSpPr>
            <a:spLocks noGrp="1"/>
          </p:cNvSpPr>
          <p:nvPr>
            <p:ph type="sldNum" sz="quarter" idx="10"/>
          </p:nvPr>
        </p:nvSpPr>
        <p:spPr/>
        <p:txBody>
          <a:bodyPr/>
          <a:lstStyle/>
          <a:p>
            <a:fld id="{EC6E2900-B5C8-41D4-A739-C9D3041D5680}" type="slidenum">
              <a:rPr lang="en-GB" smtClean="0">
                <a:uFillTx/>
              </a:rPr>
              <a:t>3</a:t>
            </a:fld>
            <a:endParaRPr lang="en-GB">
              <a:uFillTx/>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GB" dirty="0" smtClean="0">
                <a:uFillTx/>
              </a:rPr>
              <a:t>A core part of OAPEN-UK</a:t>
            </a:r>
            <a:r>
              <a:rPr lang="en-GB" baseline="0" dirty="0" smtClean="0">
                <a:uFillTx/>
              </a:rPr>
              <a:t> is data gathering. We have learnt from previous projects that it is necessary to gather data over at least a three year period if you are going to have anything useful to say, especially when dealing with citations and research. </a:t>
            </a:r>
          </a:p>
          <a:p>
            <a:pPr>
              <a:buFontTx/>
              <a:buNone/>
            </a:pPr>
            <a:r>
              <a:rPr lang="en-GB" baseline="0" dirty="0" smtClean="0">
                <a:uFillTx/>
              </a:rPr>
              <a:t>We have condensed the research into three questions: </a:t>
            </a:r>
            <a:endParaRPr lang="en-GB" dirty="0" smtClean="0">
              <a:uFillTx/>
            </a:endParaRPr>
          </a:p>
          <a:p>
            <a:pPr>
              <a:buFontTx/>
              <a:buNone/>
            </a:pPr>
            <a:endParaRPr lang="en-GB" dirty="0" smtClean="0">
              <a:uFillTx/>
            </a:endParaRPr>
          </a:p>
          <a:p>
            <a:pPr marL="0" marR="0" indent="0" algn="l" defTabSz="914400" rtl="0" eaLnBrk="1" fontAlgn="auto" latinLnBrk="0" hangingPunct="1">
              <a:lnSpc>
                <a:spcPct val="100000"/>
              </a:lnSpc>
              <a:spcBef>
                <a:spcPts val="0"/>
              </a:spcBef>
              <a:spcAft>
                <a:spcPts val="0"/>
              </a:spcAft>
              <a:buFontTx/>
              <a:buNone/>
              <a:defRPr>
                <a:uFillTx/>
              </a:defRPr>
            </a:pPr>
            <a:r>
              <a:rPr lang="en-GB" dirty="0" smtClean="0">
                <a:solidFill>
                  <a:schemeClr val="bg1">
                    <a:lumMod val="50000"/>
                  </a:schemeClr>
                </a:solidFill>
                <a:uFillTx/>
              </a:rPr>
              <a:t>1. How policies, processes and mechanisms need to change in order to enable OA publication of monographs?</a:t>
            </a:r>
          </a:p>
          <a:p>
            <a:pPr>
              <a:buFontTx/>
              <a:buNone/>
            </a:pPr>
            <a:endParaRPr lang="en-GB" dirty="0" smtClean="0">
              <a:uFillTx/>
            </a:endParaRPr>
          </a:p>
          <a:p>
            <a:pPr marL="171450" indent="-171450">
              <a:buFont typeface="Arial" pitchFamily="34" charset="0"/>
              <a:buChar char="•"/>
            </a:pPr>
            <a:r>
              <a:rPr lang="en-GB" dirty="0" smtClean="0">
                <a:uFillTx/>
              </a:rPr>
              <a:t>Business model will include looking at prices, variation in prices by publisher, e-only OA as a viable strategy and the potential ongoing need or demand for print, the most effective way to manage OA fees, licensing regimes, IPR and reuse rights and royalties.</a:t>
            </a:r>
          </a:p>
          <a:p>
            <a:pPr marL="171450" indent="-171450">
              <a:buFont typeface="Arial" pitchFamily="34" charset="0"/>
              <a:buChar char="•"/>
            </a:pPr>
            <a:r>
              <a:rPr lang="en-GB" dirty="0" smtClean="0">
                <a:uFillTx/>
              </a:rPr>
              <a:t>Organisational policies will include changes that funders make to their OA policies, that libraries make to their purchasing and selection policies, that repositories make to their depositing policies and that institutions make to comply with all of the above.</a:t>
            </a:r>
          </a:p>
          <a:p>
            <a:pPr marL="171450" indent="-171450">
              <a:buFont typeface="Arial" pitchFamily="34" charset="0"/>
              <a:buChar char="•"/>
            </a:pPr>
            <a:r>
              <a:rPr lang="en-GB" dirty="0" smtClean="0">
                <a:uFillTx/>
              </a:rPr>
              <a:t>Technical changes will include back- and front-end system changes made by publishers, integration into existing library systems, changes to funder systems for awarding grants and discoverability</a:t>
            </a:r>
          </a:p>
          <a:p>
            <a:endParaRPr lang="en-GB" dirty="0" smtClean="0">
              <a:uFillTx/>
            </a:endParaRPr>
          </a:p>
          <a:p>
            <a:pPr marL="0" marR="0" indent="0" algn="l" defTabSz="914400" rtl="0" eaLnBrk="1" fontAlgn="auto" latinLnBrk="0" hangingPunct="1">
              <a:lnSpc>
                <a:spcPct val="100000"/>
              </a:lnSpc>
              <a:spcBef>
                <a:spcPts val="0"/>
              </a:spcBef>
              <a:spcAft>
                <a:spcPts val="0"/>
              </a:spcAft>
              <a:buFontTx/>
              <a:buNone/>
              <a:defRPr>
                <a:uFillTx/>
              </a:defRPr>
            </a:pPr>
            <a:r>
              <a:rPr lang="en-GB" dirty="0" smtClean="0">
                <a:uFillTx/>
              </a:rPr>
              <a:t>2. </a:t>
            </a:r>
            <a:r>
              <a:rPr lang="en-GB" dirty="0" smtClean="0">
                <a:solidFill>
                  <a:schemeClr val="bg1">
                    <a:lumMod val="50000"/>
                  </a:schemeClr>
                </a:solidFill>
                <a:uFillTx/>
              </a:rPr>
              <a:t>What are the measurable effects of a move to OA monographs?</a:t>
            </a:r>
          </a:p>
          <a:p>
            <a:pPr marL="0" marR="0" indent="0" algn="l" defTabSz="914400" rtl="0" eaLnBrk="1" fontAlgn="auto" latinLnBrk="0" hangingPunct="1">
              <a:lnSpc>
                <a:spcPct val="100000"/>
              </a:lnSpc>
              <a:spcBef>
                <a:spcPts val="0"/>
              </a:spcBef>
              <a:spcAft>
                <a:spcPts val="0"/>
              </a:spcAft>
              <a:buFontTx/>
              <a:buNone/>
              <a:defRPr>
                <a:uFillTx/>
              </a:defRPr>
            </a:pPr>
            <a:endParaRPr lang="en-GB" dirty="0" smtClean="0">
              <a:uFillTx/>
            </a:endParaRPr>
          </a:p>
          <a:p>
            <a:pPr marL="171450" marR="0" indent="-171450" algn="l" defTabSz="914400" rtl="0" eaLnBrk="1" fontAlgn="auto" latinLnBrk="0" hangingPunct="1">
              <a:lnSpc>
                <a:spcPct val="100000"/>
              </a:lnSpc>
              <a:spcBef>
                <a:spcPts val="0"/>
              </a:spcBef>
              <a:spcAft>
                <a:spcPts val="0"/>
              </a:spcAft>
              <a:buFont typeface="Arial" pitchFamily="34" charset="0"/>
              <a:buChar char="•"/>
              <a:defRPr>
                <a:uFillTx/>
              </a:defRPr>
            </a:pPr>
            <a:r>
              <a:rPr lang="en-GB" dirty="0" smtClean="0">
                <a:uFillTx/>
              </a:rPr>
              <a:t>On</a:t>
            </a:r>
            <a:r>
              <a:rPr lang="en-GB" baseline="0" dirty="0" smtClean="0">
                <a:uFillTx/>
              </a:rPr>
              <a:t> readership/ usage, sales, citation - </a:t>
            </a:r>
            <a:r>
              <a:rPr lang="en-GB" dirty="0" smtClean="0">
                <a:uFillTx/>
              </a:rPr>
              <a:t>These issues should all be covered by the hard data that we are collecting – they are about things that can be measured by counting something. Changes in attitudes and perceptions should be covered in question 3.</a:t>
            </a:r>
          </a:p>
          <a:p>
            <a:pPr marL="0" marR="0" indent="0" algn="l" defTabSz="914400" rtl="0" eaLnBrk="1" fontAlgn="auto" latinLnBrk="0" hangingPunct="1">
              <a:lnSpc>
                <a:spcPct val="100000"/>
              </a:lnSpc>
              <a:spcBef>
                <a:spcPts val="0"/>
              </a:spcBef>
              <a:spcAft>
                <a:spcPts val="0"/>
              </a:spcAft>
              <a:buFontTx/>
              <a:buNone/>
              <a:defRPr>
                <a:uFillTx/>
              </a:defRPr>
            </a:pPr>
            <a:endParaRPr lang="en-GB" dirty="0" smtClean="0">
              <a:uFillTx/>
            </a:endParaRPr>
          </a:p>
          <a:p>
            <a:pPr marL="0" marR="0" indent="0" algn="l" defTabSz="914400" rtl="0" eaLnBrk="1" fontAlgn="auto" latinLnBrk="0" hangingPunct="1">
              <a:lnSpc>
                <a:spcPct val="100000"/>
              </a:lnSpc>
              <a:spcBef>
                <a:spcPts val="0"/>
              </a:spcBef>
              <a:spcAft>
                <a:spcPts val="0"/>
              </a:spcAft>
              <a:buFontTx/>
              <a:buNone/>
              <a:defRPr>
                <a:uFillTx/>
              </a:defRPr>
            </a:pPr>
            <a:r>
              <a:rPr lang="en-GB" dirty="0" smtClean="0">
                <a:uFillTx/>
              </a:rPr>
              <a:t>3. </a:t>
            </a:r>
            <a:r>
              <a:rPr lang="en-GB" dirty="0" smtClean="0">
                <a:solidFill>
                  <a:schemeClr val="bg1">
                    <a:lumMod val="50000"/>
                  </a:schemeClr>
                </a:solidFill>
                <a:uFillTx/>
              </a:rPr>
              <a:t>How do perceptions of OA monograph publication change among participants during the project?</a:t>
            </a:r>
          </a:p>
          <a:p>
            <a:pPr marL="0" marR="0" indent="0" algn="l" defTabSz="914400" rtl="0" eaLnBrk="1" fontAlgn="auto" latinLnBrk="0" hangingPunct="1">
              <a:lnSpc>
                <a:spcPct val="100000"/>
              </a:lnSpc>
              <a:spcBef>
                <a:spcPts val="0"/>
              </a:spcBef>
              <a:spcAft>
                <a:spcPts val="0"/>
              </a:spcAft>
              <a:buFontTx/>
              <a:buNone/>
              <a:defRPr>
                <a:uFillTx/>
              </a:defRPr>
            </a:pPr>
            <a:endParaRPr lang="en-GB" dirty="0" smtClean="0">
              <a:uFillTx/>
            </a:endParaRPr>
          </a:p>
          <a:p>
            <a:pPr marL="171450" marR="0" indent="-171450" algn="l" defTabSz="914400" rtl="0" eaLnBrk="1" fontAlgn="auto" latinLnBrk="0" hangingPunct="1">
              <a:lnSpc>
                <a:spcPct val="100000"/>
              </a:lnSpc>
              <a:spcBef>
                <a:spcPts val="0"/>
              </a:spcBef>
              <a:spcAft>
                <a:spcPts val="0"/>
              </a:spcAft>
              <a:buFont typeface="Arial" pitchFamily="34" charset="0"/>
              <a:buChar char="•"/>
              <a:defRPr>
                <a:uFillTx/>
              </a:defRPr>
            </a:pPr>
            <a:r>
              <a:rPr lang="en-GB" dirty="0" smtClean="0">
                <a:uFillTx/>
              </a:rPr>
              <a:t>Perceived risks and benefits might include issues such as business models, readership, academic reward, discoverability, quality, depending upon who we are talking to.  </a:t>
            </a:r>
          </a:p>
          <a:p>
            <a:pPr marL="0" marR="0" indent="0" algn="l" defTabSz="914400" rtl="0" eaLnBrk="1" fontAlgn="auto" latinLnBrk="0" hangingPunct="1">
              <a:lnSpc>
                <a:spcPct val="100000"/>
              </a:lnSpc>
              <a:spcBef>
                <a:spcPts val="0"/>
              </a:spcBef>
              <a:spcAft>
                <a:spcPts val="0"/>
              </a:spcAft>
              <a:buFontTx/>
              <a:buNone/>
              <a:defRPr>
                <a:uFillTx/>
              </a:defRPr>
            </a:pPr>
            <a:endParaRPr lang="en-GB" dirty="0" smtClean="0">
              <a:uFillTx/>
            </a:endParaRPr>
          </a:p>
          <a:p>
            <a:endParaRPr lang="en-GB" dirty="0">
              <a:uFillTx/>
            </a:endParaRPr>
          </a:p>
        </p:txBody>
      </p:sp>
      <p:sp>
        <p:nvSpPr>
          <p:cNvPr id="4" name="Slide Number Placeholder 3"/>
          <p:cNvSpPr>
            <a:spLocks noGrp="1"/>
          </p:cNvSpPr>
          <p:nvPr>
            <p:ph type="sldNum" sz="quarter" idx="10"/>
          </p:nvPr>
        </p:nvSpPr>
        <p:spPr/>
        <p:txBody>
          <a:bodyPr/>
          <a:lstStyle/>
          <a:p>
            <a:fld id="{EC6E2900-B5C8-41D4-A739-C9D3041D5680}" type="slidenum">
              <a:rPr lang="en-GB" smtClean="0">
                <a:uFillTx/>
              </a:rPr>
              <a:t>4</a:t>
            </a:fld>
            <a:endParaRPr lang="en-GB">
              <a:uFillTx/>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3F9DBFB-F5DF-4052-B7FC-C0B5C2CA8785}" type="slidenum">
              <a:rPr lang="en-US">
                <a:uFillTx/>
              </a:rPr>
              <a:pPr/>
              <a:t>5</a:t>
            </a:fld>
            <a:endParaRPr lang="en-US">
              <a:uFillTx/>
            </a:endParaRPr>
          </a:p>
        </p:txBody>
      </p:sp>
      <p:sp>
        <p:nvSpPr>
          <p:cNvPr id="322562" name="Rectangle 2"/>
          <p:cNvSpPr>
            <a:spLocks noGrp="1" noRot="1" noChangeAspect="1" noChangeArrowheads="1" noTextEdit="1"/>
          </p:cNvSpPr>
          <p:nvPr>
            <p:ph type="sldImg"/>
          </p:nvPr>
        </p:nvSpPr>
        <p:spPr>
          <a:xfrm>
            <a:off x="1143000" y="685800"/>
            <a:ext cx="4572000" cy="3429000"/>
          </a:xfrm>
        </p:spPr>
      </p:sp>
      <p:sp>
        <p:nvSpPr>
          <p:cNvPr id="322563" name="Rectangle 3"/>
          <p:cNvSpPr>
            <a:spLocks noGrp="1" noChangeArrowheads="1"/>
          </p:cNvSpPr>
          <p:nvPr>
            <p:ph type="body" idx="1"/>
          </p:nvPr>
        </p:nvSpPr>
        <p:spPr/>
        <p:txBody>
          <a:bodyPr/>
          <a:lstStyle/>
          <a:p>
            <a:pPr>
              <a:buFontTx/>
              <a:buNone/>
            </a:pPr>
            <a:r>
              <a:rPr lang="en-GB" dirty="0" smtClean="0">
                <a:uFillTx/>
              </a:rPr>
              <a:t>The</a:t>
            </a:r>
            <a:r>
              <a:rPr lang="en-GB" baseline="0" dirty="0" smtClean="0">
                <a:uFillTx/>
              </a:rPr>
              <a:t> research plan includes workshops, surveys, interviews, focus groups, data analysis of usage and sales data with those that are participating in the project such as the authors of the titles, the publishers and the funders.</a:t>
            </a:r>
          </a:p>
          <a:p>
            <a:pPr>
              <a:buFontTx/>
              <a:buNone/>
            </a:pPr>
            <a:endParaRPr lang="en-GB" baseline="0" dirty="0" smtClean="0">
              <a:uFillTx/>
            </a:endParaRPr>
          </a:p>
          <a:p>
            <a:pPr marL="0" marR="0" indent="0" algn="l" defTabSz="914400" rtl="0" eaLnBrk="1" fontAlgn="auto" latinLnBrk="0" hangingPunct="1">
              <a:lnSpc>
                <a:spcPct val="100000"/>
              </a:lnSpc>
              <a:spcBef>
                <a:spcPts val="0"/>
              </a:spcBef>
              <a:spcAft>
                <a:spcPts val="0"/>
              </a:spcAft>
              <a:buFontTx/>
              <a:buNone/>
              <a:defRPr>
                <a:uFillTx/>
              </a:defRPr>
            </a:pPr>
            <a:r>
              <a:rPr lang="en-GB" baseline="0" dirty="0" smtClean="0">
                <a:uFillTx/>
              </a:rPr>
              <a:t>We are also aware, that as we are doing a long term project, we need to keep up with developments in the </a:t>
            </a:r>
            <a:r>
              <a:rPr lang="en-GB" baseline="0" dirty="0" err="1" smtClean="0">
                <a:uFillTx/>
              </a:rPr>
              <a:t>ebooks</a:t>
            </a:r>
            <a:r>
              <a:rPr lang="en-GB" baseline="0" dirty="0" smtClean="0">
                <a:uFillTx/>
              </a:rPr>
              <a:t> environment which is constantly adapting, innovating and so we are taking an agile approach and have the opportunity to explore new developments during year three.</a:t>
            </a:r>
          </a:p>
          <a:p>
            <a:pPr marL="0" marR="0" indent="0" algn="l" defTabSz="914400" rtl="0" eaLnBrk="1" fontAlgn="auto" latinLnBrk="0" hangingPunct="1">
              <a:lnSpc>
                <a:spcPct val="100000"/>
              </a:lnSpc>
              <a:spcBef>
                <a:spcPts val="0"/>
              </a:spcBef>
              <a:spcAft>
                <a:spcPts val="0"/>
              </a:spcAft>
              <a:buFontTx/>
              <a:buNone/>
              <a:defRPr>
                <a:uFillTx/>
              </a:defRPr>
            </a:pPr>
            <a:endParaRPr lang="en-GB" baseline="0" dirty="0" smtClean="0">
              <a:uFillTx/>
            </a:endParaRPr>
          </a:p>
          <a:p>
            <a:pPr>
              <a:buFontTx/>
              <a:buNone/>
            </a:pPr>
            <a:r>
              <a:rPr lang="en-GB" dirty="0" smtClean="0">
                <a:uFillTx/>
              </a:rPr>
              <a:t>We have</a:t>
            </a:r>
            <a:r>
              <a:rPr lang="en-GB" baseline="0" dirty="0" smtClean="0">
                <a:uFillTx/>
              </a:rPr>
              <a:t> undertaken the literature review, the annual benchmarking survey with project participants including the authors of our titles, the focus groups with key stakeholders and we are running the researcher survey at the moment and will share some of our findings from the focus groups and indicators from the researcher survey with you later.</a:t>
            </a:r>
            <a:endParaRPr lang="en-GB" dirty="0" smtClean="0">
              <a:uFillTx/>
            </a:endParaRPr>
          </a:p>
          <a:p>
            <a:pPr>
              <a:buFontTx/>
              <a:buNone/>
            </a:pPr>
            <a:endParaRPr lang="en-GB" dirty="0" smtClean="0">
              <a:uFillTx/>
            </a:endParaRPr>
          </a:p>
          <a:p>
            <a:pPr>
              <a:buFontTx/>
              <a:buNone/>
            </a:pPr>
            <a:r>
              <a:rPr lang="en-GB" dirty="0" smtClean="0">
                <a:uFillTx/>
              </a:rPr>
              <a:t>We are gathering</a:t>
            </a:r>
            <a:r>
              <a:rPr lang="en-GB" baseline="0" dirty="0" smtClean="0">
                <a:uFillTx/>
              </a:rPr>
              <a:t> sales, usage and citation data from the publishers and the platforms where the titles are available…</a:t>
            </a:r>
          </a:p>
          <a:p>
            <a:pPr>
              <a:buFontTx/>
              <a:buNone/>
            </a:pPr>
            <a:endParaRPr lang="en-GB" baseline="0" dirty="0" smtClean="0">
              <a:uFillTx/>
            </a:endParaRPr>
          </a:p>
          <a:p>
            <a:pPr>
              <a:buFontTx/>
              <a:buNone/>
            </a:pPr>
            <a:r>
              <a:rPr lang="en-GB" dirty="0" smtClean="0">
                <a:uFillTx/>
              </a:rPr>
              <a:t>I think the key</a:t>
            </a:r>
            <a:r>
              <a:rPr lang="en-GB" baseline="0" dirty="0" smtClean="0">
                <a:uFillTx/>
              </a:rPr>
              <a:t> here is that we will be gathering a huge amount of data, both qualitative and qualitative under our three research questions and we hope that we will be able to come up with a good overview of the UK HSS scholarly monograph environment.</a:t>
            </a:r>
          </a:p>
          <a:p>
            <a:pPr>
              <a:buFontTx/>
              <a:buNone/>
            </a:pPr>
            <a:endParaRPr lang="en-GB" baseline="0" dirty="0" smtClean="0">
              <a:uFillTx/>
            </a:endParaRPr>
          </a:p>
          <a:p>
            <a:pPr>
              <a:buFontTx/>
              <a:buNone/>
            </a:pPr>
            <a:endParaRPr lang="en-GB" baseline="0" dirty="0" smtClean="0">
              <a:uFillTx/>
            </a:endParaRPr>
          </a:p>
          <a:p>
            <a:pPr>
              <a:buFontTx/>
              <a:buNone/>
            </a:pPr>
            <a:endParaRPr lang="en-GB" baseline="0" dirty="0" smtClean="0">
              <a:uFillTx/>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FontTx/>
              <a:buNone/>
              <a:defRPr>
                <a:uFillTx/>
              </a:defRPr>
            </a:pPr>
            <a:r>
              <a:rPr lang="en-GB" sz="1200" kern="1200" baseline="0" dirty="0" smtClean="0">
                <a:solidFill>
                  <a:schemeClr val="tx1"/>
                </a:solidFill>
                <a:effectLst/>
                <a:uFillTx/>
                <a:latin typeface="+mn-lt"/>
                <a:ea typeface="+mn-ea"/>
                <a:cs typeface="+mn-cs"/>
              </a:rPr>
              <a:t>In a project like this, it is really important that we understand the issues and challenges faced by each stakeholder – some we may already know about as they are similar to the journals market, or perhaps the </a:t>
            </a:r>
            <a:r>
              <a:rPr lang="en-GB" sz="1200" kern="1200" baseline="0" dirty="0" err="1" smtClean="0">
                <a:solidFill>
                  <a:schemeClr val="tx1"/>
                </a:solidFill>
                <a:effectLst/>
                <a:uFillTx/>
                <a:latin typeface="+mn-lt"/>
                <a:ea typeface="+mn-ea"/>
                <a:cs typeface="+mn-cs"/>
              </a:rPr>
              <a:t>ebooks</a:t>
            </a:r>
            <a:r>
              <a:rPr lang="en-GB" sz="1200" kern="1200" baseline="0" dirty="0" smtClean="0">
                <a:solidFill>
                  <a:schemeClr val="tx1"/>
                </a:solidFill>
                <a:effectLst/>
                <a:uFillTx/>
                <a:latin typeface="+mn-lt"/>
                <a:ea typeface="+mn-ea"/>
                <a:cs typeface="+mn-cs"/>
              </a:rPr>
              <a:t> market in general, but many are distinct to the format and disciplines. </a:t>
            </a:r>
          </a:p>
          <a:p>
            <a:endParaRPr lang="en-GB" sz="1200" kern="1200" baseline="0" dirty="0" smtClean="0">
              <a:solidFill>
                <a:schemeClr val="tx1"/>
              </a:solidFill>
              <a:effectLst/>
              <a:uFillTx/>
              <a:latin typeface="+mn-lt"/>
              <a:ea typeface="+mn-ea"/>
              <a:cs typeface="+mn-cs"/>
            </a:endParaRPr>
          </a:p>
          <a:p>
            <a:r>
              <a:rPr lang="en-US" sz="1200" kern="1200" dirty="0" smtClean="0">
                <a:solidFill>
                  <a:schemeClr val="tx1"/>
                </a:solidFill>
                <a:effectLst/>
                <a:uFillTx/>
                <a:latin typeface="+mn-lt"/>
                <a:ea typeface="+mn-ea"/>
                <a:cs typeface="+mn-cs"/>
              </a:rPr>
              <a:t>The qualitative packages began with a series of six focus groups with key stakeholders to understand how they might be affected by open access monograph publications. The stakeholders  were academics; institutional staff including librarians, repository managers, and research managers; publishers; learned societies; e-book aggregators; and research funders.</a:t>
            </a:r>
          </a:p>
          <a:p>
            <a:endParaRPr lang="en-US" sz="1200" kern="1200" dirty="0" smtClean="0">
              <a:solidFill>
                <a:schemeClr val="tx1"/>
              </a:solidFill>
              <a:effectLst/>
              <a:uFillTx/>
              <a:latin typeface="+mn-lt"/>
              <a:ea typeface="+mn-ea"/>
              <a:cs typeface="+mn-cs"/>
            </a:endParaRPr>
          </a:p>
          <a:p>
            <a:r>
              <a:rPr lang="en-US" sz="1200" kern="1200" dirty="0" smtClean="0">
                <a:solidFill>
                  <a:schemeClr val="tx1"/>
                </a:solidFill>
                <a:effectLst/>
                <a:uFillTx/>
                <a:latin typeface="+mn-lt"/>
                <a:ea typeface="+mn-ea"/>
                <a:cs typeface="+mn-cs"/>
              </a:rPr>
              <a:t>We</a:t>
            </a:r>
            <a:r>
              <a:rPr lang="en-US" sz="1200" kern="1200" baseline="0" dirty="0" smtClean="0">
                <a:solidFill>
                  <a:schemeClr val="tx1"/>
                </a:solidFill>
                <a:effectLst/>
                <a:uFillTx/>
                <a:latin typeface="+mn-lt"/>
                <a:ea typeface="+mn-ea"/>
                <a:cs typeface="+mn-cs"/>
              </a:rPr>
              <a:t> had not originally planned to talk to the </a:t>
            </a:r>
            <a:r>
              <a:rPr lang="en-US" sz="1200" kern="1200" baseline="0" dirty="0" err="1" smtClean="0">
                <a:solidFill>
                  <a:schemeClr val="tx1"/>
                </a:solidFill>
                <a:effectLst/>
                <a:uFillTx/>
                <a:latin typeface="+mn-lt"/>
                <a:ea typeface="+mn-ea"/>
                <a:cs typeface="+mn-cs"/>
              </a:rPr>
              <a:t>ebook</a:t>
            </a:r>
            <a:r>
              <a:rPr lang="en-US" sz="1200" kern="1200" baseline="0" dirty="0" smtClean="0">
                <a:solidFill>
                  <a:schemeClr val="tx1"/>
                </a:solidFill>
                <a:effectLst/>
                <a:uFillTx/>
                <a:latin typeface="+mn-lt"/>
                <a:ea typeface="+mn-ea"/>
                <a:cs typeface="+mn-cs"/>
              </a:rPr>
              <a:t> aggregators, but we decided that it was important to include them as a key part in the current </a:t>
            </a:r>
            <a:r>
              <a:rPr lang="en-US" sz="1200" kern="1200" baseline="0" dirty="0" err="1" smtClean="0">
                <a:solidFill>
                  <a:schemeClr val="tx1"/>
                </a:solidFill>
                <a:effectLst/>
                <a:uFillTx/>
                <a:latin typeface="+mn-lt"/>
                <a:ea typeface="+mn-ea"/>
                <a:cs typeface="+mn-cs"/>
              </a:rPr>
              <a:t>ebook</a:t>
            </a:r>
            <a:r>
              <a:rPr lang="en-US" sz="1200" kern="1200" baseline="0" dirty="0" smtClean="0">
                <a:solidFill>
                  <a:schemeClr val="tx1"/>
                </a:solidFill>
                <a:effectLst/>
                <a:uFillTx/>
                <a:latin typeface="+mn-lt"/>
                <a:ea typeface="+mn-ea"/>
                <a:cs typeface="+mn-cs"/>
              </a:rPr>
              <a:t> discovery and access chain. </a:t>
            </a:r>
            <a:endParaRPr lang="en-US" sz="1200" kern="1200" dirty="0" smtClean="0">
              <a:solidFill>
                <a:schemeClr val="tx1"/>
              </a:solidFill>
              <a:effectLst/>
              <a:uFillTx/>
              <a:latin typeface="+mn-lt"/>
              <a:ea typeface="+mn-ea"/>
              <a:cs typeface="+mn-cs"/>
            </a:endParaRPr>
          </a:p>
          <a:p>
            <a:pPr marL="0" marR="0" indent="0" algn="l" defTabSz="914400" rtl="0" eaLnBrk="1" fontAlgn="auto" latinLnBrk="0" hangingPunct="1">
              <a:lnSpc>
                <a:spcPct val="100000"/>
              </a:lnSpc>
              <a:spcBef>
                <a:spcPts val="0"/>
              </a:spcBef>
              <a:spcAft>
                <a:spcPts val="0"/>
              </a:spcAft>
              <a:buFontTx/>
              <a:buNone/>
              <a:defRPr>
                <a:uFillTx/>
              </a:defRPr>
            </a:pPr>
            <a:endParaRPr lang="en-GB" sz="1200" kern="1200" baseline="0" dirty="0" smtClean="0">
              <a:solidFill>
                <a:schemeClr val="tx1"/>
              </a:solidFill>
              <a:effectLst/>
              <a:uFillTx/>
              <a:latin typeface="+mn-lt"/>
              <a:ea typeface="+mn-ea"/>
              <a:cs typeface="+mn-cs"/>
            </a:endParaRPr>
          </a:p>
          <a:p>
            <a:pPr marL="0" marR="0" indent="0" algn="l" defTabSz="914400" rtl="0" eaLnBrk="1" fontAlgn="auto" latinLnBrk="0" hangingPunct="1">
              <a:lnSpc>
                <a:spcPct val="100000"/>
              </a:lnSpc>
              <a:spcBef>
                <a:spcPts val="0"/>
              </a:spcBef>
              <a:spcAft>
                <a:spcPts val="0"/>
              </a:spcAft>
              <a:buFontTx/>
              <a:buNone/>
              <a:defRPr>
                <a:uFillTx/>
              </a:defRPr>
            </a:pPr>
            <a:r>
              <a:rPr lang="en-US" sz="1200" kern="1200" dirty="0" smtClean="0">
                <a:solidFill>
                  <a:schemeClr val="tx1"/>
                </a:solidFill>
                <a:effectLst/>
                <a:uFillTx/>
                <a:latin typeface="+mn-lt"/>
                <a:ea typeface="+mn-ea"/>
                <a:cs typeface="+mn-cs"/>
              </a:rPr>
              <a:t>In</a:t>
            </a:r>
            <a:r>
              <a:rPr lang="en-US" sz="1200" kern="1200" baseline="0" dirty="0" smtClean="0">
                <a:solidFill>
                  <a:schemeClr val="tx1"/>
                </a:solidFill>
                <a:effectLst/>
                <a:uFillTx/>
                <a:latin typeface="+mn-lt"/>
                <a:ea typeface="+mn-ea"/>
                <a:cs typeface="+mn-cs"/>
              </a:rPr>
              <a:t> each focus group we used a</a:t>
            </a:r>
            <a:r>
              <a:rPr lang="en-US" sz="1200" kern="1200" dirty="0" smtClean="0">
                <a:solidFill>
                  <a:schemeClr val="tx1"/>
                </a:solidFill>
                <a:effectLst/>
                <a:uFillTx/>
                <a:latin typeface="+mn-lt"/>
                <a:ea typeface="+mn-ea"/>
                <a:cs typeface="+mn-cs"/>
              </a:rPr>
              <a:t> series of exercises to identify the risks, opportunities and questions that each group might experience in moving towards a more open access system for publication. The focus groups were extremely interesting and </a:t>
            </a:r>
            <a:r>
              <a:rPr lang="en-GB" sz="1200" kern="1200" baseline="0" dirty="0" smtClean="0">
                <a:solidFill>
                  <a:schemeClr val="tx1"/>
                </a:solidFill>
                <a:effectLst/>
                <a:uFillTx/>
                <a:latin typeface="+mn-lt"/>
                <a:ea typeface="+mn-ea"/>
                <a:cs typeface="+mn-cs"/>
              </a:rPr>
              <a:t>helped us identify key themes and areas that need further testing and discussion.</a:t>
            </a:r>
          </a:p>
          <a:p>
            <a:endParaRPr lang="en-GB" sz="1200" kern="1200" dirty="0" smtClean="0">
              <a:solidFill>
                <a:schemeClr val="tx1"/>
              </a:solidFill>
              <a:effectLst/>
              <a:uFillTx/>
              <a:latin typeface="+mn-lt"/>
              <a:ea typeface="+mn-ea"/>
              <a:cs typeface="+mn-cs"/>
            </a:endParaRPr>
          </a:p>
          <a:p>
            <a:pPr marL="0" marR="0" indent="0" algn="l" defTabSz="914400" rtl="0" eaLnBrk="1" fontAlgn="auto" latinLnBrk="0" hangingPunct="1">
              <a:lnSpc>
                <a:spcPct val="100000"/>
              </a:lnSpc>
              <a:spcBef>
                <a:spcPts val="0"/>
              </a:spcBef>
              <a:spcAft>
                <a:spcPts val="0"/>
              </a:spcAft>
              <a:buFontTx/>
              <a:buNone/>
              <a:defRPr>
                <a:uFillTx/>
              </a:defRPr>
            </a:pPr>
            <a:r>
              <a:rPr lang="en-GB" sz="1200" kern="1200" baseline="0" dirty="0" smtClean="0">
                <a:solidFill>
                  <a:schemeClr val="tx1"/>
                </a:solidFill>
                <a:effectLst/>
                <a:uFillTx/>
                <a:latin typeface="+mn-lt"/>
                <a:ea typeface="+mn-ea"/>
                <a:cs typeface="+mn-cs"/>
              </a:rPr>
              <a:t>Although we have completed the annual benchmarking survey and the researcher survey, today I am going to mostly stick to the findings from the focus groups as I believe that they provide the best and most unbiased overview of the challenges and issues of open access in the humanities and social sciences. Where I have some figures from the benchmarking survey and the researcher survey I will show these, but these have not yet been fully analysed.</a:t>
            </a:r>
            <a:endParaRPr lang="en-GB" sz="1200" kern="1200" dirty="0" smtClean="0">
              <a:solidFill>
                <a:schemeClr val="tx1"/>
              </a:solidFill>
              <a:effectLst/>
              <a:uFillTx/>
              <a:latin typeface="+mn-lt"/>
              <a:ea typeface="+mn-ea"/>
              <a:cs typeface="+mn-cs"/>
            </a:endParaRPr>
          </a:p>
          <a:p>
            <a:endParaRPr lang="en-GB" sz="1200" kern="1200" dirty="0" smtClean="0">
              <a:solidFill>
                <a:schemeClr val="tx1"/>
              </a:solidFill>
              <a:effectLst/>
              <a:uFillTx/>
              <a:latin typeface="+mn-lt"/>
              <a:ea typeface="+mn-ea"/>
              <a:cs typeface="+mn-cs"/>
            </a:endParaRPr>
          </a:p>
          <a:p>
            <a:endParaRPr lang="en-GB" sz="1200" kern="1200" baseline="0" dirty="0" smtClean="0">
              <a:solidFill>
                <a:schemeClr val="tx1"/>
              </a:solidFill>
              <a:effectLst/>
              <a:uFillTx/>
              <a:latin typeface="+mn-lt"/>
              <a:ea typeface="+mn-ea"/>
              <a:cs typeface="+mn-cs"/>
            </a:endParaRPr>
          </a:p>
        </p:txBody>
      </p:sp>
      <p:sp>
        <p:nvSpPr>
          <p:cNvPr id="4" name="Slide Number Placeholder 3"/>
          <p:cNvSpPr>
            <a:spLocks noGrp="1"/>
          </p:cNvSpPr>
          <p:nvPr>
            <p:ph type="sldNum" sz="quarter" idx="10"/>
          </p:nvPr>
        </p:nvSpPr>
        <p:spPr/>
        <p:txBody>
          <a:bodyPr/>
          <a:lstStyle/>
          <a:p>
            <a:fld id="{EC6E2900-B5C8-41D4-A739-C9D3041D5680}" type="slidenum">
              <a:rPr lang="en-GB" smtClean="0">
                <a:uFillTx/>
              </a:rPr>
              <a:t>6</a:t>
            </a:fld>
            <a:endParaRPr lang="en-GB">
              <a:uFillTx/>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uFillTx/>
              </a:rPr>
              <a:t>So after we had completed the focus</a:t>
            </a:r>
            <a:r>
              <a:rPr lang="en-GB" baseline="0" dirty="0" smtClean="0">
                <a:uFillTx/>
              </a:rPr>
              <a:t> groups, we  spent a day surrounded by post it notes, categorising them into key themes. </a:t>
            </a:r>
          </a:p>
          <a:p>
            <a:endParaRPr lang="en-GB" baseline="0" dirty="0" smtClean="0">
              <a:uFillTx/>
            </a:endParaRPr>
          </a:p>
          <a:p>
            <a:r>
              <a:rPr lang="en-GB" baseline="0" dirty="0" smtClean="0">
                <a:uFillTx/>
              </a:rPr>
              <a:t>Metadata was mentioned in most of the focus groups and was recognised by all as critical to the discovery of OA monographs. Participants discussed what fields metadata for an open access book should contain and how these might be standardised – for example, should it include the ‘funder’ of the research, should it include details about the CC licence it is released under? But perhaps one of the more interesting areas of discussion was around who should be creating the metadata in the first place – which could differ depending on the model applied. Should the authors be creating the metadata or does it remain a role for the publisher? What if the model is through a IR, does the creation of metadata rest with librarians or the IR managers or the authors? For </a:t>
            </a:r>
            <a:r>
              <a:rPr lang="en-GB" baseline="0" dirty="0" err="1" smtClean="0">
                <a:uFillTx/>
              </a:rPr>
              <a:t>ebook</a:t>
            </a:r>
            <a:r>
              <a:rPr lang="en-GB" baseline="0" dirty="0" smtClean="0">
                <a:uFillTx/>
              </a:rPr>
              <a:t> aggregators- was this perhaps where they might have a role – in creating and maintaining metadata?</a:t>
            </a:r>
          </a:p>
          <a:p>
            <a:endParaRPr lang="en-GB" baseline="0" dirty="0" smtClean="0">
              <a:uFillTx/>
            </a:endParaRPr>
          </a:p>
          <a:p>
            <a:r>
              <a:rPr lang="en-GB" baseline="0" dirty="0" smtClean="0">
                <a:uFillTx/>
              </a:rPr>
              <a:t>There were also discussions about how the metadata is released into the supply chain if based on a model like we are using where the print and </a:t>
            </a:r>
            <a:r>
              <a:rPr lang="en-GB" baseline="0" dirty="0" err="1" smtClean="0">
                <a:uFillTx/>
              </a:rPr>
              <a:t>ebook</a:t>
            </a:r>
            <a:r>
              <a:rPr lang="en-GB" baseline="0" dirty="0" smtClean="0">
                <a:uFillTx/>
              </a:rPr>
              <a:t> device editions are available to purchase? Who is in charge of this and in what format. Who makes sure that OA mono metadata (and content) is indexed by the discovery services? Is this through a central service?</a:t>
            </a:r>
          </a:p>
          <a:p>
            <a:endParaRPr lang="en-GB" baseline="0" dirty="0" smtClean="0">
              <a:uFillTx/>
            </a:endParaRPr>
          </a:p>
          <a:p>
            <a:r>
              <a:rPr lang="en-GB" baseline="0" dirty="0" smtClean="0">
                <a:uFillTx/>
              </a:rPr>
              <a:t>The importance of metadata in terms of the supply chain is very important as two questions in the researcher survey show:</a:t>
            </a:r>
          </a:p>
          <a:p>
            <a:endParaRPr lang="en-GB" baseline="0" dirty="0" smtClean="0">
              <a:uFillTx/>
            </a:endParaRPr>
          </a:p>
          <a:p>
            <a:endParaRPr lang="en-GB" baseline="0" dirty="0" smtClean="0">
              <a:uFillTx/>
            </a:endParaRPr>
          </a:p>
          <a:p>
            <a:endParaRPr lang="en-GB" baseline="0" dirty="0" smtClean="0">
              <a:uFillTx/>
            </a:endParaRPr>
          </a:p>
          <a:p>
            <a:endParaRPr lang="en-GB" dirty="0">
              <a:uFillTx/>
            </a:endParaRPr>
          </a:p>
        </p:txBody>
      </p:sp>
      <p:sp>
        <p:nvSpPr>
          <p:cNvPr id="4" name="Slide Number Placeholder 3"/>
          <p:cNvSpPr>
            <a:spLocks noGrp="1"/>
          </p:cNvSpPr>
          <p:nvPr>
            <p:ph type="sldNum" sz="quarter" idx="10"/>
          </p:nvPr>
        </p:nvSpPr>
        <p:spPr/>
        <p:txBody>
          <a:bodyPr/>
          <a:lstStyle/>
          <a:p>
            <a:fld id="{EC6E2900-B5C8-41D4-A739-C9D3041D5680}" type="slidenum">
              <a:rPr lang="en-GB" smtClean="0">
                <a:uFillTx/>
              </a:rPr>
              <a:t>7</a:t>
            </a:fld>
            <a:endParaRPr lang="en-GB">
              <a:uFillTx/>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uFillTx/>
              </a:rPr>
              <a:t>So after we had completed the focus</a:t>
            </a:r>
            <a:r>
              <a:rPr lang="en-GB" baseline="0" dirty="0" smtClean="0">
                <a:uFillTx/>
              </a:rPr>
              <a:t> groups, we  spent a day surrounded by post it notes, categorising them into key themes. </a:t>
            </a:r>
          </a:p>
          <a:p>
            <a:endParaRPr lang="en-GB" baseline="0" dirty="0" smtClean="0">
              <a:uFillTx/>
            </a:endParaRPr>
          </a:p>
          <a:p>
            <a:r>
              <a:rPr lang="en-GB" baseline="0" dirty="0" smtClean="0">
                <a:uFillTx/>
              </a:rPr>
              <a:t>Metadata was mentioned in most of the focus groups and was recognised by all as critical to the discovery of OA monographs. Participants discussed what fields metadata for an open access book should contain and how these might be standardised – for example, should it include the ‘funder’ of the research, should it include details about the CC licence it is released under? But perhaps one of the more interesting areas of discussion was around who should be creating the metadata in the first place – which could differ depending on the model applied. Should the authors be creating the metadata or does it remain a role for the publisher? What if the model is through a IR, does the creation of metadata rest with librarians or the IR managers or the authors? For </a:t>
            </a:r>
            <a:r>
              <a:rPr lang="en-GB" baseline="0" dirty="0" err="1" smtClean="0">
                <a:uFillTx/>
              </a:rPr>
              <a:t>ebook</a:t>
            </a:r>
            <a:r>
              <a:rPr lang="en-GB" baseline="0" dirty="0" smtClean="0">
                <a:uFillTx/>
              </a:rPr>
              <a:t> aggregators- was this perhaps where they might have a role – in creating and maintaining metadata?</a:t>
            </a:r>
          </a:p>
          <a:p>
            <a:endParaRPr lang="en-GB" baseline="0" dirty="0" smtClean="0">
              <a:uFillTx/>
            </a:endParaRPr>
          </a:p>
          <a:p>
            <a:r>
              <a:rPr lang="en-GB" baseline="0" dirty="0" smtClean="0">
                <a:uFillTx/>
              </a:rPr>
              <a:t>There were also discussions about how the metadata is released into the supply chain if based on a model like we are using where the print and </a:t>
            </a:r>
            <a:r>
              <a:rPr lang="en-GB" baseline="0" dirty="0" err="1" smtClean="0">
                <a:uFillTx/>
              </a:rPr>
              <a:t>ebook</a:t>
            </a:r>
            <a:r>
              <a:rPr lang="en-GB" baseline="0" dirty="0" smtClean="0">
                <a:uFillTx/>
              </a:rPr>
              <a:t> device editions are available to purchase? Who is in charge of this and in what format. Who makes sure that OA mono metadata (and content) is indexed by the discovery services? Is this through a central service?</a:t>
            </a:r>
          </a:p>
          <a:p>
            <a:endParaRPr lang="en-GB" baseline="0" dirty="0" smtClean="0">
              <a:uFillTx/>
            </a:endParaRPr>
          </a:p>
          <a:p>
            <a:r>
              <a:rPr lang="en-GB" baseline="0" dirty="0" smtClean="0">
                <a:uFillTx/>
              </a:rPr>
              <a:t>The importance of metadata in terms of the supply chain is very important as two questions in the researcher survey show:</a:t>
            </a:r>
          </a:p>
          <a:p>
            <a:endParaRPr lang="en-GB" baseline="0" dirty="0" smtClean="0">
              <a:uFillTx/>
            </a:endParaRPr>
          </a:p>
          <a:p>
            <a:endParaRPr lang="en-GB" baseline="0" dirty="0" smtClean="0">
              <a:uFillTx/>
            </a:endParaRPr>
          </a:p>
          <a:p>
            <a:endParaRPr lang="en-GB" baseline="0" dirty="0" smtClean="0">
              <a:uFillTx/>
            </a:endParaRPr>
          </a:p>
          <a:p>
            <a:endParaRPr lang="en-GB" dirty="0">
              <a:uFillTx/>
            </a:endParaRPr>
          </a:p>
        </p:txBody>
      </p:sp>
      <p:sp>
        <p:nvSpPr>
          <p:cNvPr id="4" name="Slide Number Placeholder 3"/>
          <p:cNvSpPr>
            <a:spLocks noGrp="1"/>
          </p:cNvSpPr>
          <p:nvPr>
            <p:ph type="sldNum" sz="quarter" idx="10"/>
          </p:nvPr>
        </p:nvSpPr>
        <p:spPr/>
        <p:txBody>
          <a:bodyPr/>
          <a:lstStyle/>
          <a:p>
            <a:fld id="{EC6E2900-B5C8-41D4-A739-C9D3041D5680}" type="slidenum">
              <a:rPr lang="en-GB" smtClean="0">
                <a:uFillTx/>
              </a:rPr>
              <a:t>8</a:t>
            </a:fld>
            <a:endParaRPr lang="en-GB">
              <a:uFillTx/>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uFillTx/>
              </a:rPr>
              <a:t>So after we had completed the focus</a:t>
            </a:r>
            <a:r>
              <a:rPr lang="en-GB" baseline="0" dirty="0" smtClean="0">
                <a:uFillTx/>
              </a:rPr>
              <a:t> groups, we  spent a day surrounded by post it notes, categorising them into key themes. </a:t>
            </a:r>
          </a:p>
          <a:p>
            <a:endParaRPr lang="en-GB" baseline="0" dirty="0" smtClean="0">
              <a:uFillTx/>
            </a:endParaRPr>
          </a:p>
          <a:p>
            <a:r>
              <a:rPr lang="en-GB" baseline="0" dirty="0" smtClean="0">
                <a:uFillTx/>
              </a:rPr>
              <a:t>Metadata was mentioned in most of the focus groups and was recognised by all as critical to the discovery of OA monographs. Participants discussed what fields metadata for an open access book should contain and how these might be standardised – for example, should it include the ‘funder’ of the research, should it include details about the CC licence it is released under? But perhaps one of the more interesting areas of discussion was around who should be creating the metadata in the first place – which could differ depending on the model applied. Should the authors be creating the metadata or does it remain a role for the publisher? What if the model is through a IR, does the creation of metadata rest with librarians or the IR managers or the authors? For </a:t>
            </a:r>
            <a:r>
              <a:rPr lang="en-GB" baseline="0" dirty="0" err="1" smtClean="0">
                <a:uFillTx/>
              </a:rPr>
              <a:t>ebook</a:t>
            </a:r>
            <a:r>
              <a:rPr lang="en-GB" baseline="0" dirty="0" smtClean="0">
                <a:uFillTx/>
              </a:rPr>
              <a:t> aggregators- was this perhaps where they might have a role – in creating and maintaining metadata?</a:t>
            </a:r>
          </a:p>
          <a:p>
            <a:endParaRPr lang="en-GB" baseline="0" dirty="0" smtClean="0">
              <a:uFillTx/>
            </a:endParaRPr>
          </a:p>
          <a:p>
            <a:r>
              <a:rPr lang="en-GB" baseline="0" dirty="0" smtClean="0">
                <a:uFillTx/>
              </a:rPr>
              <a:t>There were also discussions about how the metadata is released into the supply chain if based on a model like we are using where the print and </a:t>
            </a:r>
            <a:r>
              <a:rPr lang="en-GB" baseline="0" dirty="0" err="1" smtClean="0">
                <a:uFillTx/>
              </a:rPr>
              <a:t>ebook</a:t>
            </a:r>
            <a:r>
              <a:rPr lang="en-GB" baseline="0" dirty="0" smtClean="0">
                <a:uFillTx/>
              </a:rPr>
              <a:t> device editions are available to purchase? Who is in charge of this and in what format. Who makes sure that OA mono metadata (and content) is indexed by the discovery services? Is this through a central service?</a:t>
            </a:r>
          </a:p>
          <a:p>
            <a:endParaRPr lang="en-GB" baseline="0" dirty="0" smtClean="0">
              <a:uFillTx/>
            </a:endParaRPr>
          </a:p>
          <a:p>
            <a:r>
              <a:rPr lang="en-GB" baseline="0" dirty="0" smtClean="0">
                <a:uFillTx/>
              </a:rPr>
              <a:t>The importance of metadata in terms of the supply chain is very important as two questions in the researcher survey show:</a:t>
            </a:r>
          </a:p>
          <a:p>
            <a:endParaRPr lang="en-GB" baseline="0" dirty="0" smtClean="0">
              <a:uFillTx/>
            </a:endParaRPr>
          </a:p>
          <a:p>
            <a:endParaRPr lang="en-GB" baseline="0" dirty="0" smtClean="0">
              <a:uFillTx/>
            </a:endParaRPr>
          </a:p>
          <a:p>
            <a:endParaRPr lang="en-GB" baseline="0" dirty="0" smtClean="0">
              <a:uFillTx/>
            </a:endParaRPr>
          </a:p>
          <a:p>
            <a:endParaRPr lang="en-GB" dirty="0">
              <a:uFillTx/>
            </a:endParaRPr>
          </a:p>
        </p:txBody>
      </p:sp>
      <p:sp>
        <p:nvSpPr>
          <p:cNvPr id="4" name="Slide Number Placeholder 3"/>
          <p:cNvSpPr>
            <a:spLocks noGrp="1"/>
          </p:cNvSpPr>
          <p:nvPr>
            <p:ph type="sldNum" sz="quarter" idx="10"/>
          </p:nvPr>
        </p:nvSpPr>
        <p:spPr/>
        <p:txBody>
          <a:bodyPr/>
          <a:lstStyle/>
          <a:p>
            <a:fld id="{EC6E2900-B5C8-41D4-A739-C9D3041D5680}" type="slidenum">
              <a:rPr lang="en-GB" smtClean="0">
                <a:uFillTx/>
              </a:rPr>
              <a:t>9</a:t>
            </a:fld>
            <a:endParaRPr lang="en-GB">
              <a:uFillTx/>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uFillTx/>
              </a:rPr>
              <a:t>Click to edit Master title style</a:t>
            </a:r>
            <a:endParaRPr lang="en-GB">
              <a:uFillTx/>
            </a:endParaRP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uFillTx/>
              </a:defRPr>
            </a:lvl1pPr>
            <a:lvl2pPr marL="457200" indent="0" algn="ctr">
              <a:buNone/>
              <a:defRPr>
                <a:solidFill>
                  <a:schemeClr val="tx1">
                    <a:tint val="75000"/>
                  </a:schemeClr>
                </a:solidFill>
                <a:uFillTx/>
              </a:defRPr>
            </a:lvl2pPr>
            <a:lvl3pPr marL="914400" indent="0" algn="ctr">
              <a:buNone/>
              <a:defRPr>
                <a:solidFill>
                  <a:schemeClr val="tx1">
                    <a:tint val="75000"/>
                  </a:schemeClr>
                </a:solidFill>
                <a:uFillTx/>
              </a:defRPr>
            </a:lvl3pPr>
            <a:lvl4pPr marL="1371600" indent="0" algn="ctr">
              <a:buNone/>
              <a:defRPr>
                <a:solidFill>
                  <a:schemeClr val="tx1">
                    <a:tint val="75000"/>
                  </a:schemeClr>
                </a:solidFill>
                <a:uFillTx/>
              </a:defRPr>
            </a:lvl4pPr>
            <a:lvl5pPr marL="1828800" indent="0" algn="ctr">
              <a:buNone/>
              <a:defRPr>
                <a:solidFill>
                  <a:schemeClr val="tx1">
                    <a:tint val="75000"/>
                  </a:schemeClr>
                </a:solidFill>
                <a:uFillTx/>
              </a:defRPr>
            </a:lvl5pPr>
            <a:lvl6pPr marL="2286000" indent="0" algn="ctr">
              <a:buNone/>
              <a:defRPr>
                <a:solidFill>
                  <a:schemeClr val="tx1">
                    <a:tint val="75000"/>
                  </a:schemeClr>
                </a:solidFill>
                <a:uFillTx/>
              </a:defRPr>
            </a:lvl6pPr>
            <a:lvl7pPr marL="2743200" indent="0" algn="ctr">
              <a:buNone/>
              <a:defRPr>
                <a:solidFill>
                  <a:schemeClr val="tx1">
                    <a:tint val="75000"/>
                  </a:schemeClr>
                </a:solidFill>
                <a:uFillTx/>
              </a:defRPr>
            </a:lvl7pPr>
            <a:lvl8pPr marL="3200400" indent="0" algn="ctr">
              <a:buNone/>
              <a:defRPr>
                <a:solidFill>
                  <a:schemeClr val="tx1">
                    <a:tint val="75000"/>
                  </a:schemeClr>
                </a:solidFill>
                <a:uFillTx/>
              </a:defRPr>
            </a:lvl8pPr>
            <a:lvl9pPr marL="3657600" indent="0" algn="ctr">
              <a:buNone/>
              <a:defRPr>
                <a:solidFill>
                  <a:schemeClr val="tx1">
                    <a:tint val="75000"/>
                  </a:schemeClr>
                </a:solidFill>
                <a:uFillTx/>
              </a:defRPr>
            </a:lvl9pPr>
          </a:lstStyle>
          <a:p>
            <a:r>
              <a:rPr lang="en-US" smtClean="0">
                <a:uFillTx/>
              </a:rPr>
              <a:t>Click to edit Master subtitle style</a:t>
            </a:r>
            <a:endParaRPr lang="en-GB">
              <a:uFillTx/>
            </a:endParaRPr>
          </a:p>
        </p:txBody>
      </p:sp>
      <p:sp>
        <p:nvSpPr>
          <p:cNvPr id="4" name="Date Placeholder 3"/>
          <p:cNvSpPr>
            <a:spLocks noGrp="1"/>
          </p:cNvSpPr>
          <p:nvPr>
            <p:ph type="dt" sz="half" idx="10"/>
          </p:nvPr>
        </p:nvSpPr>
        <p:spPr/>
        <p:txBody>
          <a:bodyPr/>
          <a:lstStyle/>
          <a:p>
            <a:fld id="{C6AC27E2-927D-40D1-AA96-EA86AE20A322}" type="datetime1">
              <a:rPr lang="en-GB" smtClean="0">
                <a:uFillTx/>
              </a:rPr>
              <a:t>14/06/2012</a:t>
            </a:fld>
            <a:endParaRPr lang="en-GB">
              <a:uFillTx/>
            </a:endParaRPr>
          </a:p>
        </p:txBody>
      </p:sp>
      <p:sp>
        <p:nvSpPr>
          <p:cNvPr id="5" name="Footer Placeholder 4"/>
          <p:cNvSpPr>
            <a:spLocks noGrp="1"/>
          </p:cNvSpPr>
          <p:nvPr>
            <p:ph type="ftr" sz="quarter" idx="11"/>
          </p:nvPr>
        </p:nvSpPr>
        <p:spPr/>
        <p:txBody>
          <a:bodyPr/>
          <a:lstStyle/>
          <a:p>
            <a:r>
              <a:rPr lang="en-GB" smtClean="0">
                <a:uFillTx/>
              </a:rPr>
              <a:t>@oapenuk #oapenuk</a:t>
            </a:r>
            <a:endParaRPr lang="en-GB">
              <a:uFillTx/>
            </a:endParaRPr>
          </a:p>
        </p:txBody>
      </p:sp>
      <p:sp>
        <p:nvSpPr>
          <p:cNvPr id="6" name="Slide Number Placeholder 5"/>
          <p:cNvSpPr>
            <a:spLocks noGrp="1"/>
          </p:cNvSpPr>
          <p:nvPr>
            <p:ph type="sldNum" sz="quarter" idx="12"/>
          </p:nvPr>
        </p:nvSpPr>
        <p:spPr/>
        <p:txBody>
          <a:bodyPr/>
          <a:lstStyle/>
          <a:p>
            <a:fld id="{31A3ECB9-B6B7-4F44-B722-3942F20815EC}" type="slidenum">
              <a:rPr lang="en-GB" smtClean="0">
                <a:uFillTx/>
              </a:rPr>
              <a:t>‹#›</a:t>
            </a:fld>
            <a:endParaRPr lang="en-GB">
              <a:uFillTx/>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uFillTx/>
              </a:rPr>
              <a:t>Click to edit Master title style</a:t>
            </a:r>
            <a:endParaRPr lang="en-GB">
              <a:uFillTx/>
            </a:endParaRPr>
          </a:p>
        </p:txBody>
      </p:sp>
      <p:sp>
        <p:nvSpPr>
          <p:cNvPr id="3" name="Vertical Text Placeholder 2"/>
          <p:cNvSpPr>
            <a:spLocks noGrp="1"/>
          </p:cNvSpPr>
          <p:nvPr>
            <p:ph type="body" orient="vert" idx="1"/>
          </p:nvPr>
        </p:nvSpPr>
        <p:spPr/>
        <p:txBody>
          <a:bodyPr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GB">
              <a:uFillTx/>
            </a:endParaRPr>
          </a:p>
        </p:txBody>
      </p:sp>
      <p:sp>
        <p:nvSpPr>
          <p:cNvPr id="4" name="Date Placeholder 3"/>
          <p:cNvSpPr>
            <a:spLocks noGrp="1"/>
          </p:cNvSpPr>
          <p:nvPr>
            <p:ph type="dt" sz="half" idx="10"/>
          </p:nvPr>
        </p:nvSpPr>
        <p:spPr/>
        <p:txBody>
          <a:bodyPr/>
          <a:lstStyle/>
          <a:p>
            <a:fld id="{0726E0CB-305E-4D59-87D5-C1F7CA998D4B}" type="datetime1">
              <a:rPr lang="en-GB" smtClean="0">
                <a:uFillTx/>
              </a:rPr>
              <a:t>14/06/2012</a:t>
            </a:fld>
            <a:endParaRPr lang="en-GB">
              <a:uFillTx/>
            </a:endParaRPr>
          </a:p>
        </p:txBody>
      </p:sp>
      <p:sp>
        <p:nvSpPr>
          <p:cNvPr id="5" name="Footer Placeholder 4"/>
          <p:cNvSpPr>
            <a:spLocks noGrp="1"/>
          </p:cNvSpPr>
          <p:nvPr>
            <p:ph type="ftr" sz="quarter" idx="11"/>
          </p:nvPr>
        </p:nvSpPr>
        <p:spPr/>
        <p:txBody>
          <a:bodyPr/>
          <a:lstStyle/>
          <a:p>
            <a:r>
              <a:rPr lang="en-GB" smtClean="0">
                <a:uFillTx/>
              </a:rPr>
              <a:t>@oapenuk #oapenuk</a:t>
            </a:r>
            <a:endParaRPr lang="en-GB">
              <a:uFillTx/>
            </a:endParaRPr>
          </a:p>
        </p:txBody>
      </p:sp>
      <p:sp>
        <p:nvSpPr>
          <p:cNvPr id="6" name="Slide Number Placeholder 5"/>
          <p:cNvSpPr>
            <a:spLocks noGrp="1"/>
          </p:cNvSpPr>
          <p:nvPr>
            <p:ph type="sldNum" sz="quarter" idx="12"/>
          </p:nvPr>
        </p:nvSpPr>
        <p:spPr/>
        <p:txBody>
          <a:bodyPr/>
          <a:lstStyle/>
          <a:p>
            <a:fld id="{31A3ECB9-B6B7-4F44-B722-3942F20815EC}" type="slidenum">
              <a:rPr lang="en-GB" smtClean="0">
                <a:uFillTx/>
              </a:rPr>
              <a:t>‹#›</a:t>
            </a:fld>
            <a:endParaRPr lang="en-GB">
              <a:uFillTx/>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uFillTx/>
              </a:rPr>
              <a:t>Click to edit Master title style</a:t>
            </a:r>
            <a:endParaRPr lang="en-GB">
              <a:uFillTx/>
            </a:endParaRP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GB">
              <a:uFillTx/>
            </a:endParaRPr>
          </a:p>
        </p:txBody>
      </p:sp>
      <p:sp>
        <p:nvSpPr>
          <p:cNvPr id="4" name="Date Placeholder 3"/>
          <p:cNvSpPr>
            <a:spLocks noGrp="1"/>
          </p:cNvSpPr>
          <p:nvPr>
            <p:ph type="dt" sz="half" idx="10"/>
          </p:nvPr>
        </p:nvSpPr>
        <p:spPr/>
        <p:txBody>
          <a:bodyPr/>
          <a:lstStyle/>
          <a:p>
            <a:fld id="{A8890B1C-B994-4956-B57B-A66E5CAFD896}" type="datetime1">
              <a:rPr lang="en-GB" smtClean="0">
                <a:uFillTx/>
              </a:rPr>
              <a:t>14/06/2012</a:t>
            </a:fld>
            <a:endParaRPr lang="en-GB">
              <a:uFillTx/>
            </a:endParaRPr>
          </a:p>
        </p:txBody>
      </p:sp>
      <p:sp>
        <p:nvSpPr>
          <p:cNvPr id="5" name="Footer Placeholder 4"/>
          <p:cNvSpPr>
            <a:spLocks noGrp="1"/>
          </p:cNvSpPr>
          <p:nvPr>
            <p:ph type="ftr" sz="quarter" idx="11"/>
          </p:nvPr>
        </p:nvSpPr>
        <p:spPr/>
        <p:txBody>
          <a:bodyPr/>
          <a:lstStyle/>
          <a:p>
            <a:r>
              <a:rPr lang="en-GB" smtClean="0">
                <a:uFillTx/>
              </a:rPr>
              <a:t>@oapenuk #oapenuk</a:t>
            </a:r>
            <a:endParaRPr lang="en-GB">
              <a:uFillTx/>
            </a:endParaRPr>
          </a:p>
        </p:txBody>
      </p:sp>
      <p:sp>
        <p:nvSpPr>
          <p:cNvPr id="6" name="Slide Number Placeholder 5"/>
          <p:cNvSpPr>
            <a:spLocks noGrp="1"/>
          </p:cNvSpPr>
          <p:nvPr>
            <p:ph type="sldNum" sz="quarter" idx="12"/>
          </p:nvPr>
        </p:nvSpPr>
        <p:spPr/>
        <p:txBody>
          <a:bodyPr/>
          <a:lstStyle/>
          <a:p>
            <a:fld id="{31A3ECB9-B6B7-4F44-B722-3942F20815EC}" type="slidenum">
              <a:rPr lang="en-GB" smtClean="0">
                <a:uFillTx/>
              </a:rPr>
              <a:t>‹#›</a:t>
            </a:fld>
            <a:endParaRPr lang="en-GB">
              <a:uFillTx/>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uFillTx/>
              </a:rPr>
              <a:t>Click to edit Master title style</a:t>
            </a:r>
            <a:endParaRPr lang="en-GB">
              <a:uFillTx/>
            </a:endParaRPr>
          </a:p>
        </p:txBody>
      </p:sp>
      <p:sp>
        <p:nvSpPr>
          <p:cNvPr id="3" name="Content Placeholder 2"/>
          <p:cNvSpPr>
            <a:spLocks noGrp="1"/>
          </p:cNvSpPr>
          <p:nvPr>
            <p:ph idx="1"/>
          </p:nvPr>
        </p:nvSpPr>
        <p:spPr/>
        <p:txBody>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GB">
              <a:uFillTx/>
            </a:endParaRPr>
          </a:p>
        </p:txBody>
      </p:sp>
      <p:sp>
        <p:nvSpPr>
          <p:cNvPr id="4" name="Date Placeholder 3"/>
          <p:cNvSpPr>
            <a:spLocks noGrp="1"/>
          </p:cNvSpPr>
          <p:nvPr>
            <p:ph type="dt" sz="half" idx="10"/>
          </p:nvPr>
        </p:nvSpPr>
        <p:spPr/>
        <p:txBody>
          <a:bodyPr/>
          <a:lstStyle/>
          <a:p>
            <a:fld id="{229A97E6-B3C7-409B-8EEC-431E5AAC4E30}" type="datetime1">
              <a:rPr lang="en-GB" smtClean="0">
                <a:uFillTx/>
              </a:rPr>
              <a:t>14/06/2012</a:t>
            </a:fld>
            <a:endParaRPr lang="en-GB">
              <a:uFillTx/>
            </a:endParaRPr>
          </a:p>
        </p:txBody>
      </p:sp>
      <p:sp>
        <p:nvSpPr>
          <p:cNvPr id="5" name="Footer Placeholder 4"/>
          <p:cNvSpPr>
            <a:spLocks noGrp="1"/>
          </p:cNvSpPr>
          <p:nvPr>
            <p:ph type="ftr" sz="quarter" idx="11"/>
          </p:nvPr>
        </p:nvSpPr>
        <p:spPr/>
        <p:txBody>
          <a:bodyPr/>
          <a:lstStyle/>
          <a:p>
            <a:r>
              <a:rPr lang="en-GB" smtClean="0">
                <a:uFillTx/>
              </a:rPr>
              <a:t>@oapenuk #oapenuk</a:t>
            </a:r>
            <a:endParaRPr lang="en-GB">
              <a:uFillTx/>
            </a:endParaRPr>
          </a:p>
        </p:txBody>
      </p:sp>
      <p:sp>
        <p:nvSpPr>
          <p:cNvPr id="6" name="Slide Number Placeholder 5"/>
          <p:cNvSpPr>
            <a:spLocks noGrp="1"/>
          </p:cNvSpPr>
          <p:nvPr>
            <p:ph type="sldNum" sz="quarter" idx="12"/>
          </p:nvPr>
        </p:nvSpPr>
        <p:spPr/>
        <p:txBody>
          <a:bodyPr/>
          <a:lstStyle/>
          <a:p>
            <a:fld id="{31A3ECB9-B6B7-4F44-B722-3942F20815EC}" type="slidenum">
              <a:rPr lang="en-GB" smtClean="0">
                <a:uFillTx/>
              </a:rPr>
              <a:t>‹#›</a:t>
            </a:fld>
            <a:endParaRPr lang="en-GB">
              <a:uFillTx/>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uFillTx/>
              </a:defRPr>
            </a:lvl1pPr>
          </a:lstStyle>
          <a:p>
            <a:r>
              <a:rPr lang="en-US" smtClean="0">
                <a:uFillTx/>
              </a:rPr>
              <a:t>Click to edit Master title style</a:t>
            </a:r>
            <a:endParaRPr lang="en-GB">
              <a:uFillTx/>
            </a:endParaRP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uFillTx/>
              </a:defRPr>
            </a:lvl1pPr>
            <a:lvl2pPr marL="457200" indent="0">
              <a:buNone/>
              <a:defRPr sz="1800">
                <a:solidFill>
                  <a:schemeClr val="tx1">
                    <a:tint val="75000"/>
                  </a:schemeClr>
                </a:solidFill>
                <a:uFillTx/>
              </a:defRPr>
            </a:lvl2pPr>
            <a:lvl3pPr marL="914400" indent="0">
              <a:buNone/>
              <a:defRPr sz="1600">
                <a:solidFill>
                  <a:schemeClr val="tx1">
                    <a:tint val="75000"/>
                  </a:schemeClr>
                </a:solidFill>
                <a:uFillTx/>
              </a:defRPr>
            </a:lvl3pPr>
            <a:lvl4pPr marL="1371600" indent="0">
              <a:buNone/>
              <a:defRPr sz="1400">
                <a:solidFill>
                  <a:schemeClr val="tx1">
                    <a:tint val="75000"/>
                  </a:schemeClr>
                </a:solidFill>
                <a:uFillTx/>
              </a:defRPr>
            </a:lvl4pPr>
            <a:lvl5pPr marL="1828800" indent="0">
              <a:buNone/>
              <a:defRPr sz="1400">
                <a:solidFill>
                  <a:schemeClr val="tx1">
                    <a:tint val="75000"/>
                  </a:schemeClr>
                </a:solidFill>
                <a:uFillTx/>
              </a:defRPr>
            </a:lvl5pPr>
            <a:lvl6pPr marL="2286000" indent="0">
              <a:buNone/>
              <a:defRPr sz="1400">
                <a:solidFill>
                  <a:schemeClr val="tx1">
                    <a:tint val="75000"/>
                  </a:schemeClr>
                </a:solidFill>
                <a:uFillTx/>
              </a:defRPr>
            </a:lvl6pPr>
            <a:lvl7pPr marL="2743200" indent="0">
              <a:buNone/>
              <a:defRPr sz="1400">
                <a:solidFill>
                  <a:schemeClr val="tx1">
                    <a:tint val="75000"/>
                  </a:schemeClr>
                </a:solidFill>
                <a:uFillTx/>
              </a:defRPr>
            </a:lvl7pPr>
            <a:lvl8pPr marL="3200400" indent="0">
              <a:buNone/>
              <a:defRPr sz="1400">
                <a:solidFill>
                  <a:schemeClr val="tx1">
                    <a:tint val="75000"/>
                  </a:schemeClr>
                </a:solidFill>
                <a:uFillTx/>
              </a:defRPr>
            </a:lvl8pPr>
            <a:lvl9pPr marL="3657600" indent="0">
              <a:buNone/>
              <a:defRPr sz="1400">
                <a:solidFill>
                  <a:schemeClr val="tx1">
                    <a:tint val="75000"/>
                  </a:schemeClr>
                </a:solidFill>
                <a:uFillTx/>
              </a:defRPr>
            </a:lvl9pPr>
          </a:lstStyle>
          <a:p>
            <a:pPr lvl="0"/>
            <a:r>
              <a:rPr lang="en-US" smtClean="0">
                <a:uFillTx/>
              </a:rPr>
              <a:t>Click to edit Master text styles</a:t>
            </a:r>
          </a:p>
        </p:txBody>
      </p:sp>
      <p:sp>
        <p:nvSpPr>
          <p:cNvPr id="4" name="Date Placeholder 3"/>
          <p:cNvSpPr>
            <a:spLocks noGrp="1"/>
          </p:cNvSpPr>
          <p:nvPr>
            <p:ph type="dt" sz="half" idx="10"/>
          </p:nvPr>
        </p:nvSpPr>
        <p:spPr/>
        <p:txBody>
          <a:bodyPr/>
          <a:lstStyle/>
          <a:p>
            <a:fld id="{B0ED28E1-97F1-4C95-BE5B-E0F44E054032}" type="datetime1">
              <a:rPr lang="en-GB" smtClean="0">
                <a:uFillTx/>
              </a:rPr>
              <a:t>14/06/2012</a:t>
            </a:fld>
            <a:endParaRPr lang="en-GB">
              <a:uFillTx/>
            </a:endParaRPr>
          </a:p>
        </p:txBody>
      </p:sp>
      <p:sp>
        <p:nvSpPr>
          <p:cNvPr id="5" name="Footer Placeholder 4"/>
          <p:cNvSpPr>
            <a:spLocks noGrp="1"/>
          </p:cNvSpPr>
          <p:nvPr>
            <p:ph type="ftr" sz="quarter" idx="11"/>
          </p:nvPr>
        </p:nvSpPr>
        <p:spPr/>
        <p:txBody>
          <a:bodyPr/>
          <a:lstStyle/>
          <a:p>
            <a:r>
              <a:rPr lang="en-GB" smtClean="0">
                <a:uFillTx/>
              </a:rPr>
              <a:t>@oapenuk #oapenuk</a:t>
            </a:r>
            <a:endParaRPr lang="en-GB">
              <a:uFillTx/>
            </a:endParaRPr>
          </a:p>
        </p:txBody>
      </p:sp>
      <p:sp>
        <p:nvSpPr>
          <p:cNvPr id="6" name="Slide Number Placeholder 5"/>
          <p:cNvSpPr>
            <a:spLocks noGrp="1"/>
          </p:cNvSpPr>
          <p:nvPr>
            <p:ph type="sldNum" sz="quarter" idx="12"/>
          </p:nvPr>
        </p:nvSpPr>
        <p:spPr/>
        <p:txBody>
          <a:bodyPr/>
          <a:lstStyle/>
          <a:p>
            <a:fld id="{31A3ECB9-B6B7-4F44-B722-3942F20815EC}" type="slidenum">
              <a:rPr lang="en-GB" smtClean="0">
                <a:uFillTx/>
              </a:rPr>
              <a:t>‹#›</a:t>
            </a:fld>
            <a:endParaRPr lang="en-GB">
              <a:uFillTx/>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uFillTx/>
              </a:rPr>
              <a:t>Click to edit Master title style</a:t>
            </a:r>
            <a:endParaRPr lang="en-GB">
              <a:uFillTx/>
            </a:endParaRPr>
          </a:p>
        </p:txBody>
      </p:sp>
      <p:sp>
        <p:nvSpPr>
          <p:cNvPr id="3" name="Content Placeholder 2"/>
          <p:cNvSpPr>
            <a:spLocks noGrp="1"/>
          </p:cNvSpPr>
          <p:nvPr>
            <p:ph sz="half" idx="1"/>
          </p:nvPr>
        </p:nvSpPr>
        <p:spPr>
          <a:xfrm>
            <a:off x="457200" y="1600200"/>
            <a:ext cx="4038600" cy="4525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GB">
              <a:uFillTx/>
            </a:endParaRPr>
          </a:p>
        </p:txBody>
      </p:sp>
      <p:sp>
        <p:nvSpPr>
          <p:cNvPr id="4" name="Content Placeholder 3"/>
          <p:cNvSpPr>
            <a:spLocks noGrp="1"/>
          </p:cNvSpPr>
          <p:nvPr>
            <p:ph sz="half" idx="2"/>
          </p:nvPr>
        </p:nvSpPr>
        <p:spPr>
          <a:xfrm>
            <a:off x="4648200" y="1600200"/>
            <a:ext cx="4038600" cy="4525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GB">
              <a:uFillTx/>
            </a:endParaRPr>
          </a:p>
        </p:txBody>
      </p:sp>
      <p:sp>
        <p:nvSpPr>
          <p:cNvPr id="5" name="Date Placeholder 4"/>
          <p:cNvSpPr>
            <a:spLocks noGrp="1"/>
          </p:cNvSpPr>
          <p:nvPr>
            <p:ph type="dt" sz="half" idx="10"/>
          </p:nvPr>
        </p:nvSpPr>
        <p:spPr/>
        <p:txBody>
          <a:bodyPr/>
          <a:lstStyle/>
          <a:p>
            <a:fld id="{A46CAECE-7B9F-4F21-835C-8512FAEBFF71}" type="datetime1">
              <a:rPr lang="en-GB" smtClean="0">
                <a:uFillTx/>
              </a:rPr>
              <a:t>14/06/2012</a:t>
            </a:fld>
            <a:endParaRPr lang="en-GB">
              <a:uFillTx/>
            </a:endParaRPr>
          </a:p>
        </p:txBody>
      </p:sp>
      <p:sp>
        <p:nvSpPr>
          <p:cNvPr id="6" name="Footer Placeholder 5"/>
          <p:cNvSpPr>
            <a:spLocks noGrp="1"/>
          </p:cNvSpPr>
          <p:nvPr>
            <p:ph type="ftr" sz="quarter" idx="11"/>
          </p:nvPr>
        </p:nvSpPr>
        <p:spPr/>
        <p:txBody>
          <a:bodyPr/>
          <a:lstStyle/>
          <a:p>
            <a:r>
              <a:rPr lang="en-GB" smtClean="0">
                <a:uFillTx/>
              </a:rPr>
              <a:t>@oapenuk #oapenuk</a:t>
            </a:r>
            <a:endParaRPr lang="en-GB">
              <a:uFillTx/>
            </a:endParaRPr>
          </a:p>
        </p:txBody>
      </p:sp>
      <p:sp>
        <p:nvSpPr>
          <p:cNvPr id="7" name="Slide Number Placeholder 6"/>
          <p:cNvSpPr>
            <a:spLocks noGrp="1"/>
          </p:cNvSpPr>
          <p:nvPr>
            <p:ph type="sldNum" sz="quarter" idx="12"/>
          </p:nvPr>
        </p:nvSpPr>
        <p:spPr/>
        <p:txBody>
          <a:bodyPr/>
          <a:lstStyle/>
          <a:p>
            <a:fld id="{31A3ECB9-B6B7-4F44-B722-3942F20815EC}" type="slidenum">
              <a:rPr lang="en-GB" smtClean="0">
                <a:uFillTx/>
              </a:rPr>
              <a:t>‹#›</a:t>
            </a:fld>
            <a:endParaRPr lang="en-GB">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uFillTx/>
              </a:defRPr>
            </a:lvl1pPr>
          </a:lstStyle>
          <a:p>
            <a:r>
              <a:rPr lang="en-US" smtClean="0">
                <a:uFillTx/>
              </a:rPr>
              <a:t>Click to edit Master title style</a:t>
            </a:r>
            <a:endParaRPr lang="en-GB">
              <a:uFillTx/>
            </a:endParaRP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smtClean="0">
                <a:uFillTx/>
              </a:rPr>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GB">
              <a:uFillTx/>
            </a:endParaRP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smtClean="0">
                <a:uFillTx/>
              </a:rPr>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GB">
              <a:uFillTx/>
            </a:endParaRPr>
          </a:p>
        </p:txBody>
      </p:sp>
      <p:sp>
        <p:nvSpPr>
          <p:cNvPr id="7" name="Date Placeholder 6"/>
          <p:cNvSpPr>
            <a:spLocks noGrp="1"/>
          </p:cNvSpPr>
          <p:nvPr>
            <p:ph type="dt" sz="half" idx="10"/>
          </p:nvPr>
        </p:nvSpPr>
        <p:spPr/>
        <p:txBody>
          <a:bodyPr/>
          <a:lstStyle/>
          <a:p>
            <a:fld id="{9F7BC20A-E010-42F3-B735-8ABFF6C3FC69}" type="datetime1">
              <a:rPr lang="en-GB" smtClean="0">
                <a:uFillTx/>
              </a:rPr>
              <a:t>14/06/2012</a:t>
            </a:fld>
            <a:endParaRPr lang="en-GB">
              <a:uFillTx/>
            </a:endParaRPr>
          </a:p>
        </p:txBody>
      </p:sp>
      <p:sp>
        <p:nvSpPr>
          <p:cNvPr id="8" name="Footer Placeholder 7"/>
          <p:cNvSpPr>
            <a:spLocks noGrp="1"/>
          </p:cNvSpPr>
          <p:nvPr>
            <p:ph type="ftr" sz="quarter" idx="11"/>
          </p:nvPr>
        </p:nvSpPr>
        <p:spPr/>
        <p:txBody>
          <a:bodyPr/>
          <a:lstStyle/>
          <a:p>
            <a:r>
              <a:rPr lang="en-GB" smtClean="0">
                <a:uFillTx/>
              </a:rPr>
              <a:t>@oapenuk #oapenuk</a:t>
            </a:r>
            <a:endParaRPr lang="en-GB">
              <a:uFillTx/>
            </a:endParaRPr>
          </a:p>
        </p:txBody>
      </p:sp>
      <p:sp>
        <p:nvSpPr>
          <p:cNvPr id="9" name="Slide Number Placeholder 8"/>
          <p:cNvSpPr>
            <a:spLocks noGrp="1"/>
          </p:cNvSpPr>
          <p:nvPr>
            <p:ph type="sldNum" sz="quarter" idx="12"/>
          </p:nvPr>
        </p:nvSpPr>
        <p:spPr/>
        <p:txBody>
          <a:bodyPr/>
          <a:lstStyle/>
          <a:p>
            <a:fld id="{31A3ECB9-B6B7-4F44-B722-3942F20815EC}" type="slidenum">
              <a:rPr lang="en-GB" smtClean="0">
                <a:uFillTx/>
              </a:rPr>
              <a:t>‹#›</a:t>
            </a:fld>
            <a:endParaRPr lang="en-GB">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uFillTx/>
              </a:rPr>
              <a:t>Click to edit Master title style</a:t>
            </a:r>
            <a:endParaRPr lang="en-GB">
              <a:uFillTx/>
            </a:endParaRPr>
          </a:p>
        </p:txBody>
      </p:sp>
      <p:sp>
        <p:nvSpPr>
          <p:cNvPr id="3" name="Date Placeholder 2"/>
          <p:cNvSpPr>
            <a:spLocks noGrp="1"/>
          </p:cNvSpPr>
          <p:nvPr>
            <p:ph type="dt" sz="half" idx="10"/>
          </p:nvPr>
        </p:nvSpPr>
        <p:spPr/>
        <p:txBody>
          <a:bodyPr/>
          <a:lstStyle/>
          <a:p>
            <a:fld id="{22256349-603C-4C8C-BBB8-76F2EC5B32D1}" type="datetime1">
              <a:rPr lang="en-GB" smtClean="0">
                <a:uFillTx/>
              </a:rPr>
              <a:t>14/06/2012</a:t>
            </a:fld>
            <a:endParaRPr lang="en-GB">
              <a:uFillTx/>
            </a:endParaRPr>
          </a:p>
        </p:txBody>
      </p:sp>
      <p:sp>
        <p:nvSpPr>
          <p:cNvPr id="4" name="Footer Placeholder 3"/>
          <p:cNvSpPr>
            <a:spLocks noGrp="1"/>
          </p:cNvSpPr>
          <p:nvPr>
            <p:ph type="ftr" sz="quarter" idx="11"/>
          </p:nvPr>
        </p:nvSpPr>
        <p:spPr/>
        <p:txBody>
          <a:bodyPr/>
          <a:lstStyle/>
          <a:p>
            <a:r>
              <a:rPr lang="en-GB" smtClean="0">
                <a:uFillTx/>
              </a:rPr>
              <a:t>@oapenuk #oapenuk</a:t>
            </a:r>
            <a:endParaRPr lang="en-GB">
              <a:uFillTx/>
            </a:endParaRPr>
          </a:p>
        </p:txBody>
      </p:sp>
      <p:sp>
        <p:nvSpPr>
          <p:cNvPr id="5" name="Slide Number Placeholder 4"/>
          <p:cNvSpPr>
            <a:spLocks noGrp="1"/>
          </p:cNvSpPr>
          <p:nvPr>
            <p:ph type="sldNum" sz="quarter" idx="12"/>
          </p:nvPr>
        </p:nvSpPr>
        <p:spPr/>
        <p:txBody>
          <a:bodyPr/>
          <a:lstStyle/>
          <a:p>
            <a:fld id="{31A3ECB9-B6B7-4F44-B722-3942F20815EC}" type="slidenum">
              <a:rPr lang="en-GB" smtClean="0">
                <a:uFillTx/>
              </a:rPr>
              <a:t>‹#›</a:t>
            </a:fld>
            <a:endParaRPr lang="en-GB">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CCB767-2B48-4CF9-AC79-1B53066CA936}" type="datetime1">
              <a:rPr lang="en-GB" smtClean="0">
                <a:uFillTx/>
              </a:rPr>
              <a:t>14/06/2012</a:t>
            </a:fld>
            <a:endParaRPr lang="en-GB">
              <a:uFillTx/>
            </a:endParaRPr>
          </a:p>
        </p:txBody>
      </p:sp>
      <p:sp>
        <p:nvSpPr>
          <p:cNvPr id="3" name="Footer Placeholder 2"/>
          <p:cNvSpPr>
            <a:spLocks noGrp="1"/>
          </p:cNvSpPr>
          <p:nvPr>
            <p:ph type="ftr" sz="quarter" idx="11"/>
          </p:nvPr>
        </p:nvSpPr>
        <p:spPr/>
        <p:txBody>
          <a:bodyPr/>
          <a:lstStyle/>
          <a:p>
            <a:r>
              <a:rPr lang="en-GB" smtClean="0">
                <a:uFillTx/>
              </a:rPr>
              <a:t>@oapenuk #oapenuk</a:t>
            </a:r>
            <a:endParaRPr lang="en-GB">
              <a:uFillTx/>
            </a:endParaRPr>
          </a:p>
        </p:txBody>
      </p:sp>
      <p:sp>
        <p:nvSpPr>
          <p:cNvPr id="4" name="Slide Number Placeholder 3"/>
          <p:cNvSpPr>
            <a:spLocks noGrp="1"/>
          </p:cNvSpPr>
          <p:nvPr>
            <p:ph type="sldNum" sz="quarter" idx="12"/>
          </p:nvPr>
        </p:nvSpPr>
        <p:spPr/>
        <p:txBody>
          <a:bodyPr/>
          <a:lstStyle/>
          <a:p>
            <a:fld id="{31A3ECB9-B6B7-4F44-B722-3942F20815EC}" type="slidenum">
              <a:rPr lang="en-GB" smtClean="0">
                <a:uFillTx/>
              </a:rPr>
              <a:t>‹#›</a:t>
            </a:fld>
            <a:endParaRPr lang="en-GB">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uFillTx/>
              </a:defRPr>
            </a:lvl1pPr>
          </a:lstStyle>
          <a:p>
            <a:r>
              <a:rPr lang="en-US" smtClean="0">
                <a:uFillTx/>
              </a:rPr>
              <a:t>Click to edit Master title style</a:t>
            </a:r>
            <a:endParaRPr lang="en-GB">
              <a:uFillTx/>
            </a:endParaRPr>
          </a:p>
        </p:txBody>
      </p:sp>
      <p:sp>
        <p:nvSpPr>
          <p:cNvPr id="3" name="Content Placeholder 2"/>
          <p:cNvSpPr>
            <a:spLocks noGrp="1"/>
          </p:cNvSpPr>
          <p:nvPr>
            <p:ph idx="1"/>
          </p:nvPr>
        </p:nvSpPr>
        <p:spPr>
          <a:xfrm>
            <a:off x="3575050" y="273050"/>
            <a:ext cx="5111750" cy="5853113"/>
          </a:xfrm>
        </p:spPr>
        <p:txBody>
          <a:bodyPr/>
          <a:lstStyle>
            <a:lvl1pPr>
              <a:defRPr sz="3200">
                <a:uFillTx/>
              </a:defRPr>
            </a:lvl1pPr>
            <a:lvl2pPr>
              <a:defRPr sz="2800">
                <a:uFillTx/>
              </a:defRPr>
            </a:lvl2pPr>
            <a:lvl3pPr>
              <a:defRPr sz="2400">
                <a:uFillTx/>
              </a:defRPr>
            </a:lvl3pPr>
            <a:lvl4pPr>
              <a:defRPr sz="2000">
                <a:uFillTx/>
              </a:defRPr>
            </a:lvl4pPr>
            <a:lvl5pPr>
              <a:defRPr sz="2000">
                <a:uFillTx/>
              </a:defRPr>
            </a:lvl5pPr>
            <a:lvl6pPr>
              <a:defRPr sz="2000">
                <a:uFillTx/>
              </a:defRPr>
            </a:lvl6pPr>
            <a:lvl7pPr>
              <a:defRPr sz="2000">
                <a:uFillTx/>
              </a:defRPr>
            </a:lvl7pPr>
            <a:lvl8pPr>
              <a:defRPr sz="2000">
                <a:uFillTx/>
              </a:defRPr>
            </a:lvl8pPr>
            <a:lvl9pPr>
              <a:defRPr sz="20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GB">
              <a:uFillTx/>
            </a:endParaRP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smtClean="0">
                <a:uFillTx/>
              </a:rPr>
              <a:t>Click to edit Master text styles</a:t>
            </a:r>
          </a:p>
        </p:txBody>
      </p:sp>
      <p:sp>
        <p:nvSpPr>
          <p:cNvPr id="5" name="Date Placeholder 4"/>
          <p:cNvSpPr>
            <a:spLocks noGrp="1"/>
          </p:cNvSpPr>
          <p:nvPr>
            <p:ph type="dt" sz="half" idx="10"/>
          </p:nvPr>
        </p:nvSpPr>
        <p:spPr/>
        <p:txBody>
          <a:bodyPr/>
          <a:lstStyle/>
          <a:p>
            <a:fld id="{7ED06408-A666-4E5A-9CA5-5F9D746B0FFF}" type="datetime1">
              <a:rPr lang="en-GB" smtClean="0">
                <a:uFillTx/>
              </a:rPr>
              <a:t>14/06/2012</a:t>
            </a:fld>
            <a:endParaRPr lang="en-GB">
              <a:uFillTx/>
            </a:endParaRPr>
          </a:p>
        </p:txBody>
      </p:sp>
      <p:sp>
        <p:nvSpPr>
          <p:cNvPr id="6" name="Footer Placeholder 5"/>
          <p:cNvSpPr>
            <a:spLocks noGrp="1"/>
          </p:cNvSpPr>
          <p:nvPr>
            <p:ph type="ftr" sz="quarter" idx="11"/>
          </p:nvPr>
        </p:nvSpPr>
        <p:spPr/>
        <p:txBody>
          <a:bodyPr/>
          <a:lstStyle/>
          <a:p>
            <a:r>
              <a:rPr lang="en-GB" smtClean="0">
                <a:uFillTx/>
              </a:rPr>
              <a:t>@oapenuk #oapenuk</a:t>
            </a:r>
            <a:endParaRPr lang="en-GB">
              <a:uFillTx/>
            </a:endParaRPr>
          </a:p>
        </p:txBody>
      </p:sp>
      <p:sp>
        <p:nvSpPr>
          <p:cNvPr id="7" name="Slide Number Placeholder 6"/>
          <p:cNvSpPr>
            <a:spLocks noGrp="1"/>
          </p:cNvSpPr>
          <p:nvPr>
            <p:ph type="sldNum" sz="quarter" idx="12"/>
          </p:nvPr>
        </p:nvSpPr>
        <p:spPr/>
        <p:txBody>
          <a:bodyPr/>
          <a:lstStyle/>
          <a:p>
            <a:fld id="{31A3ECB9-B6B7-4F44-B722-3942F20815EC}" type="slidenum">
              <a:rPr lang="en-GB" smtClean="0">
                <a:uFillTx/>
              </a:rPr>
              <a:t>‹#›</a:t>
            </a:fld>
            <a:endParaRPr lang="en-GB">
              <a:uFillTx/>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uFillTx/>
              </a:defRPr>
            </a:lvl1pPr>
          </a:lstStyle>
          <a:p>
            <a:r>
              <a:rPr lang="en-US" smtClean="0">
                <a:uFillTx/>
              </a:rPr>
              <a:t>Click to edit Master title style</a:t>
            </a:r>
            <a:endParaRPr lang="en-GB">
              <a:uFillTx/>
            </a:endParaRP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uFillTx/>
              </a:defRPr>
            </a:lvl1pPr>
            <a:lvl2pPr marL="457200" indent="0">
              <a:buNone/>
              <a:defRPr sz="2800">
                <a:uFillTx/>
              </a:defRPr>
            </a:lvl2pPr>
            <a:lvl3pPr marL="914400" indent="0">
              <a:buNone/>
              <a:defRPr sz="2400">
                <a:uFillTx/>
              </a:defRPr>
            </a:lvl3pPr>
            <a:lvl4pPr marL="1371600" indent="0">
              <a:buNone/>
              <a:defRPr sz="2000">
                <a:uFillTx/>
              </a:defRPr>
            </a:lvl4pPr>
            <a:lvl5pPr marL="1828800" indent="0">
              <a:buNone/>
              <a:defRPr sz="2000">
                <a:uFillTx/>
              </a:defRPr>
            </a:lvl5pPr>
            <a:lvl6pPr marL="2286000" indent="0">
              <a:buNone/>
              <a:defRPr sz="2000">
                <a:uFillTx/>
              </a:defRPr>
            </a:lvl6pPr>
            <a:lvl7pPr marL="2743200" indent="0">
              <a:buNone/>
              <a:defRPr sz="2000">
                <a:uFillTx/>
              </a:defRPr>
            </a:lvl7pPr>
            <a:lvl8pPr marL="3200400" indent="0">
              <a:buNone/>
              <a:defRPr sz="2000">
                <a:uFillTx/>
              </a:defRPr>
            </a:lvl8pPr>
            <a:lvl9pPr marL="3657600" indent="0">
              <a:buNone/>
              <a:defRPr sz="2000">
                <a:uFillTx/>
              </a:defRPr>
            </a:lvl9pPr>
          </a:lstStyle>
          <a:p>
            <a:endParaRPr lang="en-GB">
              <a:uFillTx/>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smtClean="0">
                <a:uFillTx/>
              </a:rPr>
              <a:t>Click to edit Master text styles</a:t>
            </a:r>
          </a:p>
        </p:txBody>
      </p:sp>
      <p:sp>
        <p:nvSpPr>
          <p:cNvPr id="5" name="Date Placeholder 4"/>
          <p:cNvSpPr>
            <a:spLocks noGrp="1"/>
          </p:cNvSpPr>
          <p:nvPr>
            <p:ph type="dt" sz="half" idx="10"/>
          </p:nvPr>
        </p:nvSpPr>
        <p:spPr/>
        <p:txBody>
          <a:bodyPr/>
          <a:lstStyle/>
          <a:p>
            <a:fld id="{585BA614-6C44-4F98-9A4D-79FAB1EEB03C}" type="datetime1">
              <a:rPr lang="en-GB" smtClean="0">
                <a:uFillTx/>
              </a:rPr>
              <a:t>14/06/2012</a:t>
            </a:fld>
            <a:endParaRPr lang="en-GB">
              <a:uFillTx/>
            </a:endParaRPr>
          </a:p>
        </p:txBody>
      </p:sp>
      <p:sp>
        <p:nvSpPr>
          <p:cNvPr id="6" name="Footer Placeholder 5"/>
          <p:cNvSpPr>
            <a:spLocks noGrp="1"/>
          </p:cNvSpPr>
          <p:nvPr>
            <p:ph type="ftr" sz="quarter" idx="11"/>
          </p:nvPr>
        </p:nvSpPr>
        <p:spPr/>
        <p:txBody>
          <a:bodyPr/>
          <a:lstStyle/>
          <a:p>
            <a:r>
              <a:rPr lang="en-GB" smtClean="0">
                <a:uFillTx/>
              </a:rPr>
              <a:t>@oapenuk #oapenuk</a:t>
            </a:r>
            <a:endParaRPr lang="en-GB">
              <a:uFillTx/>
            </a:endParaRPr>
          </a:p>
        </p:txBody>
      </p:sp>
      <p:sp>
        <p:nvSpPr>
          <p:cNvPr id="7" name="Slide Number Placeholder 6"/>
          <p:cNvSpPr>
            <a:spLocks noGrp="1"/>
          </p:cNvSpPr>
          <p:nvPr>
            <p:ph type="sldNum" sz="quarter" idx="12"/>
          </p:nvPr>
        </p:nvSpPr>
        <p:spPr/>
        <p:txBody>
          <a:bodyPr/>
          <a:lstStyle/>
          <a:p>
            <a:fld id="{31A3ECB9-B6B7-4F44-B722-3942F20815EC}" type="slidenum">
              <a:rPr lang="en-GB" smtClean="0">
                <a:uFillTx/>
              </a:rPr>
              <a:t>‹#›</a:t>
            </a:fld>
            <a:endParaRPr lang="en-GB">
              <a:uFillTx/>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uFillTx/>
              </a:rPr>
              <a:t>Click to edit Master title style</a:t>
            </a:r>
            <a:endParaRPr lang="en-GB">
              <a:uFillTx/>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GB">
              <a:uFillTx/>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uFillTx/>
              </a:defRPr>
            </a:lvl1pPr>
          </a:lstStyle>
          <a:p>
            <a:fld id="{80EA120A-345C-4617-9E61-779C1E0CCC9E}" type="datetime1">
              <a:rPr lang="en-GB" smtClean="0">
                <a:uFillTx/>
              </a:rPr>
              <a:t>14/06/2012</a:t>
            </a:fld>
            <a:endParaRPr lang="en-GB">
              <a:uFillTx/>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uFillTx/>
              </a:defRPr>
            </a:lvl1pPr>
          </a:lstStyle>
          <a:p>
            <a:r>
              <a:rPr lang="en-GB" smtClean="0">
                <a:uFillTx/>
              </a:rPr>
              <a:t>@oapenuk #oapenuk</a:t>
            </a:r>
            <a:endParaRPr lang="en-GB">
              <a:uFillTx/>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uFillTx/>
              </a:defRPr>
            </a:lvl1pPr>
          </a:lstStyle>
          <a:p>
            <a:fld id="{31A3ECB9-B6B7-4F44-B722-3942F20815EC}" type="slidenum">
              <a:rPr lang="en-GB" smtClean="0">
                <a:uFillTx/>
              </a:rPr>
              <a:t>‹#›</a:t>
            </a:fld>
            <a:endParaRPr lang="en-GB">
              <a:uFillTx/>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spcBef>
          <a:spcPct val="0"/>
        </a:spcBef>
        <a:buNone/>
        <a:defRPr sz="4400" kern="1200">
          <a:solidFill>
            <a:schemeClr val="tx1"/>
          </a:solidFill>
          <a:uFillTx/>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uFillTx/>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uFillTx/>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uFillTx/>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9pPr>
    </p:bodyStyle>
    <p:other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GB" dirty="0" smtClean="0">
                <a:uFillTx/>
              </a:rPr>
              <a:t>Caren Milloy,</a:t>
            </a:r>
          </a:p>
          <a:p>
            <a:r>
              <a:rPr lang="en-GB" dirty="0" smtClean="0">
                <a:uFillTx/>
              </a:rPr>
              <a:t>Ellen Collins &amp; Graham Stone </a:t>
            </a:r>
          </a:p>
        </p:txBody>
      </p:sp>
      <p:pic>
        <p:nvPicPr>
          <p:cNvPr id="1026" name="Picture 2"/>
          <p:cNvPicPr>
            <a:picLocks noChangeAspect="1" noChangeArrowheads="1"/>
          </p:cNvPicPr>
          <p:nvPr/>
        </p:nvPicPr>
        <p:blipFill>
          <a:blip r:embed="rId3"/>
          <a:srcRect/>
          <a:stretch>
            <a:fillRect/>
          </a:stretch>
        </p:blipFill>
        <p:spPr bwMode="auto">
          <a:xfrm>
            <a:off x="2123728" y="980728"/>
            <a:ext cx="4584700" cy="2298700"/>
          </a:xfrm>
          <a:prstGeom prst="rect">
            <a:avLst/>
          </a:prstGeom>
          <a:noFill/>
          <a:ln>
            <a:noFill/>
          </a:ln>
          <a:effectLst/>
        </p:spPr>
      </p:pic>
      <p:sp>
        <p:nvSpPr>
          <p:cNvPr id="2" name="Footer Placeholder 1"/>
          <p:cNvSpPr>
            <a:spLocks noGrp="1"/>
          </p:cNvSpPr>
          <p:nvPr>
            <p:ph type="ftr" sz="quarter" idx="11"/>
          </p:nvPr>
        </p:nvSpPr>
        <p:spPr/>
        <p:txBody>
          <a:bodyPr/>
          <a:lstStyle/>
          <a:p>
            <a:r>
              <a:rPr lang="en-GB" sz="2000" smtClean="0">
                <a:uFillTx/>
              </a:rPr>
              <a:t>@oapenuk #oapenuk</a:t>
            </a:r>
            <a:endParaRPr lang="en-GB" sz="2000">
              <a:uFillTx/>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7544" y="404664"/>
            <a:ext cx="6624736" cy="707886"/>
          </a:xfrm>
          <a:prstGeom prst="rect">
            <a:avLst/>
          </a:prstGeom>
          <a:noFill/>
        </p:spPr>
        <p:txBody>
          <a:bodyPr wrap="square" rtlCol="0">
            <a:spAutoFit/>
          </a:bodyPr>
          <a:lstStyle/>
          <a:p>
            <a:r>
              <a:rPr lang="en-GB" sz="4000" b="1" dirty="0" smtClean="0">
                <a:solidFill>
                  <a:srgbClr val="7030A0"/>
                </a:solidFill>
              </a:rPr>
              <a:t>What do authors want</a:t>
            </a:r>
            <a:endParaRPr lang="en-GB" sz="4000" b="1" dirty="0">
              <a:solidFill>
                <a:srgbClr val="7030A0"/>
              </a:solidFill>
            </a:endParaRPr>
          </a:p>
        </p:txBody>
      </p:sp>
      <p:graphicFrame>
        <p:nvGraphicFramePr>
          <p:cNvPr id="10" name="Chart 9"/>
          <p:cNvGraphicFramePr>
            <a:graphicFrameLocks/>
          </p:cNvGraphicFramePr>
          <p:nvPr>
            <p:extLst>
              <p:ext uri="{D42A27DB-BD31-4B8C-83A1-F6EECF244321}">
                <p14:modId xmlns:p14="http://schemas.microsoft.com/office/powerpoint/2010/main" val="938322211"/>
              </p:ext>
            </p:extLst>
          </p:nvPr>
        </p:nvGraphicFramePr>
        <p:xfrm>
          <a:off x="683568" y="1093133"/>
          <a:ext cx="6840760" cy="52881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0767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7544" y="404664"/>
            <a:ext cx="6624736" cy="707886"/>
          </a:xfrm>
          <a:prstGeom prst="rect">
            <a:avLst/>
          </a:prstGeom>
          <a:noFill/>
        </p:spPr>
        <p:txBody>
          <a:bodyPr wrap="square" rtlCol="0">
            <a:spAutoFit/>
          </a:bodyPr>
          <a:lstStyle/>
          <a:p>
            <a:r>
              <a:rPr lang="en-GB" sz="4000" b="1" dirty="0" smtClean="0">
                <a:solidFill>
                  <a:srgbClr val="7030A0"/>
                </a:solidFill>
              </a:rPr>
              <a:t>Author motivations</a:t>
            </a:r>
            <a:endParaRPr lang="en-GB" sz="4000" b="1" dirty="0">
              <a:solidFill>
                <a:srgbClr val="7030A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340768"/>
            <a:ext cx="6853237"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9684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000" b="1" dirty="0" smtClean="0">
                <a:solidFill>
                  <a:srgbClr val="7030A0"/>
                </a:solidFill>
                <a:uFillTx/>
              </a:rPr>
              <a:t>Changing Roles</a:t>
            </a:r>
            <a:endParaRPr lang="en-GB" sz="4000" b="1" dirty="0">
              <a:solidFill>
                <a:srgbClr val="7030A0"/>
              </a:solidFill>
              <a:uFillTx/>
            </a:endParaRPr>
          </a:p>
        </p:txBody>
      </p:sp>
      <p:sp>
        <p:nvSpPr>
          <p:cNvPr id="3" name="Content Placeholder 2"/>
          <p:cNvSpPr>
            <a:spLocks noGrp="1"/>
          </p:cNvSpPr>
          <p:nvPr>
            <p:ph idx="1"/>
          </p:nvPr>
        </p:nvSpPr>
        <p:spPr/>
        <p:txBody>
          <a:bodyPr/>
          <a:lstStyle/>
          <a:p>
            <a:pPr>
              <a:spcBef>
                <a:spcPct val="50000"/>
              </a:spcBef>
              <a:buFontTx/>
              <a:buAutoNum type="arabicPeriod"/>
            </a:pPr>
            <a:r>
              <a:rPr lang="en-GB" dirty="0" smtClean="0">
                <a:solidFill>
                  <a:schemeClr val="bg1">
                    <a:lumMod val="50000"/>
                  </a:schemeClr>
                </a:solidFill>
                <a:uFillTx/>
              </a:rPr>
              <a:t>Institutions driving policy and change</a:t>
            </a:r>
            <a:endParaRPr lang="en-GB" dirty="0" smtClean="0">
              <a:solidFill>
                <a:schemeClr val="bg1">
                  <a:lumMod val="50000"/>
                </a:schemeClr>
              </a:solidFill>
              <a:uFillTx/>
            </a:endParaRPr>
          </a:p>
          <a:p>
            <a:pPr>
              <a:spcBef>
                <a:spcPct val="50000"/>
              </a:spcBef>
              <a:buFontTx/>
              <a:buAutoNum type="arabicPeriod"/>
            </a:pPr>
            <a:r>
              <a:rPr lang="en-GB" dirty="0" smtClean="0">
                <a:solidFill>
                  <a:schemeClr val="bg1">
                    <a:lumMod val="50000"/>
                  </a:schemeClr>
                </a:solidFill>
                <a:uFillTx/>
              </a:rPr>
              <a:t>New university presses and reputation</a:t>
            </a:r>
            <a:endParaRPr lang="en-GB" dirty="0" smtClean="0">
              <a:solidFill>
                <a:schemeClr val="bg1">
                  <a:lumMod val="50000"/>
                </a:schemeClr>
              </a:solidFill>
              <a:uFillTx/>
            </a:endParaRPr>
          </a:p>
          <a:p>
            <a:pPr>
              <a:spcBef>
                <a:spcPct val="50000"/>
              </a:spcBef>
              <a:buFontTx/>
              <a:buAutoNum type="arabicPeriod"/>
            </a:pPr>
            <a:r>
              <a:rPr lang="en-GB" dirty="0" smtClean="0">
                <a:solidFill>
                  <a:schemeClr val="bg1">
                    <a:lumMod val="50000"/>
                  </a:schemeClr>
                </a:solidFill>
                <a:uFillTx/>
              </a:rPr>
              <a:t>Disciplinary repositories</a:t>
            </a:r>
          </a:p>
          <a:p>
            <a:pPr marL="0" indent="0">
              <a:spcBef>
                <a:spcPct val="50000"/>
              </a:spcBef>
              <a:buNone/>
            </a:pPr>
            <a:r>
              <a:rPr lang="en-GB" dirty="0" smtClean="0">
                <a:solidFill>
                  <a:schemeClr val="bg1">
                    <a:lumMod val="50000"/>
                  </a:schemeClr>
                </a:solidFill>
              </a:rPr>
              <a:t>4. Publisher motivations re upfront payment</a:t>
            </a:r>
          </a:p>
          <a:p>
            <a:pPr marL="0" indent="0">
              <a:spcBef>
                <a:spcPct val="50000"/>
              </a:spcBef>
              <a:buNone/>
            </a:pPr>
            <a:r>
              <a:rPr lang="en-GB" dirty="0" smtClean="0">
                <a:solidFill>
                  <a:schemeClr val="bg1">
                    <a:lumMod val="50000"/>
                  </a:schemeClr>
                </a:solidFill>
                <a:uFillTx/>
              </a:rPr>
              <a:t>5. Add on services</a:t>
            </a:r>
            <a:endParaRPr lang="en-GB" dirty="0" smtClean="0">
              <a:solidFill>
                <a:schemeClr val="bg1">
                  <a:lumMod val="50000"/>
                </a:schemeClr>
              </a:solidFill>
              <a:uFillTx/>
            </a:endParaRPr>
          </a:p>
          <a:p>
            <a:endParaRPr lang="en-GB" dirty="0">
              <a:uFillTx/>
            </a:endParaRPr>
          </a:p>
        </p:txBody>
      </p:sp>
      <p:pic>
        <p:nvPicPr>
          <p:cNvPr id="4" name="Picture 2"/>
          <p:cNvPicPr>
            <a:picLocks noChangeAspect="1" noChangeArrowheads="1"/>
          </p:cNvPicPr>
          <p:nvPr/>
        </p:nvPicPr>
        <p:blipFill>
          <a:blip r:embed="rId3" cstate="print"/>
          <a:srcRect/>
          <a:stretch>
            <a:fillRect/>
          </a:stretch>
        </p:blipFill>
        <p:spPr bwMode="auto">
          <a:xfrm>
            <a:off x="7420582" y="0"/>
            <a:ext cx="1723418" cy="864096"/>
          </a:xfrm>
          <a:prstGeom prst="rect">
            <a:avLst/>
          </a:prstGeom>
          <a:noFill/>
          <a:ln>
            <a:noFill/>
          </a:ln>
          <a:effectLst/>
        </p:spPr>
      </p:pic>
      <p:sp>
        <p:nvSpPr>
          <p:cNvPr id="5" name="Footer Placeholder 4"/>
          <p:cNvSpPr>
            <a:spLocks noGrp="1"/>
          </p:cNvSpPr>
          <p:nvPr>
            <p:ph type="ftr" sz="quarter" idx="11"/>
          </p:nvPr>
        </p:nvSpPr>
        <p:spPr/>
        <p:txBody>
          <a:bodyPr/>
          <a:lstStyle/>
          <a:p>
            <a:r>
              <a:rPr lang="en-GB" sz="2000" dirty="0" smtClean="0">
                <a:uFillTx/>
              </a:rPr>
              <a:t>@</a:t>
            </a:r>
            <a:r>
              <a:rPr lang="en-GB" sz="2000" dirty="0" err="1" smtClean="0">
                <a:uFillTx/>
              </a:rPr>
              <a:t>oapenuk</a:t>
            </a:r>
            <a:r>
              <a:rPr lang="en-GB" sz="2000" dirty="0" smtClean="0">
                <a:uFillTx/>
              </a:rPr>
              <a:t> #</a:t>
            </a:r>
            <a:r>
              <a:rPr lang="en-GB" sz="2000" dirty="0" err="1" smtClean="0">
                <a:uFillTx/>
              </a:rPr>
              <a:t>oapenuk</a:t>
            </a:r>
            <a:endParaRPr lang="en-GB" sz="2000" dirty="0">
              <a:uFillTx/>
            </a:endParaRPr>
          </a:p>
        </p:txBody>
      </p:sp>
    </p:spTree>
    <p:extLst>
      <p:ext uri="{BB962C8B-B14F-4D97-AF65-F5344CB8AC3E}">
        <p14:creationId xmlns:p14="http://schemas.microsoft.com/office/powerpoint/2010/main" val="3656261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000" b="1" dirty="0" smtClean="0">
                <a:solidFill>
                  <a:srgbClr val="7030A0"/>
                </a:solidFill>
                <a:uFillTx/>
              </a:rPr>
              <a:t>Technical</a:t>
            </a:r>
            <a:endParaRPr lang="en-GB" sz="4000" b="1" dirty="0">
              <a:solidFill>
                <a:srgbClr val="7030A0"/>
              </a:solidFill>
              <a:uFillTx/>
            </a:endParaRPr>
          </a:p>
        </p:txBody>
      </p:sp>
      <p:sp>
        <p:nvSpPr>
          <p:cNvPr id="3" name="Content Placeholder 2"/>
          <p:cNvSpPr>
            <a:spLocks noGrp="1"/>
          </p:cNvSpPr>
          <p:nvPr>
            <p:ph idx="1"/>
          </p:nvPr>
        </p:nvSpPr>
        <p:spPr/>
        <p:txBody>
          <a:bodyPr/>
          <a:lstStyle/>
          <a:p>
            <a:pPr>
              <a:spcBef>
                <a:spcPct val="50000"/>
              </a:spcBef>
              <a:buFontTx/>
              <a:buAutoNum type="arabicPeriod"/>
            </a:pPr>
            <a:r>
              <a:rPr lang="en-GB" dirty="0" smtClean="0">
                <a:solidFill>
                  <a:schemeClr val="bg1">
                    <a:lumMod val="50000"/>
                  </a:schemeClr>
                </a:solidFill>
                <a:uFillTx/>
              </a:rPr>
              <a:t>Metadata</a:t>
            </a:r>
          </a:p>
          <a:p>
            <a:pPr>
              <a:spcBef>
                <a:spcPct val="50000"/>
              </a:spcBef>
              <a:buFontTx/>
              <a:buAutoNum type="arabicPeriod"/>
            </a:pPr>
            <a:r>
              <a:rPr lang="en-GB" dirty="0" smtClean="0">
                <a:solidFill>
                  <a:schemeClr val="bg1">
                    <a:lumMod val="50000"/>
                  </a:schemeClr>
                </a:solidFill>
              </a:rPr>
              <a:t>Standards</a:t>
            </a:r>
          </a:p>
          <a:p>
            <a:pPr marL="0" indent="0">
              <a:spcBef>
                <a:spcPct val="50000"/>
              </a:spcBef>
              <a:buNone/>
            </a:pPr>
            <a:r>
              <a:rPr lang="en-GB" dirty="0" smtClean="0">
                <a:solidFill>
                  <a:schemeClr val="bg1">
                    <a:lumMod val="50000"/>
                  </a:schemeClr>
                </a:solidFill>
                <a:uFillTx/>
              </a:rPr>
              <a:t>3. Version of  record</a:t>
            </a:r>
          </a:p>
          <a:p>
            <a:pPr marL="0" indent="0">
              <a:spcBef>
                <a:spcPct val="50000"/>
              </a:spcBef>
              <a:buNone/>
            </a:pPr>
            <a:r>
              <a:rPr lang="en-GB" dirty="0" smtClean="0">
                <a:solidFill>
                  <a:schemeClr val="bg1">
                    <a:lumMod val="50000"/>
                  </a:schemeClr>
                </a:solidFill>
              </a:rPr>
              <a:t>4. Preservation</a:t>
            </a:r>
            <a:endParaRPr lang="en-GB" dirty="0" smtClean="0">
              <a:solidFill>
                <a:schemeClr val="bg1">
                  <a:lumMod val="50000"/>
                </a:schemeClr>
              </a:solidFill>
              <a:uFillTx/>
            </a:endParaRPr>
          </a:p>
          <a:p>
            <a:endParaRPr lang="en-GB" dirty="0">
              <a:uFillTx/>
            </a:endParaRPr>
          </a:p>
        </p:txBody>
      </p:sp>
      <p:pic>
        <p:nvPicPr>
          <p:cNvPr id="4" name="Picture 2"/>
          <p:cNvPicPr>
            <a:picLocks noChangeAspect="1" noChangeArrowheads="1"/>
          </p:cNvPicPr>
          <p:nvPr/>
        </p:nvPicPr>
        <p:blipFill>
          <a:blip r:embed="rId3" cstate="print"/>
          <a:srcRect/>
          <a:stretch>
            <a:fillRect/>
          </a:stretch>
        </p:blipFill>
        <p:spPr bwMode="auto">
          <a:xfrm>
            <a:off x="7420582" y="0"/>
            <a:ext cx="1723418" cy="864096"/>
          </a:xfrm>
          <a:prstGeom prst="rect">
            <a:avLst/>
          </a:prstGeom>
          <a:noFill/>
          <a:ln>
            <a:noFill/>
          </a:ln>
          <a:effectLst/>
        </p:spPr>
      </p:pic>
      <p:sp>
        <p:nvSpPr>
          <p:cNvPr id="5" name="Footer Placeholder 4"/>
          <p:cNvSpPr>
            <a:spLocks noGrp="1"/>
          </p:cNvSpPr>
          <p:nvPr>
            <p:ph type="ftr" sz="quarter" idx="11"/>
          </p:nvPr>
        </p:nvSpPr>
        <p:spPr/>
        <p:txBody>
          <a:bodyPr/>
          <a:lstStyle/>
          <a:p>
            <a:r>
              <a:rPr lang="en-GB" sz="2000" dirty="0" smtClean="0">
                <a:uFillTx/>
              </a:rPr>
              <a:t>@</a:t>
            </a:r>
            <a:r>
              <a:rPr lang="en-GB" sz="2000" dirty="0" err="1" smtClean="0">
                <a:uFillTx/>
              </a:rPr>
              <a:t>oapenuk</a:t>
            </a:r>
            <a:r>
              <a:rPr lang="en-GB" sz="2000" dirty="0" smtClean="0">
                <a:uFillTx/>
              </a:rPr>
              <a:t> #</a:t>
            </a:r>
            <a:r>
              <a:rPr lang="en-GB" sz="2000" dirty="0" err="1" smtClean="0">
                <a:uFillTx/>
              </a:rPr>
              <a:t>oapenuk</a:t>
            </a:r>
            <a:endParaRPr lang="en-GB" sz="2000" dirty="0">
              <a:uFillTx/>
            </a:endParaRPr>
          </a:p>
        </p:txBody>
      </p:sp>
    </p:spTree>
    <p:extLst>
      <p:ext uri="{BB962C8B-B14F-4D97-AF65-F5344CB8AC3E}">
        <p14:creationId xmlns:p14="http://schemas.microsoft.com/office/powerpoint/2010/main" val="11939633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7544" y="404664"/>
            <a:ext cx="7344816" cy="707886"/>
          </a:xfrm>
          <a:prstGeom prst="rect">
            <a:avLst/>
          </a:prstGeom>
          <a:noFill/>
        </p:spPr>
        <p:txBody>
          <a:bodyPr wrap="square" rtlCol="0">
            <a:spAutoFit/>
          </a:bodyPr>
          <a:lstStyle/>
          <a:p>
            <a:r>
              <a:rPr lang="en-GB" sz="4000" b="1" dirty="0" smtClean="0">
                <a:solidFill>
                  <a:srgbClr val="7030A0"/>
                </a:solidFill>
              </a:rPr>
              <a:t>Scholarly communications goals</a:t>
            </a:r>
            <a:endParaRPr lang="en-GB" sz="4000" b="1" dirty="0">
              <a:solidFill>
                <a:srgbClr val="7030A0"/>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592" y="1290215"/>
            <a:ext cx="7162800" cy="509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0411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41829"/>
            <a:ext cx="8229600" cy="1323439"/>
          </a:xfrm>
          <a:noFill/>
          <a:ln w="9525">
            <a:noFill/>
            <a:miter lim="800000"/>
          </a:ln>
          <a:effectLst/>
        </p:spPr>
        <p:txBody>
          <a:bodyPr vert="horz" wrap="square" lIns="91440" tIns="45720" rIns="91440" bIns="45720" rtlCol="0" anchor="ctr">
            <a:spAutoFit/>
          </a:bodyPr>
          <a:lstStyle/>
          <a:p>
            <a:pPr algn="l">
              <a:spcBef>
                <a:spcPct val="50000"/>
              </a:spcBef>
            </a:pPr>
            <a:r>
              <a:rPr lang="en-GB" sz="4000" b="1" dirty="0" smtClean="0">
                <a:solidFill>
                  <a:srgbClr val="7030A0"/>
                </a:solidFill>
                <a:uFillTx/>
                <a:latin typeface="+mn-lt"/>
                <a:ea typeface="+mn-ea"/>
                <a:cs typeface="+mn-cs"/>
              </a:rPr>
              <a:t>Next up</a:t>
            </a:r>
            <a:r>
              <a:rPr lang="en-GB" sz="4000" b="1" dirty="0">
                <a:solidFill>
                  <a:srgbClr val="7030A0"/>
                </a:solidFill>
                <a:uFillTx/>
                <a:latin typeface="+mn-lt"/>
                <a:ea typeface="+mn-ea"/>
                <a:cs typeface="+mn-cs"/>
              </a:rPr>
              <a:t/>
            </a:r>
            <a:br>
              <a:rPr lang="en-GB" sz="4000" b="1" dirty="0">
                <a:solidFill>
                  <a:srgbClr val="7030A0"/>
                </a:solidFill>
                <a:uFillTx/>
                <a:latin typeface="+mn-lt"/>
                <a:ea typeface="+mn-ea"/>
                <a:cs typeface="+mn-cs"/>
              </a:rPr>
            </a:br>
            <a:endParaRPr lang="en-GB" sz="4000" b="1" dirty="0">
              <a:solidFill>
                <a:srgbClr val="7030A0"/>
              </a:solidFill>
              <a:uFillTx/>
              <a:latin typeface="+mn-lt"/>
              <a:ea typeface="+mn-ea"/>
              <a:cs typeface="+mn-cs"/>
            </a:endParaRPr>
          </a:p>
        </p:txBody>
      </p:sp>
      <p:sp>
        <p:nvSpPr>
          <p:cNvPr id="3" name="Content Placeholder 2"/>
          <p:cNvSpPr>
            <a:spLocks noGrp="1"/>
          </p:cNvSpPr>
          <p:nvPr>
            <p:ph sz="half" idx="1"/>
          </p:nvPr>
        </p:nvSpPr>
        <p:spPr/>
        <p:txBody>
          <a:bodyPr>
            <a:normAutofit lnSpcReduction="10000"/>
          </a:bodyPr>
          <a:lstStyle/>
          <a:p>
            <a:r>
              <a:rPr lang="en-GB" sz="4000" dirty="0" smtClean="0">
                <a:uFillTx/>
              </a:rPr>
              <a:t>Publisher interviews</a:t>
            </a:r>
          </a:p>
          <a:p>
            <a:r>
              <a:rPr lang="en-GB" sz="4000" dirty="0" smtClean="0">
                <a:uFillTx/>
              </a:rPr>
              <a:t>Institutional case studies</a:t>
            </a:r>
          </a:p>
          <a:p>
            <a:r>
              <a:rPr lang="en-GB" sz="4000" dirty="0" smtClean="0">
                <a:uFillTx/>
              </a:rPr>
              <a:t>VC meeting</a:t>
            </a:r>
          </a:p>
          <a:p>
            <a:r>
              <a:rPr lang="en-GB" sz="4000" dirty="0" smtClean="0">
                <a:uFillTx/>
              </a:rPr>
              <a:t>DOAB</a:t>
            </a:r>
          </a:p>
          <a:p>
            <a:r>
              <a:rPr lang="en-GB" sz="4000" dirty="0" smtClean="0">
                <a:uFillTx/>
              </a:rPr>
              <a:t>PIRUS</a:t>
            </a:r>
          </a:p>
          <a:p>
            <a:pPr marL="0" indent="0">
              <a:buNone/>
            </a:pPr>
            <a:endParaRPr lang="en-GB" sz="4000" dirty="0">
              <a:uFillTx/>
            </a:endParaRPr>
          </a:p>
          <a:p>
            <a:endParaRPr lang="en-GB" dirty="0">
              <a:uFillTx/>
            </a:endParaRPr>
          </a:p>
        </p:txBody>
      </p:sp>
      <p:pic>
        <p:nvPicPr>
          <p:cNvPr id="7" name="Content Placeholder 6"/>
          <p:cNvPicPr>
            <a:picLocks noGrp="1" noChangeAspect="1"/>
          </p:cNvPicPr>
          <p:nvPr>
            <p:ph sz="half" idx="2"/>
          </p:nvPr>
        </p:nvPicPr>
        <p:blipFill>
          <a:blip r:embed="rId3" cstate="print"/>
          <a:stretch>
            <a:fillRect/>
          </a:stretch>
        </p:blipFill>
        <p:spPr>
          <a:xfrm rot="5400000">
            <a:off x="4448758" y="1968066"/>
            <a:ext cx="5018385" cy="3763789"/>
          </a:xfrm>
        </p:spPr>
      </p:pic>
      <p:sp>
        <p:nvSpPr>
          <p:cNvPr id="5" name="Footer Placeholder 4"/>
          <p:cNvSpPr>
            <a:spLocks noGrp="1"/>
          </p:cNvSpPr>
          <p:nvPr>
            <p:ph type="ftr" sz="quarter" idx="11"/>
          </p:nvPr>
        </p:nvSpPr>
        <p:spPr/>
        <p:txBody>
          <a:bodyPr/>
          <a:lstStyle/>
          <a:p>
            <a:r>
              <a:rPr lang="en-GB" smtClean="0">
                <a:uFillTx/>
              </a:rPr>
              <a:t>@oapenuk #oapenuk</a:t>
            </a:r>
            <a:endParaRPr lang="en-GB">
              <a:uFillTx/>
            </a:endParaRPr>
          </a:p>
        </p:txBody>
      </p:sp>
      <p:pic>
        <p:nvPicPr>
          <p:cNvPr id="4" name="Picture 2"/>
          <p:cNvPicPr>
            <a:picLocks noChangeAspect="1" noChangeArrowheads="1"/>
          </p:cNvPicPr>
          <p:nvPr/>
        </p:nvPicPr>
        <p:blipFill>
          <a:blip r:embed="rId4" cstate="print"/>
          <a:srcRect/>
          <a:stretch>
            <a:fillRect/>
          </a:stretch>
        </p:blipFill>
        <p:spPr bwMode="auto">
          <a:xfrm>
            <a:off x="7420582" y="0"/>
            <a:ext cx="1723418" cy="864096"/>
          </a:xfrm>
          <a:prstGeom prst="rect">
            <a:avLst/>
          </a:prstGeom>
          <a:noFill/>
          <a:ln>
            <a:noFill/>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229600" cy="707886"/>
          </a:xfrm>
          <a:noFill/>
          <a:ln w="9525">
            <a:noFill/>
            <a:miter lim="800000"/>
          </a:ln>
          <a:effectLst/>
        </p:spPr>
        <p:txBody>
          <a:bodyPr vert="horz" wrap="square" lIns="91440" tIns="45720" rIns="91440" bIns="45720" rtlCol="0" anchor="ctr">
            <a:spAutoFit/>
          </a:bodyPr>
          <a:lstStyle/>
          <a:p>
            <a:pPr algn="l">
              <a:spcBef>
                <a:spcPct val="50000"/>
              </a:spcBef>
            </a:pPr>
            <a:r>
              <a:rPr lang="en-GB" sz="4000" b="1" dirty="0" smtClean="0">
                <a:solidFill>
                  <a:srgbClr val="7030A0"/>
                </a:solidFill>
                <a:uFillTx/>
                <a:latin typeface="+mn-lt"/>
                <a:ea typeface="+mn-ea"/>
                <a:cs typeface="+mn-cs"/>
              </a:rPr>
              <a:t>Thank you &amp; Further Info</a:t>
            </a:r>
            <a:endParaRPr lang="en-GB" sz="4000" b="1" dirty="0">
              <a:solidFill>
                <a:srgbClr val="7030A0"/>
              </a:solidFill>
              <a:uFillTx/>
              <a:latin typeface="+mn-lt"/>
              <a:ea typeface="+mn-ea"/>
              <a:cs typeface="+mn-cs"/>
            </a:endParaRPr>
          </a:p>
        </p:txBody>
      </p:sp>
      <p:sp>
        <p:nvSpPr>
          <p:cNvPr id="3" name="Content Placeholder 2"/>
          <p:cNvSpPr>
            <a:spLocks noGrp="1"/>
          </p:cNvSpPr>
          <p:nvPr>
            <p:ph sz="half" idx="1"/>
          </p:nvPr>
        </p:nvSpPr>
        <p:spPr/>
        <p:txBody>
          <a:bodyPr>
            <a:normAutofit lnSpcReduction="10000"/>
          </a:bodyPr>
          <a:lstStyle/>
          <a:p>
            <a:pPr marL="0" indent="0">
              <a:buNone/>
            </a:pPr>
            <a:r>
              <a:rPr lang="en-GB" dirty="0" smtClean="0">
                <a:uFillTx/>
              </a:rPr>
              <a:t>OAPEN-UK website:</a:t>
            </a:r>
          </a:p>
          <a:p>
            <a:pPr marL="0" indent="0">
              <a:buNone/>
            </a:pPr>
            <a:r>
              <a:rPr lang="en-GB" dirty="0" smtClean="0">
                <a:uFillTx/>
              </a:rPr>
              <a:t>http</a:t>
            </a:r>
            <a:r>
              <a:rPr lang="en-GB" dirty="0">
                <a:uFillTx/>
              </a:rPr>
              <a:t>://oapen-uk.jiscebooks.org</a:t>
            </a:r>
            <a:r>
              <a:rPr lang="en-GB" dirty="0" smtClean="0">
                <a:uFillTx/>
              </a:rPr>
              <a:t>/</a:t>
            </a:r>
          </a:p>
          <a:p>
            <a:pPr marL="0" indent="0">
              <a:buNone/>
            </a:pPr>
            <a:endParaRPr lang="en-GB" dirty="0">
              <a:uFillTx/>
            </a:endParaRPr>
          </a:p>
          <a:p>
            <a:pPr marL="0" indent="0">
              <a:buNone/>
            </a:pPr>
            <a:r>
              <a:rPr lang="en-GB" dirty="0" smtClean="0">
                <a:uFillTx/>
              </a:rPr>
              <a:t>Twitter:</a:t>
            </a:r>
          </a:p>
          <a:p>
            <a:pPr marL="0" indent="0">
              <a:buNone/>
            </a:pPr>
            <a:r>
              <a:rPr lang="en-GB" dirty="0" smtClean="0">
                <a:uFillTx/>
              </a:rPr>
              <a:t>@</a:t>
            </a:r>
            <a:r>
              <a:rPr lang="en-GB" dirty="0" err="1" smtClean="0">
                <a:uFillTx/>
              </a:rPr>
              <a:t>oapenuk</a:t>
            </a:r>
            <a:endParaRPr lang="en-GB" dirty="0" smtClean="0">
              <a:uFillTx/>
            </a:endParaRPr>
          </a:p>
          <a:p>
            <a:pPr marL="0" indent="0">
              <a:buNone/>
            </a:pPr>
            <a:endParaRPr lang="en-GB" dirty="0">
              <a:uFillTx/>
            </a:endParaRPr>
          </a:p>
          <a:p>
            <a:pPr marL="0" indent="0">
              <a:buNone/>
            </a:pPr>
            <a:r>
              <a:rPr lang="en-GB" dirty="0" err="1" smtClean="0">
                <a:uFillTx/>
              </a:rPr>
              <a:t>Diigo</a:t>
            </a:r>
            <a:r>
              <a:rPr lang="en-GB" dirty="0" smtClean="0">
                <a:uFillTx/>
              </a:rPr>
              <a:t> Group:</a:t>
            </a:r>
          </a:p>
          <a:p>
            <a:pPr marL="0" indent="0">
              <a:buNone/>
            </a:pPr>
            <a:r>
              <a:rPr lang="en-GB" dirty="0" smtClean="0">
                <a:uFillTx/>
              </a:rPr>
              <a:t>OAPEN-UK</a:t>
            </a:r>
          </a:p>
          <a:p>
            <a:pPr marL="0" indent="0">
              <a:buNone/>
            </a:pPr>
            <a:endParaRPr lang="en-GB" dirty="0" smtClean="0">
              <a:uFillTx/>
            </a:endParaRPr>
          </a:p>
          <a:p>
            <a:pPr marL="0" indent="0">
              <a:buNone/>
            </a:pPr>
            <a:endParaRPr lang="en-GB" dirty="0" smtClean="0">
              <a:uFillTx/>
            </a:endParaRPr>
          </a:p>
          <a:p>
            <a:pPr marL="0" indent="0">
              <a:buNone/>
            </a:pPr>
            <a:endParaRPr lang="en-GB" dirty="0">
              <a:uFillTx/>
            </a:endParaRPr>
          </a:p>
        </p:txBody>
      </p:sp>
      <p:sp>
        <p:nvSpPr>
          <p:cNvPr id="6" name="Content Placeholder 5"/>
          <p:cNvSpPr>
            <a:spLocks noGrp="1"/>
          </p:cNvSpPr>
          <p:nvPr>
            <p:ph sz="half" idx="2"/>
          </p:nvPr>
        </p:nvSpPr>
        <p:spPr/>
        <p:txBody>
          <a:bodyPr>
            <a:normAutofit lnSpcReduction="10000"/>
          </a:bodyPr>
          <a:lstStyle/>
          <a:p>
            <a:pPr marL="0" indent="0">
              <a:buNone/>
            </a:pPr>
            <a:r>
              <a:rPr lang="en-GB" dirty="0">
                <a:uFillTx/>
              </a:rPr>
              <a:t>Caren Milloy</a:t>
            </a:r>
          </a:p>
          <a:p>
            <a:pPr marL="0" indent="0">
              <a:buNone/>
            </a:pPr>
            <a:r>
              <a:rPr lang="en-GB" dirty="0">
                <a:uFillTx/>
              </a:rPr>
              <a:t>c.milloy@jisc-collections.ac.uk</a:t>
            </a:r>
          </a:p>
          <a:p>
            <a:pPr marL="0" indent="0">
              <a:buNone/>
            </a:pPr>
            <a:endParaRPr lang="en-GB" dirty="0">
              <a:uFillTx/>
            </a:endParaRPr>
          </a:p>
          <a:p>
            <a:pPr marL="0" indent="0">
              <a:buNone/>
            </a:pPr>
            <a:r>
              <a:rPr lang="en-GB" dirty="0" smtClean="0">
                <a:uFillTx/>
              </a:rPr>
              <a:t>Ellen </a:t>
            </a:r>
            <a:r>
              <a:rPr lang="en-GB" dirty="0">
                <a:uFillTx/>
              </a:rPr>
              <a:t>Collins</a:t>
            </a:r>
            <a:br>
              <a:rPr lang="en-GB" dirty="0">
                <a:uFillTx/>
              </a:rPr>
            </a:br>
            <a:r>
              <a:rPr lang="en-GB" dirty="0">
                <a:uFillTx/>
              </a:rPr>
              <a:t>ellen.collins@researchinfonet.org</a:t>
            </a:r>
          </a:p>
          <a:p>
            <a:pPr marL="0" indent="0">
              <a:buNone/>
            </a:pPr>
            <a:endParaRPr lang="en-GB" dirty="0">
              <a:uFillTx/>
            </a:endParaRPr>
          </a:p>
          <a:p>
            <a:endParaRPr lang="en-GB" dirty="0">
              <a:uFillTx/>
            </a:endParaRPr>
          </a:p>
        </p:txBody>
      </p:sp>
      <p:sp>
        <p:nvSpPr>
          <p:cNvPr id="4" name="Footer Placeholder 3"/>
          <p:cNvSpPr>
            <a:spLocks noGrp="1"/>
          </p:cNvSpPr>
          <p:nvPr>
            <p:ph type="ftr" sz="quarter" idx="11"/>
          </p:nvPr>
        </p:nvSpPr>
        <p:spPr/>
        <p:txBody>
          <a:bodyPr/>
          <a:lstStyle/>
          <a:p>
            <a:r>
              <a:rPr lang="en-GB" sz="2000" dirty="0" smtClean="0">
                <a:uFillTx/>
              </a:rPr>
              <a:t>@</a:t>
            </a:r>
            <a:r>
              <a:rPr lang="en-GB" sz="2000" dirty="0" err="1" smtClean="0">
                <a:uFillTx/>
              </a:rPr>
              <a:t>oapenuk</a:t>
            </a:r>
            <a:r>
              <a:rPr lang="en-GB" sz="2000" dirty="0" smtClean="0">
                <a:uFillTx/>
              </a:rPr>
              <a:t> #</a:t>
            </a:r>
            <a:r>
              <a:rPr lang="en-GB" sz="2000" dirty="0" err="1" smtClean="0">
                <a:uFillTx/>
              </a:rPr>
              <a:t>oapenuk</a:t>
            </a:r>
            <a:endParaRPr lang="en-GB" sz="2000" dirty="0">
              <a:uFillTx/>
            </a:endParaRPr>
          </a:p>
        </p:txBody>
      </p:sp>
      <p:pic>
        <p:nvPicPr>
          <p:cNvPr id="5" name="Picture 2"/>
          <p:cNvPicPr>
            <a:picLocks noChangeAspect="1" noChangeArrowheads="1"/>
          </p:cNvPicPr>
          <p:nvPr/>
        </p:nvPicPr>
        <p:blipFill>
          <a:blip r:embed="rId3" cstate="print"/>
          <a:srcRect/>
          <a:stretch>
            <a:fillRect/>
          </a:stretch>
        </p:blipFill>
        <p:spPr bwMode="auto">
          <a:xfrm>
            <a:off x="7420582" y="0"/>
            <a:ext cx="1723418" cy="864096"/>
          </a:xfrm>
          <a:prstGeom prst="rect">
            <a:avLst/>
          </a:prstGeom>
          <a:noFill/>
          <a:ln>
            <a:noFill/>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346" y="1222298"/>
            <a:ext cx="8229600" cy="4525963"/>
          </a:xfrm>
        </p:spPr>
        <p:txBody>
          <a:bodyPr>
            <a:normAutofit/>
          </a:bodyPr>
          <a:lstStyle/>
          <a:p>
            <a:pPr marL="0" indent="0" algn="ctr">
              <a:buNone/>
            </a:pPr>
            <a:r>
              <a:rPr lang="en-GB" sz="3600" i="1" dirty="0">
                <a:solidFill>
                  <a:schemeClr val="bg1">
                    <a:lumMod val="50000"/>
                  </a:schemeClr>
                </a:solidFill>
                <a:uFillTx/>
              </a:rPr>
              <a:t>‘Scholars do not work in a vacuum; research is based on work from others and new discoveries must be disseminated in order to be used</a:t>
            </a:r>
            <a:r>
              <a:rPr lang="en-GB" sz="3600" i="1" dirty="0" smtClean="0">
                <a:solidFill>
                  <a:schemeClr val="bg1">
                    <a:lumMod val="50000"/>
                  </a:schemeClr>
                </a:solidFill>
                <a:uFillTx/>
              </a:rPr>
              <a:t>.’</a:t>
            </a:r>
          </a:p>
          <a:p>
            <a:pPr marL="0" indent="0" algn="ctr">
              <a:buNone/>
            </a:pPr>
            <a:endParaRPr lang="en-GB" sz="3600" dirty="0">
              <a:solidFill>
                <a:schemeClr val="bg1">
                  <a:lumMod val="50000"/>
                </a:schemeClr>
              </a:solidFill>
              <a:uFillTx/>
            </a:endParaRPr>
          </a:p>
          <a:p>
            <a:pPr marL="0" indent="0">
              <a:buNone/>
            </a:pPr>
            <a:r>
              <a:rPr lang="en-GB" i="1" dirty="0">
                <a:solidFill>
                  <a:schemeClr val="bg1">
                    <a:lumMod val="50000"/>
                  </a:schemeClr>
                </a:solidFill>
                <a:uFillTx/>
              </a:rPr>
              <a:t> </a:t>
            </a:r>
            <a:endParaRPr lang="en-GB" dirty="0">
              <a:solidFill>
                <a:schemeClr val="bg1">
                  <a:lumMod val="50000"/>
                </a:schemeClr>
              </a:solidFill>
              <a:uFillTx/>
            </a:endParaRPr>
          </a:p>
          <a:p>
            <a:pPr marL="0" indent="0">
              <a:buNone/>
            </a:pPr>
            <a:r>
              <a:rPr lang="en-GB" sz="1900" u="sng" dirty="0" err="1">
                <a:solidFill>
                  <a:schemeClr val="bg1">
                    <a:lumMod val="50000"/>
                  </a:schemeClr>
                </a:solidFill>
                <a:uFillTx/>
              </a:rPr>
              <a:t>Snijder</a:t>
            </a:r>
            <a:r>
              <a:rPr lang="en-GB" sz="1900" dirty="0" err="1">
                <a:solidFill>
                  <a:schemeClr val="bg1">
                    <a:lumMod val="50000"/>
                  </a:schemeClr>
                </a:solidFill>
                <a:uFillTx/>
              </a:rPr>
              <a:t>,Ronald</a:t>
            </a:r>
            <a:r>
              <a:rPr lang="en-GB" sz="1900" dirty="0">
                <a:solidFill>
                  <a:schemeClr val="bg1">
                    <a:lumMod val="50000"/>
                  </a:schemeClr>
                </a:solidFill>
                <a:uFillTx/>
              </a:rPr>
              <a:t>. 2010. The profits of free books - an experiment to measure the impact of Open Access publishing. </a:t>
            </a:r>
            <a:r>
              <a:rPr lang="en-GB" sz="1900" u="sng" dirty="0" smtClean="0">
                <a:uFillTx/>
              </a:rPr>
              <a:t>http</a:t>
            </a:r>
            <a:r>
              <a:rPr lang="en-GB" sz="1900" u="sng" dirty="0">
                <a:uFillTx/>
              </a:rPr>
              <a:t>://sites.google.com/site/theprofitsoffreebooks/home</a:t>
            </a:r>
            <a:endParaRPr lang="en-GB" sz="1900" dirty="0">
              <a:uFillTx/>
            </a:endParaRPr>
          </a:p>
          <a:p>
            <a:pPr marL="0" indent="0">
              <a:buNone/>
            </a:pPr>
            <a:endParaRPr lang="en-GB" dirty="0">
              <a:uFillTx/>
            </a:endParaRPr>
          </a:p>
          <a:p>
            <a:endParaRPr lang="en-GB" dirty="0">
              <a:uFillTx/>
            </a:endParaRPr>
          </a:p>
        </p:txBody>
      </p:sp>
      <p:pic>
        <p:nvPicPr>
          <p:cNvPr id="4" name="Picture 2"/>
          <p:cNvPicPr>
            <a:picLocks noChangeAspect="1" noChangeArrowheads="1"/>
          </p:cNvPicPr>
          <p:nvPr/>
        </p:nvPicPr>
        <p:blipFill>
          <a:blip r:embed="rId3" cstate="print"/>
          <a:srcRect/>
          <a:stretch>
            <a:fillRect/>
          </a:stretch>
        </p:blipFill>
        <p:spPr bwMode="auto">
          <a:xfrm>
            <a:off x="7420582" y="0"/>
            <a:ext cx="1723418" cy="864096"/>
          </a:xfrm>
          <a:prstGeom prst="rect">
            <a:avLst/>
          </a:prstGeom>
          <a:noFill/>
          <a:ln>
            <a:noFill/>
          </a:ln>
          <a:effectLst/>
        </p:spPr>
      </p:pic>
      <p:sp>
        <p:nvSpPr>
          <p:cNvPr id="5" name="Footer Placeholder 4"/>
          <p:cNvSpPr>
            <a:spLocks noGrp="1"/>
          </p:cNvSpPr>
          <p:nvPr>
            <p:ph type="ftr" sz="quarter" idx="11"/>
          </p:nvPr>
        </p:nvSpPr>
        <p:spPr/>
        <p:txBody>
          <a:bodyPr/>
          <a:lstStyle/>
          <a:p>
            <a:r>
              <a:rPr lang="en-GB" sz="2000" dirty="0" smtClean="0">
                <a:uFillTx/>
              </a:rPr>
              <a:t>@</a:t>
            </a:r>
            <a:r>
              <a:rPr lang="en-GB" sz="2000" dirty="0" err="1" smtClean="0">
                <a:uFillTx/>
              </a:rPr>
              <a:t>oapenuk</a:t>
            </a:r>
            <a:r>
              <a:rPr lang="en-GB" sz="2000" dirty="0" smtClean="0">
                <a:uFillTx/>
              </a:rPr>
              <a:t> #</a:t>
            </a:r>
            <a:r>
              <a:rPr lang="en-GB" sz="2000" dirty="0" err="1" smtClean="0">
                <a:uFillTx/>
              </a:rPr>
              <a:t>oapenuk</a:t>
            </a:r>
            <a:endParaRPr lang="en-GB" sz="2000" dirty="0">
              <a:uFillTx/>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smtClean="0">
                <a:uFillTx/>
              </a:rPr>
              <a:t> </a:t>
            </a:r>
            <a:endParaRPr lang="en-GB" dirty="0">
              <a:uFillTx/>
            </a:endParaRPr>
          </a:p>
        </p:txBody>
      </p:sp>
      <p:sp>
        <p:nvSpPr>
          <p:cNvPr id="4" name="Footer Placeholder 3"/>
          <p:cNvSpPr>
            <a:spLocks noGrp="1"/>
          </p:cNvSpPr>
          <p:nvPr>
            <p:ph type="ftr" sz="quarter" idx="11"/>
          </p:nvPr>
        </p:nvSpPr>
        <p:spPr/>
        <p:txBody>
          <a:bodyPr/>
          <a:lstStyle/>
          <a:p>
            <a:r>
              <a:rPr lang="en-GB" sz="2000" dirty="0" smtClean="0">
                <a:uFillTx/>
              </a:rPr>
              <a:t>@</a:t>
            </a:r>
            <a:r>
              <a:rPr lang="en-GB" sz="2000" dirty="0" err="1" smtClean="0">
                <a:uFillTx/>
              </a:rPr>
              <a:t>oapenuk</a:t>
            </a:r>
            <a:r>
              <a:rPr lang="en-GB" sz="2000" dirty="0" smtClean="0">
                <a:uFillTx/>
              </a:rPr>
              <a:t> #</a:t>
            </a:r>
            <a:r>
              <a:rPr lang="en-GB" sz="2000" dirty="0" err="1" smtClean="0">
                <a:uFillTx/>
              </a:rPr>
              <a:t>oapenuk</a:t>
            </a:r>
            <a:endParaRPr lang="en-GB" sz="2000" dirty="0">
              <a:uFillTx/>
            </a:endParaRPr>
          </a:p>
        </p:txBody>
      </p:sp>
      <p:sp>
        <p:nvSpPr>
          <p:cNvPr id="5" name="TextBox 4"/>
          <p:cNvSpPr txBox="1"/>
          <p:nvPr/>
        </p:nvSpPr>
        <p:spPr>
          <a:xfrm>
            <a:off x="2483768" y="464446"/>
            <a:ext cx="3807296" cy="46166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GB" sz="2400" dirty="0" smtClean="0">
                <a:solidFill>
                  <a:schemeClr val="bg1"/>
                </a:solidFill>
                <a:uFillTx/>
              </a:rPr>
              <a:t>58 HSS titles:  2006 - 2011</a:t>
            </a:r>
            <a:endParaRPr lang="en-GB" sz="2400" dirty="0">
              <a:solidFill>
                <a:schemeClr val="bg1"/>
              </a:solidFill>
              <a:uFillTx/>
            </a:endParaRPr>
          </a:p>
        </p:txBody>
      </p:sp>
      <p:sp>
        <p:nvSpPr>
          <p:cNvPr id="6" name="TextBox 5"/>
          <p:cNvSpPr txBox="1"/>
          <p:nvPr/>
        </p:nvSpPr>
        <p:spPr>
          <a:xfrm>
            <a:off x="282960" y="1412776"/>
            <a:ext cx="4104456" cy="830997"/>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lvl="0" algn="ctr"/>
            <a:r>
              <a:rPr lang="en-GB" sz="2400" dirty="0">
                <a:solidFill>
                  <a:schemeClr val="bg1"/>
                </a:solidFill>
                <a:uFillTx/>
              </a:rPr>
              <a:t>Experimental </a:t>
            </a:r>
            <a:r>
              <a:rPr lang="en-GB" sz="2400" dirty="0" smtClean="0">
                <a:solidFill>
                  <a:schemeClr val="bg1"/>
                </a:solidFill>
                <a:uFillTx/>
              </a:rPr>
              <a:t>Group </a:t>
            </a:r>
          </a:p>
          <a:p>
            <a:pPr lvl="0" algn="ctr"/>
            <a:r>
              <a:rPr lang="en-GB" sz="2400" dirty="0" smtClean="0">
                <a:solidFill>
                  <a:schemeClr val="bg1"/>
                </a:solidFill>
                <a:uFillTx/>
              </a:rPr>
              <a:t>(29 titles)</a:t>
            </a:r>
            <a:endParaRPr lang="en-GB" sz="2400" dirty="0">
              <a:solidFill>
                <a:schemeClr val="bg1"/>
              </a:solidFill>
              <a:uFillTx/>
            </a:endParaRPr>
          </a:p>
        </p:txBody>
      </p:sp>
      <p:sp>
        <p:nvSpPr>
          <p:cNvPr id="8" name="TextBox 7"/>
          <p:cNvSpPr txBox="1"/>
          <p:nvPr/>
        </p:nvSpPr>
        <p:spPr>
          <a:xfrm>
            <a:off x="5292079" y="1412776"/>
            <a:ext cx="3456385" cy="830997"/>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GB" sz="2400" dirty="0" smtClean="0">
                <a:solidFill>
                  <a:schemeClr val="bg1"/>
                </a:solidFill>
                <a:uFillTx/>
              </a:rPr>
              <a:t>Control Group  </a:t>
            </a:r>
          </a:p>
          <a:p>
            <a:pPr algn="ctr"/>
            <a:r>
              <a:rPr lang="en-GB" sz="2400" dirty="0" smtClean="0">
                <a:solidFill>
                  <a:schemeClr val="bg1"/>
                </a:solidFill>
                <a:uFillTx/>
              </a:rPr>
              <a:t>(29 titles)</a:t>
            </a:r>
            <a:endParaRPr lang="en-GB" sz="2400" dirty="0">
              <a:solidFill>
                <a:schemeClr val="bg1"/>
              </a:solidFill>
              <a:uFillTx/>
            </a:endParaRPr>
          </a:p>
        </p:txBody>
      </p:sp>
      <p:sp>
        <p:nvSpPr>
          <p:cNvPr id="11" name="Rectangle 10"/>
          <p:cNvSpPr/>
          <p:nvPr/>
        </p:nvSpPr>
        <p:spPr>
          <a:xfrm>
            <a:off x="316826" y="2708920"/>
            <a:ext cx="3456384" cy="1938992"/>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lvl="0" algn="ctr"/>
            <a:r>
              <a:rPr lang="en-GB" sz="2400" dirty="0">
                <a:solidFill>
                  <a:schemeClr val="bg1"/>
                </a:solidFill>
                <a:uFillTx/>
              </a:rPr>
              <a:t>OA with CC licence</a:t>
            </a:r>
          </a:p>
          <a:p>
            <a:pPr lvl="0" algn="ctr"/>
            <a:r>
              <a:rPr lang="en-GB" sz="2400" dirty="0">
                <a:solidFill>
                  <a:schemeClr val="bg1"/>
                </a:solidFill>
                <a:uFillTx/>
              </a:rPr>
              <a:t>OAPEN Library</a:t>
            </a:r>
          </a:p>
          <a:p>
            <a:pPr lvl="0" algn="ctr"/>
            <a:r>
              <a:rPr lang="en-GB" sz="2400" dirty="0">
                <a:solidFill>
                  <a:schemeClr val="bg1"/>
                </a:solidFill>
                <a:uFillTx/>
              </a:rPr>
              <a:t>Publishers website</a:t>
            </a:r>
          </a:p>
          <a:p>
            <a:pPr lvl="0" algn="ctr"/>
            <a:r>
              <a:rPr lang="en-GB" sz="2400" dirty="0">
                <a:solidFill>
                  <a:schemeClr val="bg1"/>
                </a:solidFill>
                <a:uFillTx/>
              </a:rPr>
              <a:t>Institutional Repository</a:t>
            </a:r>
          </a:p>
          <a:p>
            <a:pPr lvl="0" algn="ctr"/>
            <a:r>
              <a:rPr lang="en-GB" sz="2400" dirty="0" smtClean="0">
                <a:solidFill>
                  <a:schemeClr val="bg1"/>
                </a:solidFill>
                <a:uFillTx/>
              </a:rPr>
              <a:t>Google Books (100%)</a:t>
            </a:r>
            <a:endParaRPr lang="en-GB" sz="2400" dirty="0">
              <a:solidFill>
                <a:schemeClr val="bg1"/>
              </a:solidFill>
              <a:uFillTx/>
            </a:endParaRPr>
          </a:p>
        </p:txBody>
      </p:sp>
      <p:sp>
        <p:nvSpPr>
          <p:cNvPr id="15" name="TextBox 14"/>
          <p:cNvSpPr txBox="1"/>
          <p:nvPr/>
        </p:nvSpPr>
        <p:spPr>
          <a:xfrm>
            <a:off x="5967486" y="2675979"/>
            <a:ext cx="2754560" cy="193899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lvl="0" algn="ctr"/>
            <a:r>
              <a:rPr lang="en-GB" sz="2400" dirty="0">
                <a:solidFill>
                  <a:schemeClr val="bg1"/>
                </a:solidFill>
                <a:uFillTx/>
              </a:rPr>
              <a:t>Standard e-book agreements</a:t>
            </a:r>
          </a:p>
          <a:p>
            <a:pPr lvl="0" algn="ctr"/>
            <a:r>
              <a:rPr lang="en-GB" sz="2400" dirty="0">
                <a:solidFill>
                  <a:schemeClr val="bg1"/>
                </a:solidFill>
                <a:uFillTx/>
              </a:rPr>
              <a:t>Publishers website</a:t>
            </a:r>
          </a:p>
          <a:p>
            <a:pPr lvl="0" algn="ctr"/>
            <a:r>
              <a:rPr lang="en-GB" sz="2400" dirty="0">
                <a:solidFill>
                  <a:schemeClr val="bg1"/>
                </a:solidFill>
                <a:uFillTx/>
              </a:rPr>
              <a:t>E-book </a:t>
            </a:r>
            <a:r>
              <a:rPr lang="en-GB" sz="2400" dirty="0" smtClean="0">
                <a:solidFill>
                  <a:schemeClr val="bg1"/>
                </a:solidFill>
                <a:uFillTx/>
              </a:rPr>
              <a:t>aggregators</a:t>
            </a:r>
            <a:endParaRPr lang="en-GB" sz="2400" dirty="0">
              <a:solidFill>
                <a:schemeClr val="bg1"/>
              </a:solidFill>
              <a:uFillTx/>
            </a:endParaRPr>
          </a:p>
          <a:p>
            <a:r>
              <a:rPr lang="en-GB" sz="2400" dirty="0" smtClean="0">
                <a:solidFill>
                  <a:schemeClr val="bg1"/>
                </a:solidFill>
                <a:uFillTx/>
              </a:rPr>
              <a:t>Google  Books (10%)</a:t>
            </a:r>
            <a:endParaRPr lang="en-GB" sz="2400" dirty="0">
              <a:solidFill>
                <a:schemeClr val="bg1"/>
              </a:solidFill>
              <a:uFillTx/>
            </a:endParaRPr>
          </a:p>
        </p:txBody>
      </p:sp>
      <p:sp>
        <p:nvSpPr>
          <p:cNvPr id="16" name="TextBox 15"/>
          <p:cNvSpPr txBox="1"/>
          <p:nvPr/>
        </p:nvSpPr>
        <p:spPr>
          <a:xfrm>
            <a:off x="715516" y="5013176"/>
            <a:ext cx="8032948" cy="1200329"/>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lvl="0" algn="ctr"/>
            <a:r>
              <a:rPr lang="en-GB" sz="2400" dirty="0">
                <a:solidFill>
                  <a:schemeClr val="bg1"/>
                </a:solidFill>
                <a:uFillTx/>
              </a:rPr>
              <a:t>Print  version available for sale </a:t>
            </a:r>
          </a:p>
          <a:p>
            <a:pPr lvl="0" algn="ctr"/>
            <a:r>
              <a:rPr lang="en-GB" sz="2400" dirty="0">
                <a:solidFill>
                  <a:schemeClr val="bg1"/>
                </a:solidFill>
                <a:uFillTx/>
              </a:rPr>
              <a:t>E-book device friendly version available for sale</a:t>
            </a:r>
          </a:p>
          <a:p>
            <a:pPr algn="ctr"/>
            <a:endParaRPr lang="en-GB" sz="2400" dirty="0">
              <a:solidFill>
                <a:schemeClr val="bg1"/>
              </a:solidFill>
              <a:uFillTx/>
            </a:endParaRPr>
          </a:p>
        </p:txBody>
      </p:sp>
      <p:pic>
        <p:nvPicPr>
          <p:cNvPr id="17" name="Picture 2"/>
          <p:cNvPicPr>
            <a:picLocks noChangeAspect="1" noChangeArrowheads="1"/>
          </p:cNvPicPr>
          <p:nvPr/>
        </p:nvPicPr>
        <p:blipFill>
          <a:blip r:embed="rId3" cstate="print"/>
          <a:srcRect/>
          <a:stretch>
            <a:fillRect/>
          </a:stretch>
        </p:blipFill>
        <p:spPr bwMode="auto">
          <a:xfrm>
            <a:off x="7420582" y="0"/>
            <a:ext cx="1723418" cy="864096"/>
          </a:xfrm>
          <a:prstGeom prst="rect">
            <a:avLst/>
          </a:prstGeom>
          <a:noFill/>
          <a:ln>
            <a:noFill/>
          </a:ln>
          <a:effectLst/>
        </p:spPr>
      </p:pic>
      <p:cxnSp>
        <p:nvCxnSpPr>
          <p:cNvPr id="20" name="Straight Connector 19"/>
          <p:cNvCxnSpPr/>
          <p:nvPr/>
        </p:nvCxnSpPr>
        <p:spPr>
          <a:xfrm flipH="1">
            <a:off x="3419872" y="926111"/>
            <a:ext cx="353338" cy="486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508104" y="926111"/>
            <a:ext cx="459382" cy="486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835696" y="2243773"/>
            <a:ext cx="0" cy="432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5" idx="0"/>
          </p:cNvCxnSpPr>
          <p:nvPr/>
        </p:nvCxnSpPr>
        <p:spPr>
          <a:xfrm>
            <a:off x="7344766" y="2243773"/>
            <a:ext cx="0" cy="432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835696" y="4614971"/>
            <a:ext cx="792088" cy="398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444208" y="4614971"/>
            <a:ext cx="576063" cy="39820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000" b="1" dirty="0" smtClean="0">
                <a:solidFill>
                  <a:srgbClr val="7030A0"/>
                </a:solidFill>
                <a:uFillTx/>
              </a:rPr>
              <a:t>The research programme</a:t>
            </a:r>
            <a:endParaRPr lang="en-GB" sz="4000" b="1" dirty="0">
              <a:solidFill>
                <a:srgbClr val="7030A0"/>
              </a:solidFill>
              <a:uFillTx/>
            </a:endParaRPr>
          </a:p>
        </p:txBody>
      </p:sp>
      <p:sp>
        <p:nvSpPr>
          <p:cNvPr id="3" name="Content Placeholder 2"/>
          <p:cNvSpPr>
            <a:spLocks noGrp="1"/>
          </p:cNvSpPr>
          <p:nvPr>
            <p:ph idx="1"/>
          </p:nvPr>
        </p:nvSpPr>
        <p:spPr/>
        <p:txBody>
          <a:bodyPr/>
          <a:lstStyle/>
          <a:p>
            <a:pPr>
              <a:spcBef>
                <a:spcPct val="50000"/>
              </a:spcBef>
              <a:buFontTx/>
              <a:buAutoNum type="arabicPeriod"/>
            </a:pPr>
            <a:r>
              <a:rPr lang="en-GB" dirty="0" smtClean="0">
                <a:solidFill>
                  <a:schemeClr val="bg1">
                    <a:lumMod val="50000"/>
                  </a:schemeClr>
                </a:solidFill>
                <a:uFillTx/>
              </a:rPr>
              <a:t>How policies, processes and mechanisms need to change in order to enable OA publication of monographs?</a:t>
            </a:r>
          </a:p>
          <a:p>
            <a:pPr>
              <a:spcBef>
                <a:spcPct val="50000"/>
              </a:spcBef>
              <a:buFontTx/>
              <a:buAutoNum type="arabicPeriod"/>
            </a:pPr>
            <a:r>
              <a:rPr lang="en-GB" dirty="0" smtClean="0">
                <a:solidFill>
                  <a:schemeClr val="bg1">
                    <a:lumMod val="50000"/>
                  </a:schemeClr>
                </a:solidFill>
                <a:uFillTx/>
              </a:rPr>
              <a:t>What are the measurable effects of a move to OA monographs?</a:t>
            </a:r>
          </a:p>
          <a:p>
            <a:pPr>
              <a:spcBef>
                <a:spcPct val="50000"/>
              </a:spcBef>
              <a:buFontTx/>
              <a:buAutoNum type="arabicPeriod"/>
            </a:pPr>
            <a:r>
              <a:rPr lang="en-GB" dirty="0" smtClean="0">
                <a:solidFill>
                  <a:schemeClr val="bg1">
                    <a:lumMod val="50000"/>
                  </a:schemeClr>
                </a:solidFill>
                <a:uFillTx/>
              </a:rPr>
              <a:t>How do perceptions of OA monograph publication change among participants during the project?</a:t>
            </a:r>
          </a:p>
          <a:p>
            <a:endParaRPr lang="en-GB" dirty="0">
              <a:uFillTx/>
            </a:endParaRPr>
          </a:p>
        </p:txBody>
      </p:sp>
      <p:pic>
        <p:nvPicPr>
          <p:cNvPr id="4" name="Picture 2"/>
          <p:cNvPicPr>
            <a:picLocks noChangeAspect="1" noChangeArrowheads="1"/>
          </p:cNvPicPr>
          <p:nvPr/>
        </p:nvPicPr>
        <p:blipFill>
          <a:blip r:embed="rId3" cstate="print"/>
          <a:srcRect/>
          <a:stretch>
            <a:fillRect/>
          </a:stretch>
        </p:blipFill>
        <p:spPr bwMode="auto">
          <a:xfrm>
            <a:off x="7420582" y="0"/>
            <a:ext cx="1723418" cy="864096"/>
          </a:xfrm>
          <a:prstGeom prst="rect">
            <a:avLst/>
          </a:prstGeom>
          <a:noFill/>
          <a:ln>
            <a:noFill/>
          </a:ln>
          <a:effectLst/>
        </p:spPr>
      </p:pic>
      <p:sp>
        <p:nvSpPr>
          <p:cNvPr id="5" name="Footer Placeholder 4"/>
          <p:cNvSpPr>
            <a:spLocks noGrp="1"/>
          </p:cNvSpPr>
          <p:nvPr>
            <p:ph type="ftr" sz="quarter" idx="11"/>
          </p:nvPr>
        </p:nvSpPr>
        <p:spPr/>
        <p:txBody>
          <a:bodyPr/>
          <a:lstStyle/>
          <a:p>
            <a:r>
              <a:rPr lang="en-GB" sz="2000" dirty="0" smtClean="0">
                <a:uFillTx/>
              </a:rPr>
              <a:t>@</a:t>
            </a:r>
            <a:r>
              <a:rPr lang="en-GB" sz="2000" dirty="0" err="1" smtClean="0">
                <a:uFillTx/>
              </a:rPr>
              <a:t>oapenuk</a:t>
            </a:r>
            <a:r>
              <a:rPr lang="en-GB" sz="2000" dirty="0" smtClean="0">
                <a:uFillTx/>
              </a:rPr>
              <a:t> #</a:t>
            </a:r>
            <a:r>
              <a:rPr lang="en-GB" sz="2000" dirty="0" err="1" smtClean="0">
                <a:uFillTx/>
              </a:rPr>
              <a:t>oapenuk</a:t>
            </a:r>
            <a:endParaRPr lang="en-GB" sz="2000" dirty="0">
              <a:uFillTx/>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Text Box 2"/>
          <p:cNvSpPr txBox="1">
            <a:spLocks noChangeArrowheads="1"/>
          </p:cNvSpPr>
          <p:nvPr/>
        </p:nvSpPr>
        <p:spPr bwMode="auto">
          <a:xfrm>
            <a:off x="5364163" y="6381750"/>
            <a:ext cx="4321175" cy="274638"/>
          </a:xfrm>
          <a:prstGeom prst="rect">
            <a:avLst/>
          </a:prstGeom>
          <a:noFill/>
          <a:ln w="9525">
            <a:noFill/>
            <a:miter lim="800000"/>
          </a:ln>
          <a:effectLst/>
        </p:spPr>
        <p:txBody>
          <a:bodyPr>
            <a:spAutoFit/>
          </a:bodyPr>
          <a:lstStyle/>
          <a:p>
            <a:pPr>
              <a:spcBef>
                <a:spcPct val="50000"/>
              </a:spcBef>
            </a:pPr>
            <a:r>
              <a:rPr lang="en-GB" sz="1200">
                <a:solidFill>
                  <a:schemeClr val="bg1"/>
                </a:solidFill>
                <a:uFillTx/>
              </a:rPr>
              <a:t>http://www.flickr.com/photos/stewart/461099066/</a:t>
            </a:r>
          </a:p>
        </p:txBody>
      </p:sp>
      <p:sp>
        <p:nvSpPr>
          <p:cNvPr id="321539" name="Text Box 3"/>
          <p:cNvSpPr txBox="1">
            <a:spLocks noChangeArrowheads="1"/>
          </p:cNvSpPr>
          <p:nvPr/>
        </p:nvSpPr>
        <p:spPr bwMode="auto">
          <a:xfrm>
            <a:off x="827088" y="4156075"/>
            <a:ext cx="6192837" cy="641350"/>
          </a:xfrm>
          <a:prstGeom prst="rect">
            <a:avLst/>
          </a:prstGeom>
          <a:noFill/>
          <a:ln w="9525">
            <a:noFill/>
            <a:miter lim="800000"/>
          </a:ln>
          <a:effectLst/>
        </p:spPr>
        <p:txBody>
          <a:bodyPr>
            <a:spAutoFit/>
          </a:bodyPr>
          <a:lstStyle/>
          <a:p>
            <a:pPr>
              <a:spcBef>
                <a:spcPct val="50000"/>
              </a:spcBef>
            </a:pPr>
            <a:r>
              <a:rPr lang="en-GB" sz="3600">
                <a:solidFill>
                  <a:schemeClr val="bg1"/>
                </a:solidFill>
                <a:uFillTx/>
              </a:rPr>
              <a:t>OAPEN-UK Research Plan</a:t>
            </a:r>
          </a:p>
        </p:txBody>
      </p:sp>
      <p:sp>
        <p:nvSpPr>
          <p:cNvPr id="321540" name="Text Box 4"/>
          <p:cNvSpPr txBox="1">
            <a:spLocks noChangeArrowheads="1"/>
          </p:cNvSpPr>
          <p:nvPr/>
        </p:nvSpPr>
        <p:spPr bwMode="auto">
          <a:xfrm>
            <a:off x="969963" y="4868863"/>
            <a:ext cx="5292725" cy="366712"/>
          </a:xfrm>
          <a:prstGeom prst="rect">
            <a:avLst/>
          </a:prstGeom>
          <a:noFill/>
          <a:ln w="9525">
            <a:noFill/>
            <a:miter lim="800000"/>
          </a:ln>
          <a:effectLst/>
        </p:spPr>
        <p:txBody>
          <a:bodyPr>
            <a:spAutoFit/>
          </a:bodyPr>
          <a:lstStyle/>
          <a:p>
            <a:pPr>
              <a:spcBef>
                <a:spcPct val="50000"/>
              </a:spcBef>
            </a:pPr>
            <a:r>
              <a:rPr lang="en-GB">
                <a:solidFill>
                  <a:schemeClr val="bg1"/>
                </a:solidFill>
                <a:uFillTx/>
              </a:rPr>
              <a:t>Ellen Collins, Research Information Network</a:t>
            </a:r>
          </a:p>
        </p:txBody>
      </p:sp>
      <p:sp>
        <p:nvSpPr>
          <p:cNvPr id="321541" name="Rectangle 5"/>
          <p:cNvSpPr>
            <a:spLocks noChangeArrowheads="1"/>
          </p:cNvSpPr>
          <p:nvPr/>
        </p:nvSpPr>
        <p:spPr bwMode="auto">
          <a:xfrm>
            <a:off x="0" y="0"/>
            <a:ext cx="9144000" cy="6858000"/>
          </a:xfrm>
          <a:prstGeom prst="rect">
            <a:avLst/>
          </a:prstGeom>
          <a:solidFill>
            <a:schemeClr val="bg1"/>
          </a:solidFill>
          <a:ln w="9525">
            <a:solidFill>
              <a:schemeClr val="tx1"/>
            </a:solidFill>
            <a:miter lim="800000"/>
          </a:ln>
          <a:effectLst/>
        </p:spPr>
        <p:txBody>
          <a:bodyPr wrap="none" anchor="ctr"/>
          <a:lstStyle/>
          <a:p>
            <a:pPr algn="ctr"/>
            <a:endParaRPr lang="en-GB">
              <a:solidFill>
                <a:schemeClr val="bg1"/>
              </a:solidFill>
              <a:uFillTx/>
            </a:endParaRPr>
          </a:p>
        </p:txBody>
      </p:sp>
      <p:sp>
        <p:nvSpPr>
          <p:cNvPr id="321542" name="Text Box 6"/>
          <p:cNvSpPr txBox="1">
            <a:spLocks noChangeArrowheads="1"/>
          </p:cNvSpPr>
          <p:nvPr/>
        </p:nvSpPr>
        <p:spPr bwMode="auto">
          <a:xfrm>
            <a:off x="255840" y="232081"/>
            <a:ext cx="7632700" cy="701675"/>
          </a:xfrm>
          <a:prstGeom prst="rect">
            <a:avLst/>
          </a:prstGeom>
          <a:noFill/>
          <a:ln w="9525">
            <a:noFill/>
            <a:miter lim="800000"/>
          </a:ln>
          <a:effectLst/>
        </p:spPr>
        <p:txBody>
          <a:bodyPr>
            <a:spAutoFit/>
          </a:bodyPr>
          <a:lstStyle/>
          <a:p>
            <a:pPr>
              <a:spcBef>
                <a:spcPct val="50000"/>
              </a:spcBef>
            </a:pPr>
            <a:r>
              <a:rPr lang="en-GB" sz="4000" b="1" dirty="0">
                <a:solidFill>
                  <a:srgbClr val="7030A0"/>
                </a:solidFill>
                <a:uFillTx/>
              </a:rPr>
              <a:t>Research process</a:t>
            </a:r>
          </a:p>
        </p:txBody>
      </p:sp>
      <p:sp>
        <p:nvSpPr>
          <p:cNvPr id="321545" name="Text Box 9"/>
          <p:cNvSpPr txBox="1">
            <a:spLocks noChangeArrowheads="1"/>
          </p:cNvSpPr>
          <p:nvPr/>
        </p:nvSpPr>
        <p:spPr bwMode="auto">
          <a:xfrm>
            <a:off x="7380288" y="3573463"/>
            <a:ext cx="1835150" cy="366712"/>
          </a:xfrm>
          <a:prstGeom prst="rect">
            <a:avLst/>
          </a:prstGeom>
          <a:noFill/>
          <a:ln w="9525">
            <a:noFill/>
            <a:miter lim="800000"/>
          </a:ln>
          <a:effectLst/>
        </p:spPr>
        <p:txBody>
          <a:bodyPr>
            <a:spAutoFit/>
          </a:bodyPr>
          <a:lstStyle/>
          <a:p>
            <a:pPr>
              <a:spcBef>
                <a:spcPct val="50000"/>
              </a:spcBef>
            </a:pPr>
            <a:r>
              <a:rPr lang="en-GB" b="1" dirty="0">
                <a:solidFill>
                  <a:srgbClr val="7030A0"/>
                </a:solidFill>
                <a:uFillTx/>
              </a:rPr>
              <a:t>Initiation</a:t>
            </a:r>
          </a:p>
        </p:txBody>
      </p:sp>
      <p:sp>
        <p:nvSpPr>
          <p:cNvPr id="321546" name="Text Box 10"/>
          <p:cNvSpPr txBox="1">
            <a:spLocks noChangeArrowheads="1"/>
          </p:cNvSpPr>
          <p:nvPr/>
        </p:nvSpPr>
        <p:spPr bwMode="auto">
          <a:xfrm>
            <a:off x="7380288" y="4365625"/>
            <a:ext cx="1835150" cy="366713"/>
          </a:xfrm>
          <a:prstGeom prst="rect">
            <a:avLst/>
          </a:prstGeom>
          <a:noFill/>
          <a:ln w="9525">
            <a:noFill/>
            <a:miter lim="800000"/>
          </a:ln>
          <a:effectLst/>
        </p:spPr>
        <p:txBody>
          <a:bodyPr>
            <a:spAutoFit/>
          </a:bodyPr>
          <a:lstStyle/>
          <a:p>
            <a:pPr>
              <a:spcBef>
                <a:spcPct val="50000"/>
              </a:spcBef>
            </a:pPr>
            <a:r>
              <a:rPr lang="en-GB" b="1" dirty="0">
                <a:solidFill>
                  <a:srgbClr val="7030A0"/>
                </a:solidFill>
                <a:uFillTx/>
              </a:rPr>
              <a:t>Year 1 end</a:t>
            </a:r>
          </a:p>
        </p:txBody>
      </p:sp>
      <p:sp>
        <p:nvSpPr>
          <p:cNvPr id="321547" name="Text Box 11"/>
          <p:cNvSpPr txBox="1">
            <a:spLocks noChangeArrowheads="1"/>
          </p:cNvSpPr>
          <p:nvPr/>
        </p:nvSpPr>
        <p:spPr bwMode="auto">
          <a:xfrm>
            <a:off x="7380288" y="5222875"/>
            <a:ext cx="1835150" cy="366713"/>
          </a:xfrm>
          <a:prstGeom prst="rect">
            <a:avLst/>
          </a:prstGeom>
          <a:noFill/>
          <a:ln w="9525">
            <a:noFill/>
            <a:miter lim="800000"/>
          </a:ln>
          <a:effectLst/>
        </p:spPr>
        <p:txBody>
          <a:bodyPr>
            <a:spAutoFit/>
          </a:bodyPr>
          <a:lstStyle/>
          <a:p>
            <a:pPr>
              <a:spcBef>
                <a:spcPct val="50000"/>
              </a:spcBef>
            </a:pPr>
            <a:r>
              <a:rPr lang="en-GB" b="1" dirty="0">
                <a:solidFill>
                  <a:srgbClr val="7030A0"/>
                </a:solidFill>
                <a:uFillTx/>
              </a:rPr>
              <a:t>Year 2 end</a:t>
            </a:r>
          </a:p>
        </p:txBody>
      </p:sp>
      <p:sp>
        <p:nvSpPr>
          <p:cNvPr id="321548" name="Text Box 12"/>
          <p:cNvSpPr txBox="1">
            <a:spLocks noChangeArrowheads="1"/>
          </p:cNvSpPr>
          <p:nvPr/>
        </p:nvSpPr>
        <p:spPr bwMode="auto">
          <a:xfrm>
            <a:off x="7380288" y="6092825"/>
            <a:ext cx="1835150" cy="366713"/>
          </a:xfrm>
          <a:prstGeom prst="rect">
            <a:avLst/>
          </a:prstGeom>
          <a:noFill/>
          <a:ln w="9525">
            <a:noFill/>
            <a:miter lim="800000"/>
          </a:ln>
          <a:effectLst/>
        </p:spPr>
        <p:txBody>
          <a:bodyPr>
            <a:spAutoFit/>
          </a:bodyPr>
          <a:lstStyle/>
          <a:p>
            <a:pPr>
              <a:spcBef>
                <a:spcPct val="50000"/>
              </a:spcBef>
            </a:pPr>
            <a:r>
              <a:rPr lang="en-GB" b="1" dirty="0">
                <a:solidFill>
                  <a:srgbClr val="7030A0"/>
                </a:solidFill>
                <a:uFillTx/>
              </a:rPr>
              <a:t>Project end</a:t>
            </a:r>
          </a:p>
        </p:txBody>
      </p:sp>
      <p:sp>
        <p:nvSpPr>
          <p:cNvPr id="321556" name="Text Box 20"/>
          <p:cNvSpPr txBox="1">
            <a:spLocks noChangeArrowheads="1"/>
          </p:cNvSpPr>
          <p:nvPr/>
        </p:nvSpPr>
        <p:spPr bwMode="auto">
          <a:xfrm rot="18536034">
            <a:off x="-69849" y="2020887"/>
            <a:ext cx="2735262" cy="366713"/>
          </a:xfrm>
          <a:prstGeom prst="rect">
            <a:avLst/>
          </a:prstGeom>
          <a:noFill/>
          <a:ln w="9525">
            <a:noFill/>
            <a:miter lim="800000"/>
          </a:ln>
          <a:effectLst/>
        </p:spPr>
        <p:txBody>
          <a:bodyPr>
            <a:spAutoFit/>
          </a:bodyPr>
          <a:lstStyle/>
          <a:p>
            <a:pPr>
              <a:spcBef>
                <a:spcPct val="50000"/>
              </a:spcBef>
            </a:pPr>
            <a:r>
              <a:rPr lang="en-GB" dirty="0">
                <a:solidFill>
                  <a:schemeClr val="bg1"/>
                </a:solidFill>
                <a:uFillTx/>
              </a:rPr>
              <a:t>1. Literature review</a:t>
            </a:r>
          </a:p>
        </p:txBody>
      </p:sp>
      <p:sp>
        <p:nvSpPr>
          <p:cNvPr id="321557" name="Text Box 21"/>
          <p:cNvSpPr txBox="1">
            <a:spLocks noChangeArrowheads="1"/>
          </p:cNvSpPr>
          <p:nvPr/>
        </p:nvSpPr>
        <p:spPr bwMode="auto">
          <a:xfrm rot="18536034">
            <a:off x="743744" y="1853407"/>
            <a:ext cx="2820987" cy="641350"/>
          </a:xfrm>
          <a:prstGeom prst="rect">
            <a:avLst/>
          </a:prstGeom>
          <a:noFill/>
          <a:ln w="9525">
            <a:noFill/>
            <a:miter lim="800000"/>
          </a:ln>
          <a:effectLst/>
        </p:spPr>
        <p:txBody>
          <a:bodyPr>
            <a:spAutoFit/>
          </a:bodyPr>
          <a:lstStyle/>
          <a:p>
            <a:pPr>
              <a:spcBef>
                <a:spcPct val="50000"/>
              </a:spcBef>
            </a:pPr>
            <a:r>
              <a:rPr lang="en-GB">
                <a:solidFill>
                  <a:schemeClr val="bg1"/>
                </a:solidFill>
                <a:uFillTx/>
              </a:rPr>
              <a:t>2. Annual benchmarking survey</a:t>
            </a:r>
          </a:p>
        </p:txBody>
      </p:sp>
      <p:sp>
        <p:nvSpPr>
          <p:cNvPr id="321558" name="Text Box 22"/>
          <p:cNvSpPr txBox="1">
            <a:spLocks noChangeArrowheads="1"/>
          </p:cNvSpPr>
          <p:nvPr/>
        </p:nvSpPr>
        <p:spPr bwMode="auto">
          <a:xfrm rot="18536034">
            <a:off x="2083593" y="1955007"/>
            <a:ext cx="2735263" cy="641350"/>
          </a:xfrm>
          <a:prstGeom prst="rect">
            <a:avLst/>
          </a:prstGeom>
          <a:noFill/>
          <a:ln w="9525">
            <a:noFill/>
            <a:miter lim="800000"/>
          </a:ln>
          <a:effectLst/>
        </p:spPr>
        <p:txBody>
          <a:bodyPr>
            <a:spAutoFit/>
          </a:bodyPr>
          <a:lstStyle/>
          <a:p>
            <a:pPr>
              <a:spcBef>
                <a:spcPct val="50000"/>
              </a:spcBef>
            </a:pPr>
            <a:r>
              <a:rPr lang="en-GB">
                <a:solidFill>
                  <a:schemeClr val="bg1"/>
                </a:solidFill>
                <a:uFillTx/>
              </a:rPr>
              <a:t>4. Initial scoping interviews / survey</a:t>
            </a:r>
          </a:p>
        </p:txBody>
      </p:sp>
      <p:sp>
        <p:nvSpPr>
          <p:cNvPr id="321559" name="Text Box 23"/>
          <p:cNvSpPr txBox="1">
            <a:spLocks noChangeArrowheads="1"/>
          </p:cNvSpPr>
          <p:nvPr/>
        </p:nvSpPr>
        <p:spPr bwMode="auto">
          <a:xfrm rot="18536034">
            <a:off x="1441450" y="1949450"/>
            <a:ext cx="2735263" cy="366713"/>
          </a:xfrm>
          <a:prstGeom prst="rect">
            <a:avLst/>
          </a:prstGeom>
          <a:noFill/>
          <a:ln w="9525">
            <a:noFill/>
            <a:miter lim="800000"/>
          </a:ln>
          <a:effectLst/>
        </p:spPr>
        <p:txBody>
          <a:bodyPr>
            <a:spAutoFit/>
          </a:bodyPr>
          <a:lstStyle/>
          <a:p>
            <a:pPr>
              <a:spcBef>
                <a:spcPct val="50000"/>
              </a:spcBef>
            </a:pPr>
            <a:r>
              <a:rPr lang="en-GB">
                <a:solidFill>
                  <a:schemeClr val="bg1"/>
                </a:solidFill>
                <a:uFillTx/>
              </a:rPr>
              <a:t>3. Initial focus groups</a:t>
            </a:r>
          </a:p>
        </p:txBody>
      </p:sp>
      <p:sp>
        <p:nvSpPr>
          <p:cNvPr id="321560" name="Text Box 24"/>
          <p:cNvSpPr txBox="1">
            <a:spLocks noChangeArrowheads="1"/>
          </p:cNvSpPr>
          <p:nvPr/>
        </p:nvSpPr>
        <p:spPr bwMode="auto">
          <a:xfrm rot="18536034">
            <a:off x="3091657" y="1956594"/>
            <a:ext cx="2735262" cy="641350"/>
          </a:xfrm>
          <a:prstGeom prst="rect">
            <a:avLst/>
          </a:prstGeom>
          <a:noFill/>
          <a:ln w="9525">
            <a:noFill/>
            <a:miter lim="800000"/>
          </a:ln>
          <a:effectLst/>
        </p:spPr>
        <p:txBody>
          <a:bodyPr>
            <a:spAutoFit/>
          </a:bodyPr>
          <a:lstStyle/>
          <a:p>
            <a:pPr>
              <a:spcBef>
                <a:spcPct val="50000"/>
              </a:spcBef>
            </a:pPr>
            <a:r>
              <a:rPr lang="en-GB" dirty="0">
                <a:solidFill>
                  <a:schemeClr val="bg1"/>
                </a:solidFill>
                <a:uFillTx/>
              </a:rPr>
              <a:t>5. Quantitative data analysis</a:t>
            </a:r>
          </a:p>
        </p:txBody>
      </p:sp>
      <p:sp>
        <p:nvSpPr>
          <p:cNvPr id="321561" name="Text Box 25"/>
          <p:cNvSpPr txBox="1">
            <a:spLocks noChangeArrowheads="1"/>
          </p:cNvSpPr>
          <p:nvPr/>
        </p:nvSpPr>
        <p:spPr bwMode="auto">
          <a:xfrm rot="18536034">
            <a:off x="3961607" y="1956594"/>
            <a:ext cx="2735262" cy="641350"/>
          </a:xfrm>
          <a:prstGeom prst="rect">
            <a:avLst/>
          </a:prstGeom>
          <a:noFill/>
          <a:ln w="9525">
            <a:noFill/>
            <a:miter lim="800000"/>
          </a:ln>
          <a:effectLst/>
        </p:spPr>
        <p:txBody>
          <a:bodyPr>
            <a:spAutoFit/>
          </a:bodyPr>
          <a:lstStyle/>
          <a:p>
            <a:pPr>
              <a:spcBef>
                <a:spcPct val="50000"/>
              </a:spcBef>
            </a:pPr>
            <a:r>
              <a:rPr lang="en-GB">
                <a:solidFill>
                  <a:schemeClr val="bg1"/>
                </a:solidFill>
                <a:uFillTx/>
              </a:rPr>
              <a:t>6. Annual participant focus groups</a:t>
            </a:r>
          </a:p>
        </p:txBody>
      </p:sp>
      <p:sp>
        <p:nvSpPr>
          <p:cNvPr id="321562" name="Text Box 26"/>
          <p:cNvSpPr txBox="1">
            <a:spLocks noChangeArrowheads="1"/>
          </p:cNvSpPr>
          <p:nvPr/>
        </p:nvSpPr>
        <p:spPr bwMode="auto">
          <a:xfrm rot="18536034">
            <a:off x="4748213" y="2020888"/>
            <a:ext cx="2735262" cy="366712"/>
          </a:xfrm>
          <a:prstGeom prst="rect">
            <a:avLst/>
          </a:prstGeom>
          <a:noFill/>
          <a:ln w="9525">
            <a:noFill/>
            <a:miter lim="800000"/>
          </a:ln>
          <a:effectLst/>
        </p:spPr>
        <p:txBody>
          <a:bodyPr>
            <a:spAutoFit/>
          </a:bodyPr>
          <a:lstStyle/>
          <a:p>
            <a:pPr>
              <a:spcBef>
                <a:spcPct val="50000"/>
              </a:spcBef>
            </a:pPr>
            <a:r>
              <a:rPr lang="en-GB">
                <a:solidFill>
                  <a:schemeClr val="bg1"/>
                </a:solidFill>
                <a:uFillTx/>
              </a:rPr>
              <a:t>7. Planning for year 3</a:t>
            </a:r>
          </a:p>
        </p:txBody>
      </p:sp>
      <p:sp>
        <p:nvSpPr>
          <p:cNvPr id="321563" name="Text Box 27"/>
          <p:cNvSpPr txBox="1">
            <a:spLocks noChangeArrowheads="1"/>
          </p:cNvSpPr>
          <p:nvPr/>
        </p:nvSpPr>
        <p:spPr bwMode="auto">
          <a:xfrm rot="18536034">
            <a:off x="5545932" y="1956594"/>
            <a:ext cx="2735262" cy="641350"/>
          </a:xfrm>
          <a:prstGeom prst="rect">
            <a:avLst/>
          </a:prstGeom>
          <a:noFill/>
          <a:ln w="9525">
            <a:noFill/>
            <a:miter lim="800000"/>
          </a:ln>
          <a:effectLst/>
        </p:spPr>
        <p:txBody>
          <a:bodyPr>
            <a:spAutoFit/>
          </a:bodyPr>
          <a:lstStyle/>
          <a:p>
            <a:pPr>
              <a:spcBef>
                <a:spcPct val="50000"/>
              </a:spcBef>
            </a:pPr>
            <a:r>
              <a:rPr lang="en-GB">
                <a:solidFill>
                  <a:schemeClr val="bg1"/>
                </a:solidFill>
                <a:uFillTx/>
              </a:rPr>
              <a:t>8. Additional year 3 activities</a:t>
            </a:r>
          </a:p>
        </p:txBody>
      </p:sp>
      <p:sp>
        <p:nvSpPr>
          <p:cNvPr id="321564" name="Text Box 28"/>
          <p:cNvSpPr txBox="1">
            <a:spLocks noChangeArrowheads="1"/>
          </p:cNvSpPr>
          <p:nvPr/>
        </p:nvSpPr>
        <p:spPr bwMode="auto">
          <a:xfrm rot="18536034">
            <a:off x="6411118" y="1955007"/>
            <a:ext cx="2735263" cy="641350"/>
          </a:xfrm>
          <a:prstGeom prst="rect">
            <a:avLst/>
          </a:prstGeom>
          <a:noFill/>
          <a:ln w="9525">
            <a:noFill/>
            <a:miter lim="800000"/>
          </a:ln>
          <a:effectLst/>
        </p:spPr>
        <p:txBody>
          <a:bodyPr>
            <a:spAutoFit/>
          </a:bodyPr>
          <a:lstStyle/>
          <a:p>
            <a:pPr>
              <a:spcBef>
                <a:spcPct val="50000"/>
              </a:spcBef>
            </a:pPr>
            <a:r>
              <a:rPr lang="en-GB">
                <a:solidFill>
                  <a:schemeClr val="bg1"/>
                </a:solidFill>
                <a:uFillTx/>
              </a:rPr>
              <a:t>9. Final evaluation and report</a:t>
            </a:r>
          </a:p>
        </p:txBody>
      </p:sp>
      <p:sp>
        <p:nvSpPr>
          <p:cNvPr id="321567" name="Line 31"/>
          <p:cNvSpPr>
            <a:spLocks noChangeShapeType="1"/>
          </p:cNvSpPr>
          <p:nvPr/>
        </p:nvSpPr>
        <p:spPr bwMode="auto">
          <a:xfrm>
            <a:off x="944881" y="3596641"/>
            <a:ext cx="26670" cy="3072448"/>
          </a:xfrm>
          <a:prstGeom prst="line">
            <a:avLst/>
          </a:prstGeom>
          <a:noFill/>
          <a:ln w="9525">
            <a:solidFill>
              <a:schemeClr val="bg1">
                <a:lumMod val="50000"/>
              </a:schemeClr>
            </a:solidFill>
            <a:round/>
          </a:ln>
          <a:effectLst/>
        </p:spPr>
        <p:txBody>
          <a:bodyPr/>
          <a:lstStyle/>
          <a:p>
            <a:endParaRPr lang="en-US">
              <a:uFillTx/>
            </a:endParaRPr>
          </a:p>
        </p:txBody>
      </p:sp>
      <p:sp>
        <p:nvSpPr>
          <p:cNvPr id="321568" name="Line 32"/>
          <p:cNvSpPr>
            <a:spLocks noChangeShapeType="1"/>
          </p:cNvSpPr>
          <p:nvPr/>
        </p:nvSpPr>
        <p:spPr bwMode="auto">
          <a:xfrm>
            <a:off x="2411413" y="3573463"/>
            <a:ext cx="0" cy="3095625"/>
          </a:xfrm>
          <a:prstGeom prst="line">
            <a:avLst/>
          </a:prstGeom>
          <a:noFill/>
          <a:ln w="9525">
            <a:solidFill>
              <a:schemeClr val="bg1">
                <a:lumMod val="50000"/>
              </a:schemeClr>
            </a:solidFill>
            <a:round/>
          </a:ln>
          <a:effectLst/>
        </p:spPr>
        <p:txBody>
          <a:bodyPr/>
          <a:lstStyle/>
          <a:p>
            <a:endParaRPr lang="en-US">
              <a:uFillTx/>
            </a:endParaRPr>
          </a:p>
        </p:txBody>
      </p:sp>
      <p:sp>
        <p:nvSpPr>
          <p:cNvPr id="321569" name="Line 33"/>
          <p:cNvSpPr>
            <a:spLocks noChangeShapeType="1"/>
          </p:cNvSpPr>
          <p:nvPr/>
        </p:nvSpPr>
        <p:spPr bwMode="auto">
          <a:xfrm>
            <a:off x="3203575" y="3546475"/>
            <a:ext cx="0" cy="3122613"/>
          </a:xfrm>
          <a:prstGeom prst="line">
            <a:avLst/>
          </a:prstGeom>
          <a:noFill/>
          <a:ln w="9525">
            <a:solidFill>
              <a:schemeClr val="bg1">
                <a:lumMod val="50000"/>
              </a:schemeClr>
            </a:solidFill>
            <a:round/>
          </a:ln>
          <a:effectLst/>
        </p:spPr>
        <p:txBody>
          <a:bodyPr/>
          <a:lstStyle/>
          <a:p>
            <a:endParaRPr lang="en-US">
              <a:uFillTx/>
            </a:endParaRPr>
          </a:p>
        </p:txBody>
      </p:sp>
      <p:sp>
        <p:nvSpPr>
          <p:cNvPr id="321570" name="Line 34"/>
          <p:cNvSpPr>
            <a:spLocks noChangeShapeType="1"/>
          </p:cNvSpPr>
          <p:nvPr/>
        </p:nvSpPr>
        <p:spPr bwMode="auto">
          <a:xfrm>
            <a:off x="4211638" y="3535711"/>
            <a:ext cx="0" cy="3133377"/>
          </a:xfrm>
          <a:prstGeom prst="line">
            <a:avLst/>
          </a:prstGeom>
          <a:noFill/>
          <a:ln w="9525">
            <a:solidFill>
              <a:schemeClr val="bg1">
                <a:lumMod val="50000"/>
              </a:schemeClr>
            </a:solidFill>
            <a:round/>
          </a:ln>
          <a:effectLst/>
        </p:spPr>
        <p:txBody>
          <a:bodyPr/>
          <a:lstStyle/>
          <a:p>
            <a:endParaRPr lang="en-US">
              <a:uFillTx/>
            </a:endParaRPr>
          </a:p>
        </p:txBody>
      </p:sp>
      <p:sp>
        <p:nvSpPr>
          <p:cNvPr id="321571" name="Line 35"/>
          <p:cNvSpPr>
            <a:spLocks noChangeShapeType="1"/>
          </p:cNvSpPr>
          <p:nvPr/>
        </p:nvSpPr>
        <p:spPr bwMode="auto">
          <a:xfrm>
            <a:off x="5003800" y="3535711"/>
            <a:ext cx="0" cy="3133377"/>
          </a:xfrm>
          <a:prstGeom prst="line">
            <a:avLst/>
          </a:prstGeom>
          <a:noFill/>
          <a:ln w="9525">
            <a:solidFill>
              <a:schemeClr val="bg1">
                <a:lumMod val="50000"/>
              </a:schemeClr>
            </a:solidFill>
            <a:round/>
          </a:ln>
          <a:effectLst/>
        </p:spPr>
        <p:txBody>
          <a:bodyPr/>
          <a:lstStyle/>
          <a:p>
            <a:endParaRPr lang="en-US">
              <a:uFillTx/>
            </a:endParaRPr>
          </a:p>
        </p:txBody>
      </p:sp>
      <p:sp>
        <p:nvSpPr>
          <p:cNvPr id="321572" name="Line 36"/>
          <p:cNvSpPr>
            <a:spLocks noChangeShapeType="1"/>
          </p:cNvSpPr>
          <p:nvPr/>
        </p:nvSpPr>
        <p:spPr bwMode="auto">
          <a:xfrm flipH="1">
            <a:off x="5795962" y="3535711"/>
            <a:ext cx="71437" cy="3133377"/>
          </a:xfrm>
          <a:prstGeom prst="line">
            <a:avLst/>
          </a:prstGeom>
          <a:noFill/>
          <a:ln w="9525">
            <a:solidFill>
              <a:schemeClr val="bg1">
                <a:lumMod val="50000"/>
              </a:schemeClr>
            </a:solidFill>
            <a:round/>
          </a:ln>
          <a:effectLst/>
        </p:spPr>
        <p:txBody>
          <a:bodyPr/>
          <a:lstStyle/>
          <a:p>
            <a:endParaRPr lang="en-US">
              <a:uFillTx/>
            </a:endParaRPr>
          </a:p>
        </p:txBody>
      </p:sp>
      <p:sp>
        <p:nvSpPr>
          <p:cNvPr id="321573" name="Line 37"/>
          <p:cNvSpPr>
            <a:spLocks noChangeShapeType="1"/>
          </p:cNvSpPr>
          <p:nvPr/>
        </p:nvSpPr>
        <p:spPr bwMode="auto">
          <a:xfrm>
            <a:off x="6588125" y="3535711"/>
            <a:ext cx="0" cy="3322289"/>
          </a:xfrm>
          <a:prstGeom prst="line">
            <a:avLst/>
          </a:prstGeom>
          <a:noFill/>
          <a:ln w="9525">
            <a:solidFill>
              <a:schemeClr val="bg1">
                <a:lumMod val="50000"/>
              </a:schemeClr>
            </a:solidFill>
            <a:round/>
          </a:ln>
          <a:effectLst/>
        </p:spPr>
        <p:txBody>
          <a:bodyPr/>
          <a:lstStyle/>
          <a:p>
            <a:endParaRPr lang="en-US">
              <a:uFillTx/>
            </a:endParaRPr>
          </a:p>
        </p:txBody>
      </p:sp>
      <p:sp>
        <p:nvSpPr>
          <p:cNvPr id="321574" name="Line 38"/>
          <p:cNvSpPr>
            <a:spLocks noChangeShapeType="1"/>
          </p:cNvSpPr>
          <p:nvPr/>
        </p:nvSpPr>
        <p:spPr bwMode="auto">
          <a:xfrm>
            <a:off x="1763713" y="3601205"/>
            <a:ext cx="0" cy="3067883"/>
          </a:xfrm>
          <a:prstGeom prst="line">
            <a:avLst/>
          </a:prstGeom>
          <a:noFill/>
          <a:ln w="9525">
            <a:solidFill>
              <a:schemeClr val="bg1">
                <a:lumMod val="50000"/>
              </a:schemeClr>
            </a:solidFill>
            <a:round/>
          </a:ln>
          <a:effectLst/>
        </p:spPr>
        <p:txBody>
          <a:bodyPr/>
          <a:lstStyle/>
          <a:p>
            <a:endParaRPr lang="en-US">
              <a:uFillTx/>
            </a:endParaRPr>
          </a:p>
        </p:txBody>
      </p:sp>
      <p:sp>
        <p:nvSpPr>
          <p:cNvPr id="321575" name="AutoShape 39"/>
          <p:cNvSpPr>
            <a:spLocks noChangeArrowheads="1"/>
          </p:cNvSpPr>
          <p:nvPr/>
        </p:nvSpPr>
        <p:spPr bwMode="auto">
          <a:xfrm>
            <a:off x="370706" y="3601205"/>
            <a:ext cx="647700" cy="3024187"/>
          </a:xfrm>
          <a:prstGeom prst="downArrow">
            <a:avLst>
              <a:gd name="adj1" fmla="val 50000"/>
              <a:gd name="adj2" fmla="val 116728"/>
            </a:avLst>
          </a:prstGeom>
          <a:solidFill>
            <a:srgbClr val="7030A0"/>
          </a:solidFill>
          <a:ln w="9525">
            <a:noFill/>
            <a:miter lim="800000"/>
          </a:ln>
          <a:effectLst/>
        </p:spPr>
        <p:txBody>
          <a:bodyPr wrap="none" anchor="ctr"/>
          <a:lstStyle/>
          <a:p>
            <a:endParaRPr lang="en-US">
              <a:uFillTx/>
            </a:endParaRPr>
          </a:p>
        </p:txBody>
      </p:sp>
      <p:sp>
        <p:nvSpPr>
          <p:cNvPr id="321576" name="Oval 40"/>
          <p:cNvSpPr>
            <a:spLocks noChangeArrowheads="1"/>
          </p:cNvSpPr>
          <p:nvPr/>
        </p:nvSpPr>
        <p:spPr bwMode="auto">
          <a:xfrm>
            <a:off x="1187450" y="3573463"/>
            <a:ext cx="433388" cy="433387"/>
          </a:xfrm>
          <a:prstGeom prst="ellipse">
            <a:avLst/>
          </a:prstGeom>
          <a:solidFill>
            <a:srgbClr val="7030A0"/>
          </a:solidFill>
          <a:ln w="9525">
            <a:noFill/>
            <a:round/>
          </a:ln>
          <a:effectLst/>
        </p:spPr>
        <p:txBody>
          <a:bodyPr wrap="none" anchor="ctr"/>
          <a:lstStyle/>
          <a:p>
            <a:endParaRPr lang="en-US">
              <a:uFillTx/>
            </a:endParaRPr>
          </a:p>
        </p:txBody>
      </p:sp>
      <p:sp>
        <p:nvSpPr>
          <p:cNvPr id="321581" name="Oval 45"/>
          <p:cNvSpPr>
            <a:spLocks noChangeArrowheads="1"/>
          </p:cNvSpPr>
          <p:nvPr/>
        </p:nvSpPr>
        <p:spPr bwMode="auto">
          <a:xfrm>
            <a:off x="1185863" y="4365625"/>
            <a:ext cx="433387" cy="433388"/>
          </a:xfrm>
          <a:prstGeom prst="ellipse">
            <a:avLst/>
          </a:prstGeom>
          <a:solidFill>
            <a:srgbClr val="7030A0"/>
          </a:solidFill>
          <a:ln w="9525">
            <a:noFill/>
            <a:round/>
          </a:ln>
          <a:effectLst/>
        </p:spPr>
        <p:txBody>
          <a:bodyPr wrap="none" anchor="ctr"/>
          <a:lstStyle/>
          <a:p>
            <a:endParaRPr lang="en-US">
              <a:uFillTx/>
            </a:endParaRPr>
          </a:p>
        </p:txBody>
      </p:sp>
      <p:sp>
        <p:nvSpPr>
          <p:cNvPr id="321582" name="Oval 46"/>
          <p:cNvSpPr>
            <a:spLocks noChangeArrowheads="1"/>
          </p:cNvSpPr>
          <p:nvPr/>
        </p:nvSpPr>
        <p:spPr bwMode="auto">
          <a:xfrm>
            <a:off x="1185863" y="5156200"/>
            <a:ext cx="433387" cy="433388"/>
          </a:xfrm>
          <a:prstGeom prst="ellipse">
            <a:avLst/>
          </a:prstGeom>
          <a:solidFill>
            <a:srgbClr val="7030A0"/>
          </a:solidFill>
          <a:ln w="9525">
            <a:noFill/>
            <a:round/>
          </a:ln>
          <a:effectLst/>
        </p:spPr>
        <p:txBody>
          <a:bodyPr wrap="none" anchor="ctr"/>
          <a:lstStyle/>
          <a:p>
            <a:endParaRPr lang="en-US">
              <a:uFillTx/>
            </a:endParaRPr>
          </a:p>
        </p:txBody>
      </p:sp>
      <p:sp>
        <p:nvSpPr>
          <p:cNvPr id="321583" name="Oval 47"/>
          <p:cNvSpPr>
            <a:spLocks noChangeArrowheads="1"/>
          </p:cNvSpPr>
          <p:nvPr/>
        </p:nvSpPr>
        <p:spPr bwMode="auto">
          <a:xfrm>
            <a:off x="1185863" y="6021388"/>
            <a:ext cx="433387" cy="433387"/>
          </a:xfrm>
          <a:prstGeom prst="ellipse">
            <a:avLst/>
          </a:prstGeom>
          <a:solidFill>
            <a:srgbClr val="7030A0"/>
          </a:solidFill>
          <a:ln w="9525">
            <a:noFill/>
            <a:round/>
          </a:ln>
          <a:effectLst/>
        </p:spPr>
        <p:txBody>
          <a:bodyPr wrap="none" anchor="ctr"/>
          <a:lstStyle/>
          <a:p>
            <a:endParaRPr lang="en-US">
              <a:uFillTx/>
            </a:endParaRPr>
          </a:p>
        </p:txBody>
      </p:sp>
      <p:sp>
        <p:nvSpPr>
          <p:cNvPr id="321584" name="Oval 48"/>
          <p:cNvSpPr>
            <a:spLocks noChangeArrowheads="1"/>
          </p:cNvSpPr>
          <p:nvPr/>
        </p:nvSpPr>
        <p:spPr bwMode="auto">
          <a:xfrm>
            <a:off x="1906588" y="3573463"/>
            <a:ext cx="433387" cy="433387"/>
          </a:xfrm>
          <a:prstGeom prst="ellipse">
            <a:avLst/>
          </a:prstGeom>
          <a:solidFill>
            <a:srgbClr val="7030A0"/>
          </a:solidFill>
          <a:ln w="9525">
            <a:noFill/>
            <a:round/>
          </a:ln>
          <a:effectLst/>
        </p:spPr>
        <p:txBody>
          <a:bodyPr wrap="none" anchor="ctr"/>
          <a:lstStyle/>
          <a:p>
            <a:endParaRPr lang="en-US">
              <a:uFillTx/>
            </a:endParaRPr>
          </a:p>
        </p:txBody>
      </p:sp>
      <p:sp>
        <p:nvSpPr>
          <p:cNvPr id="321585" name="Oval 49"/>
          <p:cNvSpPr>
            <a:spLocks noChangeArrowheads="1"/>
          </p:cNvSpPr>
          <p:nvPr/>
        </p:nvSpPr>
        <p:spPr bwMode="auto">
          <a:xfrm>
            <a:off x="2635003" y="3573463"/>
            <a:ext cx="433388" cy="433387"/>
          </a:xfrm>
          <a:prstGeom prst="ellipse">
            <a:avLst/>
          </a:prstGeom>
          <a:solidFill>
            <a:srgbClr val="7030A0"/>
          </a:solidFill>
          <a:ln w="9525">
            <a:noFill/>
            <a:round/>
          </a:ln>
          <a:effectLst/>
        </p:spPr>
        <p:txBody>
          <a:bodyPr wrap="none" anchor="ctr"/>
          <a:lstStyle/>
          <a:p>
            <a:endParaRPr lang="en-US">
              <a:uFillTx/>
            </a:endParaRPr>
          </a:p>
        </p:txBody>
      </p:sp>
      <p:sp>
        <p:nvSpPr>
          <p:cNvPr id="321586" name="Oval 50"/>
          <p:cNvSpPr>
            <a:spLocks noChangeArrowheads="1"/>
          </p:cNvSpPr>
          <p:nvPr/>
        </p:nvSpPr>
        <p:spPr bwMode="auto">
          <a:xfrm>
            <a:off x="3419475" y="3573463"/>
            <a:ext cx="433388" cy="433387"/>
          </a:xfrm>
          <a:prstGeom prst="ellipse">
            <a:avLst/>
          </a:prstGeom>
          <a:solidFill>
            <a:srgbClr val="7030A0"/>
          </a:solidFill>
          <a:ln w="9525">
            <a:noFill/>
            <a:round/>
          </a:ln>
          <a:effectLst/>
        </p:spPr>
        <p:txBody>
          <a:bodyPr wrap="none" anchor="ctr"/>
          <a:lstStyle/>
          <a:p>
            <a:endParaRPr lang="en-US">
              <a:uFillTx/>
            </a:endParaRPr>
          </a:p>
        </p:txBody>
      </p:sp>
      <p:sp>
        <p:nvSpPr>
          <p:cNvPr id="321587" name="Oval 51"/>
          <p:cNvSpPr>
            <a:spLocks noChangeArrowheads="1"/>
          </p:cNvSpPr>
          <p:nvPr/>
        </p:nvSpPr>
        <p:spPr bwMode="auto">
          <a:xfrm>
            <a:off x="3419475" y="4365625"/>
            <a:ext cx="433388" cy="433388"/>
          </a:xfrm>
          <a:prstGeom prst="ellipse">
            <a:avLst/>
          </a:prstGeom>
          <a:solidFill>
            <a:srgbClr val="7030A0"/>
          </a:solidFill>
          <a:ln w="9525">
            <a:noFill/>
            <a:round/>
          </a:ln>
          <a:effectLst/>
        </p:spPr>
        <p:txBody>
          <a:bodyPr wrap="none" anchor="ctr"/>
          <a:lstStyle/>
          <a:p>
            <a:endParaRPr lang="en-US">
              <a:uFillTx/>
            </a:endParaRPr>
          </a:p>
        </p:txBody>
      </p:sp>
      <p:sp>
        <p:nvSpPr>
          <p:cNvPr id="321588" name="Oval 52"/>
          <p:cNvSpPr>
            <a:spLocks noChangeArrowheads="1"/>
          </p:cNvSpPr>
          <p:nvPr/>
        </p:nvSpPr>
        <p:spPr bwMode="auto">
          <a:xfrm>
            <a:off x="3419475" y="5156200"/>
            <a:ext cx="433388" cy="433388"/>
          </a:xfrm>
          <a:prstGeom prst="ellipse">
            <a:avLst/>
          </a:prstGeom>
          <a:solidFill>
            <a:srgbClr val="7030A0"/>
          </a:solidFill>
          <a:ln w="9525">
            <a:noFill/>
            <a:round/>
          </a:ln>
          <a:effectLst/>
        </p:spPr>
        <p:txBody>
          <a:bodyPr wrap="none" anchor="ctr"/>
          <a:lstStyle/>
          <a:p>
            <a:endParaRPr lang="en-US">
              <a:uFillTx/>
            </a:endParaRPr>
          </a:p>
        </p:txBody>
      </p:sp>
      <p:sp>
        <p:nvSpPr>
          <p:cNvPr id="321589" name="Oval 53"/>
          <p:cNvSpPr>
            <a:spLocks noChangeArrowheads="1"/>
          </p:cNvSpPr>
          <p:nvPr/>
        </p:nvSpPr>
        <p:spPr bwMode="auto">
          <a:xfrm>
            <a:off x="3419475" y="6021388"/>
            <a:ext cx="433388" cy="433387"/>
          </a:xfrm>
          <a:prstGeom prst="ellipse">
            <a:avLst/>
          </a:prstGeom>
          <a:solidFill>
            <a:srgbClr val="7030A0"/>
          </a:solidFill>
          <a:ln w="9525">
            <a:noFill/>
            <a:round/>
          </a:ln>
          <a:effectLst/>
        </p:spPr>
        <p:txBody>
          <a:bodyPr wrap="none" anchor="ctr"/>
          <a:lstStyle/>
          <a:p>
            <a:endParaRPr lang="en-US">
              <a:uFillTx/>
            </a:endParaRPr>
          </a:p>
        </p:txBody>
      </p:sp>
      <p:sp>
        <p:nvSpPr>
          <p:cNvPr id="321590" name="Oval 54"/>
          <p:cNvSpPr>
            <a:spLocks noChangeArrowheads="1"/>
          </p:cNvSpPr>
          <p:nvPr/>
        </p:nvSpPr>
        <p:spPr bwMode="auto">
          <a:xfrm>
            <a:off x="4356100" y="4365625"/>
            <a:ext cx="433388" cy="433388"/>
          </a:xfrm>
          <a:prstGeom prst="ellipse">
            <a:avLst/>
          </a:prstGeom>
          <a:solidFill>
            <a:srgbClr val="7030A0"/>
          </a:solidFill>
          <a:ln w="9525">
            <a:noFill/>
            <a:round/>
          </a:ln>
          <a:effectLst/>
        </p:spPr>
        <p:txBody>
          <a:bodyPr wrap="none" anchor="ctr"/>
          <a:lstStyle/>
          <a:p>
            <a:endParaRPr lang="en-US">
              <a:uFillTx/>
            </a:endParaRPr>
          </a:p>
        </p:txBody>
      </p:sp>
      <p:sp>
        <p:nvSpPr>
          <p:cNvPr id="321591" name="Oval 55"/>
          <p:cNvSpPr>
            <a:spLocks noChangeArrowheads="1"/>
          </p:cNvSpPr>
          <p:nvPr/>
        </p:nvSpPr>
        <p:spPr bwMode="auto">
          <a:xfrm>
            <a:off x="4356100" y="5156200"/>
            <a:ext cx="433388" cy="433388"/>
          </a:xfrm>
          <a:prstGeom prst="ellipse">
            <a:avLst/>
          </a:prstGeom>
          <a:solidFill>
            <a:srgbClr val="7030A0"/>
          </a:solidFill>
          <a:ln w="9525">
            <a:noFill/>
            <a:round/>
          </a:ln>
          <a:effectLst/>
        </p:spPr>
        <p:txBody>
          <a:bodyPr wrap="none" anchor="ctr"/>
          <a:lstStyle/>
          <a:p>
            <a:endParaRPr lang="en-US">
              <a:uFillTx/>
            </a:endParaRPr>
          </a:p>
        </p:txBody>
      </p:sp>
      <p:sp>
        <p:nvSpPr>
          <p:cNvPr id="321592" name="Oval 56"/>
          <p:cNvSpPr>
            <a:spLocks noChangeArrowheads="1"/>
          </p:cNvSpPr>
          <p:nvPr/>
        </p:nvSpPr>
        <p:spPr bwMode="auto">
          <a:xfrm>
            <a:off x="5148263" y="4724400"/>
            <a:ext cx="433387" cy="433388"/>
          </a:xfrm>
          <a:prstGeom prst="ellipse">
            <a:avLst/>
          </a:prstGeom>
          <a:solidFill>
            <a:srgbClr val="7030A0"/>
          </a:solidFill>
          <a:ln w="9525">
            <a:noFill/>
            <a:round/>
          </a:ln>
          <a:effectLst/>
        </p:spPr>
        <p:txBody>
          <a:bodyPr wrap="none" anchor="ctr"/>
          <a:lstStyle/>
          <a:p>
            <a:endParaRPr lang="en-US">
              <a:uFillTx/>
            </a:endParaRPr>
          </a:p>
        </p:txBody>
      </p:sp>
      <p:sp>
        <p:nvSpPr>
          <p:cNvPr id="321594" name="Oval 58"/>
          <p:cNvSpPr>
            <a:spLocks noChangeArrowheads="1"/>
          </p:cNvSpPr>
          <p:nvPr/>
        </p:nvSpPr>
        <p:spPr bwMode="auto">
          <a:xfrm>
            <a:off x="6804025" y="6092825"/>
            <a:ext cx="433388" cy="433388"/>
          </a:xfrm>
          <a:prstGeom prst="ellipse">
            <a:avLst/>
          </a:prstGeom>
          <a:solidFill>
            <a:srgbClr val="7030A0"/>
          </a:solidFill>
          <a:ln w="9525">
            <a:noFill/>
            <a:round/>
          </a:ln>
          <a:effectLst/>
        </p:spPr>
        <p:txBody>
          <a:bodyPr wrap="none" anchor="ctr"/>
          <a:lstStyle/>
          <a:p>
            <a:endParaRPr lang="en-US">
              <a:uFillTx/>
            </a:endParaRPr>
          </a:p>
        </p:txBody>
      </p:sp>
      <p:sp>
        <p:nvSpPr>
          <p:cNvPr id="321595" name="AutoShape 59"/>
          <p:cNvSpPr>
            <a:spLocks noChangeArrowheads="1"/>
          </p:cNvSpPr>
          <p:nvPr/>
        </p:nvSpPr>
        <p:spPr bwMode="auto">
          <a:xfrm>
            <a:off x="5867400" y="5229225"/>
            <a:ext cx="720725" cy="1366838"/>
          </a:xfrm>
          <a:prstGeom prst="downArrow">
            <a:avLst>
              <a:gd name="adj1" fmla="val 50000"/>
              <a:gd name="adj2" fmla="val 47412"/>
            </a:avLst>
          </a:prstGeom>
          <a:solidFill>
            <a:srgbClr val="7030A0"/>
          </a:solidFill>
          <a:ln w="9525">
            <a:noFill/>
            <a:miter lim="800000"/>
          </a:ln>
          <a:effectLst/>
        </p:spPr>
        <p:txBody>
          <a:bodyPr wrap="none" anchor="ctr"/>
          <a:lstStyle/>
          <a:p>
            <a:endParaRPr lang="en-US">
              <a:uFillTx/>
            </a:endParaRPr>
          </a:p>
        </p:txBody>
      </p:sp>
      <p:pic>
        <p:nvPicPr>
          <p:cNvPr id="44" name="Picture 43"/>
          <p:cNvPicPr>
            <a:picLocks noChangeAspect="1"/>
          </p:cNvPicPr>
          <p:nvPr/>
        </p:nvPicPr>
        <p:blipFill>
          <a:blip r:embed="rId3"/>
          <a:stretch>
            <a:fillRect/>
          </a:stretch>
        </p:blipFill>
        <p:spPr>
          <a:xfrm>
            <a:off x="6858000" y="11419"/>
            <a:ext cx="2286000" cy="1143000"/>
          </a:xfrm>
          <a:prstGeom prst="rect">
            <a:avLst/>
          </a:prstGeom>
        </p:spPr>
      </p:pic>
      <p:sp>
        <p:nvSpPr>
          <p:cNvPr id="45" name="Text Box 20"/>
          <p:cNvSpPr txBox="1">
            <a:spLocks noChangeArrowheads="1"/>
          </p:cNvSpPr>
          <p:nvPr/>
        </p:nvSpPr>
        <p:spPr bwMode="auto">
          <a:xfrm rot="18536034">
            <a:off x="114981" y="2173287"/>
            <a:ext cx="2735262" cy="366713"/>
          </a:xfrm>
          <a:prstGeom prst="rect">
            <a:avLst/>
          </a:prstGeom>
          <a:noFill/>
          <a:ln w="9525">
            <a:noFill/>
            <a:miter lim="800000"/>
          </a:ln>
          <a:effectLst/>
        </p:spPr>
        <p:txBody>
          <a:bodyPr>
            <a:spAutoFit/>
          </a:bodyPr>
          <a:lstStyle/>
          <a:p>
            <a:pPr>
              <a:spcBef>
                <a:spcPct val="50000"/>
              </a:spcBef>
            </a:pPr>
            <a:r>
              <a:rPr lang="en-GB" b="1" dirty="0">
                <a:solidFill>
                  <a:schemeClr val="bg1">
                    <a:lumMod val="50000"/>
                  </a:schemeClr>
                </a:solidFill>
                <a:uFillTx/>
              </a:rPr>
              <a:t>1. Literature review</a:t>
            </a:r>
          </a:p>
        </p:txBody>
      </p:sp>
      <p:sp>
        <p:nvSpPr>
          <p:cNvPr id="46" name="Text Box 21"/>
          <p:cNvSpPr txBox="1">
            <a:spLocks noChangeArrowheads="1"/>
          </p:cNvSpPr>
          <p:nvPr/>
        </p:nvSpPr>
        <p:spPr bwMode="auto">
          <a:xfrm rot="18536034">
            <a:off x="928574" y="2005807"/>
            <a:ext cx="2820987" cy="641350"/>
          </a:xfrm>
          <a:prstGeom prst="rect">
            <a:avLst/>
          </a:prstGeom>
          <a:noFill/>
          <a:ln w="9525">
            <a:noFill/>
            <a:miter lim="800000"/>
          </a:ln>
          <a:effectLst/>
        </p:spPr>
        <p:txBody>
          <a:bodyPr>
            <a:spAutoFit/>
          </a:bodyPr>
          <a:lstStyle/>
          <a:p>
            <a:pPr>
              <a:spcBef>
                <a:spcPct val="50000"/>
              </a:spcBef>
            </a:pPr>
            <a:r>
              <a:rPr lang="en-GB" b="1" dirty="0">
                <a:solidFill>
                  <a:schemeClr val="bg1">
                    <a:lumMod val="50000"/>
                  </a:schemeClr>
                </a:solidFill>
                <a:uFillTx/>
              </a:rPr>
              <a:t>2. Annual benchmarking survey</a:t>
            </a:r>
          </a:p>
        </p:txBody>
      </p:sp>
      <p:sp>
        <p:nvSpPr>
          <p:cNvPr id="47" name="Text Box 22"/>
          <p:cNvSpPr txBox="1">
            <a:spLocks noChangeArrowheads="1"/>
          </p:cNvSpPr>
          <p:nvPr/>
        </p:nvSpPr>
        <p:spPr bwMode="auto">
          <a:xfrm rot="18536034">
            <a:off x="2268423" y="2107407"/>
            <a:ext cx="2735263" cy="641350"/>
          </a:xfrm>
          <a:prstGeom prst="rect">
            <a:avLst/>
          </a:prstGeom>
          <a:noFill/>
          <a:ln w="9525">
            <a:noFill/>
            <a:miter lim="800000"/>
          </a:ln>
          <a:effectLst/>
        </p:spPr>
        <p:txBody>
          <a:bodyPr>
            <a:spAutoFit/>
          </a:bodyPr>
          <a:lstStyle/>
          <a:p>
            <a:pPr>
              <a:spcBef>
                <a:spcPct val="50000"/>
              </a:spcBef>
            </a:pPr>
            <a:r>
              <a:rPr lang="en-GB" b="1" dirty="0">
                <a:solidFill>
                  <a:schemeClr val="bg1">
                    <a:lumMod val="50000"/>
                  </a:schemeClr>
                </a:solidFill>
                <a:uFillTx/>
              </a:rPr>
              <a:t>4. Initial scoping interviews / survey</a:t>
            </a:r>
          </a:p>
        </p:txBody>
      </p:sp>
      <p:sp>
        <p:nvSpPr>
          <p:cNvPr id="48" name="Text Box 23"/>
          <p:cNvSpPr txBox="1">
            <a:spLocks noChangeArrowheads="1"/>
          </p:cNvSpPr>
          <p:nvPr/>
        </p:nvSpPr>
        <p:spPr bwMode="auto">
          <a:xfrm rot="18536034">
            <a:off x="1626280" y="2101850"/>
            <a:ext cx="2735263" cy="366713"/>
          </a:xfrm>
          <a:prstGeom prst="rect">
            <a:avLst/>
          </a:prstGeom>
          <a:noFill/>
          <a:ln w="9525">
            <a:noFill/>
            <a:miter lim="800000"/>
          </a:ln>
          <a:effectLst/>
        </p:spPr>
        <p:txBody>
          <a:bodyPr>
            <a:spAutoFit/>
          </a:bodyPr>
          <a:lstStyle/>
          <a:p>
            <a:pPr>
              <a:spcBef>
                <a:spcPct val="50000"/>
              </a:spcBef>
            </a:pPr>
            <a:r>
              <a:rPr lang="en-GB" b="1">
                <a:solidFill>
                  <a:schemeClr val="bg1">
                    <a:lumMod val="50000"/>
                  </a:schemeClr>
                </a:solidFill>
                <a:uFillTx/>
              </a:rPr>
              <a:t>3. Initial focus groups</a:t>
            </a:r>
          </a:p>
        </p:txBody>
      </p:sp>
      <p:sp>
        <p:nvSpPr>
          <p:cNvPr id="49" name="Text Box 24"/>
          <p:cNvSpPr txBox="1">
            <a:spLocks noChangeArrowheads="1"/>
          </p:cNvSpPr>
          <p:nvPr/>
        </p:nvSpPr>
        <p:spPr bwMode="auto">
          <a:xfrm rot="18536034">
            <a:off x="3276487" y="2108994"/>
            <a:ext cx="2735262" cy="641350"/>
          </a:xfrm>
          <a:prstGeom prst="rect">
            <a:avLst/>
          </a:prstGeom>
          <a:noFill/>
          <a:ln w="9525">
            <a:noFill/>
            <a:miter lim="800000"/>
          </a:ln>
          <a:effectLst/>
        </p:spPr>
        <p:txBody>
          <a:bodyPr>
            <a:spAutoFit/>
          </a:bodyPr>
          <a:lstStyle/>
          <a:p>
            <a:pPr>
              <a:spcBef>
                <a:spcPct val="50000"/>
              </a:spcBef>
            </a:pPr>
            <a:r>
              <a:rPr lang="en-GB" b="1">
                <a:solidFill>
                  <a:schemeClr val="bg1">
                    <a:lumMod val="50000"/>
                  </a:schemeClr>
                </a:solidFill>
                <a:uFillTx/>
              </a:rPr>
              <a:t>5. Quantitative data analysis</a:t>
            </a:r>
          </a:p>
        </p:txBody>
      </p:sp>
      <p:sp>
        <p:nvSpPr>
          <p:cNvPr id="50" name="Text Box 25"/>
          <p:cNvSpPr txBox="1">
            <a:spLocks noChangeArrowheads="1"/>
          </p:cNvSpPr>
          <p:nvPr/>
        </p:nvSpPr>
        <p:spPr bwMode="auto">
          <a:xfrm rot="18536034">
            <a:off x="4146437" y="2108994"/>
            <a:ext cx="2735262" cy="641350"/>
          </a:xfrm>
          <a:prstGeom prst="rect">
            <a:avLst/>
          </a:prstGeom>
          <a:noFill/>
          <a:ln w="9525">
            <a:noFill/>
            <a:miter lim="800000"/>
          </a:ln>
          <a:effectLst/>
        </p:spPr>
        <p:txBody>
          <a:bodyPr>
            <a:spAutoFit/>
          </a:bodyPr>
          <a:lstStyle/>
          <a:p>
            <a:pPr>
              <a:spcBef>
                <a:spcPct val="50000"/>
              </a:spcBef>
            </a:pPr>
            <a:r>
              <a:rPr lang="en-GB" b="1">
                <a:solidFill>
                  <a:schemeClr val="bg1">
                    <a:lumMod val="50000"/>
                  </a:schemeClr>
                </a:solidFill>
                <a:uFillTx/>
              </a:rPr>
              <a:t>6. Annual participant focus groups</a:t>
            </a:r>
          </a:p>
        </p:txBody>
      </p:sp>
      <p:sp>
        <p:nvSpPr>
          <p:cNvPr id="51" name="Text Box 26"/>
          <p:cNvSpPr txBox="1">
            <a:spLocks noChangeArrowheads="1"/>
          </p:cNvSpPr>
          <p:nvPr/>
        </p:nvSpPr>
        <p:spPr bwMode="auto">
          <a:xfrm rot="18536034">
            <a:off x="4933043" y="2173288"/>
            <a:ext cx="2735262" cy="366712"/>
          </a:xfrm>
          <a:prstGeom prst="rect">
            <a:avLst/>
          </a:prstGeom>
          <a:noFill/>
          <a:ln w="9525">
            <a:noFill/>
            <a:miter lim="800000"/>
          </a:ln>
          <a:effectLst/>
        </p:spPr>
        <p:txBody>
          <a:bodyPr>
            <a:spAutoFit/>
          </a:bodyPr>
          <a:lstStyle/>
          <a:p>
            <a:pPr>
              <a:spcBef>
                <a:spcPct val="50000"/>
              </a:spcBef>
            </a:pPr>
            <a:r>
              <a:rPr lang="en-GB" b="1">
                <a:solidFill>
                  <a:schemeClr val="bg1">
                    <a:lumMod val="50000"/>
                  </a:schemeClr>
                </a:solidFill>
                <a:uFillTx/>
              </a:rPr>
              <a:t>7. Planning for year 3</a:t>
            </a:r>
          </a:p>
        </p:txBody>
      </p:sp>
      <p:sp>
        <p:nvSpPr>
          <p:cNvPr id="52" name="Text Box 27"/>
          <p:cNvSpPr txBox="1">
            <a:spLocks noChangeArrowheads="1"/>
          </p:cNvSpPr>
          <p:nvPr/>
        </p:nvSpPr>
        <p:spPr bwMode="auto">
          <a:xfrm rot="18536034">
            <a:off x="5730762" y="2108994"/>
            <a:ext cx="2735262" cy="641350"/>
          </a:xfrm>
          <a:prstGeom prst="rect">
            <a:avLst/>
          </a:prstGeom>
          <a:noFill/>
          <a:ln w="9525">
            <a:noFill/>
            <a:miter lim="800000"/>
          </a:ln>
          <a:effectLst/>
        </p:spPr>
        <p:txBody>
          <a:bodyPr>
            <a:spAutoFit/>
          </a:bodyPr>
          <a:lstStyle/>
          <a:p>
            <a:pPr>
              <a:spcBef>
                <a:spcPct val="50000"/>
              </a:spcBef>
            </a:pPr>
            <a:r>
              <a:rPr lang="en-GB" b="1">
                <a:solidFill>
                  <a:schemeClr val="bg1">
                    <a:lumMod val="50000"/>
                  </a:schemeClr>
                </a:solidFill>
                <a:uFillTx/>
              </a:rPr>
              <a:t>8. Additional year 3 activities</a:t>
            </a:r>
          </a:p>
        </p:txBody>
      </p:sp>
      <p:sp>
        <p:nvSpPr>
          <p:cNvPr id="53" name="Text Box 28"/>
          <p:cNvSpPr txBox="1">
            <a:spLocks noChangeArrowheads="1"/>
          </p:cNvSpPr>
          <p:nvPr/>
        </p:nvSpPr>
        <p:spPr bwMode="auto">
          <a:xfrm rot="18536034">
            <a:off x="6563518" y="2107407"/>
            <a:ext cx="2735263" cy="641350"/>
          </a:xfrm>
          <a:prstGeom prst="rect">
            <a:avLst/>
          </a:prstGeom>
          <a:noFill/>
          <a:ln w="9525">
            <a:noFill/>
            <a:miter lim="800000"/>
          </a:ln>
          <a:effectLst/>
        </p:spPr>
        <p:txBody>
          <a:bodyPr>
            <a:spAutoFit/>
          </a:bodyPr>
          <a:lstStyle/>
          <a:p>
            <a:pPr>
              <a:spcBef>
                <a:spcPct val="50000"/>
              </a:spcBef>
            </a:pPr>
            <a:r>
              <a:rPr lang="en-GB" b="1">
                <a:solidFill>
                  <a:schemeClr val="bg1">
                    <a:lumMod val="50000"/>
                  </a:schemeClr>
                </a:solidFill>
                <a:uFillTx/>
              </a:rPr>
              <a:t>9. Final evaluation and report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910"/>
            <a:ext cx="8229600" cy="1143000"/>
          </a:xfrm>
        </p:spPr>
        <p:txBody>
          <a:bodyPr/>
          <a:lstStyle/>
          <a:p>
            <a:r>
              <a:rPr lang="en-GB" b="1" dirty="0" smtClean="0">
                <a:solidFill>
                  <a:srgbClr val="7030A0"/>
                </a:solidFill>
                <a:uFillTx/>
              </a:rPr>
              <a:t>Focus groups</a:t>
            </a:r>
            <a:endParaRPr lang="en-GB" dirty="0">
              <a:uFillTx/>
            </a:endParaRPr>
          </a:p>
        </p:txBody>
      </p:sp>
      <p:pic>
        <p:nvPicPr>
          <p:cNvPr id="6" name="Content Placeholder 5"/>
          <p:cNvPicPr>
            <a:picLocks noGrp="1" noChangeAspect="1"/>
          </p:cNvPicPr>
          <p:nvPr>
            <p:ph idx="1"/>
          </p:nvPr>
        </p:nvPicPr>
        <p:blipFill rotWithShape="1">
          <a:blip r:embed="rId3"/>
          <a:srcRect l="-1077" t="12820" r="1077" b="10231"/>
          <a:stretch/>
        </p:blipFill>
        <p:spPr>
          <a:xfrm>
            <a:off x="323528" y="1052736"/>
            <a:ext cx="4749014" cy="5481414"/>
          </a:xfrm>
        </p:spPr>
      </p:pic>
      <p:sp>
        <p:nvSpPr>
          <p:cNvPr id="4" name="Footer Placeholder 3"/>
          <p:cNvSpPr>
            <a:spLocks noGrp="1"/>
          </p:cNvSpPr>
          <p:nvPr>
            <p:ph type="ftr" sz="quarter" idx="11"/>
          </p:nvPr>
        </p:nvSpPr>
        <p:spPr/>
        <p:txBody>
          <a:bodyPr/>
          <a:lstStyle/>
          <a:p>
            <a:r>
              <a:rPr lang="en-GB" smtClean="0">
                <a:uFillTx/>
              </a:rPr>
              <a:t>@oapenuk #oapenuk</a:t>
            </a:r>
            <a:endParaRPr lang="en-GB">
              <a:uFillTx/>
            </a:endParaRPr>
          </a:p>
        </p:txBody>
      </p:sp>
      <p:pic>
        <p:nvPicPr>
          <p:cNvPr id="5" name="Picture 2"/>
          <p:cNvPicPr>
            <a:picLocks noChangeAspect="1" noChangeArrowheads="1"/>
          </p:cNvPicPr>
          <p:nvPr/>
        </p:nvPicPr>
        <p:blipFill>
          <a:blip r:embed="rId4" cstate="print"/>
          <a:srcRect/>
          <a:stretch>
            <a:fillRect/>
          </a:stretch>
        </p:blipFill>
        <p:spPr bwMode="auto">
          <a:xfrm>
            <a:off x="7420582" y="0"/>
            <a:ext cx="1723418" cy="864096"/>
          </a:xfrm>
          <a:prstGeom prst="rect">
            <a:avLst/>
          </a:prstGeom>
          <a:noFill/>
          <a:ln>
            <a:noFill/>
          </a:ln>
          <a:effectLst/>
        </p:spPr>
      </p:pic>
      <p:sp>
        <p:nvSpPr>
          <p:cNvPr id="9" name="TextBox 8"/>
          <p:cNvSpPr txBox="1"/>
          <p:nvPr/>
        </p:nvSpPr>
        <p:spPr>
          <a:xfrm>
            <a:off x="5148064" y="1124744"/>
            <a:ext cx="3600400" cy="5539978"/>
          </a:xfrm>
          <a:prstGeom prst="rect">
            <a:avLst/>
          </a:prstGeom>
          <a:noFill/>
        </p:spPr>
        <p:txBody>
          <a:bodyPr wrap="square" rtlCol="0">
            <a:spAutoFit/>
          </a:bodyPr>
          <a:lstStyle/>
          <a:p>
            <a:pPr marL="342900" indent="-342900">
              <a:buFont typeface="+mj-lt"/>
              <a:buAutoNum type="arabicPeriod"/>
            </a:pPr>
            <a:r>
              <a:rPr lang="en-GB" sz="2800" dirty="0" smtClean="0">
                <a:uFillTx/>
              </a:rPr>
              <a:t>Institutional representatives including librarians, institutional repository staff, research managers</a:t>
            </a:r>
          </a:p>
          <a:p>
            <a:pPr marL="342900" indent="-342900">
              <a:buFont typeface="+mj-lt"/>
              <a:buAutoNum type="arabicPeriod"/>
            </a:pPr>
            <a:r>
              <a:rPr lang="en-GB" sz="2800" dirty="0" smtClean="0">
                <a:uFillTx/>
              </a:rPr>
              <a:t>Publishers</a:t>
            </a:r>
            <a:endParaRPr lang="en-GB" sz="2800" dirty="0">
              <a:uFillTx/>
            </a:endParaRPr>
          </a:p>
          <a:p>
            <a:pPr marL="342900" indent="-342900">
              <a:buFont typeface="+mj-lt"/>
              <a:buAutoNum type="arabicPeriod"/>
            </a:pPr>
            <a:r>
              <a:rPr lang="en-GB" sz="2800" dirty="0">
                <a:uFillTx/>
              </a:rPr>
              <a:t>Learned Societies</a:t>
            </a:r>
          </a:p>
          <a:p>
            <a:pPr marL="342900" indent="-342900">
              <a:buFont typeface="+mj-lt"/>
              <a:buAutoNum type="arabicPeriod"/>
            </a:pPr>
            <a:r>
              <a:rPr lang="en-GB" sz="2800" dirty="0">
                <a:uFillTx/>
              </a:rPr>
              <a:t>Researchers </a:t>
            </a:r>
            <a:r>
              <a:rPr lang="en-GB" sz="2800" dirty="0" smtClean="0">
                <a:uFillTx/>
              </a:rPr>
              <a:t>(as </a:t>
            </a:r>
            <a:r>
              <a:rPr lang="en-GB" sz="2800" dirty="0">
                <a:uFillTx/>
              </a:rPr>
              <a:t>both authors </a:t>
            </a:r>
            <a:r>
              <a:rPr lang="en-GB" sz="2800" dirty="0" smtClean="0">
                <a:uFillTx/>
              </a:rPr>
              <a:t>&amp; readers)</a:t>
            </a:r>
            <a:endParaRPr lang="en-GB" sz="2800" dirty="0">
              <a:uFillTx/>
            </a:endParaRPr>
          </a:p>
          <a:p>
            <a:pPr marL="342900" indent="-342900">
              <a:buFont typeface="+mj-lt"/>
              <a:buAutoNum type="arabicPeriod"/>
            </a:pPr>
            <a:r>
              <a:rPr lang="en-GB" sz="2800" dirty="0" smtClean="0">
                <a:uFillTx/>
              </a:rPr>
              <a:t>E-book aggregators</a:t>
            </a:r>
          </a:p>
          <a:p>
            <a:pPr marL="342900" indent="-342900">
              <a:buFont typeface="+mj-lt"/>
              <a:buAutoNum type="arabicPeriod"/>
            </a:pPr>
            <a:r>
              <a:rPr lang="en-GB" sz="2800" dirty="0" smtClean="0">
                <a:uFillTx/>
              </a:rPr>
              <a:t>Research </a:t>
            </a:r>
            <a:r>
              <a:rPr lang="en-GB" sz="2800" dirty="0">
                <a:uFillTx/>
              </a:rPr>
              <a:t>Funders</a:t>
            </a:r>
          </a:p>
          <a:p>
            <a:endParaRPr lang="en-GB" dirty="0">
              <a:uFillTx/>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419"/>
            <a:ext cx="8229600" cy="1323439"/>
          </a:xfrm>
          <a:noFill/>
          <a:ln w="9525">
            <a:noFill/>
            <a:miter lim="800000"/>
          </a:ln>
          <a:effectLst/>
        </p:spPr>
        <p:txBody>
          <a:bodyPr vert="horz" wrap="square" lIns="91440" tIns="45720" rIns="91440" bIns="45720" rtlCol="0" anchor="ctr">
            <a:spAutoFit/>
          </a:bodyPr>
          <a:lstStyle/>
          <a:p>
            <a:pPr algn="l">
              <a:spcBef>
                <a:spcPct val="50000"/>
              </a:spcBef>
            </a:pPr>
            <a:r>
              <a:rPr lang="en-GB" sz="4000" b="1" dirty="0" smtClean="0">
                <a:solidFill>
                  <a:srgbClr val="7030A0"/>
                </a:solidFill>
                <a:uFillTx/>
                <a:latin typeface="+mn-lt"/>
                <a:ea typeface="+mn-ea"/>
                <a:cs typeface="+mn-cs"/>
              </a:rPr>
              <a:t>Focus Groups: Key themes</a:t>
            </a:r>
            <a:r>
              <a:rPr lang="en-GB" sz="4000" b="1" dirty="0">
                <a:solidFill>
                  <a:srgbClr val="7030A0"/>
                </a:solidFill>
                <a:uFillTx/>
                <a:latin typeface="+mn-lt"/>
                <a:ea typeface="+mn-ea"/>
                <a:cs typeface="+mn-cs"/>
              </a:rPr>
              <a:t/>
            </a:r>
            <a:br>
              <a:rPr lang="en-GB" sz="4000" b="1" dirty="0">
                <a:solidFill>
                  <a:srgbClr val="7030A0"/>
                </a:solidFill>
                <a:uFillTx/>
                <a:latin typeface="+mn-lt"/>
                <a:ea typeface="+mn-ea"/>
                <a:cs typeface="+mn-cs"/>
              </a:rPr>
            </a:br>
            <a:endParaRPr lang="en-GB" sz="4000" b="1" dirty="0">
              <a:solidFill>
                <a:srgbClr val="7030A0"/>
              </a:solidFill>
              <a:uFillTx/>
              <a:latin typeface="+mn-lt"/>
              <a:ea typeface="+mn-ea"/>
              <a:cs typeface="+mn-cs"/>
            </a:endParaRPr>
          </a:p>
        </p:txBody>
      </p:sp>
      <p:pic>
        <p:nvPicPr>
          <p:cNvPr id="4" name="Picture 2"/>
          <p:cNvPicPr>
            <a:picLocks noChangeAspect="1" noChangeArrowheads="1"/>
          </p:cNvPicPr>
          <p:nvPr/>
        </p:nvPicPr>
        <p:blipFill>
          <a:blip r:embed="rId3" cstate="print"/>
          <a:srcRect/>
          <a:stretch>
            <a:fillRect/>
          </a:stretch>
        </p:blipFill>
        <p:spPr bwMode="auto">
          <a:xfrm>
            <a:off x="7420582" y="0"/>
            <a:ext cx="1723418" cy="864096"/>
          </a:xfrm>
          <a:prstGeom prst="rect">
            <a:avLst/>
          </a:prstGeom>
          <a:noFill/>
          <a:ln>
            <a:noFill/>
          </a:ln>
          <a:effectLst/>
        </p:spPr>
      </p:pic>
      <p:graphicFrame>
        <p:nvGraphicFramePr>
          <p:cNvPr id="3" name="Table 2"/>
          <p:cNvGraphicFramePr>
            <a:graphicFrameLocks noGrp="1"/>
          </p:cNvGraphicFramePr>
          <p:nvPr/>
        </p:nvGraphicFramePr>
        <p:xfrm>
          <a:off x="467545" y="1196751"/>
          <a:ext cx="8208910" cy="4907280"/>
        </p:xfrm>
        <a:graphic>
          <a:graphicData uri="http://schemas.openxmlformats.org/drawingml/2006/table">
            <a:tbl>
              <a:tblPr firstRow="1" firstCol="1" bandRow="1">
                <a:tableStyleId>{C4B1156A-380E-4F78-BDF5-A606A8083BF9}</a:tableStyleId>
              </a:tblPr>
              <a:tblGrid>
                <a:gridCol w="4104455"/>
                <a:gridCol w="4104455"/>
              </a:tblGrid>
              <a:tr h="1736804">
                <a:tc>
                  <a:txBody>
                    <a:bodyPr/>
                    <a:lstStyle/>
                    <a:p>
                      <a:pPr>
                        <a:lnSpc>
                          <a:spcPct val="115000"/>
                        </a:lnSpc>
                        <a:spcAft>
                          <a:spcPts val="0"/>
                        </a:spcAft>
                      </a:pPr>
                      <a:r>
                        <a:rPr lang="en-GB" sz="2000" b="1" dirty="0">
                          <a:effectLst/>
                          <a:uFillTx/>
                        </a:rPr>
                        <a:t>Metadata: What is the metadata required to support discovery, purchase, libraries, research funders?</a:t>
                      </a:r>
                      <a:endParaRPr lang="en-GB" sz="2000" b="1" dirty="0">
                        <a:solidFill>
                          <a:srgbClr val="5F497A"/>
                        </a:solidFill>
                        <a:effectLst/>
                        <a:uFillTx/>
                        <a:latin typeface="Calibri"/>
                        <a:ea typeface="Calibri"/>
                        <a:cs typeface="Times New Roman"/>
                      </a:endParaRPr>
                    </a:p>
                  </a:txBody>
                  <a:tcPr marL="68580" marR="68580" marT="0" marB="0"/>
                </a:tc>
                <a:tc>
                  <a:txBody>
                    <a:bodyPr/>
                    <a:lstStyle/>
                    <a:p>
                      <a:pPr>
                        <a:lnSpc>
                          <a:spcPct val="115000"/>
                        </a:lnSpc>
                        <a:spcAft>
                          <a:spcPts val="0"/>
                        </a:spcAft>
                      </a:pPr>
                      <a:r>
                        <a:rPr lang="en-GB" sz="2000" b="1">
                          <a:effectLst/>
                          <a:uFillTx/>
                        </a:rPr>
                        <a:t>Versioning, preservation &amp; archiving: What is the version of record, how is it preserved (centrally?) and who provides archival access?</a:t>
                      </a:r>
                    </a:p>
                    <a:p>
                      <a:pPr>
                        <a:lnSpc>
                          <a:spcPct val="115000"/>
                        </a:lnSpc>
                        <a:spcAft>
                          <a:spcPts val="0"/>
                        </a:spcAft>
                      </a:pPr>
                      <a:r>
                        <a:rPr lang="en-GB" sz="2000" b="1">
                          <a:effectLst/>
                          <a:uFillTx/>
                        </a:rPr>
                        <a:t> </a:t>
                      </a:r>
                      <a:endParaRPr lang="en-GB" sz="2000" b="1">
                        <a:solidFill>
                          <a:srgbClr val="5F497A"/>
                        </a:solidFill>
                        <a:effectLst/>
                        <a:uFillTx/>
                        <a:latin typeface="Calibri"/>
                        <a:ea typeface="Calibri"/>
                        <a:cs typeface="Times New Roman"/>
                      </a:endParaRPr>
                    </a:p>
                  </a:txBody>
                  <a:tcPr marL="68580" marR="68580" marT="0" marB="0"/>
                </a:tc>
              </a:tr>
              <a:tr h="1296144">
                <a:tc>
                  <a:txBody>
                    <a:bodyPr/>
                    <a:lstStyle/>
                    <a:p>
                      <a:pPr>
                        <a:lnSpc>
                          <a:spcPct val="115000"/>
                        </a:lnSpc>
                        <a:spcAft>
                          <a:spcPts val="0"/>
                        </a:spcAft>
                      </a:pPr>
                      <a:r>
                        <a:rPr lang="en-GB" sz="2000" b="1">
                          <a:effectLst/>
                          <a:uFillTx/>
                        </a:rPr>
                        <a:t>Usage: data collection methods and standards to support comparability of data</a:t>
                      </a:r>
                    </a:p>
                    <a:p>
                      <a:pPr>
                        <a:lnSpc>
                          <a:spcPct val="115000"/>
                        </a:lnSpc>
                        <a:spcAft>
                          <a:spcPts val="0"/>
                        </a:spcAft>
                      </a:pPr>
                      <a:r>
                        <a:rPr lang="en-GB" sz="2000" b="1">
                          <a:effectLst/>
                          <a:uFillTx/>
                        </a:rPr>
                        <a:t> </a:t>
                      </a:r>
                      <a:endParaRPr lang="en-GB" sz="2000" b="1">
                        <a:solidFill>
                          <a:srgbClr val="5F497A"/>
                        </a:solidFill>
                        <a:effectLst/>
                        <a:uFillTx/>
                        <a:latin typeface="Calibri"/>
                        <a:ea typeface="Calibri"/>
                        <a:cs typeface="Times New Roman"/>
                      </a:endParaRPr>
                    </a:p>
                  </a:txBody>
                  <a:tcPr marL="68580" marR="68580" marT="0" marB="0"/>
                </a:tc>
                <a:tc>
                  <a:txBody>
                    <a:bodyPr/>
                    <a:lstStyle/>
                    <a:p>
                      <a:pPr>
                        <a:lnSpc>
                          <a:spcPct val="115000"/>
                        </a:lnSpc>
                        <a:spcAft>
                          <a:spcPts val="0"/>
                        </a:spcAft>
                      </a:pPr>
                      <a:r>
                        <a:rPr lang="en-GB" sz="2000" b="1">
                          <a:effectLst/>
                          <a:uFillTx/>
                        </a:rPr>
                        <a:t>Methods of delivery: where should OA monographs sit, in what formats, with what functionality and using what standards?</a:t>
                      </a:r>
                      <a:endParaRPr lang="en-GB" sz="2000" b="1">
                        <a:solidFill>
                          <a:srgbClr val="5F497A"/>
                        </a:solidFill>
                        <a:effectLst/>
                        <a:uFillTx/>
                        <a:latin typeface="Calibri"/>
                        <a:ea typeface="Calibri"/>
                        <a:cs typeface="Times New Roman"/>
                      </a:endParaRPr>
                    </a:p>
                  </a:txBody>
                  <a:tcPr marL="68580" marR="68580" marT="0" marB="0"/>
                </a:tc>
              </a:tr>
              <a:tr h="1736804">
                <a:tc>
                  <a:txBody>
                    <a:bodyPr/>
                    <a:lstStyle/>
                    <a:p>
                      <a:pPr>
                        <a:lnSpc>
                          <a:spcPct val="115000"/>
                        </a:lnSpc>
                        <a:spcAft>
                          <a:spcPts val="0"/>
                        </a:spcAft>
                      </a:pPr>
                      <a:r>
                        <a:rPr lang="en-GB" sz="2000" b="1" dirty="0">
                          <a:effectLst/>
                          <a:uFillTx/>
                        </a:rPr>
                        <a:t>Quality &amp; prestige: impact of perceptions on adoption of a OA model and need to maintain excellence </a:t>
                      </a:r>
                    </a:p>
                    <a:p>
                      <a:pPr>
                        <a:lnSpc>
                          <a:spcPct val="115000"/>
                        </a:lnSpc>
                        <a:spcAft>
                          <a:spcPts val="0"/>
                        </a:spcAft>
                      </a:pPr>
                      <a:r>
                        <a:rPr lang="en-GB" sz="2000" b="1" dirty="0">
                          <a:effectLst/>
                          <a:uFillTx/>
                        </a:rPr>
                        <a:t> </a:t>
                      </a:r>
                      <a:endParaRPr lang="en-GB" sz="2000" b="1" dirty="0">
                        <a:solidFill>
                          <a:srgbClr val="5F497A"/>
                        </a:solidFill>
                        <a:effectLst/>
                        <a:uFillTx/>
                        <a:latin typeface="Calibri"/>
                        <a:ea typeface="Calibri"/>
                        <a:cs typeface="Times New Roman"/>
                      </a:endParaRPr>
                    </a:p>
                  </a:txBody>
                  <a:tcPr marL="68580" marR="68580" marT="0" marB="0"/>
                </a:tc>
                <a:tc>
                  <a:txBody>
                    <a:bodyPr/>
                    <a:lstStyle/>
                    <a:p>
                      <a:pPr>
                        <a:lnSpc>
                          <a:spcPct val="115000"/>
                        </a:lnSpc>
                        <a:spcAft>
                          <a:spcPts val="0"/>
                        </a:spcAft>
                      </a:pPr>
                      <a:r>
                        <a:rPr lang="en-GB" sz="2000" b="1" dirty="0">
                          <a:effectLst/>
                          <a:uFillTx/>
                        </a:rPr>
                        <a:t>What do authors want: readership, research dissemination, academic prestige and reward including the REF</a:t>
                      </a:r>
                      <a:endParaRPr lang="en-GB" sz="2000" b="1" dirty="0">
                        <a:solidFill>
                          <a:srgbClr val="5F497A"/>
                        </a:solidFill>
                        <a:effectLst/>
                        <a:uFillTx/>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419"/>
            <a:ext cx="8229600" cy="1323439"/>
          </a:xfrm>
          <a:noFill/>
          <a:ln w="9525">
            <a:noFill/>
            <a:miter lim="800000"/>
          </a:ln>
          <a:effectLst/>
        </p:spPr>
        <p:txBody>
          <a:bodyPr vert="horz" wrap="square" lIns="91440" tIns="45720" rIns="91440" bIns="45720" rtlCol="0" anchor="ctr">
            <a:spAutoFit/>
          </a:bodyPr>
          <a:lstStyle/>
          <a:p>
            <a:pPr algn="l">
              <a:spcBef>
                <a:spcPct val="50000"/>
              </a:spcBef>
            </a:pPr>
            <a:r>
              <a:rPr lang="en-GB" sz="4000" b="1" dirty="0" smtClean="0">
                <a:solidFill>
                  <a:srgbClr val="7030A0"/>
                </a:solidFill>
                <a:uFillTx/>
                <a:latin typeface="+mn-lt"/>
                <a:ea typeface="+mn-ea"/>
                <a:cs typeface="+mn-cs"/>
              </a:rPr>
              <a:t>Focus Groups: Key themes</a:t>
            </a:r>
            <a:r>
              <a:rPr lang="en-GB" sz="4000" b="1" dirty="0">
                <a:solidFill>
                  <a:srgbClr val="7030A0"/>
                </a:solidFill>
                <a:uFillTx/>
                <a:latin typeface="+mn-lt"/>
                <a:ea typeface="+mn-ea"/>
                <a:cs typeface="+mn-cs"/>
              </a:rPr>
              <a:t/>
            </a:r>
            <a:br>
              <a:rPr lang="en-GB" sz="4000" b="1" dirty="0">
                <a:solidFill>
                  <a:srgbClr val="7030A0"/>
                </a:solidFill>
                <a:uFillTx/>
                <a:latin typeface="+mn-lt"/>
                <a:ea typeface="+mn-ea"/>
                <a:cs typeface="+mn-cs"/>
              </a:rPr>
            </a:br>
            <a:endParaRPr lang="en-GB" sz="4000" b="1" dirty="0">
              <a:solidFill>
                <a:srgbClr val="7030A0"/>
              </a:solidFill>
              <a:uFillTx/>
              <a:latin typeface="+mn-lt"/>
              <a:ea typeface="+mn-ea"/>
              <a:cs typeface="+mn-cs"/>
            </a:endParaRPr>
          </a:p>
        </p:txBody>
      </p:sp>
      <p:pic>
        <p:nvPicPr>
          <p:cNvPr id="4" name="Picture 2"/>
          <p:cNvPicPr>
            <a:picLocks noChangeAspect="1" noChangeArrowheads="1"/>
          </p:cNvPicPr>
          <p:nvPr/>
        </p:nvPicPr>
        <p:blipFill>
          <a:blip r:embed="rId3" cstate="print"/>
          <a:srcRect/>
          <a:stretch>
            <a:fillRect/>
          </a:stretch>
        </p:blipFill>
        <p:spPr bwMode="auto">
          <a:xfrm>
            <a:off x="7420582" y="0"/>
            <a:ext cx="1723418" cy="864096"/>
          </a:xfrm>
          <a:prstGeom prst="rect">
            <a:avLst/>
          </a:prstGeom>
          <a:noFill/>
          <a:ln>
            <a:noFill/>
          </a:ln>
          <a:effectLst/>
        </p:spPr>
      </p:pic>
      <p:graphicFrame>
        <p:nvGraphicFramePr>
          <p:cNvPr id="5" name="Table 4"/>
          <p:cNvGraphicFramePr>
            <a:graphicFrameLocks noGrp="1"/>
          </p:cNvGraphicFramePr>
          <p:nvPr/>
        </p:nvGraphicFramePr>
        <p:xfrm>
          <a:off x="467544" y="1124744"/>
          <a:ext cx="8280920" cy="5468112"/>
        </p:xfrm>
        <a:graphic>
          <a:graphicData uri="http://schemas.openxmlformats.org/drawingml/2006/table">
            <a:tbl>
              <a:tblPr firstRow="1" firstCol="1" bandRow="1">
                <a:tableStyleId>{C4B1156A-380E-4F78-BDF5-A606A8083BF9}</a:tableStyleId>
              </a:tblPr>
              <a:tblGrid>
                <a:gridCol w="4140460"/>
                <a:gridCol w="4140460"/>
              </a:tblGrid>
              <a:tr h="1136181">
                <a:tc>
                  <a:txBody>
                    <a:bodyPr/>
                    <a:lstStyle/>
                    <a:p>
                      <a:pPr>
                        <a:lnSpc>
                          <a:spcPct val="115000"/>
                        </a:lnSpc>
                        <a:spcAft>
                          <a:spcPts val="0"/>
                        </a:spcAft>
                      </a:pPr>
                      <a:r>
                        <a:rPr lang="en-GB" sz="2400" dirty="0">
                          <a:effectLst/>
                          <a:uFillTx/>
                        </a:rPr>
                        <a:t>Copyright: ownership, licensing and rights associated with images</a:t>
                      </a:r>
                      <a:endParaRPr lang="en-GB" sz="2400" dirty="0">
                        <a:solidFill>
                          <a:srgbClr val="5F497A"/>
                        </a:solidFill>
                        <a:effectLst/>
                        <a:uFillTx/>
                        <a:latin typeface="Calibri"/>
                        <a:ea typeface="Calibri"/>
                        <a:cs typeface="Times New Roman"/>
                      </a:endParaRPr>
                    </a:p>
                  </a:txBody>
                  <a:tcPr marL="68580" marR="68580" marT="0" marB="0"/>
                </a:tc>
                <a:tc>
                  <a:txBody>
                    <a:bodyPr/>
                    <a:lstStyle/>
                    <a:p>
                      <a:pPr>
                        <a:lnSpc>
                          <a:spcPct val="115000"/>
                        </a:lnSpc>
                        <a:spcAft>
                          <a:spcPts val="0"/>
                        </a:spcAft>
                      </a:pPr>
                      <a:r>
                        <a:rPr lang="en-GB" sz="2400" dirty="0">
                          <a:effectLst/>
                          <a:uFillTx/>
                        </a:rPr>
                        <a:t>Benefits of OA: how to articulate opportunities; access and costs savings?</a:t>
                      </a:r>
                      <a:endParaRPr lang="en-GB" sz="2400" dirty="0">
                        <a:solidFill>
                          <a:srgbClr val="5F497A"/>
                        </a:solidFill>
                        <a:effectLst/>
                        <a:uFillTx/>
                        <a:latin typeface="Calibri"/>
                        <a:ea typeface="Calibri"/>
                        <a:cs typeface="Times New Roman"/>
                      </a:endParaRPr>
                    </a:p>
                  </a:txBody>
                  <a:tcPr marL="68580" marR="68580" marT="0" marB="0"/>
                </a:tc>
              </a:tr>
              <a:tr h="2067630">
                <a:tc>
                  <a:txBody>
                    <a:bodyPr/>
                    <a:lstStyle/>
                    <a:p>
                      <a:pPr>
                        <a:lnSpc>
                          <a:spcPct val="115000"/>
                        </a:lnSpc>
                        <a:spcAft>
                          <a:spcPts val="0"/>
                        </a:spcAft>
                      </a:pPr>
                      <a:r>
                        <a:rPr lang="en-GB" sz="2400">
                          <a:effectLst/>
                          <a:uFillTx/>
                        </a:rPr>
                        <a:t>International issues: not just UK market, need to account for territories, translation etc.</a:t>
                      </a:r>
                    </a:p>
                    <a:p>
                      <a:pPr>
                        <a:lnSpc>
                          <a:spcPct val="115000"/>
                        </a:lnSpc>
                        <a:spcAft>
                          <a:spcPts val="0"/>
                        </a:spcAft>
                      </a:pPr>
                      <a:r>
                        <a:rPr lang="en-GB" sz="2400">
                          <a:effectLst/>
                          <a:uFillTx/>
                        </a:rPr>
                        <a:t> </a:t>
                      </a:r>
                      <a:endParaRPr lang="en-GB" sz="2400">
                        <a:solidFill>
                          <a:srgbClr val="5F497A"/>
                        </a:solidFill>
                        <a:effectLst/>
                        <a:uFillTx/>
                        <a:latin typeface="Calibri"/>
                        <a:ea typeface="Calibri"/>
                        <a:cs typeface="Times New Roman"/>
                      </a:endParaRPr>
                    </a:p>
                  </a:txBody>
                  <a:tcPr marL="68580" marR="68580" marT="0" marB="0"/>
                </a:tc>
                <a:tc>
                  <a:txBody>
                    <a:bodyPr/>
                    <a:lstStyle/>
                    <a:p>
                      <a:pPr>
                        <a:lnSpc>
                          <a:spcPct val="115000"/>
                        </a:lnSpc>
                        <a:spcAft>
                          <a:spcPts val="0"/>
                        </a:spcAft>
                      </a:pPr>
                      <a:r>
                        <a:rPr lang="en-GB" sz="2400" b="1">
                          <a:effectLst/>
                          <a:uFillTx/>
                          <a:latin typeface="+mn-lt"/>
                        </a:rPr>
                        <a:t>Changing roles: who does what in an OA model, what are the roles for publishers, librarians etc., which to keep, which to start and which to discontinue?</a:t>
                      </a:r>
                      <a:endParaRPr lang="en-GB" sz="2400" b="1">
                        <a:solidFill>
                          <a:srgbClr val="5F497A"/>
                        </a:solidFill>
                        <a:effectLst/>
                        <a:uFillTx/>
                        <a:latin typeface="+mn-lt"/>
                        <a:ea typeface="Calibri"/>
                        <a:cs typeface="Times New Roman"/>
                      </a:endParaRPr>
                    </a:p>
                  </a:txBody>
                  <a:tcPr marL="68580" marR="68580" marT="0" marB="0"/>
                </a:tc>
              </a:tr>
              <a:tr h="1908757">
                <a:tc>
                  <a:txBody>
                    <a:bodyPr/>
                    <a:lstStyle/>
                    <a:p>
                      <a:pPr>
                        <a:lnSpc>
                          <a:spcPct val="115000"/>
                        </a:lnSpc>
                        <a:spcAft>
                          <a:spcPts val="0"/>
                        </a:spcAft>
                      </a:pPr>
                      <a:r>
                        <a:rPr lang="en-GB" sz="2400" dirty="0">
                          <a:effectLst/>
                          <a:uFillTx/>
                        </a:rPr>
                        <a:t>Impact on processes: policies, mandates, funding routes, payment and behaviour</a:t>
                      </a:r>
                      <a:endParaRPr lang="en-GB" sz="2400" dirty="0">
                        <a:solidFill>
                          <a:srgbClr val="5F497A"/>
                        </a:solidFill>
                        <a:effectLst/>
                        <a:uFillTx/>
                        <a:latin typeface="Calibri"/>
                        <a:ea typeface="Calibri"/>
                        <a:cs typeface="Times New Roman"/>
                      </a:endParaRPr>
                    </a:p>
                  </a:txBody>
                  <a:tcPr marL="68580" marR="68580" marT="0" marB="0"/>
                </a:tc>
                <a:tc>
                  <a:txBody>
                    <a:bodyPr/>
                    <a:lstStyle/>
                    <a:p>
                      <a:pPr>
                        <a:lnSpc>
                          <a:spcPct val="115000"/>
                        </a:lnSpc>
                        <a:spcAft>
                          <a:spcPts val="0"/>
                        </a:spcAft>
                      </a:pPr>
                      <a:r>
                        <a:rPr lang="en-GB" sz="2400" b="1" dirty="0">
                          <a:effectLst/>
                          <a:uFillTx/>
                          <a:latin typeface="+mn-lt"/>
                        </a:rPr>
                        <a:t>Consistency: should licensing, standards, peer review be standardised? Does one size fit all?</a:t>
                      </a:r>
                    </a:p>
                    <a:p>
                      <a:pPr>
                        <a:lnSpc>
                          <a:spcPct val="115000"/>
                        </a:lnSpc>
                        <a:spcAft>
                          <a:spcPts val="0"/>
                        </a:spcAft>
                      </a:pPr>
                      <a:r>
                        <a:rPr lang="en-GB" sz="2400" b="1" dirty="0">
                          <a:effectLst/>
                          <a:uFillTx/>
                          <a:latin typeface="+mn-lt"/>
                        </a:rPr>
                        <a:t> </a:t>
                      </a:r>
                      <a:endParaRPr lang="en-GB" sz="2400" b="1" dirty="0">
                        <a:solidFill>
                          <a:srgbClr val="5F497A"/>
                        </a:solidFill>
                        <a:effectLst/>
                        <a:uFillTx/>
                        <a:latin typeface="+mn-lt"/>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419"/>
            <a:ext cx="8229600" cy="1323439"/>
          </a:xfrm>
          <a:noFill/>
          <a:ln w="9525">
            <a:noFill/>
            <a:miter lim="800000"/>
          </a:ln>
          <a:effectLst/>
        </p:spPr>
        <p:txBody>
          <a:bodyPr vert="horz" wrap="square" lIns="91440" tIns="45720" rIns="91440" bIns="45720" rtlCol="0" anchor="ctr">
            <a:spAutoFit/>
          </a:bodyPr>
          <a:lstStyle/>
          <a:p>
            <a:pPr algn="l">
              <a:spcBef>
                <a:spcPct val="50000"/>
              </a:spcBef>
            </a:pPr>
            <a:r>
              <a:rPr lang="en-GB" sz="4000" b="1" dirty="0" smtClean="0">
                <a:solidFill>
                  <a:srgbClr val="7030A0"/>
                </a:solidFill>
                <a:uFillTx/>
                <a:latin typeface="+mn-lt"/>
                <a:ea typeface="+mn-ea"/>
                <a:cs typeface="+mn-cs"/>
              </a:rPr>
              <a:t>Focus Groups: Key themes</a:t>
            </a:r>
            <a:r>
              <a:rPr lang="en-GB" sz="4000" b="1" dirty="0">
                <a:solidFill>
                  <a:srgbClr val="7030A0"/>
                </a:solidFill>
                <a:uFillTx/>
                <a:latin typeface="+mn-lt"/>
                <a:ea typeface="+mn-ea"/>
                <a:cs typeface="+mn-cs"/>
              </a:rPr>
              <a:t/>
            </a:r>
            <a:br>
              <a:rPr lang="en-GB" sz="4000" b="1" dirty="0">
                <a:solidFill>
                  <a:srgbClr val="7030A0"/>
                </a:solidFill>
                <a:uFillTx/>
                <a:latin typeface="+mn-lt"/>
                <a:ea typeface="+mn-ea"/>
                <a:cs typeface="+mn-cs"/>
              </a:rPr>
            </a:br>
            <a:endParaRPr lang="en-GB" sz="4000" b="1" dirty="0">
              <a:solidFill>
                <a:srgbClr val="7030A0"/>
              </a:solidFill>
              <a:uFillTx/>
              <a:latin typeface="+mn-lt"/>
              <a:ea typeface="+mn-ea"/>
              <a:cs typeface="+mn-cs"/>
            </a:endParaRPr>
          </a:p>
        </p:txBody>
      </p:sp>
      <p:pic>
        <p:nvPicPr>
          <p:cNvPr id="4" name="Picture 2"/>
          <p:cNvPicPr>
            <a:picLocks noChangeAspect="1" noChangeArrowheads="1"/>
          </p:cNvPicPr>
          <p:nvPr/>
        </p:nvPicPr>
        <p:blipFill>
          <a:blip r:embed="rId3" cstate="print"/>
          <a:srcRect/>
          <a:stretch>
            <a:fillRect/>
          </a:stretch>
        </p:blipFill>
        <p:spPr bwMode="auto">
          <a:xfrm>
            <a:off x="7420582" y="0"/>
            <a:ext cx="1723418" cy="864096"/>
          </a:xfrm>
          <a:prstGeom prst="rect">
            <a:avLst/>
          </a:prstGeom>
          <a:noFill/>
          <a:ln>
            <a:noFill/>
          </a:ln>
          <a:effectLst/>
        </p:spPr>
      </p:pic>
      <p:graphicFrame>
        <p:nvGraphicFramePr>
          <p:cNvPr id="3" name="Table 2"/>
          <p:cNvGraphicFramePr>
            <a:graphicFrameLocks noGrp="1"/>
          </p:cNvGraphicFramePr>
          <p:nvPr/>
        </p:nvGraphicFramePr>
        <p:xfrm>
          <a:off x="611560" y="1916832"/>
          <a:ext cx="8064894" cy="4176464"/>
        </p:xfrm>
        <a:graphic>
          <a:graphicData uri="http://schemas.openxmlformats.org/drawingml/2006/table">
            <a:tbl>
              <a:tblPr firstRow="1" firstCol="1" bandRow="1">
                <a:tableStyleId>{C4B1156A-380E-4F78-BDF5-A606A8083BF9}</a:tableStyleId>
              </a:tblPr>
              <a:tblGrid>
                <a:gridCol w="4032447"/>
                <a:gridCol w="4032447"/>
              </a:tblGrid>
              <a:tr h="2391633">
                <a:tc>
                  <a:txBody>
                    <a:bodyPr/>
                    <a:lstStyle/>
                    <a:p>
                      <a:pPr>
                        <a:lnSpc>
                          <a:spcPct val="115000"/>
                        </a:lnSpc>
                        <a:spcAft>
                          <a:spcPts val="0"/>
                        </a:spcAft>
                      </a:pPr>
                      <a:r>
                        <a:rPr lang="en-GB" sz="2400" dirty="0">
                          <a:effectLst/>
                          <a:uFillTx/>
                        </a:rPr>
                        <a:t>Ways to make OA profitable: how can publishers / </a:t>
                      </a:r>
                      <a:r>
                        <a:rPr lang="en-GB" sz="2400" dirty="0" err="1">
                          <a:effectLst/>
                          <a:uFillTx/>
                        </a:rPr>
                        <a:t>ebook</a:t>
                      </a:r>
                      <a:r>
                        <a:rPr lang="en-GB" sz="2400" dirty="0">
                          <a:effectLst/>
                          <a:uFillTx/>
                        </a:rPr>
                        <a:t> aggregators add value to content? Overlay services</a:t>
                      </a:r>
                    </a:p>
                    <a:p>
                      <a:pPr>
                        <a:lnSpc>
                          <a:spcPct val="115000"/>
                        </a:lnSpc>
                        <a:spcAft>
                          <a:spcPts val="0"/>
                        </a:spcAft>
                      </a:pPr>
                      <a:r>
                        <a:rPr lang="en-GB" sz="2400" dirty="0">
                          <a:effectLst/>
                          <a:uFillTx/>
                        </a:rPr>
                        <a:t> </a:t>
                      </a:r>
                      <a:endParaRPr lang="en-GB" sz="2400" b="1" dirty="0">
                        <a:solidFill>
                          <a:srgbClr val="5F497A"/>
                        </a:solidFill>
                        <a:effectLst/>
                        <a:uFillTx/>
                        <a:latin typeface="+mn-lt"/>
                        <a:ea typeface="Calibri"/>
                        <a:cs typeface="Times New Roman"/>
                      </a:endParaRPr>
                    </a:p>
                  </a:txBody>
                  <a:tcPr marL="68580" marR="68580" marT="0" marB="0"/>
                </a:tc>
                <a:tc>
                  <a:txBody>
                    <a:bodyPr/>
                    <a:lstStyle/>
                    <a:p>
                      <a:pPr>
                        <a:lnSpc>
                          <a:spcPct val="115000"/>
                        </a:lnSpc>
                        <a:spcAft>
                          <a:spcPts val="0"/>
                        </a:spcAft>
                      </a:pPr>
                      <a:r>
                        <a:rPr lang="en-GB" sz="2400">
                          <a:effectLst/>
                          <a:uFillTx/>
                        </a:rPr>
                        <a:t>Risk: how will the financial, reputational and quality risks be overcome?</a:t>
                      </a:r>
                    </a:p>
                    <a:p>
                      <a:pPr>
                        <a:lnSpc>
                          <a:spcPct val="115000"/>
                        </a:lnSpc>
                        <a:spcAft>
                          <a:spcPts val="0"/>
                        </a:spcAft>
                      </a:pPr>
                      <a:r>
                        <a:rPr lang="en-GB" sz="2400">
                          <a:effectLst/>
                          <a:uFillTx/>
                        </a:rPr>
                        <a:t> </a:t>
                      </a:r>
                      <a:endParaRPr lang="en-GB" sz="2400" b="1">
                        <a:solidFill>
                          <a:srgbClr val="5F497A"/>
                        </a:solidFill>
                        <a:effectLst/>
                        <a:uFillTx/>
                        <a:latin typeface="+mn-lt"/>
                        <a:ea typeface="Calibri"/>
                        <a:cs typeface="Times New Roman"/>
                      </a:endParaRPr>
                    </a:p>
                  </a:txBody>
                  <a:tcPr marL="68580" marR="68580" marT="0" marB="0"/>
                </a:tc>
              </a:tr>
              <a:tr h="1784831">
                <a:tc>
                  <a:txBody>
                    <a:bodyPr/>
                    <a:lstStyle/>
                    <a:p>
                      <a:pPr>
                        <a:lnSpc>
                          <a:spcPct val="115000"/>
                        </a:lnSpc>
                        <a:spcAft>
                          <a:spcPts val="0"/>
                        </a:spcAft>
                      </a:pPr>
                      <a:r>
                        <a:rPr lang="en-GB" sz="2400">
                          <a:effectLst/>
                          <a:uFillTx/>
                        </a:rPr>
                        <a:t>Funding: who pays and how?</a:t>
                      </a:r>
                    </a:p>
                    <a:p>
                      <a:pPr>
                        <a:lnSpc>
                          <a:spcPct val="115000"/>
                        </a:lnSpc>
                        <a:spcAft>
                          <a:spcPts val="0"/>
                        </a:spcAft>
                      </a:pPr>
                      <a:r>
                        <a:rPr lang="en-GB" sz="2400">
                          <a:effectLst/>
                          <a:uFillTx/>
                        </a:rPr>
                        <a:t> </a:t>
                      </a:r>
                      <a:endParaRPr lang="en-GB" sz="2400" b="1">
                        <a:solidFill>
                          <a:srgbClr val="5F497A"/>
                        </a:solidFill>
                        <a:effectLst/>
                        <a:uFillTx/>
                        <a:latin typeface="+mn-lt"/>
                        <a:ea typeface="Calibri"/>
                        <a:cs typeface="Times New Roman"/>
                      </a:endParaRPr>
                    </a:p>
                  </a:txBody>
                  <a:tcPr marL="68580" marR="68580" marT="0" marB="0"/>
                </a:tc>
                <a:tc>
                  <a:txBody>
                    <a:bodyPr/>
                    <a:lstStyle/>
                    <a:p>
                      <a:pPr>
                        <a:lnSpc>
                          <a:spcPct val="115000"/>
                        </a:lnSpc>
                        <a:spcAft>
                          <a:spcPts val="0"/>
                        </a:spcAft>
                      </a:pPr>
                      <a:r>
                        <a:rPr lang="en-GB" sz="2400" b="1" dirty="0">
                          <a:effectLst/>
                          <a:uFillTx/>
                        </a:rPr>
                        <a:t>Calculating costs: what is the cost of an OA monograph and is it the same for all publishers, subjects?</a:t>
                      </a:r>
                      <a:endParaRPr lang="en-GB" sz="2400" b="1" dirty="0">
                        <a:solidFill>
                          <a:srgbClr val="5F497A"/>
                        </a:solidFill>
                        <a:effectLst/>
                        <a:uFillTx/>
                        <a:latin typeface="+mn-lt"/>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2450</TotalTime>
  <Words>4092</Words>
  <Application>Microsoft Office PowerPoint</Application>
  <PresentationFormat>On-screen Show (4:3)</PresentationFormat>
  <Paragraphs>280</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The research programme</vt:lpstr>
      <vt:lpstr>PowerPoint Presentation</vt:lpstr>
      <vt:lpstr>Focus groups</vt:lpstr>
      <vt:lpstr>Focus Groups: Key themes </vt:lpstr>
      <vt:lpstr>Focus Groups: Key themes </vt:lpstr>
      <vt:lpstr>Focus Groups: Key themes </vt:lpstr>
      <vt:lpstr>PowerPoint Presentation</vt:lpstr>
      <vt:lpstr>PowerPoint Presentation</vt:lpstr>
      <vt:lpstr>Changing Roles</vt:lpstr>
      <vt:lpstr>Technical</vt:lpstr>
      <vt:lpstr>PowerPoint Presentation</vt:lpstr>
      <vt:lpstr>Next up </vt:lpstr>
      <vt:lpstr>Thank you &amp; Further Info</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caren.milloy</dc:creator>
  <cp:lastModifiedBy>Graham</cp:lastModifiedBy>
  <cp:revision>441</cp:revision>
  <cp:lastPrinted>2012-05-23T08:59:26Z</cp:lastPrinted>
  <dcterms:created xsi:type="dcterms:W3CDTF">2011-11-23T14:43:35Z</dcterms:created>
  <dcterms:modified xsi:type="dcterms:W3CDTF">2012-06-14T12:46:55Z</dcterms:modified>
</cp:coreProperties>
</file>