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8" r:id="rId3"/>
    <p:sldId id="288" r:id="rId4"/>
    <p:sldId id="289" r:id="rId5"/>
    <p:sldId id="273" r:id="rId6"/>
    <p:sldId id="290" r:id="rId7"/>
    <p:sldId id="284" r:id="rId8"/>
    <p:sldId id="285" r:id="rId9"/>
    <p:sldId id="286" r:id="rId10"/>
    <p:sldId id="287" r:id="rId11"/>
    <p:sldId id="264" r:id="rId12"/>
    <p:sldId id="269" r:id="rId13"/>
    <p:sldId id="268" r:id="rId14"/>
    <p:sldId id="281" r:id="rId15"/>
    <p:sldId id="283" r:id="rId16"/>
    <p:sldId id="259" r:id="rId17"/>
    <p:sldId id="271" r:id="rId18"/>
    <p:sldId id="261" r:id="rId19"/>
    <p:sldId id="260"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9D0473-A9E9-46DC-A2BB-FD53939C04D9}" type="datetimeFigureOut">
              <a:rPr lang="en-GB" smtClean="0"/>
              <a:pPr/>
              <a:t>01/01/2012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50AF-7322-49A5-AF67-952B9F27BEB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63850AF-7322-49A5-AF67-952B9F27BEB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16420-4655-4589-BF44-684F020F08AE}" type="datetimeFigureOut">
              <a:rPr lang="en-GB" smtClean="0"/>
              <a:pPr/>
              <a:t>01/01/2012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E4297-2D84-4A10-AB7F-1B11921727B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16420-4655-4589-BF44-684F020F08AE}" type="datetimeFigureOut">
              <a:rPr lang="en-GB" smtClean="0"/>
              <a:pPr/>
              <a:t>01/01/2012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E4297-2D84-4A10-AB7F-1B11921727B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gulentgreytripe.wordpres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p.gibbs@hud.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bloggulentgreytripe.wordpress.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s.p.gibbs@hud.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uardian.co.uk/technology/2011/aug/26/eric-schmidt-chairman-google-education?CMP=twt_g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spiegel.de/international/business/0,1518,781590,00.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Leadership and self in modern and contemporary literature: Should leadership thought re-conceive self through literature discourse and representations?</a:t>
            </a: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55000" lnSpcReduction="20000"/>
          </a:bodyPr>
          <a:lstStyle/>
          <a:p>
            <a:endParaRPr lang="en-GB" dirty="0" smtClean="0"/>
          </a:p>
          <a:p>
            <a:r>
              <a:rPr lang="en-GB" dirty="0" smtClean="0"/>
              <a:t>Stephen Gibbs</a:t>
            </a:r>
          </a:p>
          <a:p>
            <a:r>
              <a:rPr lang="en-GB" dirty="0" smtClean="0"/>
              <a:t>University of </a:t>
            </a:r>
            <a:r>
              <a:rPr lang="en-GB" dirty="0" smtClean="0"/>
              <a:t>Huddersfield</a:t>
            </a:r>
          </a:p>
          <a:p>
            <a:r>
              <a:rPr lang="en-GB" dirty="0" smtClean="0"/>
              <a:t>BAM Conference 2011, Aston University, Birmingham UK</a:t>
            </a:r>
            <a:endParaRPr lang="en-GB" dirty="0" smtClean="0"/>
          </a:p>
          <a:p>
            <a:r>
              <a:rPr lang="en-GB" dirty="0" smtClean="0">
                <a:hlinkClick r:id="rId3"/>
              </a:rPr>
              <a:t>http://bloggulentgreytripe.wordpress.com/</a:t>
            </a:r>
            <a:endParaRPr lang="en-GB" dirty="0" smtClean="0"/>
          </a:p>
          <a:p>
            <a:r>
              <a:rPr lang="en-GB" smtClean="0">
                <a:hlinkClick r:id="rId4"/>
              </a:rPr>
              <a:t>s.p.gibbs@hud.ac.uk</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Emergent issues – standing outside of dominant leadership methodologies</a:t>
            </a:r>
            <a:endParaRPr lang="en-GB" dirty="0"/>
          </a:p>
        </p:txBody>
      </p:sp>
      <p:sp>
        <p:nvSpPr>
          <p:cNvPr id="3" name="Content Placeholder 2"/>
          <p:cNvSpPr>
            <a:spLocks noGrp="1"/>
          </p:cNvSpPr>
          <p:nvPr>
            <p:ph sz="half" idx="1"/>
          </p:nvPr>
        </p:nvSpPr>
        <p:spPr/>
        <p:txBody>
          <a:bodyPr>
            <a:normAutofit fontScale="70000" lnSpcReduction="20000"/>
          </a:bodyPr>
          <a:lstStyle/>
          <a:p>
            <a:r>
              <a:rPr lang="en-GB" dirty="0" smtClean="0"/>
              <a:t>Pre-understanding</a:t>
            </a:r>
          </a:p>
          <a:p>
            <a:pPr lvl="1"/>
            <a:r>
              <a:rPr lang="en-GB" dirty="0" smtClean="0"/>
              <a:t>Foucault asks: What is distinctive about our current [leadership] situation? (Foucault, 2005) </a:t>
            </a:r>
          </a:p>
          <a:p>
            <a:pPr lvl="1"/>
            <a:r>
              <a:rPr lang="en-GB" dirty="0" smtClean="0"/>
              <a:t>Nature of knowledge (its qualities): </a:t>
            </a:r>
            <a:r>
              <a:rPr lang="en-GB" i="1" dirty="0" smtClean="0"/>
              <a:t>‘continuously increasing rationality, on an abstract gradient, successive rules about our discourse; all problems have a knowledgeable answer to  be found’ </a:t>
            </a:r>
            <a:r>
              <a:rPr lang="en-GB" dirty="0" smtClean="0"/>
              <a:t>(Foucault, 1969)</a:t>
            </a:r>
          </a:p>
          <a:p>
            <a:pPr lvl="1"/>
            <a:r>
              <a:rPr lang="en-GB" dirty="0" smtClean="0"/>
              <a:t>Leadership is too diffuse and conflicted to propose models and theories of leadership. Models are modernity’s project of positioning self as a unitary closed system? (Ouch)</a:t>
            </a:r>
          </a:p>
          <a:p>
            <a:pPr lvl="1">
              <a:buNone/>
            </a:pPr>
            <a:endParaRPr lang="en-GB" dirty="0" smtClean="0"/>
          </a:p>
          <a:p>
            <a:pPr lvl="1"/>
            <a:endParaRPr lang="en-GB" dirty="0" smtClean="0"/>
          </a:p>
        </p:txBody>
      </p:sp>
      <p:pic>
        <p:nvPicPr>
          <p:cNvPr id="12" name="Content Placeholder 11" descr="A&amp;D level 7 5.2_medium_tcm8-17079.jpg"/>
          <p:cNvPicPr>
            <a:picLocks noGrp="1" noChangeAspect="1"/>
          </p:cNvPicPr>
          <p:nvPr>
            <p:ph sz="half" idx="2"/>
          </p:nvPr>
        </p:nvPicPr>
        <p:blipFill>
          <a:blip r:embed="rId3" cstate="print"/>
          <a:stretch>
            <a:fillRect/>
          </a:stretch>
        </p:blipFill>
        <p:spPr>
          <a:xfrm rot="508114">
            <a:off x="4957692" y="1600200"/>
            <a:ext cx="3419616" cy="45259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title"/>
          </p:nvPr>
        </p:nvSpPr>
        <p:spPr/>
        <p:txBody>
          <a:bodyPr tIns="0" bIns="0" anchor="b"/>
          <a:lstStyle/>
          <a:p>
            <a:pPr eaLnBrk="1" hangingPunct="1">
              <a:lnSpc>
                <a:spcPts val="4600"/>
              </a:lnSpc>
            </a:pPr>
            <a:r>
              <a:rPr lang="en-US" b="1" smtClean="0"/>
              <a:t>Walter Benjamin</a:t>
            </a:r>
          </a:p>
        </p:txBody>
      </p:sp>
      <p:pic>
        <p:nvPicPr>
          <p:cNvPr id="7" name="Picture Placeholder 6" descr="benjamin.jpg"/>
          <p:cNvPicPr>
            <a:picLocks noGrp="1" noChangeAspect="1"/>
          </p:cNvPicPr>
          <p:nvPr>
            <p:ph sz="half" idx="1"/>
          </p:nvPr>
        </p:nvPicPr>
        <p:blipFill>
          <a:blip r:embed="rId3" cstate="print"/>
          <a:stretch>
            <a:fillRect/>
          </a:stretch>
        </p:blipFill>
        <p:spPr>
          <a:xfrm rot="20554846">
            <a:off x="457200" y="2240398"/>
            <a:ext cx="4038600" cy="3245566"/>
          </a:xfrm>
          <a:solidFill>
            <a:schemeClr val="bg1">
              <a:lumMod val="85000"/>
            </a:schemeClr>
          </a:solidFill>
        </p:spPr>
      </p:pic>
      <p:sp>
        <p:nvSpPr>
          <p:cNvPr id="52228" name="Text Placeholder 4"/>
          <p:cNvSpPr>
            <a:spLocks noGrp="1"/>
          </p:cNvSpPr>
          <p:nvPr>
            <p:ph sz="half" idx="2"/>
          </p:nvPr>
        </p:nvSpPr>
        <p:spPr/>
        <p:txBody>
          <a:bodyPr>
            <a:normAutofit fontScale="55000" lnSpcReduction="20000"/>
          </a:bodyPr>
          <a:lstStyle/>
          <a:p>
            <a:pPr marL="0" indent="0">
              <a:spcBef>
                <a:spcPct val="0"/>
              </a:spcBef>
              <a:buNone/>
            </a:pPr>
            <a:r>
              <a:rPr lang="en-US" sz="4800" dirty="0" smtClean="0"/>
              <a:t>‘[N]o event any longer comes to us without already being shot through with explanation. In other words, by now almost nothing that happens benefits storytelling; almost everything benefits information. Actually, it is half the art of storytelling to keep a story free from explanation as one reproduces it.’ (VI)</a:t>
            </a:r>
          </a:p>
          <a:p>
            <a:pPr marL="0" indent="0" eaLnBrk="1" hangingPunct="1">
              <a:spcBef>
                <a:spcPct val="0"/>
              </a:spcBef>
              <a:buFontTx/>
              <a:buNone/>
            </a:pPr>
            <a:r>
              <a:rPr lang="en-US" sz="4600" dirty="0" smtClean="0"/>
              <a:t>‘The Storyteller’ (1936)</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4"/>
          <p:cNvSpPr>
            <a:spLocks noGrp="1"/>
          </p:cNvSpPr>
          <p:nvPr>
            <p:ph type="title"/>
          </p:nvPr>
        </p:nvSpPr>
        <p:spPr/>
        <p:txBody>
          <a:bodyPr/>
          <a:lstStyle/>
          <a:p>
            <a:pPr eaLnBrk="1" hangingPunct="1"/>
            <a:r>
              <a:rPr lang="en-US" b="1" smtClean="0">
                <a:solidFill>
                  <a:schemeClr val="tx1"/>
                </a:solidFill>
              </a:rPr>
              <a:t>The Storyteller</a:t>
            </a:r>
          </a:p>
        </p:txBody>
      </p:sp>
      <p:sp>
        <p:nvSpPr>
          <p:cNvPr id="34819" name="Content Placeholder 5"/>
          <p:cNvSpPr>
            <a:spLocks noGrp="1"/>
          </p:cNvSpPr>
          <p:nvPr>
            <p:ph sz="half" idx="1"/>
          </p:nvPr>
        </p:nvSpPr>
        <p:spPr/>
        <p:txBody>
          <a:bodyPr>
            <a:normAutofit lnSpcReduction="10000"/>
          </a:bodyPr>
          <a:lstStyle/>
          <a:p>
            <a:pPr marL="463550" indent="-463550" eaLnBrk="1" hangingPunct="1"/>
            <a:r>
              <a:rPr lang="en-US" sz="1800" dirty="0" smtClean="0"/>
              <a:t>Modern culture has witnessed a decline in the ‘ability to exchange experiences.’ (I)</a:t>
            </a:r>
          </a:p>
          <a:p>
            <a:pPr marL="463550" indent="-463550" eaLnBrk="1" hangingPunct="1"/>
            <a:endParaRPr lang="en-US" sz="1800" dirty="0" smtClean="0"/>
          </a:p>
          <a:p>
            <a:pPr marL="463550" indent="-463550" eaLnBrk="1" hangingPunct="1"/>
            <a:r>
              <a:rPr lang="en-US" sz="1800" dirty="0" smtClean="0"/>
              <a:t>Tradition = creative reworking of experience (meaning)</a:t>
            </a:r>
          </a:p>
          <a:p>
            <a:pPr marL="914400" lvl="1" indent="-457200" eaLnBrk="1" hangingPunct="1"/>
            <a:r>
              <a:rPr lang="en-US" sz="1800" dirty="0" smtClean="0"/>
              <a:t>Storyteller</a:t>
            </a:r>
          </a:p>
          <a:p>
            <a:pPr marL="463550" indent="-463550" eaLnBrk="1" hangingPunct="1"/>
            <a:r>
              <a:rPr lang="en-US" sz="1800" dirty="0" smtClean="0"/>
              <a:t>Modernity = passive reception of novelty </a:t>
            </a:r>
          </a:p>
          <a:p>
            <a:pPr marL="914400" lvl="1" indent="-457200" eaLnBrk="1" hangingPunct="1"/>
            <a:r>
              <a:rPr lang="en-US" sz="1800" dirty="0" smtClean="0"/>
              <a:t>Newspaper</a:t>
            </a:r>
          </a:p>
          <a:p>
            <a:pPr marL="914400" lvl="1" indent="-457200" eaLnBrk="1" hangingPunct="1"/>
            <a:endParaRPr lang="en-US" sz="1800" dirty="0" smtClean="0"/>
          </a:p>
          <a:p>
            <a:pPr marL="514350" indent="-457200"/>
            <a:r>
              <a:rPr lang="en-GB" sz="2200" dirty="0" smtClean="0"/>
              <a:t>Storytelling requires interpretation of experience</a:t>
            </a:r>
            <a:br>
              <a:rPr lang="en-GB" sz="2200" dirty="0" smtClean="0"/>
            </a:br>
            <a:r>
              <a:rPr lang="en-GB" sz="2200" dirty="0" smtClean="0"/>
              <a:t>Information forestalls interpretation</a:t>
            </a:r>
            <a:endParaRPr lang="en-US" sz="2200" dirty="0" smtClean="0"/>
          </a:p>
        </p:txBody>
      </p:sp>
      <p:sp>
        <p:nvSpPr>
          <p:cNvPr id="5" name="Content Placeholder 4"/>
          <p:cNvSpPr>
            <a:spLocks noGrp="1"/>
          </p:cNvSpPr>
          <p:nvPr>
            <p:ph sz="half" idx="2"/>
          </p:nvPr>
        </p:nvSpPr>
        <p:spPr/>
        <p:txBody>
          <a:bodyPr>
            <a:normAutofit lnSpcReduction="10000"/>
          </a:bodyPr>
          <a:lstStyle/>
          <a:p>
            <a:endParaRPr lang="en-GB"/>
          </a:p>
        </p:txBody>
      </p:sp>
      <p:pic>
        <p:nvPicPr>
          <p:cNvPr id="4" name="Picture Placeholder 20" descr="BW_Newspaper_Stack_0.jpg"/>
          <p:cNvPicPr>
            <a:picLocks noChangeAspect="1"/>
          </p:cNvPicPr>
          <p:nvPr/>
        </p:nvPicPr>
        <p:blipFill>
          <a:blip r:embed="rId3" cstate="print"/>
          <a:srcRect l="-6822" r="-6822"/>
          <a:stretch>
            <a:fillRect/>
          </a:stretch>
        </p:blipFill>
        <p:spPr>
          <a:xfrm rot="232774">
            <a:off x="4411337" y="1321848"/>
            <a:ext cx="3782332" cy="2496185"/>
          </a:xfrm>
          <a:prstGeom prst="rect">
            <a:avLst/>
          </a:prstGeom>
          <a:solidFill>
            <a:schemeClr val="bg1">
              <a:lumMod val="85000"/>
            </a:schemeClr>
          </a:solidFill>
        </p:spPr>
      </p:pic>
      <p:pic>
        <p:nvPicPr>
          <p:cNvPr id="6" name="Picture 8" descr="koran"/>
          <p:cNvPicPr>
            <a:picLocks noChangeAspect="1" noChangeArrowheads="1"/>
          </p:cNvPicPr>
          <p:nvPr/>
        </p:nvPicPr>
        <p:blipFill>
          <a:blip r:embed="rId4" cstate="print"/>
          <a:srcRect/>
          <a:stretch>
            <a:fillRect/>
          </a:stretch>
        </p:blipFill>
        <p:spPr bwMode="auto">
          <a:xfrm rot="20805470">
            <a:off x="5220938" y="3560831"/>
            <a:ext cx="2886075" cy="411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slide(fromBottom)">
                                      <p:cBhvr>
                                        <p:cTn id="7" dur="500"/>
                                        <p:tgtEl>
                                          <p:spTgt spid="34819">
                                            <p:txEl>
                                              <p:pRg st="2" end="2"/>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4819">
                                            <p:txEl>
                                              <p:pRg st="3" end="3"/>
                                            </p:txEl>
                                          </p:spTgt>
                                        </p:tgtEl>
                                        <p:attrNameLst>
                                          <p:attrName>style.visibility</p:attrName>
                                        </p:attrNameLst>
                                      </p:cBhvr>
                                      <p:to>
                                        <p:strVal val="visible"/>
                                      </p:to>
                                    </p:set>
                                    <p:animEffect transition="in" filter="slide(fromBottom)">
                                      <p:cBhvr>
                                        <p:cTn id="10" dur="500"/>
                                        <p:tgtEl>
                                          <p:spTgt spid="3481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animEffect transition="in" filter="slide(fromBottom)">
                                      <p:cBhvr>
                                        <p:cTn id="15" dur="500"/>
                                        <p:tgtEl>
                                          <p:spTgt spid="34819">
                                            <p:txEl>
                                              <p:pRg st="4" end="4"/>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4819">
                                            <p:txEl>
                                              <p:pRg st="5" end="5"/>
                                            </p:txEl>
                                          </p:spTgt>
                                        </p:tgtEl>
                                        <p:attrNameLst>
                                          <p:attrName>style.visibility</p:attrName>
                                        </p:attrNameLst>
                                      </p:cBhvr>
                                      <p:to>
                                        <p:strVal val="visible"/>
                                      </p:to>
                                    </p:set>
                                    <p:animEffect transition="in" filter="slide(fromBottom)">
                                      <p:cBhvr>
                                        <p:cTn id="18" dur="500"/>
                                        <p:tgtEl>
                                          <p:spTgt spid="34819">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4819">
                                            <p:txEl>
                                              <p:pRg st="7" end="7"/>
                                            </p:txEl>
                                          </p:spTgt>
                                        </p:tgtEl>
                                        <p:attrNameLst>
                                          <p:attrName>style.visibility</p:attrName>
                                        </p:attrNameLst>
                                      </p:cBhvr>
                                      <p:to>
                                        <p:strVal val="visible"/>
                                      </p:to>
                                    </p:set>
                                    <p:animEffect transition="in" filter="slide(fromBottom)">
                                      <p:cBhvr>
                                        <p:cTn id="23"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benjamin.jpg"/>
          <p:cNvPicPr>
            <a:picLocks noGrp="1" noChangeAspect="1"/>
          </p:cNvPicPr>
          <p:nvPr>
            <p:ph type="pic" sz="quarter" idx="4294967295"/>
          </p:nvPr>
        </p:nvPicPr>
        <p:blipFill>
          <a:blip r:embed="rId3" cstate="print"/>
          <a:srcRect l="-5200" r="-5200"/>
          <a:stretch>
            <a:fillRect/>
          </a:stretch>
        </p:blipFill>
        <p:spPr>
          <a:xfrm rot="21214351">
            <a:off x="539750" y="908050"/>
            <a:ext cx="3705225" cy="2697163"/>
          </a:xfrm>
          <a:solidFill>
            <a:schemeClr val="bg1">
              <a:lumMod val="85000"/>
            </a:schemeClr>
          </a:solidFill>
        </p:spPr>
      </p:pic>
      <p:sp>
        <p:nvSpPr>
          <p:cNvPr id="56323" name="Content Placeholder 2"/>
          <p:cNvSpPr>
            <a:spLocks noGrp="1"/>
          </p:cNvSpPr>
          <p:nvPr>
            <p:ph type="body" sz="half" idx="4294967295"/>
          </p:nvPr>
        </p:nvSpPr>
        <p:spPr>
          <a:xfrm>
            <a:off x="5148263" y="1916113"/>
            <a:ext cx="3565525" cy="4286250"/>
          </a:xfrm>
        </p:spPr>
        <p:txBody>
          <a:bodyPr>
            <a:normAutofit lnSpcReduction="10000"/>
          </a:bodyPr>
          <a:lstStyle/>
          <a:p>
            <a:pPr marL="0" indent="0" eaLnBrk="1" hangingPunct="1">
              <a:buFontTx/>
              <a:buNone/>
            </a:pPr>
            <a:r>
              <a:rPr lang="en-GB" dirty="0" smtClean="0"/>
              <a:t>‘A story [long structured thought] … does not expend itself. It preserves and concentrates its strength and is capable of releasing it even after a long time.’ (VI)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Literal leadership ‘</a:t>
            </a:r>
            <a:r>
              <a:rPr lang="en-GB" dirty="0" err="1" smtClean="0"/>
              <a:t>facticity</a:t>
            </a:r>
            <a:r>
              <a:rPr lang="en-GB" dirty="0" smtClean="0"/>
              <a:t>’</a:t>
            </a:r>
            <a:endParaRPr lang="en-GB" dirty="0"/>
          </a:p>
        </p:txBody>
      </p:sp>
      <p:sp>
        <p:nvSpPr>
          <p:cNvPr id="3" name="Content Placeholder 2"/>
          <p:cNvSpPr>
            <a:spLocks noGrp="1"/>
          </p:cNvSpPr>
          <p:nvPr>
            <p:ph sz="half" idx="1"/>
          </p:nvPr>
        </p:nvSpPr>
        <p:spPr/>
        <p:txBody>
          <a:bodyPr>
            <a:normAutofit fontScale="92500"/>
          </a:bodyPr>
          <a:lstStyle/>
          <a:p>
            <a:r>
              <a:rPr lang="en-GB" dirty="0" smtClean="0"/>
              <a:t>The </a:t>
            </a:r>
            <a:r>
              <a:rPr lang="en-GB" i="1" dirty="0" err="1" smtClean="0"/>
              <a:t>facticity</a:t>
            </a:r>
            <a:r>
              <a:rPr lang="en-GB" dirty="0" smtClean="0"/>
              <a:t> of leadership is the </a:t>
            </a:r>
            <a:r>
              <a:rPr lang="en-GB" i="1" dirty="0" smtClean="0"/>
              <a:t>fact</a:t>
            </a:r>
            <a:r>
              <a:rPr lang="en-GB" dirty="0" smtClean="0"/>
              <a:t> that leadership is </a:t>
            </a:r>
            <a:r>
              <a:rPr lang="en-GB" u="sng" dirty="0" smtClean="0"/>
              <a:t>not</a:t>
            </a:r>
            <a:r>
              <a:rPr lang="en-GB" dirty="0" smtClean="0"/>
              <a:t> able to lead (Sartre might have said!)</a:t>
            </a:r>
          </a:p>
          <a:p>
            <a:r>
              <a:rPr lang="en-GB" dirty="0" smtClean="0"/>
              <a:t>That is leadership is For-itself</a:t>
            </a:r>
          </a:p>
          <a:p>
            <a:r>
              <a:rPr lang="en-GB" dirty="0" smtClean="0"/>
              <a:t>Suggestion here is we’re not able to have a knowledge of leadership or self as an entity</a:t>
            </a:r>
          </a:p>
          <a:p>
            <a:pPr>
              <a:buNone/>
            </a:pPr>
            <a:endParaRPr lang="en-GB" dirty="0" smtClean="0"/>
          </a:p>
          <a:p>
            <a:pPr>
              <a:buNone/>
            </a:pPr>
            <a:endParaRPr lang="en-GB" dirty="0"/>
          </a:p>
        </p:txBody>
      </p:sp>
      <p:pic>
        <p:nvPicPr>
          <p:cNvPr id="5" name="Content Placeholder 4" descr="prison-bars.jpg"/>
          <p:cNvPicPr>
            <a:picLocks noGrp="1" noChangeAspect="1"/>
          </p:cNvPicPr>
          <p:nvPr>
            <p:ph sz="half" idx="2"/>
          </p:nvPr>
        </p:nvPicPr>
        <p:blipFill>
          <a:blip r:embed="rId3" cstate="print"/>
          <a:stretch>
            <a:fillRect/>
          </a:stretch>
        </p:blipFill>
        <p:spPr>
          <a:xfrm rot="574627">
            <a:off x="5076056" y="2204864"/>
            <a:ext cx="3261084" cy="3284801"/>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Leadership self favours long-structures</a:t>
            </a:r>
            <a:endParaRPr lang="en-GB" dirty="0"/>
          </a:p>
        </p:txBody>
      </p:sp>
      <p:sp>
        <p:nvSpPr>
          <p:cNvPr id="3" name="Content Placeholder 2"/>
          <p:cNvSpPr>
            <a:spLocks noGrp="1"/>
          </p:cNvSpPr>
          <p:nvPr>
            <p:ph sz="half" idx="1"/>
          </p:nvPr>
        </p:nvSpPr>
        <p:spPr/>
        <p:txBody>
          <a:bodyPr>
            <a:noAutofit/>
          </a:bodyPr>
          <a:lstStyle/>
          <a:p>
            <a:r>
              <a:rPr lang="en-GB" sz="1600" dirty="0" smtClean="0"/>
              <a:t>Kant suggests it is not possible for the self to become the object of consciousness as ‘I’ is looking out on the world, paraphrased as: </a:t>
            </a:r>
            <a:r>
              <a:rPr lang="en-GB" sz="1600" i="1" dirty="0" smtClean="0"/>
              <a:t>“‘I’ is the expression of my perspective, but denotes no item within it”</a:t>
            </a:r>
            <a:r>
              <a:rPr lang="en-GB" sz="1600" dirty="0" smtClean="0"/>
              <a:t> (</a:t>
            </a:r>
            <a:r>
              <a:rPr lang="en-GB" sz="1600" dirty="0" err="1" smtClean="0"/>
              <a:t>Scruton</a:t>
            </a:r>
            <a:r>
              <a:rPr lang="en-GB" sz="1600" dirty="0" smtClean="0"/>
              <a:t>, 1982: 71).  </a:t>
            </a:r>
          </a:p>
          <a:p>
            <a:r>
              <a:rPr lang="en-GB" sz="1600" dirty="0" smtClean="0"/>
              <a:t>Wittgenstein appears to concur stating: </a:t>
            </a:r>
            <a:r>
              <a:rPr lang="en-GB" sz="1600" i="1" dirty="0" smtClean="0"/>
              <a:t>“I look in the mirror. I can see my eyes but can I see the “I” that sees them?” </a:t>
            </a:r>
            <a:r>
              <a:rPr lang="en-GB" sz="1600" dirty="0" smtClean="0"/>
              <a:t>(Rodin, 2008: 65).  </a:t>
            </a:r>
          </a:p>
          <a:p>
            <a:r>
              <a:rPr lang="en-GB" sz="1600" dirty="0" smtClean="0"/>
              <a:t>Foucault offers that prior to the 18</a:t>
            </a:r>
            <a:r>
              <a:rPr lang="en-GB" sz="1600" baseline="30000" dirty="0" smtClean="0"/>
              <a:t>th</a:t>
            </a:r>
            <a:r>
              <a:rPr lang="en-GB" sz="1600" dirty="0" smtClean="0"/>
              <a:t> century there was no concept of ‘man’ suggesting that although we (self) are critical to the production of knowledge we had difficulty conceiving of ourselves as knowable in any unitary form until later advances in consciousness (Gutting, 2005). </a:t>
            </a:r>
            <a:endParaRPr lang="en-GB" sz="1600" dirty="0"/>
          </a:p>
        </p:txBody>
      </p:sp>
      <p:pic>
        <p:nvPicPr>
          <p:cNvPr id="5" name="Content Placeholder 4" descr="hall-of-mirrors.jpg"/>
          <p:cNvPicPr>
            <a:picLocks noGrp="1" noChangeAspect="1"/>
          </p:cNvPicPr>
          <p:nvPr>
            <p:ph sz="half" idx="2"/>
          </p:nvPr>
        </p:nvPicPr>
        <p:blipFill>
          <a:blip r:embed="rId3" cstate="print"/>
          <a:stretch>
            <a:fillRect/>
          </a:stretch>
        </p:blipFill>
        <p:spPr>
          <a:xfrm>
            <a:off x="4762500" y="1412776"/>
            <a:ext cx="3810000" cy="468052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Literature and text is poor science?!</a:t>
            </a:r>
            <a:endParaRPr lang="en-GB" dirty="0"/>
          </a:p>
        </p:txBody>
      </p:sp>
      <p:sp>
        <p:nvSpPr>
          <p:cNvPr id="3" name="Content Placeholder 2"/>
          <p:cNvSpPr>
            <a:spLocks noGrp="1"/>
          </p:cNvSpPr>
          <p:nvPr>
            <p:ph idx="1"/>
          </p:nvPr>
        </p:nvSpPr>
        <p:spPr/>
        <p:txBody>
          <a:bodyPr>
            <a:normAutofit/>
          </a:bodyPr>
          <a:lstStyle/>
          <a:p>
            <a:r>
              <a:rPr lang="en-GB" sz="2100" i="1" dirty="0" smtClean="0"/>
              <a:t>“</a:t>
            </a:r>
            <a:r>
              <a:rPr lang="en-GB" sz="2100" b="1" i="1" u="sng" dirty="0" smtClean="0"/>
              <a:t>Literature</a:t>
            </a:r>
            <a:r>
              <a:rPr lang="en-GB" sz="2100" i="1" dirty="0" smtClean="0"/>
              <a:t>, Huxley [Darwin’s Bulldog Thomas Huxley, 1825-1895] asserted, was ‘neither moral or intellectual’; the ‘aesthetic faculty’ needed to be ‘roused, directed and cultivated’ by science; and literary culture, while imparting a ‘sense of beauty’ and ‘power of expression,’ was </a:t>
            </a:r>
            <a:r>
              <a:rPr lang="en-GB" sz="2100" b="1" i="1" u="sng" dirty="0" smtClean="0"/>
              <a:t>unable to furnish a ‘criterion of beauty’ or ‘anything to say beyond a hash of people’s opinions’.”</a:t>
            </a:r>
            <a:r>
              <a:rPr lang="en-GB" sz="2100" b="1" u="sng" dirty="0" smtClean="0"/>
              <a:t> </a:t>
            </a:r>
            <a:r>
              <a:rPr lang="en-GB" sz="2100" dirty="0" smtClean="0"/>
              <a:t>(White, 2003).</a:t>
            </a:r>
          </a:p>
          <a:p>
            <a:endParaRPr lang="en-GB" sz="2100" dirty="0" smtClean="0"/>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err="1" smtClean="0"/>
              <a:t>Genova</a:t>
            </a:r>
            <a:r>
              <a:rPr lang="en-GB" dirty="0" smtClean="0"/>
              <a:t>  states: </a:t>
            </a:r>
            <a:r>
              <a:rPr lang="en-GB" i="1" dirty="0" smtClean="0"/>
              <a:t>“…it should be clear why Wittgenstein never bluntly says: ‘I want to change your way of seeing.’</a:t>
            </a:r>
            <a:r>
              <a:rPr lang="en-GB" dirty="0" smtClean="0"/>
              <a:t> </a:t>
            </a:r>
            <a:r>
              <a:rPr lang="en-GB" i="1" dirty="0" smtClean="0"/>
              <a:t>Like Kierkegaard before him, he learned the arts of indirection. </a:t>
            </a:r>
            <a:r>
              <a:rPr lang="en-GB" i="1" u="sng" dirty="0" smtClean="0"/>
              <a:t>Philosophy could only be a catalyst for change. It could only interpose itself between the picture and the believer in such a way as to disrupt the felt necessary connections between the two and hope for the best” </a:t>
            </a:r>
            <a:r>
              <a:rPr lang="en-GB" dirty="0" smtClean="0"/>
              <a:t>(1995, p. 18-19).</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3888" y="1052736"/>
            <a:ext cx="1800200" cy="307777"/>
          </a:xfrm>
          <a:prstGeom prst="rect">
            <a:avLst/>
          </a:prstGeom>
          <a:noFill/>
        </p:spPr>
        <p:txBody>
          <a:bodyPr wrap="square" rtlCol="0">
            <a:spAutoFit/>
          </a:bodyPr>
          <a:lstStyle/>
          <a:p>
            <a:r>
              <a:rPr lang="en-GB" sz="1400" dirty="0" smtClean="0"/>
              <a:t>Utopian futures</a:t>
            </a:r>
            <a:endParaRPr lang="en-GB" sz="1400" dirty="0"/>
          </a:p>
        </p:txBody>
      </p:sp>
      <p:sp>
        <p:nvSpPr>
          <p:cNvPr id="3" name="TextBox 2"/>
          <p:cNvSpPr txBox="1"/>
          <p:nvPr/>
        </p:nvSpPr>
        <p:spPr>
          <a:xfrm>
            <a:off x="2555776" y="692696"/>
            <a:ext cx="3744416" cy="369332"/>
          </a:xfrm>
          <a:prstGeom prst="rect">
            <a:avLst/>
          </a:prstGeom>
          <a:noFill/>
        </p:spPr>
        <p:txBody>
          <a:bodyPr wrap="square" rtlCol="0">
            <a:spAutoFit/>
          </a:bodyPr>
          <a:lstStyle/>
          <a:p>
            <a:r>
              <a:rPr lang="en-GB" u="sng" dirty="0" smtClean="0"/>
              <a:t>Objective (objects of) Leadership</a:t>
            </a:r>
            <a:endParaRPr lang="en-GB" u="sng" dirty="0"/>
          </a:p>
        </p:txBody>
      </p:sp>
      <p:sp>
        <p:nvSpPr>
          <p:cNvPr id="4" name="TextBox 3"/>
          <p:cNvSpPr txBox="1"/>
          <p:nvPr/>
        </p:nvSpPr>
        <p:spPr>
          <a:xfrm>
            <a:off x="2411760" y="6093296"/>
            <a:ext cx="4320480" cy="369332"/>
          </a:xfrm>
          <a:prstGeom prst="rect">
            <a:avLst/>
          </a:prstGeom>
          <a:noFill/>
        </p:spPr>
        <p:txBody>
          <a:bodyPr wrap="square" rtlCol="0">
            <a:spAutoFit/>
          </a:bodyPr>
          <a:lstStyle/>
          <a:p>
            <a:pPr algn="ctr"/>
            <a:r>
              <a:rPr lang="en-GB" u="sng" dirty="0" smtClean="0"/>
              <a:t>Subjective (being) Leadership</a:t>
            </a:r>
            <a:endParaRPr lang="en-GB" u="sng" dirty="0"/>
          </a:p>
        </p:txBody>
      </p:sp>
      <p:sp>
        <p:nvSpPr>
          <p:cNvPr id="5" name="TextBox 4"/>
          <p:cNvSpPr txBox="1"/>
          <p:nvPr/>
        </p:nvSpPr>
        <p:spPr>
          <a:xfrm rot="16200000">
            <a:off x="-1796062" y="3100318"/>
            <a:ext cx="4896544" cy="369332"/>
          </a:xfrm>
          <a:prstGeom prst="rect">
            <a:avLst/>
          </a:prstGeom>
          <a:noFill/>
        </p:spPr>
        <p:txBody>
          <a:bodyPr wrap="square" rtlCol="0">
            <a:spAutoFit/>
          </a:bodyPr>
          <a:lstStyle/>
          <a:p>
            <a:pPr algn="ctr"/>
            <a:r>
              <a:rPr lang="en-GB" u="sng" dirty="0" smtClean="0"/>
              <a:t>Epistemological Self</a:t>
            </a:r>
            <a:endParaRPr lang="en-GB" u="sng" dirty="0"/>
          </a:p>
        </p:txBody>
      </p:sp>
      <p:sp>
        <p:nvSpPr>
          <p:cNvPr id="6" name="TextBox 5"/>
          <p:cNvSpPr txBox="1"/>
          <p:nvPr/>
        </p:nvSpPr>
        <p:spPr>
          <a:xfrm rot="5400000">
            <a:off x="6304838" y="3208330"/>
            <a:ext cx="4248472" cy="369332"/>
          </a:xfrm>
          <a:prstGeom prst="rect">
            <a:avLst/>
          </a:prstGeom>
          <a:noFill/>
        </p:spPr>
        <p:txBody>
          <a:bodyPr wrap="square" rtlCol="0">
            <a:spAutoFit/>
          </a:bodyPr>
          <a:lstStyle/>
          <a:p>
            <a:pPr algn="ctr"/>
            <a:r>
              <a:rPr lang="en-GB" u="sng" dirty="0" smtClean="0"/>
              <a:t>The </a:t>
            </a:r>
            <a:r>
              <a:rPr lang="en-GB" u="sng" dirty="0" err="1" smtClean="0"/>
              <a:t>Ontic</a:t>
            </a:r>
            <a:r>
              <a:rPr lang="en-GB" u="sng" dirty="0" smtClean="0"/>
              <a:t> Self</a:t>
            </a:r>
            <a:endParaRPr lang="en-GB" u="sng" dirty="0"/>
          </a:p>
        </p:txBody>
      </p:sp>
      <p:cxnSp>
        <p:nvCxnSpPr>
          <p:cNvPr id="8" name="Straight Connector 7"/>
          <p:cNvCxnSpPr/>
          <p:nvPr/>
        </p:nvCxnSpPr>
        <p:spPr>
          <a:xfrm>
            <a:off x="971600" y="3356992"/>
            <a:ext cx="72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4" idx="0"/>
          </p:cNvCxnSpPr>
          <p:nvPr/>
        </p:nvCxnSpPr>
        <p:spPr>
          <a:xfrm rot="5400000">
            <a:off x="2159732" y="3681028"/>
            <a:ext cx="482453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56176" y="5373216"/>
            <a:ext cx="1944216" cy="307777"/>
          </a:xfrm>
          <a:prstGeom prst="rect">
            <a:avLst/>
          </a:prstGeom>
          <a:noFill/>
        </p:spPr>
        <p:txBody>
          <a:bodyPr wrap="square" rtlCol="0">
            <a:spAutoFit/>
          </a:bodyPr>
          <a:lstStyle/>
          <a:p>
            <a:r>
              <a:rPr lang="en-GB" sz="1400" dirty="0" smtClean="0"/>
              <a:t>Dystopian futures</a:t>
            </a:r>
            <a:endParaRPr lang="en-GB" sz="1400" dirty="0"/>
          </a:p>
        </p:txBody>
      </p:sp>
      <p:sp>
        <p:nvSpPr>
          <p:cNvPr id="16" name="TextBox 15"/>
          <p:cNvSpPr txBox="1"/>
          <p:nvPr/>
        </p:nvSpPr>
        <p:spPr>
          <a:xfrm>
            <a:off x="5652120" y="4725144"/>
            <a:ext cx="1800200" cy="307777"/>
          </a:xfrm>
          <a:prstGeom prst="rect">
            <a:avLst/>
          </a:prstGeom>
          <a:noFill/>
        </p:spPr>
        <p:txBody>
          <a:bodyPr wrap="square" rtlCol="0">
            <a:spAutoFit/>
          </a:bodyPr>
          <a:lstStyle/>
          <a:p>
            <a:r>
              <a:rPr lang="en-GB" sz="1400" dirty="0" smtClean="0"/>
              <a:t>Uncertainty</a:t>
            </a:r>
            <a:endParaRPr lang="en-GB" sz="1400" dirty="0"/>
          </a:p>
        </p:txBody>
      </p:sp>
      <p:sp>
        <p:nvSpPr>
          <p:cNvPr id="17" name="TextBox 16"/>
          <p:cNvSpPr txBox="1"/>
          <p:nvPr/>
        </p:nvSpPr>
        <p:spPr>
          <a:xfrm>
            <a:off x="3779912" y="1700808"/>
            <a:ext cx="2088232" cy="307777"/>
          </a:xfrm>
          <a:prstGeom prst="rect">
            <a:avLst/>
          </a:prstGeom>
          <a:noFill/>
        </p:spPr>
        <p:txBody>
          <a:bodyPr wrap="square" rtlCol="0">
            <a:spAutoFit/>
          </a:bodyPr>
          <a:lstStyle/>
          <a:p>
            <a:r>
              <a:rPr lang="en-GB" sz="1400" dirty="0" smtClean="0"/>
              <a:t>Certainty</a:t>
            </a:r>
            <a:endParaRPr lang="en-GB" sz="1400" dirty="0"/>
          </a:p>
        </p:txBody>
      </p:sp>
      <p:sp>
        <p:nvSpPr>
          <p:cNvPr id="18" name="TextBox 17"/>
          <p:cNvSpPr txBox="1"/>
          <p:nvPr/>
        </p:nvSpPr>
        <p:spPr>
          <a:xfrm>
            <a:off x="2267744" y="2564904"/>
            <a:ext cx="1584176" cy="307777"/>
          </a:xfrm>
          <a:prstGeom prst="rect">
            <a:avLst/>
          </a:prstGeom>
          <a:noFill/>
        </p:spPr>
        <p:txBody>
          <a:bodyPr wrap="square" rtlCol="0">
            <a:spAutoFit/>
          </a:bodyPr>
          <a:lstStyle/>
          <a:p>
            <a:r>
              <a:rPr lang="en-GB" sz="1400" dirty="0" smtClean="0"/>
              <a:t>Coherency</a:t>
            </a:r>
            <a:endParaRPr lang="en-GB" sz="1400" dirty="0"/>
          </a:p>
        </p:txBody>
      </p:sp>
      <p:sp>
        <p:nvSpPr>
          <p:cNvPr id="19" name="TextBox 18"/>
          <p:cNvSpPr txBox="1"/>
          <p:nvPr/>
        </p:nvSpPr>
        <p:spPr>
          <a:xfrm>
            <a:off x="6300192" y="4509120"/>
            <a:ext cx="1872208" cy="307777"/>
          </a:xfrm>
          <a:prstGeom prst="rect">
            <a:avLst/>
          </a:prstGeom>
          <a:noFill/>
        </p:spPr>
        <p:txBody>
          <a:bodyPr wrap="square" rtlCol="0">
            <a:spAutoFit/>
          </a:bodyPr>
          <a:lstStyle/>
          <a:p>
            <a:r>
              <a:rPr lang="en-GB" sz="1400" dirty="0" smtClean="0"/>
              <a:t>Incoherency</a:t>
            </a:r>
            <a:endParaRPr lang="en-GB" sz="1400" dirty="0"/>
          </a:p>
        </p:txBody>
      </p:sp>
      <p:sp>
        <p:nvSpPr>
          <p:cNvPr id="20" name="TextBox 19"/>
          <p:cNvSpPr txBox="1"/>
          <p:nvPr/>
        </p:nvSpPr>
        <p:spPr>
          <a:xfrm>
            <a:off x="971600" y="2204864"/>
            <a:ext cx="2088232" cy="307777"/>
          </a:xfrm>
          <a:prstGeom prst="rect">
            <a:avLst/>
          </a:prstGeom>
          <a:noFill/>
        </p:spPr>
        <p:txBody>
          <a:bodyPr wrap="square" rtlCol="0">
            <a:spAutoFit/>
          </a:bodyPr>
          <a:lstStyle/>
          <a:p>
            <a:r>
              <a:rPr lang="en-GB" sz="1400" dirty="0" smtClean="0"/>
              <a:t>Classes, genus</a:t>
            </a:r>
            <a:endParaRPr lang="en-GB" sz="1400" dirty="0"/>
          </a:p>
        </p:txBody>
      </p:sp>
      <p:sp>
        <p:nvSpPr>
          <p:cNvPr id="21" name="TextBox 20"/>
          <p:cNvSpPr txBox="1"/>
          <p:nvPr/>
        </p:nvSpPr>
        <p:spPr>
          <a:xfrm>
            <a:off x="1403648" y="2924944"/>
            <a:ext cx="1512168" cy="307777"/>
          </a:xfrm>
          <a:prstGeom prst="rect">
            <a:avLst/>
          </a:prstGeom>
          <a:noFill/>
        </p:spPr>
        <p:txBody>
          <a:bodyPr wrap="square" rtlCol="0">
            <a:spAutoFit/>
          </a:bodyPr>
          <a:lstStyle/>
          <a:p>
            <a:r>
              <a:rPr lang="en-GB" sz="1400" dirty="0" smtClean="0"/>
              <a:t>Doing</a:t>
            </a:r>
            <a:endParaRPr lang="en-GB" sz="1400" dirty="0"/>
          </a:p>
        </p:txBody>
      </p:sp>
      <p:sp>
        <p:nvSpPr>
          <p:cNvPr id="22" name="TextBox 21"/>
          <p:cNvSpPr txBox="1"/>
          <p:nvPr/>
        </p:nvSpPr>
        <p:spPr>
          <a:xfrm>
            <a:off x="6732240" y="4293096"/>
            <a:ext cx="1440160" cy="307777"/>
          </a:xfrm>
          <a:prstGeom prst="rect">
            <a:avLst/>
          </a:prstGeom>
          <a:noFill/>
        </p:spPr>
        <p:txBody>
          <a:bodyPr wrap="square" rtlCol="0">
            <a:spAutoFit/>
          </a:bodyPr>
          <a:lstStyle/>
          <a:p>
            <a:r>
              <a:rPr lang="en-GB" sz="1400" dirty="0" smtClean="0"/>
              <a:t>Being</a:t>
            </a:r>
            <a:endParaRPr lang="en-GB" sz="1400" dirty="0"/>
          </a:p>
        </p:txBody>
      </p:sp>
      <p:sp>
        <p:nvSpPr>
          <p:cNvPr id="23" name="TextBox 22"/>
          <p:cNvSpPr txBox="1"/>
          <p:nvPr/>
        </p:nvSpPr>
        <p:spPr>
          <a:xfrm>
            <a:off x="2123728" y="4653136"/>
            <a:ext cx="1656184" cy="307777"/>
          </a:xfrm>
          <a:prstGeom prst="rect">
            <a:avLst/>
          </a:prstGeom>
          <a:noFill/>
        </p:spPr>
        <p:txBody>
          <a:bodyPr wrap="square" rtlCol="0">
            <a:spAutoFit/>
          </a:bodyPr>
          <a:lstStyle/>
          <a:p>
            <a:r>
              <a:rPr lang="en-GB" sz="1400" dirty="0" smtClean="0"/>
              <a:t>Patterns</a:t>
            </a:r>
            <a:endParaRPr lang="en-GB" sz="1400" dirty="0"/>
          </a:p>
        </p:txBody>
      </p:sp>
      <p:sp>
        <p:nvSpPr>
          <p:cNvPr id="24" name="TextBox 23"/>
          <p:cNvSpPr txBox="1"/>
          <p:nvPr/>
        </p:nvSpPr>
        <p:spPr>
          <a:xfrm>
            <a:off x="2411760" y="1628800"/>
            <a:ext cx="1800200" cy="307777"/>
          </a:xfrm>
          <a:prstGeom prst="rect">
            <a:avLst/>
          </a:prstGeom>
          <a:noFill/>
        </p:spPr>
        <p:txBody>
          <a:bodyPr wrap="square" rtlCol="0">
            <a:spAutoFit/>
          </a:bodyPr>
          <a:lstStyle/>
          <a:p>
            <a:r>
              <a:rPr lang="en-GB" sz="1400" dirty="0" smtClean="0"/>
              <a:t>Labels</a:t>
            </a:r>
          </a:p>
        </p:txBody>
      </p:sp>
      <p:sp>
        <p:nvSpPr>
          <p:cNvPr id="25" name="TextBox 24"/>
          <p:cNvSpPr txBox="1"/>
          <p:nvPr/>
        </p:nvSpPr>
        <p:spPr>
          <a:xfrm>
            <a:off x="3779912" y="5229200"/>
            <a:ext cx="1728192" cy="523220"/>
          </a:xfrm>
          <a:prstGeom prst="rect">
            <a:avLst/>
          </a:prstGeom>
          <a:noFill/>
        </p:spPr>
        <p:txBody>
          <a:bodyPr wrap="square" rtlCol="0">
            <a:spAutoFit/>
          </a:bodyPr>
          <a:lstStyle/>
          <a:p>
            <a:r>
              <a:rPr lang="en-GB" sz="1400" dirty="0" smtClean="0"/>
              <a:t>Long structures of thought</a:t>
            </a:r>
            <a:endParaRPr lang="en-GB" sz="1400" dirty="0"/>
          </a:p>
        </p:txBody>
      </p:sp>
      <p:sp>
        <p:nvSpPr>
          <p:cNvPr id="26" name="TextBox 25"/>
          <p:cNvSpPr txBox="1"/>
          <p:nvPr/>
        </p:nvSpPr>
        <p:spPr>
          <a:xfrm>
            <a:off x="899592" y="980728"/>
            <a:ext cx="1944216" cy="523220"/>
          </a:xfrm>
          <a:prstGeom prst="rect">
            <a:avLst/>
          </a:prstGeom>
          <a:noFill/>
        </p:spPr>
        <p:txBody>
          <a:bodyPr wrap="square" rtlCol="0">
            <a:spAutoFit/>
          </a:bodyPr>
          <a:lstStyle/>
          <a:p>
            <a:r>
              <a:rPr lang="en-GB" sz="1400" dirty="0" smtClean="0"/>
              <a:t>Short structures of expression</a:t>
            </a:r>
          </a:p>
        </p:txBody>
      </p:sp>
      <p:sp>
        <p:nvSpPr>
          <p:cNvPr id="27" name="TextBox 26"/>
          <p:cNvSpPr txBox="1"/>
          <p:nvPr/>
        </p:nvSpPr>
        <p:spPr>
          <a:xfrm>
            <a:off x="1403648" y="3717032"/>
            <a:ext cx="2232248" cy="307777"/>
          </a:xfrm>
          <a:prstGeom prst="rect">
            <a:avLst/>
          </a:prstGeom>
          <a:noFill/>
        </p:spPr>
        <p:txBody>
          <a:bodyPr wrap="square" rtlCol="0">
            <a:spAutoFit/>
          </a:bodyPr>
          <a:lstStyle/>
          <a:p>
            <a:r>
              <a:rPr lang="en-GB" sz="1400" dirty="0" smtClean="0"/>
              <a:t>Change through planning</a:t>
            </a:r>
            <a:endParaRPr lang="en-GB" sz="1400" dirty="0"/>
          </a:p>
        </p:txBody>
      </p:sp>
      <p:sp>
        <p:nvSpPr>
          <p:cNvPr id="28" name="TextBox 27"/>
          <p:cNvSpPr txBox="1"/>
          <p:nvPr/>
        </p:nvSpPr>
        <p:spPr>
          <a:xfrm>
            <a:off x="2699792" y="4149080"/>
            <a:ext cx="1800200" cy="523220"/>
          </a:xfrm>
          <a:prstGeom prst="rect">
            <a:avLst/>
          </a:prstGeom>
          <a:noFill/>
        </p:spPr>
        <p:txBody>
          <a:bodyPr wrap="square" rtlCol="0">
            <a:spAutoFit/>
          </a:bodyPr>
          <a:lstStyle/>
          <a:p>
            <a:r>
              <a:rPr lang="en-GB" sz="1400" dirty="0" smtClean="0"/>
              <a:t>Change through reflection</a:t>
            </a:r>
            <a:endParaRPr lang="en-GB" sz="1400" dirty="0"/>
          </a:p>
        </p:txBody>
      </p:sp>
      <p:sp>
        <p:nvSpPr>
          <p:cNvPr id="29" name="TextBox 28"/>
          <p:cNvSpPr txBox="1"/>
          <p:nvPr/>
        </p:nvSpPr>
        <p:spPr>
          <a:xfrm>
            <a:off x="6012160" y="1556792"/>
            <a:ext cx="1944216" cy="307777"/>
          </a:xfrm>
          <a:prstGeom prst="rect">
            <a:avLst/>
          </a:prstGeom>
          <a:noFill/>
        </p:spPr>
        <p:txBody>
          <a:bodyPr wrap="square" rtlCol="0">
            <a:spAutoFit/>
          </a:bodyPr>
          <a:lstStyle/>
          <a:p>
            <a:r>
              <a:rPr lang="en-GB" sz="1400" dirty="0" smtClean="0"/>
              <a:t>Heroic</a:t>
            </a:r>
            <a:endParaRPr lang="en-GB" sz="1400" dirty="0"/>
          </a:p>
        </p:txBody>
      </p:sp>
      <p:sp>
        <p:nvSpPr>
          <p:cNvPr id="30" name="TextBox 29"/>
          <p:cNvSpPr txBox="1"/>
          <p:nvPr/>
        </p:nvSpPr>
        <p:spPr>
          <a:xfrm>
            <a:off x="6732240" y="5157192"/>
            <a:ext cx="2016224" cy="307777"/>
          </a:xfrm>
          <a:prstGeom prst="rect">
            <a:avLst/>
          </a:prstGeom>
          <a:noFill/>
        </p:spPr>
        <p:txBody>
          <a:bodyPr wrap="square" rtlCol="0">
            <a:spAutoFit/>
          </a:bodyPr>
          <a:lstStyle/>
          <a:p>
            <a:r>
              <a:rPr lang="en-GB" sz="1400" dirty="0" smtClean="0"/>
              <a:t>Courageous</a:t>
            </a:r>
            <a:endParaRPr lang="en-GB" sz="1400" dirty="0"/>
          </a:p>
        </p:txBody>
      </p:sp>
      <p:sp>
        <p:nvSpPr>
          <p:cNvPr id="31" name="TextBox 30"/>
          <p:cNvSpPr txBox="1"/>
          <p:nvPr/>
        </p:nvSpPr>
        <p:spPr>
          <a:xfrm>
            <a:off x="6084168" y="6021288"/>
            <a:ext cx="2376264" cy="307777"/>
          </a:xfrm>
          <a:prstGeom prst="rect">
            <a:avLst/>
          </a:prstGeom>
          <a:noFill/>
        </p:spPr>
        <p:txBody>
          <a:bodyPr wrap="square" rtlCol="0">
            <a:spAutoFit/>
          </a:bodyPr>
          <a:lstStyle/>
          <a:p>
            <a:r>
              <a:rPr lang="en-GB" sz="1400" dirty="0" smtClean="0"/>
              <a:t>Sacrificial</a:t>
            </a:r>
            <a:endParaRPr lang="en-GB" sz="1400" dirty="0"/>
          </a:p>
        </p:txBody>
      </p:sp>
      <p:sp>
        <p:nvSpPr>
          <p:cNvPr id="32" name="TextBox 31"/>
          <p:cNvSpPr txBox="1"/>
          <p:nvPr/>
        </p:nvSpPr>
        <p:spPr>
          <a:xfrm>
            <a:off x="5364088" y="2132856"/>
            <a:ext cx="2160240" cy="307777"/>
          </a:xfrm>
          <a:prstGeom prst="rect">
            <a:avLst/>
          </a:prstGeom>
          <a:noFill/>
        </p:spPr>
        <p:txBody>
          <a:bodyPr wrap="square" rtlCol="0">
            <a:spAutoFit/>
          </a:bodyPr>
          <a:lstStyle/>
          <a:p>
            <a:r>
              <a:rPr lang="en-GB" sz="1400" dirty="0" smtClean="0"/>
              <a:t>Charismatic</a:t>
            </a:r>
            <a:endParaRPr lang="en-GB" sz="1400" dirty="0"/>
          </a:p>
        </p:txBody>
      </p:sp>
      <p:sp>
        <p:nvSpPr>
          <p:cNvPr id="33" name="TextBox 32"/>
          <p:cNvSpPr txBox="1"/>
          <p:nvPr/>
        </p:nvSpPr>
        <p:spPr>
          <a:xfrm>
            <a:off x="5364088" y="2780928"/>
            <a:ext cx="2016224" cy="307777"/>
          </a:xfrm>
          <a:prstGeom prst="rect">
            <a:avLst/>
          </a:prstGeom>
          <a:noFill/>
        </p:spPr>
        <p:txBody>
          <a:bodyPr wrap="square" rtlCol="0">
            <a:spAutoFit/>
          </a:bodyPr>
          <a:lstStyle/>
          <a:p>
            <a:r>
              <a:rPr lang="en-GB" sz="1400" dirty="0" smtClean="0"/>
              <a:t>Transformational</a:t>
            </a:r>
            <a:endParaRPr lang="en-GB" sz="1400" dirty="0"/>
          </a:p>
        </p:txBody>
      </p:sp>
      <p:sp>
        <p:nvSpPr>
          <p:cNvPr id="34" name="TextBox 33"/>
          <p:cNvSpPr txBox="1"/>
          <p:nvPr/>
        </p:nvSpPr>
        <p:spPr>
          <a:xfrm>
            <a:off x="899592" y="1628800"/>
            <a:ext cx="1584176" cy="307777"/>
          </a:xfrm>
          <a:prstGeom prst="rect">
            <a:avLst/>
          </a:prstGeom>
          <a:noFill/>
        </p:spPr>
        <p:txBody>
          <a:bodyPr wrap="square" rtlCol="0">
            <a:spAutoFit/>
          </a:bodyPr>
          <a:lstStyle/>
          <a:p>
            <a:r>
              <a:rPr lang="en-GB" sz="1400" dirty="0" smtClean="0"/>
              <a:t>Transactional</a:t>
            </a:r>
            <a:endParaRPr lang="en-GB" sz="1400" dirty="0"/>
          </a:p>
        </p:txBody>
      </p:sp>
      <p:sp>
        <p:nvSpPr>
          <p:cNvPr id="35" name="TextBox 34"/>
          <p:cNvSpPr txBox="1"/>
          <p:nvPr/>
        </p:nvSpPr>
        <p:spPr>
          <a:xfrm>
            <a:off x="4067944" y="4077072"/>
            <a:ext cx="1152128" cy="307777"/>
          </a:xfrm>
          <a:prstGeom prst="rect">
            <a:avLst/>
          </a:prstGeom>
          <a:noFill/>
        </p:spPr>
        <p:txBody>
          <a:bodyPr wrap="square" rtlCol="0">
            <a:spAutoFit/>
          </a:bodyPr>
          <a:lstStyle/>
          <a:p>
            <a:r>
              <a:rPr lang="en-GB" sz="1400" dirty="0" smtClean="0"/>
              <a:t>Plural</a:t>
            </a:r>
            <a:endParaRPr lang="en-GB" sz="1400" dirty="0"/>
          </a:p>
        </p:txBody>
      </p:sp>
      <p:sp>
        <p:nvSpPr>
          <p:cNvPr id="36" name="TextBox 35"/>
          <p:cNvSpPr txBox="1"/>
          <p:nvPr/>
        </p:nvSpPr>
        <p:spPr>
          <a:xfrm>
            <a:off x="3923928" y="2132856"/>
            <a:ext cx="1008112" cy="307777"/>
          </a:xfrm>
          <a:prstGeom prst="rect">
            <a:avLst/>
          </a:prstGeom>
          <a:noFill/>
        </p:spPr>
        <p:txBody>
          <a:bodyPr wrap="square" rtlCol="0">
            <a:spAutoFit/>
          </a:bodyPr>
          <a:lstStyle/>
          <a:p>
            <a:r>
              <a:rPr lang="en-GB" sz="1400" dirty="0" smtClean="0"/>
              <a:t>Unitary</a:t>
            </a:r>
            <a:endParaRPr lang="en-GB" sz="1400" dirty="0"/>
          </a:p>
        </p:txBody>
      </p:sp>
      <p:sp>
        <p:nvSpPr>
          <p:cNvPr id="37" name="TextBox 36"/>
          <p:cNvSpPr txBox="1"/>
          <p:nvPr/>
        </p:nvSpPr>
        <p:spPr>
          <a:xfrm>
            <a:off x="2195736" y="2132856"/>
            <a:ext cx="1656184" cy="369332"/>
          </a:xfrm>
          <a:prstGeom prst="rect">
            <a:avLst/>
          </a:prstGeom>
          <a:noFill/>
        </p:spPr>
        <p:txBody>
          <a:bodyPr wrap="square" rtlCol="0">
            <a:spAutoFit/>
          </a:bodyPr>
          <a:lstStyle/>
          <a:p>
            <a:r>
              <a:rPr lang="en-GB" sz="1400" dirty="0" smtClean="0"/>
              <a:t>Management</a:t>
            </a:r>
            <a:r>
              <a:rPr lang="en-GB" dirty="0" smtClean="0"/>
              <a:t>?</a:t>
            </a:r>
          </a:p>
        </p:txBody>
      </p:sp>
      <p:sp>
        <p:nvSpPr>
          <p:cNvPr id="38" name="TextBox 37"/>
          <p:cNvSpPr txBox="1"/>
          <p:nvPr/>
        </p:nvSpPr>
        <p:spPr>
          <a:xfrm>
            <a:off x="6372200" y="3717032"/>
            <a:ext cx="1800200" cy="369332"/>
          </a:xfrm>
          <a:prstGeom prst="rect">
            <a:avLst/>
          </a:prstGeom>
          <a:noFill/>
        </p:spPr>
        <p:txBody>
          <a:bodyPr wrap="square" rtlCol="0">
            <a:spAutoFit/>
          </a:bodyPr>
          <a:lstStyle/>
          <a:p>
            <a:r>
              <a:rPr lang="en-GB" sz="1400" dirty="0" smtClean="0"/>
              <a:t>Leadership</a:t>
            </a:r>
            <a:r>
              <a:rPr lang="en-GB" dirty="0" smtClean="0"/>
              <a:t>?</a:t>
            </a:r>
          </a:p>
        </p:txBody>
      </p:sp>
      <p:sp>
        <p:nvSpPr>
          <p:cNvPr id="39" name="TextBox 38"/>
          <p:cNvSpPr txBox="1"/>
          <p:nvPr/>
        </p:nvSpPr>
        <p:spPr>
          <a:xfrm>
            <a:off x="3923928" y="3717032"/>
            <a:ext cx="1512168" cy="307777"/>
          </a:xfrm>
          <a:prstGeom prst="rect">
            <a:avLst/>
          </a:prstGeom>
          <a:noFill/>
        </p:spPr>
        <p:txBody>
          <a:bodyPr wrap="square" rtlCol="0">
            <a:spAutoFit/>
          </a:bodyPr>
          <a:lstStyle/>
          <a:p>
            <a:r>
              <a:rPr lang="en-GB" sz="1400" dirty="0" smtClean="0"/>
              <a:t>Interiority</a:t>
            </a:r>
            <a:endParaRPr lang="en-GB" sz="1400" dirty="0"/>
          </a:p>
        </p:txBody>
      </p:sp>
      <p:sp>
        <p:nvSpPr>
          <p:cNvPr id="40" name="TextBox 39"/>
          <p:cNvSpPr txBox="1"/>
          <p:nvPr/>
        </p:nvSpPr>
        <p:spPr>
          <a:xfrm>
            <a:off x="3779912" y="3068960"/>
            <a:ext cx="1656184" cy="923330"/>
          </a:xfrm>
          <a:prstGeom prst="rect">
            <a:avLst/>
          </a:prstGeom>
          <a:solidFill>
            <a:schemeClr val="bg1">
              <a:lumMod val="85000"/>
            </a:schemeClr>
          </a:solidFill>
        </p:spPr>
        <p:txBody>
          <a:bodyPr wrap="square" rtlCol="0">
            <a:spAutoFit/>
          </a:bodyPr>
          <a:lstStyle/>
          <a:p>
            <a:r>
              <a:rPr lang="en-GB" b="1" dirty="0" smtClean="0"/>
              <a:t>Leadership-Self through textual representation</a:t>
            </a:r>
            <a:endParaRPr lang="en-GB" b="1" dirty="0"/>
          </a:p>
        </p:txBody>
      </p:sp>
      <p:sp>
        <p:nvSpPr>
          <p:cNvPr id="41" name="TextBox 40"/>
          <p:cNvSpPr txBox="1"/>
          <p:nvPr/>
        </p:nvSpPr>
        <p:spPr>
          <a:xfrm>
            <a:off x="4139952" y="1412776"/>
            <a:ext cx="1656184" cy="307777"/>
          </a:xfrm>
          <a:prstGeom prst="rect">
            <a:avLst/>
          </a:prstGeom>
          <a:noFill/>
        </p:spPr>
        <p:txBody>
          <a:bodyPr wrap="square" rtlCol="0">
            <a:spAutoFit/>
          </a:bodyPr>
          <a:lstStyle/>
          <a:p>
            <a:r>
              <a:rPr lang="en-GB" sz="1400" dirty="0" smtClean="0"/>
              <a:t>“Self-actualisation”</a:t>
            </a:r>
            <a:endParaRPr lang="en-GB" sz="1400" dirty="0"/>
          </a:p>
        </p:txBody>
      </p:sp>
      <p:sp>
        <p:nvSpPr>
          <p:cNvPr id="42" name="TextBox 41"/>
          <p:cNvSpPr txBox="1"/>
          <p:nvPr/>
        </p:nvSpPr>
        <p:spPr>
          <a:xfrm>
            <a:off x="4860032" y="5589240"/>
            <a:ext cx="1656184" cy="307777"/>
          </a:xfrm>
          <a:prstGeom prst="rect">
            <a:avLst/>
          </a:prstGeom>
          <a:noFill/>
        </p:spPr>
        <p:txBody>
          <a:bodyPr wrap="square" rtlCol="0">
            <a:spAutoFit/>
          </a:bodyPr>
          <a:lstStyle/>
          <a:p>
            <a:r>
              <a:rPr lang="en-GB" sz="1400" dirty="0" smtClean="0"/>
              <a:t>Flourishing</a:t>
            </a:r>
            <a:endParaRPr lang="en-GB" sz="1400" dirty="0"/>
          </a:p>
        </p:txBody>
      </p:sp>
      <p:sp>
        <p:nvSpPr>
          <p:cNvPr id="43" name="TextBox 42"/>
          <p:cNvSpPr txBox="1"/>
          <p:nvPr/>
        </p:nvSpPr>
        <p:spPr>
          <a:xfrm>
            <a:off x="2483768" y="1268760"/>
            <a:ext cx="1440160" cy="307777"/>
          </a:xfrm>
          <a:prstGeom prst="rect">
            <a:avLst/>
          </a:prstGeom>
          <a:noFill/>
        </p:spPr>
        <p:txBody>
          <a:bodyPr wrap="square" rtlCol="0">
            <a:spAutoFit/>
          </a:bodyPr>
          <a:lstStyle/>
          <a:p>
            <a:r>
              <a:rPr lang="en-GB" sz="1400" dirty="0" smtClean="0"/>
              <a:t>Denotative</a:t>
            </a:r>
            <a:endParaRPr lang="en-GB" sz="1400" dirty="0"/>
          </a:p>
        </p:txBody>
      </p:sp>
      <p:sp>
        <p:nvSpPr>
          <p:cNvPr id="44" name="TextBox 43"/>
          <p:cNvSpPr txBox="1"/>
          <p:nvPr/>
        </p:nvSpPr>
        <p:spPr>
          <a:xfrm>
            <a:off x="4139952" y="4869160"/>
            <a:ext cx="1512168" cy="307777"/>
          </a:xfrm>
          <a:prstGeom prst="rect">
            <a:avLst/>
          </a:prstGeom>
          <a:noFill/>
        </p:spPr>
        <p:txBody>
          <a:bodyPr wrap="square" rtlCol="0">
            <a:spAutoFit/>
          </a:bodyPr>
          <a:lstStyle/>
          <a:p>
            <a:r>
              <a:rPr lang="en-GB" sz="1400" dirty="0" smtClean="0"/>
              <a:t>Connotative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3"/>
              </a:rPr>
              <a:t>http://bloggulentgreytripe.wordpress.com/</a:t>
            </a:r>
            <a:endParaRPr lang="en-GB" dirty="0" smtClean="0"/>
          </a:p>
          <a:p>
            <a:r>
              <a:rPr lang="en-GB" dirty="0" smtClean="0">
                <a:hlinkClick r:id="rId4"/>
              </a:rPr>
              <a:t>s.p.gibbs@hud.ac.uk</a:t>
            </a:r>
            <a:r>
              <a:rPr lang="en-GB" dirty="0" smtClean="0"/>
              <a:t> </a:t>
            </a:r>
          </a:p>
          <a:p>
            <a:r>
              <a:rPr lang="en-GB" dirty="0" smtClean="0"/>
              <a:t>07544 581601</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Leadership self in textual representations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err="1" smtClean="0"/>
              <a:t>Phd</a:t>
            </a:r>
            <a:r>
              <a:rPr lang="en-GB" dirty="0" smtClean="0"/>
              <a:t> research: Can leaders only lead through their selves</a:t>
            </a:r>
          </a:p>
          <a:p>
            <a:pPr lvl="1"/>
            <a:r>
              <a:rPr lang="en-GB" dirty="0" smtClean="0"/>
              <a:t>Senior (political level) leaders lead ‘through’ their selves (essences of who they are)</a:t>
            </a:r>
          </a:p>
          <a:p>
            <a:pPr lvl="1"/>
            <a:r>
              <a:rPr lang="en-GB" dirty="0" smtClean="0"/>
              <a:t>Are they finding self through leading primarily?</a:t>
            </a:r>
          </a:p>
          <a:p>
            <a:pPr lvl="2"/>
            <a:r>
              <a:rPr lang="en-GB" dirty="0" smtClean="0"/>
              <a:t>Plus freedom, liberation, transcendence etc?</a:t>
            </a:r>
          </a:p>
          <a:p>
            <a:pPr lvl="1"/>
            <a:r>
              <a:rPr lang="en-GB" dirty="0" smtClean="0"/>
              <a:t>Modern leaders instinct, amongst many, are to Be-for-others (e.g. </a:t>
            </a:r>
            <a:r>
              <a:rPr lang="en-GB" i="1" dirty="0" smtClean="0"/>
              <a:t>being</a:t>
            </a:r>
            <a:r>
              <a:rPr lang="en-GB" dirty="0" smtClean="0"/>
              <a:t> an identity as an expedient to achieve a goal) with resultant loss</a:t>
            </a:r>
          </a:p>
          <a:p>
            <a:r>
              <a:rPr lang="en-GB" dirty="0" smtClean="0"/>
              <a:t>Problems: What is leadership and self in this sociohistorical and political-ideological period?</a:t>
            </a:r>
          </a:p>
          <a:p>
            <a:r>
              <a:rPr lang="en-GB" dirty="0" smtClean="0"/>
              <a:t>This is a tangent paper: Exploring new meaning around leadership and self via textual representations of leadership-self</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sz="1400" dirty="0" smtClean="0"/>
              <a:t>Bauman, Z (2000) </a:t>
            </a:r>
            <a:r>
              <a:rPr lang="en-GB" sz="1400" i="1" dirty="0" smtClean="0"/>
              <a:t>Liquid Modernity,</a:t>
            </a:r>
            <a:r>
              <a:rPr lang="en-GB" sz="1400" dirty="0" smtClean="0"/>
              <a:t> Cambridge: Polity Press</a:t>
            </a:r>
          </a:p>
          <a:p>
            <a:r>
              <a:rPr lang="en-GB" sz="1400" dirty="0" smtClean="0"/>
              <a:t>Foucault, M. (1969) </a:t>
            </a:r>
            <a:r>
              <a:rPr lang="en-GB" sz="1400" i="1" dirty="0" smtClean="0"/>
              <a:t>The Archaeology of Knowledge</a:t>
            </a:r>
            <a:r>
              <a:rPr lang="en-GB" sz="1400" dirty="0" smtClean="0"/>
              <a:t>, London: </a:t>
            </a:r>
            <a:r>
              <a:rPr lang="en-GB" sz="1400" dirty="0" err="1" smtClean="0"/>
              <a:t>Routledge</a:t>
            </a:r>
            <a:endParaRPr lang="en-GB" sz="1400" dirty="0" smtClean="0"/>
          </a:p>
          <a:p>
            <a:r>
              <a:rPr lang="en-GB" sz="1400" dirty="0" smtClean="0"/>
              <a:t>Robinson, J. (2011) </a:t>
            </a:r>
            <a:r>
              <a:rPr lang="en-GB" sz="1400" i="1" dirty="0" smtClean="0"/>
              <a:t>Eric Schmidt, chairman of Google, condemns British education system, Schmidt criticises division between science and arts and says UK 'should look back to glory days of Victorian era,</a:t>
            </a:r>
            <a:r>
              <a:rPr lang="en-GB" sz="1400" dirty="0" smtClean="0"/>
              <a:t/>
            </a:r>
            <a:br>
              <a:rPr lang="en-GB" sz="1400" dirty="0" smtClean="0"/>
            </a:br>
            <a:r>
              <a:rPr lang="en-GB" sz="1400" dirty="0" smtClean="0"/>
              <a:t>(online) [cited 20 August 2011] Available from the Internet: &lt;</a:t>
            </a:r>
            <a:r>
              <a:rPr lang="en-GB" sz="1400" dirty="0" smtClean="0">
                <a:hlinkClick r:id="rId3"/>
              </a:rPr>
              <a:t>http://www.guardian.co.uk/technology/2011/aug/26/eric-schmidt-chairman-google-education?CMP=twt_gu</a:t>
            </a:r>
            <a:r>
              <a:rPr lang="en-GB" sz="1400" dirty="0" smtClean="0"/>
              <a:t>&gt;</a:t>
            </a:r>
          </a:p>
          <a:p>
            <a:r>
              <a:rPr lang="en-GB" sz="1400" dirty="0" smtClean="0"/>
              <a:t>Rodin, N. A. (2008) Art as a Process of Delimitations: Essentialist and Non-Essentialist Approaches. In R. Osborne (</a:t>
            </a:r>
            <a:r>
              <a:rPr lang="en-GB" sz="1400" dirty="0" err="1" smtClean="0"/>
              <a:t>Eds</a:t>
            </a:r>
            <a:r>
              <a:rPr lang="en-GB" sz="1400" dirty="0" smtClean="0"/>
              <a:t>), </a:t>
            </a:r>
            <a:r>
              <a:rPr lang="en-GB" sz="1400" i="1" dirty="0" smtClean="0"/>
              <a:t>Philosophy in Art. </a:t>
            </a:r>
            <a:r>
              <a:rPr lang="en-GB" sz="1400" dirty="0" smtClean="0"/>
              <a:t>London: </a:t>
            </a:r>
            <a:r>
              <a:rPr lang="en-GB" sz="1400" dirty="0" err="1" smtClean="0"/>
              <a:t>Zidane</a:t>
            </a:r>
            <a:r>
              <a:rPr lang="en-GB" sz="1400" dirty="0" smtClean="0"/>
              <a:t> Press</a:t>
            </a:r>
          </a:p>
          <a:p>
            <a:r>
              <a:rPr lang="en-GB" sz="1400" dirty="0" err="1" smtClean="0"/>
              <a:t>Scruton</a:t>
            </a:r>
            <a:r>
              <a:rPr lang="en-GB" sz="1400" dirty="0" smtClean="0"/>
              <a:t>, R. (1982) </a:t>
            </a:r>
            <a:r>
              <a:rPr lang="en-GB" sz="1400" i="1" dirty="0" smtClean="0"/>
              <a:t>Kant,</a:t>
            </a:r>
            <a:r>
              <a:rPr lang="en-GB" sz="1400" dirty="0" smtClean="0"/>
              <a:t> Oxford: Oxford University Press</a:t>
            </a:r>
          </a:p>
          <a:p>
            <a:r>
              <a:rPr lang="en-GB" sz="1400" dirty="0" err="1" smtClean="0"/>
              <a:t>SpiegelOnline</a:t>
            </a:r>
            <a:r>
              <a:rPr lang="en-GB" sz="1400" dirty="0" smtClean="0"/>
              <a:t> (2011) The Destructive Power of the Financial Markets, (online) [cited 29 August 2011] Available from the Internet: &lt;</a:t>
            </a:r>
            <a:r>
              <a:rPr lang="en-GB" sz="1400" dirty="0" smtClean="0">
                <a:hlinkClick r:id="rId4"/>
              </a:rPr>
              <a:t>http://www.spiegel.de/international/business/0,1518,781590,00.html</a:t>
            </a:r>
            <a:r>
              <a:rPr lang="en-GB" sz="1400" dirty="0" smtClean="0"/>
              <a:t>&gt; </a:t>
            </a:r>
          </a:p>
          <a:p>
            <a:r>
              <a:rPr lang="en-GB" sz="1400" dirty="0" smtClean="0"/>
              <a:t>White</a:t>
            </a:r>
            <a:r>
              <a:rPr lang="en-GB" sz="1400" dirty="0"/>
              <a:t>, P. (2003) </a:t>
            </a:r>
            <a:r>
              <a:rPr lang="en-GB" sz="1400" i="1" dirty="0"/>
              <a:t>Thomas Huxley, Making the “Man of Science”,</a:t>
            </a:r>
            <a:r>
              <a:rPr lang="en-GB" sz="1400" dirty="0"/>
              <a:t> Cambridge: Cambridge University </a:t>
            </a:r>
            <a:r>
              <a:rPr lang="en-GB" sz="1400" dirty="0" smtClean="0"/>
              <a:t>Press</a:t>
            </a:r>
          </a:p>
          <a:p>
            <a:endParaRPr lang="en-GB" sz="1400" dirty="0" smtClean="0"/>
          </a:p>
          <a:p>
            <a:endParaRPr lang="en-GB" sz="1400" dirty="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err="1" smtClean="0"/>
              <a:t>Critchley</a:t>
            </a:r>
            <a:r>
              <a:rPr lang="en-GB" dirty="0" smtClean="0"/>
              <a:t> (2010) states: </a:t>
            </a:r>
            <a:r>
              <a:rPr lang="en-GB" i="1" dirty="0" smtClean="0"/>
              <a:t>“…Wittgenstein represents what might be called ‘an overcoming of overcoming’, where we would put aside the dogmas of logical analysis and return to ordinary language and the human social life expressed in that language in all its messy but rich everydayness” (p. 108).</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Leadership is not an object that can be pointed to directly</a:t>
            </a:r>
            <a:endParaRPr lang="en-GB" dirty="0"/>
          </a:p>
        </p:txBody>
      </p:sp>
      <p:sp>
        <p:nvSpPr>
          <p:cNvPr id="3" name="Content Placeholder 2"/>
          <p:cNvSpPr>
            <a:spLocks noGrp="1"/>
          </p:cNvSpPr>
          <p:nvPr>
            <p:ph idx="1"/>
          </p:nvPr>
        </p:nvSpPr>
        <p:spPr/>
        <p:txBody>
          <a:bodyPr/>
          <a:lstStyle/>
          <a:p>
            <a:r>
              <a:rPr lang="en-GB" dirty="0" smtClean="0"/>
              <a:t>Ellis and </a:t>
            </a:r>
            <a:r>
              <a:rPr lang="en-GB" dirty="0" err="1" smtClean="0"/>
              <a:t>Bochner</a:t>
            </a:r>
            <a:r>
              <a:rPr lang="en-GB" dirty="0" smtClean="0"/>
              <a:t> observe:</a:t>
            </a:r>
          </a:p>
          <a:p>
            <a:pPr>
              <a:buNone/>
            </a:pPr>
            <a:endParaRPr lang="en-GB" dirty="0" smtClean="0"/>
          </a:p>
          <a:p>
            <a:r>
              <a:rPr lang="en-GB" i="1" dirty="0" smtClean="0"/>
              <a:t>“The walls between social sciences and humanities have crumbled… social science may be closer to literature than physics” (</a:t>
            </a:r>
            <a:r>
              <a:rPr lang="en-GB" dirty="0" smtClean="0"/>
              <a:t>1996: 18).</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Concern for modern leadership self</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Modern conceptions of self framed by short structures of thought</a:t>
            </a:r>
          </a:p>
          <a:p>
            <a:pPr lvl="1"/>
            <a:r>
              <a:rPr lang="en-GB" dirty="0" smtClean="0"/>
              <a:t>Technical language (fact) vs. Holistic meaning</a:t>
            </a:r>
          </a:p>
          <a:p>
            <a:pPr lvl="1"/>
            <a:r>
              <a:rPr lang="en-GB" dirty="0" smtClean="0"/>
              <a:t>Denotative (literal) vs. Connotative (universal)</a:t>
            </a:r>
          </a:p>
          <a:p>
            <a:pPr lvl="1"/>
            <a:r>
              <a:rPr lang="en-GB" dirty="0" smtClean="0"/>
              <a:t>Resistance to all vagaries and nuance (fine but loss of self?)</a:t>
            </a:r>
          </a:p>
          <a:p>
            <a:r>
              <a:rPr lang="en-GB" dirty="0" smtClean="0"/>
              <a:t>Ability to share nuances of language restricted by loss of irony, paradox and hidden meaning </a:t>
            </a:r>
          </a:p>
          <a:p>
            <a:r>
              <a:rPr lang="en-GB" dirty="0" smtClean="0"/>
              <a:t>Self reduced to typologies – these types are not the individual but objects that self might become as there are few alternatives (dissonance)</a:t>
            </a:r>
          </a:p>
          <a:p>
            <a:r>
              <a:rPr lang="en-GB" dirty="0" smtClean="0"/>
              <a:t>Leadership too diffuse and contested to offer a coherent shared understanding – to be re-described by leaders leading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Common leadership paradox (or difficulties of speaking ‘leadership’)</a:t>
            </a:r>
            <a:endParaRPr lang="en-GB" dirty="0"/>
          </a:p>
        </p:txBody>
      </p:sp>
      <p:sp>
        <p:nvSpPr>
          <p:cNvPr id="3" name="Content Placeholder 2"/>
          <p:cNvSpPr>
            <a:spLocks noGrp="1"/>
          </p:cNvSpPr>
          <p:nvPr>
            <p:ph sz="half" idx="1"/>
          </p:nvPr>
        </p:nvSpPr>
        <p:spPr>
          <a:xfrm>
            <a:off x="4716016" y="1628800"/>
            <a:ext cx="4038600" cy="4525963"/>
          </a:xfrm>
        </p:spPr>
        <p:txBody>
          <a:bodyPr>
            <a:normAutofit/>
          </a:bodyPr>
          <a:lstStyle/>
          <a:p>
            <a:r>
              <a:rPr lang="en-GB" sz="2000" dirty="0" smtClean="0"/>
              <a:t>As </a:t>
            </a:r>
            <a:r>
              <a:rPr lang="en-GB" sz="2000" dirty="0" err="1" smtClean="0"/>
              <a:t>Rivkin</a:t>
            </a:r>
            <a:r>
              <a:rPr lang="en-GB" sz="2000" dirty="0" smtClean="0"/>
              <a:t> and Ryan (literary theorists) observe: </a:t>
            </a:r>
            <a:r>
              <a:rPr lang="en-GB" sz="2000" i="1" dirty="0" smtClean="0"/>
              <a:t>“The practical denotative language of science… is limited to the naming of positive empirical facts that can be grasped by the senses. </a:t>
            </a:r>
            <a:r>
              <a:rPr lang="en-GB" sz="2000" b="1" i="1" u="sng" dirty="0" smtClean="0"/>
              <a:t>The realm of universal meaning, however, is beyond the sensory experience and cannot be analysed using scientific methods. </a:t>
            </a:r>
            <a:r>
              <a:rPr lang="en-GB" sz="2000" i="1" dirty="0" smtClean="0"/>
              <a:t>It can only be alluded to in poetic language and cannot be paraphrased in literal, denotative speech” (1998: 6).</a:t>
            </a:r>
            <a:endParaRPr lang="en-GB" sz="2000" dirty="0" smtClean="0"/>
          </a:p>
          <a:p>
            <a:endParaRPr lang="en-GB" dirty="0"/>
          </a:p>
        </p:txBody>
      </p:sp>
      <p:pic>
        <p:nvPicPr>
          <p:cNvPr id="5" name="Content Placeholder 4" descr="55labels.jpg"/>
          <p:cNvPicPr>
            <a:picLocks noGrp="1" noChangeAspect="1"/>
          </p:cNvPicPr>
          <p:nvPr>
            <p:ph sz="half" idx="2"/>
          </p:nvPr>
        </p:nvPicPr>
        <p:blipFill>
          <a:blip r:embed="rId3" cstate="print"/>
          <a:stretch>
            <a:fillRect/>
          </a:stretch>
        </p:blipFill>
        <p:spPr>
          <a:xfrm>
            <a:off x="611560" y="1772816"/>
            <a:ext cx="4038600" cy="417667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Modern leadership dilemma</a:t>
            </a:r>
            <a:endParaRPr lang="en-GB" dirty="0"/>
          </a:p>
        </p:txBody>
      </p:sp>
      <p:sp>
        <p:nvSpPr>
          <p:cNvPr id="3" name="Content Placeholder 2"/>
          <p:cNvSpPr>
            <a:spLocks noGrp="1"/>
          </p:cNvSpPr>
          <p:nvPr>
            <p:ph idx="1"/>
          </p:nvPr>
        </p:nvSpPr>
        <p:spPr/>
        <p:txBody>
          <a:bodyPr>
            <a:normAutofit fontScale="92500" lnSpcReduction="20000"/>
          </a:bodyPr>
          <a:lstStyle/>
          <a:p>
            <a:r>
              <a:rPr lang="en-GB" i="1" dirty="0" smtClean="0"/>
              <a:t>The life conditions in question prompt men and women to seek examples, not leaders.</a:t>
            </a:r>
          </a:p>
          <a:p>
            <a:pPr algn="r">
              <a:buNone/>
            </a:pPr>
            <a:r>
              <a:rPr lang="en-GB" dirty="0" err="1" smtClean="0"/>
              <a:t>Zygmunt</a:t>
            </a:r>
            <a:r>
              <a:rPr lang="en-GB" dirty="0" smtClean="0"/>
              <a:t> Bauman, Liquid Modernity, 2000: 71</a:t>
            </a:r>
          </a:p>
          <a:p>
            <a:pPr algn="r">
              <a:buNone/>
            </a:pPr>
            <a:endParaRPr lang="en-GB" dirty="0" smtClean="0"/>
          </a:p>
          <a:p>
            <a:pPr>
              <a:buNone/>
            </a:pPr>
            <a:r>
              <a:rPr lang="en-GB" dirty="0" smtClean="0"/>
              <a:t>Life conditions = followers’ changing conceptions of leaders in complex industrial societies and resist the models of leadership on offer</a:t>
            </a:r>
          </a:p>
          <a:p>
            <a:pPr>
              <a:buNone/>
            </a:pPr>
            <a:r>
              <a:rPr lang="en-GB" dirty="0" smtClean="0"/>
              <a:t>Liquid modernity = institutions no longer offering meaning / individuals finding few reference points (Existential problem – “I’m free, but what now?”)</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Modern dualities</a:t>
            </a:r>
            <a:endParaRPr lang="en-GB" dirty="0"/>
          </a:p>
        </p:txBody>
      </p:sp>
      <p:sp>
        <p:nvSpPr>
          <p:cNvPr id="4" name="Content Placeholder 3"/>
          <p:cNvSpPr>
            <a:spLocks noGrp="1"/>
          </p:cNvSpPr>
          <p:nvPr>
            <p:ph sz="half" idx="1"/>
          </p:nvPr>
        </p:nvSpPr>
        <p:spPr/>
        <p:txBody>
          <a:bodyPr>
            <a:normAutofit fontScale="77500" lnSpcReduction="20000"/>
          </a:bodyPr>
          <a:lstStyle/>
          <a:p>
            <a:pPr>
              <a:buNone/>
            </a:pPr>
            <a:r>
              <a:rPr lang="en-GB" dirty="0" smtClean="0"/>
              <a:t>John Berger in The Scotsman:</a:t>
            </a:r>
          </a:p>
          <a:p>
            <a:r>
              <a:rPr lang="en-GB" i="1" dirty="0" smtClean="0"/>
              <a:t>"The situation with Dominique Strauss-Khan (the former managing director of the International Monetary Fund, charged with sexually assaulting a chambermaid in a high-class New York hotel), whatever else it's about, it's about not seeing, it's losing that connection with the real. ... "It's as though that kind of suite which costs £3,000 for 24 hours that he hired, that blinds the occupant to any real sense of what is on the ground.""</a:t>
            </a:r>
            <a:endParaRPr lang="en-GB" dirty="0" smtClean="0"/>
          </a:p>
          <a:p>
            <a:endParaRPr lang="en-GB" dirty="0"/>
          </a:p>
        </p:txBody>
      </p:sp>
      <p:pic>
        <p:nvPicPr>
          <p:cNvPr id="6" name="Content Placeholder 5" descr="French+Reaction+Arrest+Dominique+Strauss+Kahn+Zfeaw6xIOXQl.jpg"/>
          <p:cNvPicPr>
            <a:picLocks noGrp="1" noChangeAspect="1"/>
          </p:cNvPicPr>
          <p:nvPr>
            <p:ph sz="half" idx="2"/>
          </p:nvPr>
        </p:nvPicPr>
        <p:blipFill>
          <a:blip r:embed="rId3" cstate="print"/>
          <a:srcRect l="24858"/>
          <a:stretch>
            <a:fillRect/>
          </a:stretch>
        </p:blipFill>
        <p:spPr>
          <a:xfrm rot="551326">
            <a:off x="4860265" y="1566963"/>
            <a:ext cx="4023118" cy="358738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‘Modern Beauty’ – discontinuities of modern life (grounded in real life)</a:t>
            </a:r>
            <a:endParaRPr lang="en-GB" dirty="0"/>
          </a:p>
        </p:txBody>
      </p:sp>
      <p:pic>
        <p:nvPicPr>
          <p:cNvPr id="4" name="Content Placeholder 3" descr="american-beauty-mr-smiley.jpg"/>
          <p:cNvPicPr>
            <a:picLocks noGrp="1" noChangeAspect="1"/>
          </p:cNvPicPr>
          <p:nvPr>
            <p:ph sz="half" idx="1"/>
          </p:nvPr>
        </p:nvPicPr>
        <p:blipFill>
          <a:blip r:embed="rId3" cstate="print"/>
          <a:srcRect l="28506"/>
          <a:stretch>
            <a:fillRect/>
          </a:stretch>
        </p:blipFill>
        <p:spPr>
          <a:xfrm rot="21149640">
            <a:off x="427057" y="1819992"/>
            <a:ext cx="4296815" cy="4071852"/>
          </a:xfrm>
        </p:spPr>
      </p:pic>
      <p:sp>
        <p:nvSpPr>
          <p:cNvPr id="8" name="Content Placeholder 7"/>
          <p:cNvSpPr>
            <a:spLocks noGrp="1"/>
          </p:cNvSpPr>
          <p:nvPr>
            <p:ph sz="half" idx="2"/>
          </p:nvPr>
        </p:nvSpPr>
        <p:spPr>
          <a:xfrm>
            <a:off x="4648200" y="1600200"/>
            <a:ext cx="4038600" cy="4781127"/>
          </a:xfrm>
        </p:spPr>
        <p:txBody>
          <a:bodyPr>
            <a:normAutofit fontScale="77500" lnSpcReduction="20000"/>
          </a:bodyPr>
          <a:lstStyle/>
          <a:p>
            <a:r>
              <a:rPr lang="en-GB" dirty="0" smtClean="0"/>
              <a:t>“My name is Lester Burnham. …this is my life. I am 42 years old. Within a year I will be dead. Of course I don't know that yet, and in a way, I am dead already. </a:t>
            </a:r>
            <a:r>
              <a:rPr lang="en-GB" i="1" dirty="0" smtClean="0"/>
              <a:t> </a:t>
            </a:r>
            <a:r>
              <a:rPr lang="en-GB" dirty="0" smtClean="0"/>
              <a:t>Look at me,  I j*** off in the shower, this will be the high point of my day. It's all downhill from here.” American Beauty</a:t>
            </a:r>
          </a:p>
          <a:p>
            <a:endParaRPr lang="en-GB" dirty="0" smtClean="0"/>
          </a:p>
          <a:p>
            <a:r>
              <a:rPr lang="en-GB" dirty="0" smtClean="0"/>
              <a:t>After 400 years of The Enlightenment in this country we now have call centres, </a:t>
            </a:r>
            <a:r>
              <a:rPr lang="en-GB" dirty="0" err="1" smtClean="0"/>
              <a:t>Tescos</a:t>
            </a:r>
            <a:r>
              <a:rPr lang="en-GB" dirty="0" smtClean="0"/>
              <a:t> and hairdressing as the ‘rich fruit’ of this journey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9269</TotalTime>
  <Words>1433</Words>
  <Application>Microsoft Office PowerPoint</Application>
  <PresentationFormat>On-screen Show (4:3)</PresentationFormat>
  <Paragraphs>136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Leadership and self in modern and contemporary literature: Should leadership thought re-conceive self through literature discourse and representations? </vt:lpstr>
      <vt:lpstr>Leadership self in textual representations</vt:lpstr>
      <vt:lpstr>Slide 3</vt:lpstr>
      <vt:lpstr>Leadership is not an object that can be pointed to directly</vt:lpstr>
      <vt:lpstr>Concern for modern leadership self</vt:lpstr>
      <vt:lpstr>Common leadership paradox (or difficulties of speaking ‘leadership’)</vt:lpstr>
      <vt:lpstr>Modern leadership dilemma</vt:lpstr>
      <vt:lpstr>Modern dualities</vt:lpstr>
      <vt:lpstr>‘Modern Beauty’ – discontinuities of modern life (grounded in real life)</vt:lpstr>
      <vt:lpstr>Emergent issues – standing outside of dominant leadership methodologies</vt:lpstr>
      <vt:lpstr>Walter Benjamin</vt:lpstr>
      <vt:lpstr>The Storyteller</vt:lpstr>
      <vt:lpstr>Slide 13</vt:lpstr>
      <vt:lpstr>Literal leadership ‘facticity’</vt:lpstr>
      <vt:lpstr>Leadership self favours long-structures</vt:lpstr>
      <vt:lpstr>Literature and text is poor science?!</vt:lpstr>
      <vt:lpstr>Slide 17</vt:lpstr>
      <vt:lpstr>Slide 18</vt:lpstr>
      <vt:lpstr>Slide 19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Study-PC</dc:creator>
  <cp:lastModifiedBy>Study-PC</cp:lastModifiedBy>
  <cp:revision>49</cp:revision>
  <dcterms:created xsi:type="dcterms:W3CDTF">2011-08-29T13:04:27Z</dcterms:created>
  <dcterms:modified xsi:type="dcterms:W3CDTF">2012-01-01T14:33:50Z</dcterms:modified>
</cp:coreProperties>
</file>