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70" r:id="rId4"/>
    <p:sldId id="272" r:id="rId5"/>
    <p:sldId id="273" r:id="rId6"/>
    <p:sldId id="267" r:id="rId7"/>
    <p:sldId id="280" r:id="rId8"/>
    <p:sldId id="274" r:id="rId9"/>
    <p:sldId id="275" r:id="rId10"/>
    <p:sldId id="257" r:id="rId11"/>
    <p:sldId id="262" r:id="rId12"/>
    <p:sldId id="263" r:id="rId13"/>
    <p:sldId id="265" r:id="rId14"/>
    <p:sldId id="264" r:id="rId15"/>
    <p:sldId id="266" r:id="rId16"/>
    <p:sldId id="278"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7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AAAFB-BFC5-4553-A0C5-9139A08D618A}" type="datetimeFigureOut">
              <a:rPr lang="en-GB" smtClean="0"/>
              <a:pPr/>
              <a:t>17/10/2011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D367E-D742-443C-802B-7B5F3DBB56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A1D367E-D742-443C-802B-7B5F3DBB5631}"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96F9D-3582-4B65-8106-23072E55CCA9}" type="datetimeFigureOut">
              <a:rPr lang="en-GB" smtClean="0"/>
              <a:pPr/>
              <a:t>17/10/2011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E6993-8C6F-4D64-86FF-E0D87390758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96F9D-3582-4B65-8106-23072E55CCA9}" type="datetimeFigureOut">
              <a:rPr lang="en-GB" smtClean="0"/>
              <a:pPr/>
              <a:t>17/10/2011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E6993-8C6F-4D64-86FF-E0D87390758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1.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440159"/>
          </a:xfrm>
        </p:spPr>
        <p:txBody>
          <a:bodyPr>
            <a:normAutofit fontScale="90000"/>
          </a:bodyPr>
          <a:lstStyle/>
          <a:p>
            <a:r>
              <a:rPr lang="en-GB" dirty="0" smtClean="0"/>
              <a:t>6</a:t>
            </a:r>
            <a:r>
              <a:rPr lang="en-GB" baseline="30000" dirty="0" smtClean="0"/>
              <a:t>th</a:t>
            </a:r>
            <a:r>
              <a:rPr lang="en-GB" dirty="0" smtClean="0"/>
              <a:t> National Art Education Summit</a:t>
            </a:r>
            <a:br>
              <a:rPr lang="en-GB" dirty="0" smtClean="0"/>
            </a:br>
            <a:r>
              <a:rPr lang="en-GB" dirty="0" smtClean="0"/>
              <a:t>Yunnan Arts University</a:t>
            </a:r>
            <a:br>
              <a:rPr lang="en-GB" dirty="0" smtClean="0"/>
            </a:br>
            <a:r>
              <a:rPr lang="en-GB" dirty="0" smtClean="0"/>
              <a:t>28-31 October 2011</a:t>
            </a:r>
            <a:endParaRPr lang="en-GB" dirty="0"/>
          </a:p>
        </p:txBody>
      </p:sp>
      <p:sp>
        <p:nvSpPr>
          <p:cNvPr id="3" name="Subtitle 2"/>
          <p:cNvSpPr>
            <a:spLocks noGrp="1"/>
          </p:cNvSpPr>
          <p:nvPr>
            <p:ph type="subTitle" idx="1"/>
          </p:nvPr>
        </p:nvSpPr>
        <p:spPr/>
        <p:txBody>
          <a:bodyPr/>
          <a:lstStyle/>
          <a:p>
            <a:r>
              <a:rPr lang="en-GB" dirty="0" smtClean="0"/>
              <a:t>Emma Hunt</a:t>
            </a:r>
          </a:p>
          <a:p>
            <a:r>
              <a:rPr lang="en-GB" dirty="0" smtClean="0"/>
              <a:t>Dean: Art, Design and Architecture</a:t>
            </a:r>
          </a:p>
          <a:p>
            <a:r>
              <a:rPr lang="en-GB" dirty="0" smtClean="0"/>
              <a:t>University of Huddersfield</a:t>
            </a:r>
            <a:endParaRPr lang="en-GB" dirty="0"/>
          </a:p>
        </p:txBody>
      </p:sp>
      <p:pic>
        <p:nvPicPr>
          <p:cNvPr id="4" name="Picture 3" descr="hudd_uni_main_marque_with_strap_RGB.jpg"/>
          <p:cNvPicPr>
            <a:picLocks noChangeAspect="1"/>
          </p:cNvPicPr>
          <p:nvPr/>
        </p:nvPicPr>
        <p:blipFill>
          <a:blip r:embed="rId2" cstate="print"/>
          <a:srcRect/>
          <a:stretch>
            <a:fillRect/>
          </a:stretch>
        </p:blipFill>
        <p:spPr bwMode="auto">
          <a:xfrm>
            <a:off x="3563888" y="5589240"/>
            <a:ext cx="1557337" cy="1031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656184"/>
          </a:xfrm>
        </p:spPr>
        <p:txBody>
          <a:bodyPr>
            <a:normAutofit/>
          </a:bodyPr>
          <a:lstStyle/>
          <a:p>
            <a:r>
              <a:rPr lang="en-GB" dirty="0" smtClean="0"/>
              <a:t>Council for Higher Education in Art and Design. (CHEAD)</a:t>
            </a:r>
            <a:endParaRPr lang="en-GB" dirty="0"/>
          </a:p>
        </p:txBody>
      </p:sp>
      <p:sp>
        <p:nvSpPr>
          <p:cNvPr id="3" name="Subtitle 2"/>
          <p:cNvSpPr>
            <a:spLocks noGrp="1"/>
          </p:cNvSpPr>
          <p:nvPr>
            <p:ph type="subTitle" idx="1"/>
          </p:nvPr>
        </p:nvSpPr>
        <p:spPr>
          <a:xfrm>
            <a:off x="1371600" y="2564904"/>
            <a:ext cx="6400800" cy="792088"/>
          </a:xfrm>
        </p:spPr>
        <p:txBody>
          <a:bodyPr>
            <a:normAutofit/>
          </a:bodyPr>
          <a:lstStyle/>
          <a:p>
            <a:r>
              <a:rPr lang="en-GB" dirty="0" smtClean="0">
                <a:solidFill>
                  <a:schemeClr val="tx1"/>
                </a:solidFill>
              </a:rPr>
              <a:t>CHAIR: Emma Hunt</a:t>
            </a:r>
          </a:p>
        </p:txBody>
      </p:sp>
      <p:pic>
        <p:nvPicPr>
          <p:cNvPr id="4" name="Picture 3" descr="hudd_uni_main_marque_with_strap_RGB.jpg"/>
          <p:cNvPicPr>
            <a:picLocks noChangeAspect="1"/>
          </p:cNvPicPr>
          <p:nvPr/>
        </p:nvPicPr>
        <p:blipFill>
          <a:blip r:embed="rId2" cstate="print"/>
          <a:srcRect/>
          <a:stretch>
            <a:fillRect/>
          </a:stretch>
        </p:blipFill>
        <p:spPr bwMode="auto">
          <a:xfrm>
            <a:off x="7236296" y="5229200"/>
            <a:ext cx="1557337" cy="1031875"/>
          </a:xfrm>
          <a:prstGeom prst="rect">
            <a:avLst/>
          </a:prstGeom>
          <a:noFill/>
          <a:ln w="9525">
            <a:noFill/>
            <a:miter lim="800000"/>
            <a:headEnd/>
            <a:tailEnd/>
          </a:ln>
        </p:spPr>
      </p:pic>
      <p:pic>
        <p:nvPicPr>
          <p:cNvPr id="5" name="Picture 5" descr="woburnhouse.jpg"/>
          <p:cNvPicPr>
            <a:picLocks noChangeAspect="1"/>
          </p:cNvPicPr>
          <p:nvPr/>
        </p:nvPicPr>
        <p:blipFill>
          <a:blip r:embed="rId3" cstate="print"/>
          <a:srcRect/>
          <a:stretch>
            <a:fillRect/>
          </a:stretch>
        </p:blipFill>
        <p:spPr bwMode="auto">
          <a:xfrm>
            <a:off x="539552" y="3933056"/>
            <a:ext cx="2016224" cy="2167756"/>
          </a:xfrm>
          <a:prstGeom prst="rect">
            <a:avLst/>
          </a:prstGeom>
          <a:noFill/>
          <a:ln w="9525">
            <a:noFill/>
            <a:miter lim="800000"/>
            <a:headEnd/>
            <a:tailEnd/>
          </a:ln>
        </p:spPr>
      </p:pic>
      <p:sp>
        <p:nvSpPr>
          <p:cNvPr id="6" name="TextBox 5"/>
          <p:cNvSpPr txBox="1"/>
          <p:nvPr/>
        </p:nvSpPr>
        <p:spPr>
          <a:xfrm>
            <a:off x="2771800" y="3933056"/>
            <a:ext cx="2304256" cy="2031325"/>
          </a:xfrm>
          <a:prstGeom prst="rect">
            <a:avLst/>
          </a:prstGeom>
          <a:noFill/>
        </p:spPr>
        <p:txBody>
          <a:bodyPr wrap="square" rtlCol="0">
            <a:spAutoFit/>
          </a:bodyPr>
          <a:lstStyle/>
          <a:p>
            <a:r>
              <a:rPr lang="en-GB" dirty="0" smtClean="0"/>
              <a:t>CHEAD</a:t>
            </a:r>
            <a:br>
              <a:rPr lang="en-GB" dirty="0" smtClean="0"/>
            </a:br>
            <a:r>
              <a:rPr lang="en-GB" dirty="0" smtClean="0"/>
              <a:t>3rd Floor, Woburn House</a:t>
            </a:r>
            <a:br>
              <a:rPr lang="en-GB" dirty="0" smtClean="0"/>
            </a:br>
            <a:r>
              <a:rPr lang="en-GB" dirty="0" smtClean="0"/>
              <a:t>20 Tavistock Square,</a:t>
            </a:r>
            <a:br>
              <a:rPr lang="en-GB" dirty="0" smtClean="0"/>
            </a:br>
            <a:r>
              <a:rPr lang="en-GB" dirty="0" smtClean="0"/>
              <a:t>London</a:t>
            </a:r>
          </a:p>
          <a:p>
            <a:r>
              <a:rPr lang="en-GB" dirty="0" smtClean="0"/>
              <a:t>WC1H 9HB</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Title 1"/>
          <p:cNvSpPr>
            <a:spLocks noGrp="1"/>
          </p:cNvSpPr>
          <p:nvPr>
            <p:ph type="ctrTitle"/>
          </p:nvPr>
        </p:nvSpPr>
        <p:spPr>
          <a:xfrm>
            <a:off x="685800" y="571500"/>
            <a:ext cx="7772400" cy="500063"/>
          </a:xfrm>
        </p:spPr>
        <p:txBody>
          <a:bodyPr>
            <a:normAutofit fontScale="90000"/>
          </a:bodyPr>
          <a:lstStyle/>
          <a:p>
            <a:pPr eaLnBrk="1" hangingPunct="1"/>
            <a:r>
              <a:rPr lang="en-GB" dirty="0" smtClean="0"/>
              <a:t>CHEAD what we do</a:t>
            </a:r>
          </a:p>
        </p:txBody>
      </p:sp>
      <p:sp>
        <p:nvSpPr>
          <p:cNvPr id="3" name="Subtitle 2"/>
          <p:cNvSpPr>
            <a:spLocks noGrp="1"/>
          </p:cNvSpPr>
          <p:nvPr>
            <p:ph type="subTitle" idx="1"/>
          </p:nvPr>
        </p:nvSpPr>
        <p:spPr>
          <a:xfrm>
            <a:off x="1371600" y="1357313"/>
            <a:ext cx="6400800" cy="4714875"/>
          </a:xfrm>
        </p:spPr>
        <p:txBody>
          <a:bodyPr>
            <a:normAutofit fontScale="77500" lnSpcReduction="20000"/>
          </a:bodyPr>
          <a:lstStyle/>
          <a:p>
            <a:pPr eaLnBrk="1" hangingPunct="1">
              <a:buFont typeface="Arial" pitchFamily="34" charset="0"/>
              <a:buChar char="•"/>
              <a:defRPr/>
            </a:pPr>
            <a:r>
              <a:rPr lang="en-GB" sz="1900" dirty="0" smtClean="0">
                <a:solidFill>
                  <a:srgbClr val="898989"/>
                </a:solidFill>
              </a:rPr>
              <a:t>Longstanding association of institutions with HE in Art and Design</a:t>
            </a:r>
          </a:p>
          <a:p>
            <a:pPr eaLnBrk="1" hangingPunct="1">
              <a:defRPr/>
            </a:pPr>
            <a:endParaRPr lang="en-GB" sz="1900" dirty="0" smtClean="0">
              <a:solidFill>
                <a:srgbClr val="898989"/>
              </a:solidFill>
            </a:endParaRPr>
          </a:p>
          <a:p>
            <a:pPr eaLnBrk="1" hangingPunct="1">
              <a:buFont typeface="Arial" pitchFamily="34" charset="0"/>
              <a:buChar char="•"/>
              <a:defRPr/>
            </a:pPr>
            <a:r>
              <a:rPr lang="en-GB" sz="1900" dirty="0" smtClean="0">
                <a:solidFill>
                  <a:srgbClr val="898989"/>
                </a:solidFill>
              </a:rPr>
              <a:t>CHEAD seeks to inform, influence and initiate policy in HE Art and Design at national and other levels</a:t>
            </a:r>
          </a:p>
          <a:p>
            <a:pPr eaLnBrk="1" hangingPunct="1">
              <a:defRPr/>
            </a:pPr>
            <a:endParaRPr lang="en-GB" sz="1900" dirty="0" smtClean="0">
              <a:solidFill>
                <a:srgbClr val="898989"/>
              </a:solidFill>
            </a:endParaRPr>
          </a:p>
          <a:p>
            <a:pPr eaLnBrk="1" hangingPunct="1">
              <a:defRPr/>
            </a:pPr>
            <a:r>
              <a:rPr lang="en-GB" sz="2000" b="1" dirty="0" smtClean="0">
                <a:solidFill>
                  <a:srgbClr val="898989"/>
                </a:solidFill>
              </a:rPr>
              <a:t>VISION</a:t>
            </a:r>
          </a:p>
          <a:p>
            <a:pPr eaLnBrk="1" hangingPunct="1">
              <a:buFont typeface="Arial" pitchFamily="34" charset="0"/>
              <a:buChar char="•"/>
              <a:defRPr/>
            </a:pPr>
            <a:r>
              <a:rPr lang="en-GB" sz="2000" dirty="0" smtClean="0"/>
              <a:t>To articulate and promote the value and contribution of HE in Art and Design to the creative economy in the UK and the wider world.</a:t>
            </a:r>
          </a:p>
          <a:p>
            <a:pPr eaLnBrk="1" hangingPunct="1">
              <a:defRPr/>
            </a:pPr>
            <a:r>
              <a:rPr lang="en-GB" sz="2000" dirty="0" smtClean="0"/>
              <a:t> </a:t>
            </a:r>
          </a:p>
          <a:p>
            <a:pPr eaLnBrk="1" hangingPunct="1">
              <a:buFont typeface="Arial" pitchFamily="34" charset="0"/>
              <a:buChar char="•"/>
              <a:defRPr/>
            </a:pPr>
            <a:r>
              <a:rPr lang="en-GB" sz="2000" dirty="0" smtClean="0"/>
              <a:t>CHEAD shares with its members the objective of enhancing the student experience of HE in Art and Design, and respects the independent and diverse approaches adopted by members in this regard.</a:t>
            </a:r>
          </a:p>
          <a:p>
            <a:pPr eaLnBrk="1" hangingPunct="1">
              <a:defRPr/>
            </a:pPr>
            <a:r>
              <a:rPr lang="en-GB" sz="2000" dirty="0" smtClean="0"/>
              <a:t> </a:t>
            </a:r>
          </a:p>
          <a:p>
            <a:pPr eaLnBrk="1" hangingPunct="1">
              <a:buFont typeface="Arial" pitchFamily="34" charset="0"/>
              <a:buChar char="•"/>
              <a:defRPr/>
            </a:pPr>
            <a:r>
              <a:rPr lang="en-GB" sz="2000" dirty="0" smtClean="0"/>
              <a:t>CHEAD aims to continue to provide multi-agency fora for the debate and exchange of information and ideas in HE Art and Design for key organisations and members to enable the interests of the sector to flourish.</a:t>
            </a:r>
          </a:p>
          <a:p>
            <a:pPr eaLnBrk="1" hangingPunct="1">
              <a:buFont typeface="Arial" pitchFamily="34" charset="0"/>
              <a:buChar char="•"/>
              <a:defRPr/>
            </a:pPr>
            <a:r>
              <a:rPr lang="en-GB" sz="2000" dirty="0" smtClean="0"/>
              <a:t>To work with other groups and organisations to capture examples of best practice in research and to disseminate those to the sector through a series of events and seminars.</a:t>
            </a:r>
          </a:p>
          <a:p>
            <a:pPr eaLnBrk="1" hangingPunct="1">
              <a:buFont typeface="Arial" pitchFamily="34" charset="0"/>
              <a:buChar char="•"/>
              <a:defRPr/>
            </a:pPr>
            <a:endParaRPr lang="en-GB" sz="2000" dirty="0"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ctrTitle"/>
          </p:nvPr>
        </p:nvSpPr>
        <p:spPr>
          <a:xfrm>
            <a:off x="685800" y="214313"/>
            <a:ext cx="7772400" cy="642937"/>
          </a:xfrm>
        </p:spPr>
        <p:txBody>
          <a:bodyPr>
            <a:normAutofit fontScale="90000"/>
          </a:bodyPr>
          <a:lstStyle/>
          <a:p>
            <a:pPr eaLnBrk="1" hangingPunct="1"/>
            <a:r>
              <a:rPr lang="en-GB" smtClean="0"/>
              <a:t>Facts and Figures</a:t>
            </a:r>
          </a:p>
        </p:txBody>
      </p:sp>
      <p:sp>
        <p:nvSpPr>
          <p:cNvPr id="17412" name="Subtitle 2"/>
          <p:cNvSpPr>
            <a:spLocks noGrp="1"/>
          </p:cNvSpPr>
          <p:nvPr>
            <p:ph type="subTitle" idx="1"/>
          </p:nvPr>
        </p:nvSpPr>
        <p:spPr>
          <a:xfrm>
            <a:off x="1371600" y="1214438"/>
            <a:ext cx="6400800" cy="4424362"/>
          </a:xfrm>
        </p:spPr>
        <p:txBody>
          <a:bodyPr>
            <a:normAutofit lnSpcReduction="10000"/>
          </a:bodyPr>
          <a:lstStyle/>
          <a:p>
            <a:pPr algn="l" eaLnBrk="1" hangingPunct="1">
              <a:buFont typeface="Arial" pitchFamily="34" charset="0"/>
              <a:buChar char="•"/>
            </a:pPr>
            <a:r>
              <a:rPr lang="en-GB" dirty="0" smtClean="0">
                <a:solidFill>
                  <a:srgbClr val="898989"/>
                </a:solidFill>
              </a:rPr>
              <a:t>75 member institutions</a:t>
            </a:r>
          </a:p>
          <a:p>
            <a:pPr algn="l" eaLnBrk="1" hangingPunct="1">
              <a:buFont typeface="Arial" pitchFamily="34" charset="0"/>
              <a:buChar char="•"/>
            </a:pPr>
            <a:r>
              <a:rPr lang="en-GB" dirty="0" smtClean="0">
                <a:solidFill>
                  <a:srgbClr val="898989"/>
                </a:solidFill>
              </a:rPr>
              <a:t>216,000 students studying art and design in the UK</a:t>
            </a:r>
          </a:p>
          <a:p>
            <a:pPr algn="l" eaLnBrk="1" hangingPunct="1">
              <a:buFont typeface="Arial" pitchFamily="34" charset="0"/>
              <a:buChar char="•"/>
            </a:pPr>
            <a:r>
              <a:rPr lang="en-GB" dirty="0" smtClean="0">
                <a:solidFill>
                  <a:srgbClr val="898989"/>
                </a:solidFill>
              </a:rPr>
              <a:t>Partners :-</a:t>
            </a:r>
          </a:p>
          <a:p>
            <a:pPr algn="l" eaLnBrk="1" hangingPunct="1">
              <a:buFont typeface="Arial" pitchFamily="34" charset="0"/>
              <a:buChar char="•"/>
            </a:pPr>
            <a:r>
              <a:rPr lang="en-GB" dirty="0" smtClean="0">
                <a:solidFill>
                  <a:srgbClr val="898989"/>
                </a:solidFill>
              </a:rPr>
              <a:t>Arts Council England</a:t>
            </a:r>
          </a:p>
          <a:p>
            <a:pPr algn="l" eaLnBrk="1" hangingPunct="1">
              <a:buFont typeface="Arial" pitchFamily="34" charset="0"/>
              <a:buChar char="•"/>
            </a:pPr>
            <a:r>
              <a:rPr lang="en-GB" dirty="0" smtClean="0">
                <a:solidFill>
                  <a:srgbClr val="898989"/>
                </a:solidFill>
              </a:rPr>
              <a:t>The Design Council</a:t>
            </a:r>
          </a:p>
          <a:p>
            <a:pPr algn="l" eaLnBrk="1" hangingPunct="1">
              <a:buFont typeface="Arial" pitchFamily="34" charset="0"/>
              <a:buChar char="•"/>
            </a:pPr>
            <a:r>
              <a:rPr lang="en-GB" dirty="0" smtClean="0">
                <a:solidFill>
                  <a:srgbClr val="898989"/>
                </a:solidFill>
              </a:rPr>
              <a:t>Crafts Council and the Higher Education Academy.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Subtitle 2"/>
          <p:cNvSpPr>
            <a:spLocks noGrp="1"/>
          </p:cNvSpPr>
          <p:nvPr>
            <p:ph type="subTitle" idx="1"/>
          </p:nvPr>
        </p:nvSpPr>
        <p:spPr>
          <a:xfrm>
            <a:off x="5000625" y="857250"/>
            <a:ext cx="3357563" cy="4781550"/>
          </a:xfrm>
        </p:spPr>
        <p:txBody>
          <a:bodyPr/>
          <a:lstStyle/>
          <a:p>
            <a:pPr eaLnBrk="1" hangingPunct="1"/>
            <a:r>
              <a:rPr lang="en-GB" sz="2000" smtClean="0">
                <a:solidFill>
                  <a:srgbClr val="898989"/>
                </a:solidFill>
              </a:rPr>
              <a:t>Major longitudinal survey of early career patterns of 3,500 graduates</a:t>
            </a:r>
          </a:p>
          <a:p>
            <a:pPr algn="l" eaLnBrk="1" hangingPunct="1">
              <a:buFont typeface="Arial" charset="0"/>
              <a:buChar char="•"/>
            </a:pPr>
            <a:r>
              <a:rPr lang="en-GB" sz="2000" smtClean="0">
                <a:solidFill>
                  <a:srgbClr val="898989"/>
                </a:solidFill>
              </a:rPr>
              <a:t> 3 out of 4 graduates worked in their field </a:t>
            </a:r>
          </a:p>
          <a:p>
            <a:pPr algn="l" eaLnBrk="1" hangingPunct="1">
              <a:buFont typeface="Arial" charset="0"/>
              <a:buChar char="•"/>
            </a:pPr>
            <a:r>
              <a:rPr lang="en-GB" sz="2000" smtClean="0">
                <a:solidFill>
                  <a:srgbClr val="898989"/>
                </a:solidFill>
              </a:rPr>
              <a:t>Portfolio careers well established</a:t>
            </a:r>
          </a:p>
          <a:p>
            <a:pPr algn="l" eaLnBrk="1" hangingPunct="1">
              <a:buFont typeface="Arial" charset="0"/>
              <a:buChar char="•"/>
            </a:pPr>
            <a:r>
              <a:rPr lang="en-GB" sz="2000" smtClean="0">
                <a:solidFill>
                  <a:srgbClr val="898989"/>
                </a:solidFill>
              </a:rPr>
              <a:t>45% freelance</a:t>
            </a:r>
          </a:p>
          <a:p>
            <a:pPr algn="l" eaLnBrk="1" hangingPunct="1">
              <a:buFont typeface="Arial" charset="0"/>
              <a:buChar char="•"/>
            </a:pPr>
            <a:r>
              <a:rPr lang="en-GB" sz="2000" smtClean="0">
                <a:solidFill>
                  <a:srgbClr val="898989"/>
                </a:solidFill>
              </a:rPr>
              <a:t>77% positive about their work</a:t>
            </a:r>
          </a:p>
          <a:p>
            <a:pPr algn="l" eaLnBrk="1" hangingPunct="1">
              <a:buFont typeface="Arial" charset="0"/>
              <a:buChar char="•"/>
            </a:pPr>
            <a:r>
              <a:rPr lang="en-GB" sz="2000" smtClean="0">
                <a:solidFill>
                  <a:srgbClr val="898989"/>
                </a:solidFill>
              </a:rPr>
              <a:t>Placed high value on their educational experiences</a:t>
            </a:r>
          </a:p>
          <a:p>
            <a:pPr algn="l" eaLnBrk="1" hangingPunct="1">
              <a:buFont typeface="Arial" charset="0"/>
              <a:buChar char="•"/>
            </a:pPr>
            <a:r>
              <a:rPr lang="en-GB" sz="2000" smtClean="0">
                <a:solidFill>
                  <a:srgbClr val="898989"/>
                </a:solidFill>
              </a:rPr>
              <a:t>72% undertaken further study</a:t>
            </a:r>
          </a:p>
        </p:txBody>
      </p:sp>
      <p:pic>
        <p:nvPicPr>
          <p:cNvPr id="22532" name="Picture 12" descr="cghch.jpg"/>
          <p:cNvPicPr>
            <a:picLocks noChangeAspect="1"/>
          </p:cNvPicPr>
          <p:nvPr/>
        </p:nvPicPr>
        <p:blipFill>
          <a:blip r:embed="rId3" cstate="print"/>
          <a:srcRect/>
          <a:stretch>
            <a:fillRect/>
          </a:stretch>
        </p:blipFill>
        <p:spPr bwMode="auto">
          <a:xfrm>
            <a:off x="0" y="304800"/>
            <a:ext cx="5000625" cy="562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Title 1"/>
          <p:cNvSpPr>
            <a:spLocks noGrp="1"/>
          </p:cNvSpPr>
          <p:nvPr>
            <p:ph type="ctrTitle"/>
          </p:nvPr>
        </p:nvSpPr>
        <p:spPr>
          <a:xfrm>
            <a:off x="685800" y="500063"/>
            <a:ext cx="7772400" cy="357187"/>
          </a:xfrm>
        </p:spPr>
        <p:txBody>
          <a:bodyPr>
            <a:normAutofit fontScale="90000"/>
          </a:bodyPr>
          <a:lstStyle/>
          <a:p>
            <a:pPr eaLnBrk="1" hangingPunct="1"/>
            <a:r>
              <a:rPr lang="en-GB" dirty="0" smtClean="0"/>
              <a:t>Projects and partnerships</a:t>
            </a:r>
            <a:br>
              <a:rPr lang="en-GB" dirty="0" smtClean="0"/>
            </a:br>
            <a:r>
              <a:rPr lang="en-GB" dirty="0" smtClean="0"/>
              <a:t>- influencing the influencers </a:t>
            </a:r>
            <a:r>
              <a:rPr lang="en-GB" dirty="0" smtClean="0"/>
              <a:t>- </a:t>
            </a:r>
            <a:endParaRPr lang="en-GB" dirty="0" smtClean="0"/>
          </a:p>
        </p:txBody>
      </p:sp>
      <p:sp>
        <p:nvSpPr>
          <p:cNvPr id="19460" name="Subtitle 2"/>
          <p:cNvSpPr>
            <a:spLocks noGrp="1"/>
          </p:cNvSpPr>
          <p:nvPr>
            <p:ph type="subTitle" idx="1"/>
          </p:nvPr>
        </p:nvSpPr>
        <p:spPr>
          <a:xfrm>
            <a:off x="1371600" y="1700808"/>
            <a:ext cx="6400800" cy="3937992"/>
          </a:xfrm>
        </p:spPr>
        <p:txBody>
          <a:bodyPr>
            <a:normAutofit lnSpcReduction="10000"/>
          </a:bodyPr>
          <a:lstStyle/>
          <a:p>
            <a:pPr eaLnBrk="1" hangingPunct="1"/>
            <a:r>
              <a:rPr lang="en-GB" dirty="0" smtClean="0">
                <a:solidFill>
                  <a:srgbClr val="898989"/>
                </a:solidFill>
              </a:rPr>
              <a:t>HE admissions reform</a:t>
            </a:r>
          </a:p>
          <a:p>
            <a:pPr eaLnBrk="1" hangingPunct="1"/>
            <a:r>
              <a:rPr lang="en-GB" dirty="0" smtClean="0">
                <a:solidFill>
                  <a:srgbClr val="898989"/>
                </a:solidFill>
              </a:rPr>
              <a:t>Leadership Development programme</a:t>
            </a:r>
          </a:p>
          <a:p>
            <a:pPr eaLnBrk="1" hangingPunct="1"/>
            <a:r>
              <a:rPr lang="en-GB" dirty="0" smtClean="0">
                <a:solidFill>
                  <a:srgbClr val="898989"/>
                </a:solidFill>
              </a:rPr>
              <a:t>Creative Graduates Creative Futures</a:t>
            </a:r>
          </a:p>
          <a:p>
            <a:pPr eaLnBrk="1" hangingPunct="1"/>
            <a:r>
              <a:rPr lang="en-GB" dirty="0" smtClean="0">
                <a:solidFill>
                  <a:srgbClr val="898989"/>
                </a:solidFill>
              </a:rPr>
              <a:t>Galleries Networking project</a:t>
            </a:r>
          </a:p>
          <a:p>
            <a:pPr eaLnBrk="1" hangingPunct="1"/>
            <a:r>
              <a:rPr lang="en-GB" dirty="0" smtClean="0">
                <a:solidFill>
                  <a:srgbClr val="898989"/>
                </a:solidFill>
              </a:rPr>
              <a:t>Research Exercise Framework 2014</a:t>
            </a:r>
          </a:p>
          <a:p>
            <a:pPr eaLnBrk="1" hangingPunct="1"/>
            <a:r>
              <a:rPr lang="en-GB" dirty="0" smtClean="0">
                <a:solidFill>
                  <a:srgbClr val="898989"/>
                </a:solidFill>
              </a:rPr>
              <a:t>CHEAD Annual Conference ( 14-16 March 2012) York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Advocacy – improving art and design education -</a:t>
            </a:r>
            <a:endParaRPr lang="en-GB" dirty="0"/>
          </a:p>
        </p:txBody>
      </p:sp>
      <p:sp>
        <p:nvSpPr>
          <p:cNvPr id="6" name="Content Placeholder 5"/>
          <p:cNvSpPr>
            <a:spLocks noGrp="1"/>
          </p:cNvSpPr>
          <p:nvPr>
            <p:ph idx="1"/>
          </p:nvPr>
        </p:nvSpPr>
        <p:spPr/>
        <p:txBody>
          <a:bodyPr>
            <a:normAutofit fontScale="92500"/>
          </a:bodyPr>
          <a:lstStyle/>
          <a:p>
            <a:r>
              <a:rPr lang="en-GB" dirty="0" smtClean="0"/>
              <a:t>Parliamentary Design Commission with the UK Government ( House of Lords and House of Commons)</a:t>
            </a:r>
          </a:p>
          <a:p>
            <a:r>
              <a:rPr lang="en-GB" dirty="0" smtClean="0"/>
              <a:t>Associate Parliamentary Design and Innovation Group</a:t>
            </a:r>
          </a:p>
          <a:p>
            <a:r>
              <a:rPr lang="en-GB" dirty="0" smtClean="0"/>
              <a:t>Purpose to explore how design can drive economic and social improvement and how Government and business can better understand its importance – first inquiry Design Education.</a:t>
            </a:r>
            <a:endParaRPr lang="en-GB" dirty="0"/>
          </a:p>
        </p:txBody>
      </p:sp>
      <p:pic>
        <p:nvPicPr>
          <p:cNvPr id="7" name="Picture 6" descr="hudd_uni_main_marque_with_strap_RGB.jpg"/>
          <p:cNvPicPr>
            <a:picLocks noChangeAspect="1"/>
          </p:cNvPicPr>
          <p:nvPr/>
        </p:nvPicPr>
        <p:blipFill>
          <a:blip r:embed="rId2" cstate="print"/>
          <a:srcRect/>
          <a:stretch>
            <a:fillRect/>
          </a:stretch>
        </p:blipFill>
        <p:spPr bwMode="auto">
          <a:xfrm>
            <a:off x="3923928" y="5949280"/>
            <a:ext cx="1557337" cy="90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Parliamentary Design Inquiry into Design Education</a:t>
            </a:r>
            <a:endParaRPr lang="en-GB" dirty="0"/>
          </a:p>
        </p:txBody>
      </p:sp>
      <p:sp>
        <p:nvSpPr>
          <p:cNvPr id="3" name="Content Placeholder 2"/>
          <p:cNvSpPr>
            <a:spLocks noGrp="1"/>
          </p:cNvSpPr>
          <p:nvPr>
            <p:ph idx="1"/>
          </p:nvPr>
        </p:nvSpPr>
        <p:spPr/>
        <p:txBody>
          <a:bodyPr>
            <a:normAutofit fontScale="55000" lnSpcReduction="20000"/>
          </a:bodyPr>
          <a:lstStyle/>
          <a:p>
            <a:r>
              <a:rPr lang="en-US" dirty="0" smtClean="0"/>
              <a:t>This inquiry is an opportunity to investigate the economic and social rationale for design education,</a:t>
            </a:r>
            <a:r>
              <a:rPr lang="en-GB" dirty="0" smtClean="0"/>
              <a:t> both specialised and embedded in other disciplines. </a:t>
            </a:r>
          </a:p>
          <a:p>
            <a:pPr lvl="0"/>
            <a:r>
              <a:rPr lang="en-GB" dirty="0" smtClean="0"/>
              <a:t>Is  design strategically important to the UK – to the economy, to business, to society and the individual;</a:t>
            </a:r>
          </a:p>
          <a:p>
            <a:pPr lvl="0"/>
            <a:r>
              <a:rPr lang="en-GB" dirty="0" smtClean="0"/>
              <a:t>Is design education, and in what forms, could therefore be said to be strategically important to the UK – to the economy, to business, to society and the individual;</a:t>
            </a:r>
          </a:p>
          <a:p>
            <a:pPr lvl="0"/>
            <a:r>
              <a:rPr lang="en-GB" dirty="0" smtClean="0"/>
              <a:t>Is design education in any way ‘vulnerable’</a:t>
            </a:r>
          </a:p>
          <a:p>
            <a:r>
              <a:rPr lang="en-GB" dirty="0" smtClean="0"/>
              <a:t>The inquiry will therefore consider design in the whole education system, with a particular focus on areas where potential vulnerability has been identified.</a:t>
            </a:r>
          </a:p>
          <a:p>
            <a:endParaRPr lang="en-GB" dirty="0" smtClean="0"/>
          </a:p>
          <a:p>
            <a:r>
              <a:rPr lang="en-US" b="1" dirty="0" smtClean="0"/>
              <a:t>Hypothesis</a:t>
            </a:r>
            <a:endParaRPr lang="en-GB" dirty="0" smtClean="0"/>
          </a:p>
          <a:p>
            <a:r>
              <a:rPr lang="en-GB" dirty="0" smtClean="0"/>
              <a:t>To improve public services and support economic growth in the UK, design education should have a role within the whole education system; both in relation to the Science Technology Engineering and Maths subjects, and embedded in a range of other disciplines and credentials.</a:t>
            </a:r>
          </a:p>
          <a:p>
            <a:endParaRPr lang="en-GB" dirty="0"/>
          </a:p>
        </p:txBody>
      </p:sp>
      <p:pic>
        <p:nvPicPr>
          <p:cNvPr id="4" name="Picture 3" descr="hudd_uni_main_marque_with_strap_RGB.jpg"/>
          <p:cNvPicPr>
            <a:picLocks noChangeAspect="1"/>
          </p:cNvPicPr>
          <p:nvPr/>
        </p:nvPicPr>
        <p:blipFill>
          <a:blip r:embed="rId2" cstate="print"/>
          <a:srcRect/>
          <a:stretch>
            <a:fillRect/>
          </a:stretch>
        </p:blipFill>
        <p:spPr bwMode="auto">
          <a:xfrm>
            <a:off x="3563888" y="5589240"/>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issues we might share</a:t>
            </a:r>
            <a:endParaRPr lang="en-GB" dirty="0"/>
          </a:p>
        </p:txBody>
      </p:sp>
      <p:sp>
        <p:nvSpPr>
          <p:cNvPr id="3" name="Content Placeholder 2"/>
          <p:cNvSpPr>
            <a:spLocks noGrp="1"/>
          </p:cNvSpPr>
          <p:nvPr>
            <p:ph idx="1"/>
          </p:nvPr>
        </p:nvSpPr>
        <p:spPr/>
        <p:txBody>
          <a:bodyPr/>
          <a:lstStyle/>
          <a:p>
            <a:r>
              <a:rPr lang="en-GB" dirty="0" smtClean="0"/>
              <a:t>Advocacy for the value of HE Art and Design</a:t>
            </a:r>
          </a:p>
          <a:p>
            <a:r>
              <a:rPr lang="en-GB" dirty="0" smtClean="0"/>
              <a:t>Importance to society and the economy</a:t>
            </a:r>
          </a:p>
          <a:p>
            <a:r>
              <a:rPr lang="en-GB" dirty="0" smtClean="0"/>
              <a:t>Partnerships for mutual benefit</a:t>
            </a:r>
          </a:p>
          <a:p>
            <a:r>
              <a:rPr lang="en-GB" dirty="0" smtClean="0"/>
              <a:t>World issues creating new subjects, and emerging subjects – </a:t>
            </a:r>
            <a:r>
              <a:rPr lang="en-GB" dirty="0" err="1" smtClean="0"/>
              <a:t>eg</a:t>
            </a:r>
            <a:r>
              <a:rPr lang="en-GB" dirty="0" smtClean="0"/>
              <a:t> sustainability,</a:t>
            </a:r>
          </a:p>
          <a:p>
            <a:r>
              <a:rPr lang="en-GB" dirty="0" smtClean="0"/>
              <a:t>Leadership development</a:t>
            </a:r>
          </a:p>
          <a:p>
            <a:r>
              <a:rPr lang="en-GB" dirty="0" smtClean="0"/>
              <a:t>Research development/PhD</a:t>
            </a:r>
            <a:endParaRPr lang="en-GB" dirty="0"/>
          </a:p>
        </p:txBody>
      </p:sp>
      <p:pic>
        <p:nvPicPr>
          <p:cNvPr id="4" name="Picture 3" descr="hudd_uni_main_marque_with_strap_RGB.jpg"/>
          <p:cNvPicPr>
            <a:picLocks noChangeAspect="1"/>
          </p:cNvPicPr>
          <p:nvPr/>
        </p:nvPicPr>
        <p:blipFill>
          <a:blip r:embed="rId2" cstate="print"/>
          <a:srcRect/>
          <a:stretch>
            <a:fillRect/>
          </a:stretch>
        </p:blipFill>
        <p:spPr bwMode="auto">
          <a:xfrm>
            <a:off x="6732240" y="5157192"/>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THANKYOU!</a:t>
            </a:r>
            <a:endParaRPr lang="en-GB" dirty="0"/>
          </a:p>
        </p:txBody>
      </p:sp>
      <p:sp>
        <p:nvSpPr>
          <p:cNvPr id="3" name="Content Placeholder 2"/>
          <p:cNvSpPr>
            <a:spLocks noGrp="1"/>
          </p:cNvSpPr>
          <p:nvPr>
            <p:ph idx="1"/>
          </p:nvPr>
        </p:nvSpPr>
        <p:spPr/>
        <p:txBody>
          <a:bodyPr/>
          <a:lstStyle/>
          <a:p>
            <a:pPr algn="ctr">
              <a:buNone/>
            </a:pPr>
            <a:r>
              <a:rPr lang="en-GB" dirty="0" smtClean="0"/>
              <a:t>Emma Hunt</a:t>
            </a:r>
          </a:p>
          <a:p>
            <a:pPr algn="ctr">
              <a:buNone/>
            </a:pPr>
            <a:r>
              <a:rPr lang="en-GB" dirty="0" smtClean="0"/>
              <a:t>e.hunt@hud.ac.uk</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overview of UK Art and Design Education</a:t>
            </a:r>
            <a:endParaRPr lang="en-GB" dirty="0"/>
          </a:p>
        </p:txBody>
      </p:sp>
      <p:sp>
        <p:nvSpPr>
          <p:cNvPr id="3" name="Content Placeholder 2"/>
          <p:cNvSpPr>
            <a:spLocks noGrp="1"/>
          </p:cNvSpPr>
          <p:nvPr>
            <p:ph idx="1"/>
          </p:nvPr>
        </p:nvSpPr>
        <p:spPr/>
        <p:txBody>
          <a:bodyPr/>
          <a:lstStyle/>
          <a:p>
            <a:r>
              <a:rPr lang="en-GB" dirty="0" smtClean="0"/>
              <a:t>The UK context</a:t>
            </a:r>
          </a:p>
          <a:p>
            <a:r>
              <a:rPr lang="en-GB" dirty="0" smtClean="0"/>
              <a:t>How Huddersfield fits in </a:t>
            </a:r>
          </a:p>
          <a:p>
            <a:r>
              <a:rPr lang="en-GB" dirty="0" smtClean="0"/>
              <a:t>Our national body ( CHEAD)</a:t>
            </a:r>
          </a:p>
          <a:p>
            <a:r>
              <a:rPr lang="en-GB" dirty="0" smtClean="0"/>
              <a:t>How we work with Government and ‘influencing the influencers’</a:t>
            </a:r>
          </a:p>
          <a:p>
            <a:r>
              <a:rPr lang="en-GB" dirty="0" smtClean="0"/>
              <a:t>Value and status of the subject</a:t>
            </a:r>
          </a:p>
          <a:p>
            <a:r>
              <a:rPr lang="en-GB" dirty="0" smtClean="0"/>
              <a:t>Strengthening our common futures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udds_uk_map4.jpg"/>
          <p:cNvPicPr>
            <a:picLocks noChangeAspect="1"/>
          </p:cNvPicPr>
          <p:nvPr/>
        </p:nvPicPr>
        <p:blipFill>
          <a:blip r:embed="rId2" cstate="print"/>
          <a:srcRect/>
          <a:stretch>
            <a:fillRect/>
          </a:stretch>
        </p:blipFill>
        <p:spPr bwMode="auto">
          <a:xfrm>
            <a:off x="467544" y="188640"/>
            <a:ext cx="8153400" cy="5430837"/>
          </a:xfrm>
          <a:prstGeom prst="rect">
            <a:avLst/>
          </a:prstGeom>
          <a:noFill/>
          <a:ln w="9525">
            <a:noFill/>
            <a:miter lim="800000"/>
            <a:headEnd/>
            <a:tailEnd/>
          </a:ln>
        </p:spPr>
      </p:pic>
      <p:pic>
        <p:nvPicPr>
          <p:cNvPr id="6" name="Picture 5" descr="hudd_uni_main_marque_with_strap_RGB.jpg"/>
          <p:cNvPicPr>
            <a:picLocks noChangeAspect="1"/>
          </p:cNvPicPr>
          <p:nvPr/>
        </p:nvPicPr>
        <p:blipFill>
          <a:blip r:embed="rId3" cstate="print"/>
          <a:srcRect/>
          <a:stretch>
            <a:fillRect/>
          </a:stretch>
        </p:blipFill>
        <p:spPr bwMode="auto">
          <a:xfrm>
            <a:off x="3491880" y="5589240"/>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14" descr="6213415-lg.jpg"/>
          <p:cNvPicPr>
            <a:picLocks noGrp="1" noChangeAspect="1"/>
          </p:cNvPicPr>
          <p:nvPr>
            <p:ph sz="half" idx="1"/>
          </p:nvPr>
        </p:nvPicPr>
        <p:blipFill>
          <a:blip r:embed="rId3" cstate="print"/>
          <a:srcRect/>
          <a:stretch>
            <a:fillRect/>
          </a:stretch>
        </p:blipFill>
        <p:spPr bwMode="auto">
          <a:xfrm>
            <a:off x="0" y="0"/>
            <a:ext cx="2952328" cy="2520279"/>
          </a:xfrm>
          <a:prstGeom prst="rect">
            <a:avLst/>
          </a:prstGeom>
          <a:noFill/>
          <a:ln w="9525">
            <a:noFill/>
            <a:miter lim="800000"/>
            <a:headEnd/>
            <a:tailEnd/>
          </a:ln>
        </p:spPr>
      </p:pic>
      <p:pic>
        <p:nvPicPr>
          <p:cNvPr id="6" name="Picture 9" descr="Fest of light.jpg"/>
          <p:cNvPicPr>
            <a:picLocks noGrp="1" noChangeAspect="1"/>
          </p:cNvPicPr>
          <p:nvPr>
            <p:ph sz="half" idx="2"/>
          </p:nvPr>
        </p:nvPicPr>
        <p:blipFill>
          <a:blip r:embed="rId4" cstate="print"/>
          <a:srcRect/>
          <a:stretch>
            <a:fillRect/>
          </a:stretch>
        </p:blipFill>
        <p:spPr bwMode="auto">
          <a:xfrm>
            <a:off x="2771800" y="0"/>
            <a:ext cx="3127248" cy="2421011"/>
          </a:xfrm>
          <a:prstGeom prst="rect">
            <a:avLst/>
          </a:prstGeom>
          <a:noFill/>
          <a:ln w="9525">
            <a:noFill/>
            <a:miter lim="800000"/>
            <a:headEnd/>
            <a:tailEnd/>
          </a:ln>
        </p:spPr>
      </p:pic>
      <p:pic>
        <p:nvPicPr>
          <p:cNvPr id="7" name="Picture 11" descr="New Street shopping.jpg"/>
          <p:cNvPicPr>
            <a:picLocks noChangeAspect="1"/>
          </p:cNvPicPr>
          <p:nvPr/>
        </p:nvPicPr>
        <p:blipFill>
          <a:blip r:embed="rId5" cstate="print"/>
          <a:srcRect/>
          <a:stretch>
            <a:fillRect/>
          </a:stretch>
        </p:blipFill>
        <p:spPr bwMode="auto">
          <a:xfrm>
            <a:off x="0" y="2492896"/>
            <a:ext cx="3244850" cy="2368550"/>
          </a:xfrm>
          <a:prstGeom prst="rect">
            <a:avLst/>
          </a:prstGeom>
          <a:noFill/>
          <a:ln w="9525">
            <a:noFill/>
            <a:miter lim="800000"/>
            <a:headEnd/>
            <a:tailEnd/>
          </a:ln>
        </p:spPr>
      </p:pic>
      <p:pic>
        <p:nvPicPr>
          <p:cNvPr id="8" name="Picture 4" descr="gfhfgh.jpg"/>
          <p:cNvPicPr>
            <a:picLocks noChangeAspect="1"/>
          </p:cNvPicPr>
          <p:nvPr/>
        </p:nvPicPr>
        <p:blipFill>
          <a:blip r:embed="rId6" cstate="print"/>
          <a:srcRect/>
          <a:stretch>
            <a:fillRect/>
          </a:stretch>
        </p:blipFill>
        <p:spPr bwMode="auto">
          <a:xfrm>
            <a:off x="5580112" y="0"/>
            <a:ext cx="2076450" cy="2538413"/>
          </a:xfrm>
          <a:prstGeom prst="rect">
            <a:avLst/>
          </a:prstGeom>
          <a:noFill/>
          <a:ln w="9525">
            <a:noFill/>
            <a:miter lim="800000"/>
            <a:headEnd/>
            <a:tailEnd/>
          </a:ln>
        </p:spPr>
      </p:pic>
      <p:pic>
        <p:nvPicPr>
          <p:cNvPr id="9" name="Picture 15" descr="Wharf.tif"/>
          <p:cNvPicPr>
            <a:picLocks noChangeAspect="1"/>
          </p:cNvPicPr>
          <p:nvPr/>
        </p:nvPicPr>
        <p:blipFill>
          <a:blip r:embed="rId7" cstate="print"/>
          <a:srcRect/>
          <a:stretch>
            <a:fillRect/>
          </a:stretch>
        </p:blipFill>
        <p:spPr bwMode="auto">
          <a:xfrm>
            <a:off x="7069138" y="0"/>
            <a:ext cx="2074862" cy="2360613"/>
          </a:xfrm>
          <a:prstGeom prst="rect">
            <a:avLst/>
          </a:prstGeom>
          <a:noFill/>
          <a:ln w="9525">
            <a:noFill/>
            <a:miter lim="800000"/>
            <a:headEnd/>
            <a:tailEnd/>
          </a:ln>
        </p:spPr>
      </p:pic>
      <p:pic>
        <p:nvPicPr>
          <p:cNvPr id="10" name="Picture 7" descr="station.jpg"/>
          <p:cNvPicPr>
            <a:picLocks noChangeAspect="1"/>
          </p:cNvPicPr>
          <p:nvPr/>
        </p:nvPicPr>
        <p:blipFill>
          <a:blip r:embed="rId8" cstate="print"/>
          <a:srcRect/>
          <a:stretch>
            <a:fillRect/>
          </a:stretch>
        </p:blipFill>
        <p:spPr bwMode="auto">
          <a:xfrm>
            <a:off x="2771800" y="2348880"/>
            <a:ext cx="3562350" cy="2370138"/>
          </a:xfrm>
          <a:prstGeom prst="rect">
            <a:avLst/>
          </a:prstGeom>
          <a:noFill/>
          <a:ln w="9525">
            <a:noFill/>
            <a:miter lim="800000"/>
            <a:headEnd/>
            <a:tailEnd/>
          </a:ln>
        </p:spPr>
      </p:pic>
      <p:pic>
        <p:nvPicPr>
          <p:cNvPr id="11" name="Picture 10" descr="count.jpg"/>
          <p:cNvPicPr>
            <a:picLocks noChangeAspect="1"/>
          </p:cNvPicPr>
          <p:nvPr/>
        </p:nvPicPr>
        <p:blipFill>
          <a:blip r:embed="rId9" cstate="print"/>
          <a:srcRect/>
          <a:stretch>
            <a:fillRect/>
          </a:stretch>
        </p:blipFill>
        <p:spPr bwMode="auto">
          <a:xfrm>
            <a:off x="179512" y="4487862"/>
            <a:ext cx="3159125" cy="2370138"/>
          </a:xfrm>
          <a:prstGeom prst="rect">
            <a:avLst/>
          </a:prstGeom>
          <a:noFill/>
          <a:ln w="9525">
            <a:noFill/>
            <a:miter lim="800000"/>
            <a:headEnd/>
            <a:tailEnd/>
          </a:ln>
        </p:spPr>
      </p:pic>
      <p:pic>
        <p:nvPicPr>
          <p:cNvPr id="12" name="Picture 8" descr="Huddersfield Stadium.jpg"/>
          <p:cNvPicPr>
            <a:picLocks noChangeAspect="1"/>
          </p:cNvPicPr>
          <p:nvPr/>
        </p:nvPicPr>
        <p:blipFill>
          <a:blip r:embed="rId10" cstate="print"/>
          <a:srcRect/>
          <a:stretch>
            <a:fillRect/>
          </a:stretch>
        </p:blipFill>
        <p:spPr bwMode="auto">
          <a:xfrm>
            <a:off x="6246812" y="2348880"/>
            <a:ext cx="2897188" cy="2514600"/>
          </a:xfrm>
          <a:prstGeom prst="rect">
            <a:avLst/>
          </a:prstGeom>
          <a:noFill/>
          <a:ln w="9525">
            <a:noFill/>
            <a:miter lim="800000"/>
            <a:headEnd/>
            <a:tailEnd/>
          </a:ln>
        </p:spPr>
      </p:pic>
      <p:pic>
        <p:nvPicPr>
          <p:cNvPr id="13" name="Picture 9" descr="count33.jpg"/>
          <p:cNvPicPr>
            <a:picLocks noChangeAspect="1"/>
          </p:cNvPicPr>
          <p:nvPr/>
        </p:nvPicPr>
        <p:blipFill>
          <a:blip r:embed="rId11" cstate="print"/>
          <a:srcRect/>
          <a:stretch>
            <a:fillRect/>
          </a:stretch>
        </p:blipFill>
        <p:spPr bwMode="auto">
          <a:xfrm>
            <a:off x="5148064" y="4337050"/>
            <a:ext cx="2058988" cy="2520950"/>
          </a:xfrm>
          <a:prstGeom prst="rect">
            <a:avLst/>
          </a:prstGeom>
          <a:noFill/>
          <a:ln w="9525">
            <a:noFill/>
            <a:miter lim="800000"/>
            <a:headEnd/>
            <a:tailEnd/>
          </a:ln>
        </p:spPr>
      </p:pic>
      <p:pic>
        <p:nvPicPr>
          <p:cNvPr id="14" name="Picture 12" descr="Elizabeth-Frink-782791.jpg"/>
          <p:cNvPicPr>
            <a:picLocks noChangeAspect="1"/>
          </p:cNvPicPr>
          <p:nvPr/>
        </p:nvPicPr>
        <p:blipFill>
          <a:blip r:embed="rId12" cstate="print"/>
          <a:srcRect/>
          <a:stretch>
            <a:fillRect/>
          </a:stretch>
        </p:blipFill>
        <p:spPr bwMode="auto">
          <a:xfrm>
            <a:off x="7504112" y="4508500"/>
            <a:ext cx="1639888" cy="2349500"/>
          </a:xfrm>
          <a:prstGeom prst="rect">
            <a:avLst/>
          </a:prstGeom>
          <a:noFill/>
          <a:ln w="9525">
            <a:noFill/>
            <a:miter lim="800000"/>
            <a:headEnd/>
            <a:tailEnd/>
          </a:ln>
        </p:spPr>
      </p:pic>
      <p:sp>
        <p:nvSpPr>
          <p:cNvPr id="15" name="TextBox 14"/>
          <p:cNvSpPr txBox="1"/>
          <p:nvPr/>
        </p:nvSpPr>
        <p:spPr>
          <a:xfrm>
            <a:off x="3491880" y="5013176"/>
            <a:ext cx="1584176" cy="646331"/>
          </a:xfrm>
          <a:prstGeom prst="rect">
            <a:avLst/>
          </a:prstGeom>
          <a:noFill/>
        </p:spPr>
        <p:txBody>
          <a:bodyPr wrap="square" rtlCol="0">
            <a:spAutoFit/>
          </a:bodyPr>
          <a:lstStyle/>
          <a:p>
            <a:r>
              <a:rPr lang="en-GB" dirty="0" smtClean="0"/>
              <a:t>Views of Huddersfield</a:t>
            </a:r>
            <a:endParaRPr lang="en-GB" dirty="0"/>
          </a:p>
        </p:txBody>
      </p:sp>
      <p:pic>
        <p:nvPicPr>
          <p:cNvPr id="16" name="Picture 15" descr="hudd_uni_main_marque_with_strap_RGB.jpg"/>
          <p:cNvPicPr>
            <a:picLocks noChangeAspect="1"/>
          </p:cNvPicPr>
          <p:nvPr/>
        </p:nvPicPr>
        <p:blipFill>
          <a:blip r:embed="rId13" cstate="print"/>
          <a:srcRect/>
          <a:stretch>
            <a:fillRect/>
          </a:stretch>
        </p:blipFill>
        <p:spPr bwMode="auto">
          <a:xfrm>
            <a:off x="3491880" y="5661248"/>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fdd.jpg"/>
          <p:cNvPicPr>
            <a:picLocks noChangeAspect="1"/>
          </p:cNvPicPr>
          <p:nvPr/>
        </p:nvPicPr>
        <p:blipFill>
          <a:blip r:embed="rId2" cstate="print"/>
          <a:srcRect/>
          <a:stretch>
            <a:fillRect/>
          </a:stretch>
        </p:blipFill>
        <p:spPr bwMode="auto">
          <a:xfrm>
            <a:off x="-34925" y="-15875"/>
            <a:ext cx="9224963" cy="5618163"/>
          </a:xfrm>
          <a:prstGeom prst="rect">
            <a:avLst/>
          </a:prstGeom>
          <a:noFill/>
          <a:ln w="9525">
            <a:noFill/>
            <a:miter lim="800000"/>
            <a:headEnd/>
            <a:tailEnd/>
          </a:ln>
        </p:spPr>
      </p:pic>
      <p:pic>
        <p:nvPicPr>
          <p:cNvPr id="3" name="Picture 2" descr="hudd_uni_main_marque_with_strap_RGB.jpg"/>
          <p:cNvPicPr>
            <a:picLocks noChangeAspect="1"/>
          </p:cNvPicPr>
          <p:nvPr/>
        </p:nvPicPr>
        <p:blipFill>
          <a:blip r:embed="rId3" cstate="print"/>
          <a:srcRect/>
          <a:stretch>
            <a:fillRect/>
          </a:stretch>
        </p:blipFill>
        <p:spPr bwMode="auto">
          <a:xfrm>
            <a:off x="3419872" y="5661248"/>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Title 1"/>
          <p:cNvSpPr>
            <a:spLocks noGrp="1"/>
          </p:cNvSpPr>
          <p:nvPr>
            <p:ph type="ctrTitle"/>
          </p:nvPr>
        </p:nvSpPr>
        <p:spPr>
          <a:xfrm>
            <a:off x="685800" y="-228600"/>
            <a:ext cx="7772400" cy="1470025"/>
          </a:xfrm>
        </p:spPr>
        <p:txBody>
          <a:bodyPr/>
          <a:lstStyle/>
          <a:p>
            <a:pPr eaLnBrk="1" hangingPunct="1"/>
            <a:r>
              <a:rPr lang="en-US" dirty="0" smtClean="0"/>
              <a:t>UK CREATIVE CONTEXT</a:t>
            </a:r>
          </a:p>
        </p:txBody>
      </p:sp>
      <p:sp>
        <p:nvSpPr>
          <p:cNvPr id="26628" name="Subtitle 2"/>
          <p:cNvSpPr>
            <a:spLocks noGrp="1"/>
          </p:cNvSpPr>
          <p:nvPr>
            <p:ph type="subTitle" idx="1"/>
          </p:nvPr>
        </p:nvSpPr>
        <p:spPr>
          <a:xfrm>
            <a:off x="1371600" y="928688"/>
            <a:ext cx="6400800" cy="4710112"/>
          </a:xfrm>
        </p:spPr>
        <p:txBody>
          <a:bodyPr/>
          <a:lstStyle/>
          <a:p>
            <a:pPr algn="l" eaLnBrk="1" hangingPunct="1">
              <a:buFont typeface="Arial" charset="0"/>
              <a:buChar char="•"/>
            </a:pPr>
            <a:r>
              <a:rPr lang="en-GB" sz="1800" dirty="0" smtClean="0">
                <a:solidFill>
                  <a:srgbClr val="898989"/>
                </a:solidFill>
              </a:rPr>
              <a:t>Contribution of HE to the UK creative economy</a:t>
            </a:r>
          </a:p>
          <a:p>
            <a:pPr algn="l" eaLnBrk="1" hangingPunct="1">
              <a:buFont typeface="Arial" charset="0"/>
              <a:buChar char="•"/>
            </a:pPr>
            <a:r>
              <a:rPr lang="en-GB" sz="1800" dirty="0" smtClean="0">
                <a:solidFill>
                  <a:srgbClr val="898989"/>
                </a:solidFill>
              </a:rPr>
              <a:t>Importance widely accepted: </a:t>
            </a:r>
          </a:p>
          <a:p>
            <a:pPr algn="l" eaLnBrk="1" hangingPunct="1">
              <a:buFont typeface="Arial" charset="0"/>
              <a:buChar char="•"/>
            </a:pPr>
            <a:r>
              <a:rPr lang="en-GB" sz="1800" dirty="0" smtClean="0">
                <a:solidFill>
                  <a:srgbClr val="898989"/>
                </a:solidFill>
              </a:rPr>
              <a:t>1,165,500 employed in creative industries</a:t>
            </a:r>
          </a:p>
          <a:p>
            <a:pPr algn="l" eaLnBrk="1" hangingPunct="1">
              <a:buFont typeface="Arial" charset="0"/>
              <a:buChar char="•"/>
            </a:pPr>
            <a:r>
              <a:rPr lang="en-GB" sz="1800" dirty="0" smtClean="0">
                <a:solidFill>
                  <a:srgbClr val="898989"/>
                </a:solidFill>
              </a:rPr>
              <a:t>Creative employment shown consistent growth</a:t>
            </a:r>
          </a:p>
          <a:p>
            <a:pPr algn="l" eaLnBrk="1" hangingPunct="1">
              <a:buFont typeface="Arial" charset="0"/>
              <a:buChar char="•"/>
            </a:pPr>
            <a:r>
              <a:rPr lang="en-GB" sz="1800" dirty="0" smtClean="0">
                <a:solidFill>
                  <a:srgbClr val="898989"/>
                </a:solidFill>
              </a:rPr>
              <a:t>Fundamental part of knowledge economy</a:t>
            </a:r>
          </a:p>
          <a:p>
            <a:pPr algn="l" eaLnBrk="1" hangingPunct="1">
              <a:buFont typeface="Arial" charset="0"/>
              <a:buChar char="•"/>
            </a:pPr>
            <a:r>
              <a:rPr lang="en-GB" sz="1800" dirty="0" smtClean="0">
                <a:solidFill>
                  <a:srgbClr val="898989"/>
                </a:solidFill>
              </a:rPr>
              <a:t>Institutional diversity of art schools</a:t>
            </a:r>
          </a:p>
          <a:p>
            <a:pPr algn="l" eaLnBrk="1" hangingPunct="1">
              <a:buFont typeface="Arial" charset="0"/>
              <a:buChar char="•"/>
            </a:pPr>
            <a:r>
              <a:rPr lang="en-GB" sz="1800" dirty="0" smtClean="0">
                <a:solidFill>
                  <a:srgbClr val="898989"/>
                </a:solidFill>
              </a:rPr>
              <a:t>Graduate skills</a:t>
            </a:r>
          </a:p>
          <a:p>
            <a:pPr algn="l" eaLnBrk="1" hangingPunct="1">
              <a:buFont typeface="Arial" charset="0"/>
              <a:buChar char="•"/>
            </a:pPr>
            <a:r>
              <a:rPr lang="en-GB" sz="1800" dirty="0" smtClean="0">
                <a:solidFill>
                  <a:srgbClr val="898989"/>
                </a:solidFill>
              </a:rPr>
              <a:t>Entrepreneurship</a:t>
            </a:r>
          </a:p>
          <a:p>
            <a:pPr algn="l" eaLnBrk="1" hangingPunct="1">
              <a:buFont typeface="Arial" charset="0"/>
              <a:buChar char="•"/>
            </a:pPr>
            <a:r>
              <a:rPr lang="en-GB" sz="1800" dirty="0" smtClean="0">
                <a:solidFill>
                  <a:srgbClr val="898989"/>
                </a:solidFill>
              </a:rPr>
              <a:t>Department for Culture , Media and Sport</a:t>
            </a:r>
          </a:p>
          <a:p>
            <a:pPr algn="l" eaLnBrk="1" hangingPunct="1">
              <a:buFont typeface="Arial" charset="0"/>
              <a:buChar char="•"/>
            </a:pPr>
            <a:r>
              <a:rPr lang="en-GB" sz="1800" dirty="0" smtClean="0">
                <a:solidFill>
                  <a:srgbClr val="898989"/>
                </a:solidFill>
              </a:rPr>
              <a:t>Interdisciplinary importance</a:t>
            </a:r>
          </a:p>
          <a:p>
            <a:pPr algn="l" eaLnBrk="1" hangingPunct="1">
              <a:buFont typeface="Arial" charset="0"/>
              <a:buChar char="•"/>
            </a:pPr>
            <a:r>
              <a:rPr lang="en-GB" sz="1800" dirty="0" smtClean="0">
                <a:solidFill>
                  <a:srgbClr val="898989"/>
                </a:solidFill>
              </a:rPr>
              <a:t>CGCF project</a:t>
            </a:r>
          </a:p>
          <a:p>
            <a:pPr algn="l" eaLnBrk="1" hangingPunct="1">
              <a:buFont typeface="Arial" charset="0"/>
              <a:buChar char="•"/>
            </a:pPr>
            <a:r>
              <a:rPr lang="en-GB" sz="1800" dirty="0" smtClean="0">
                <a:solidFill>
                  <a:srgbClr val="898989"/>
                </a:solidFill>
              </a:rPr>
              <a:t>UK Universities increasingly important</a:t>
            </a:r>
          </a:p>
          <a:p>
            <a:pPr algn="l" eaLnBrk="1" hangingPunct="1">
              <a:buFont typeface="Arial" charset="0"/>
              <a:buChar char="•"/>
            </a:pPr>
            <a:r>
              <a:rPr lang="en-GB" sz="1800" dirty="0" smtClean="0">
                <a:solidFill>
                  <a:srgbClr val="898989"/>
                </a:solidFill>
              </a:rPr>
              <a:t>Global opportunities and partnerships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School of Art, Design and Architecture</a:t>
            </a:r>
            <a:br>
              <a:rPr lang="en-GB" dirty="0" smtClean="0"/>
            </a:br>
            <a:r>
              <a:rPr lang="en-GB" dirty="0" smtClean="0"/>
              <a:t>University of Huddersfield</a:t>
            </a:r>
            <a:endParaRPr lang="en-GB" dirty="0"/>
          </a:p>
        </p:txBody>
      </p:sp>
      <p:sp>
        <p:nvSpPr>
          <p:cNvPr id="3" name="Content Placeholder 2"/>
          <p:cNvSpPr>
            <a:spLocks noGrp="1"/>
          </p:cNvSpPr>
          <p:nvPr>
            <p:ph idx="1"/>
          </p:nvPr>
        </p:nvSpPr>
        <p:spPr/>
        <p:txBody>
          <a:bodyPr/>
          <a:lstStyle/>
          <a:p>
            <a:r>
              <a:rPr lang="en-GB" dirty="0" smtClean="0"/>
              <a:t>Undergraduate ( BA/BSc </a:t>
            </a:r>
            <a:r>
              <a:rPr lang="en-GB" dirty="0" err="1" smtClean="0"/>
              <a:t>Hons</a:t>
            </a:r>
            <a:r>
              <a:rPr lang="en-GB" dirty="0" smtClean="0"/>
              <a:t>) courses in Fashion, Textiles, Architecture, Art, Graphics, Illustration, Animation, Interior Design, Product Design, Photography</a:t>
            </a:r>
          </a:p>
          <a:p>
            <a:r>
              <a:rPr lang="en-GB" dirty="0" smtClean="0"/>
              <a:t>Postgraduate courses  in all of the above</a:t>
            </a:r>
          </a:p>
          <a:p>
            <a:r>
              <a:rPr lang="en-GB" dirty="0" smtClean="0"/>
              <a:t>Full Architecture Registration ( 6/7 years)</a:t>
            </a:r>
          </a:p>
          <a:p>
            <a:r>
              <a:rPr lang="en-GB" dirty="0" smtClean="0"/>
              <a:t>Research students – PhD, MREs</a:t>
            </a:r>
            <a:endParaRPr lang="en-GB" dirty="0"/>
          </a:p>
        </p:txBody>
      </p:sp>
      <p:pic>
        <p:nvPicPr>
          <p:cNvPr id="4" name="Picture 3" descr="hudd_uni_main_marque_with_strap_RGB.jpg"/>
          <p:cNvPicPr>
            <a:picLocks noChangeAspect="1"/>
          </p:cNvPicPr>
          <p:nvPr/>
        </p:nvPicPr>
        <p:blipFill>
          <a:blip r:embed="rId2" cstate="print"/>
          <a:srcRect/>
          <a:stretch>
            <a:fillRect/>
          </a:stretch>
        </p:blipFill>
        <p:spPr bwMode="auto">
          <a:xfrm>
            <a:off x="3563888" y="5589240"/>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vyufj.jpg"/>
          <p:cNvPicPr>
            <a:picLocks noChangeAspect="1"/>
          </p:cNvPicPr>
          <p:nvPr/>
        </p:nvPicPr>
        <p:blipFill>
          <a:blip r:embed="rId2" cstate="print"/>
          <a:srcRect/>
          <a:stretch>
            <a:fillRect/>
          </a:stretch>
        </p:blipFill>
        <p:spPr bwMode="auto">
          <a:xfrm>
            <a:off x="0" y="116632"/>
            <a:ext cx="2919413" cy="2516187"/>
          </a:xfrm>
          <a:prstGeom prst="rect">
            <a:avLst/>
          </a:prstGeom>
          <a:noFill/>
          <a:ln w="9525">
            <a:noFill/>
            <a:miter lim="800000"/>
            <a:headEnd/>
            <a:tailEnd/>
          </a:ln>
        </p:spPr>
      </p:pic>
      <p:pic>
        <p:nvPicPr>
          <p:cNvPr id="3" name="Picture 20" descr="hdh.jpg"/>
          <p:cNvPicPr>
            <a:picLocks noChangeAspect="1"/>
          </p:cNvPicPr>
          <p:nvPr/>
        </p:nvPicPr>
        <p:blipFill>
          <a:blip r:embed="rId3" cstate="print"/>
          <a:srcRect/>
          <a:stretch>
            <a:fillRect/>
          </a:stretch>
        </p:blipFill>
        <p:spPr bwMode="auto">
          <a:xfrm>
            <a:off x="251520" y="2852936"/>
            <a:ext cx="1911350" cy="2368550"/>
          </a:xfrm>
          <a:prstGeom prst="rect">
            <a:avLst/>
          </a:prstGeom>
          <a:noFill/>
          <a:ln w="9525">
            <a:noFill/>
            <a:miter lim="800000"/>
            <a:headEnd/>
            <a:tailEnd/>
          </a:ln>
        </p:spPr>
      </p:pic>
      <p:pic>
        <p:nvPicPr>
          <p:cNvPr id="4" name="Picture 28" descr="jcdh.jpg"/>
          <p:cNvPicPr>
            <a:picLocks noChangeAspect="1"/>
          </p:cNvPicPr>
          <p:nvPr/>
        </p:nvPicPr>
        <p:blipFill>
          <a:blip r:embed="rId4" cstate="print"/>
          <a:srcRect/>
          <a:stretch>
            <a:fillRect/>
          </a:stretch>
        </p:blipFill>
        <p:spPr bwMode="auto">
          <a:xfrm>
            <a:off x="6156176" y="2420888"/>
            <a:ext cx="2803525" cy="2368550"/>
          </a:xfrm>
          <a:prstGeom prst="rect">
            <a:avLst/>
          </a:prstGeom>
          <a:noFill/>
          <a:ln w="9525">
            <a:noFill/>
            <a:miter lim="800000"/>
            <a:headEnd/>
            <a:tailEnd/>
          </a:ln>
        </p:spPr>
      </p:pic>
      <p:pic>
        <p:nvPicPr>
          <p:cNvPr id="5" name="Picture 25" descr="Lucie Hitch Interior.jpg"/>
          <p:cNvPicPr>
            <a:picLocks noChangeAspect="1"/>
          </p:cNvPicPr>
          <p:nvPr/>
        </p:nvPicPr>
        <p:blipFill>
          <a:blip r:embed="rId5" cstate="print"/>
          <a:srcRect/>
          <a:stretch>
            <a:fillRect/>
          </a:stretch>
        </p:blipFill>
        <p:spPr bwMode="auto">
          <a:xfrm>
            <a:off x="2843808" y="0"/>
            <a:ext cx="3473450" cy="2495550"/>
          </a:xfrm>
          <a:prstGeom prst="rect">
            <a:avLst/>
          </a:prstGeom>
          <a:noFill/>
          <a:ln w="9525">
            <a:noFill/>
            <a:miter lim="800000"/>
            <a:headEnd/>
            <a:tailEnd/>
          </a:ln>
        </p:spPr>
      </p:pic>
      <p:pic>
        <p:nvPicPr>
          <p:cNvPr id="6" name="Picture 13" descr="RocketGirl_Final.jpg"/>
          <p:cNvPicPr>
            <a:picLocks noChangeAspect="1"/>
          </p:cNvPicPr>
          <p:nvPr/>
        </p:nvPicPr>
        <p:blipFill>
          <a:blip r:embed="rId6" cstate="print"/>
          <a:srcRect/>
          <a:stretch>
            <a:fillRect/>
          </a:stretch>
        </p:blipFill>
        <p:spPr bwMode="auto">
          <a:xfrm>
            <a:off x="251520" y="4653136"/>
            <a:ext cx="1676400" cy="2516187"/>
          </a:xfrm>
          <a:prstGeom prst="rect">
            <a:avLst/>
          </a:prstGeom>
          <a:noFill/>
          <a:ln w="9525">
            <a:noFill/>
            <a:miter lim="800000"/>
            <a:headEnd/>
            <a:tailEnd/>
          </a:ln>
        </p:spPr>
      </p:pic>
      <p:pic>
        <p:nvPicPr>
          <p:cNvPr id="7" name="Picture 18" descr="gyjf.jpg"/>
          <p:cNvPicPr>
            <a:picLocks noChangeAspect="1"/>
          </p:cNvPicPr>
          <p:nvPr/>
        </p:nvPicPr>
        <p:blipFill>
          <a:blip r:embed="rId7" cstate="print"/>
          <a:srcRect/>
          <a:stretch>
            <a:fillRect/>
          </a:stretch>
        </p:blipFill>
        <p:spPr bwMode="auto">
          <a:xfrm>
            <a:off x="5594350" y="0"/>
            <a:ext cx="3549650" cy="2366963"/>
          </a:xfrm>
          <a:prstGeom prst="rect">
            <a:avLst/>
          </a:prstGeom>
          <a:noFill/>
          <a:ln w="9525">
            <a:noFill/>
            <a:miter lim="800000"/>
            <a:headEnd/>
            <a:tailEnd/>
          </a:ln>
        </p:spPr>
      </p:pic>
      <p:pic>
        <p:nvPicPr>
          <p:cNvPr id="8" name="Picture 14" descr="dhdhdw.jpg"/>
          <p:cNvPicPr>
            <a:picLocks noChangeAspect="1"/>
          </p:cNvPicPr>
          <p:nvPr/>
        </p:nvPicPr>
        <p:blipFill>
          <a:blip r:embed="rId8" cstate="print"/>
          <a:srcRect/>
          <a:stretch>
            <a:fillRect/>
          </a:stretch>
        </p:blipFill>
        <p:spPr bwMode="auto">
          <a:xfrm>
            <a:off x="2339752" y="4371975"/>
            <a:ext cx="1658937" cy="2486025"/>
          </a:xfrm>
          <a:prstGeom prst="rect">
            <a:avLst/>
          </a:prstGeom>
          <a:noFill/>
          <a:ln w="9525">
            <a:noFill/>
            <a:miter lim="800000"/>
            <a:headEnd/>
            <a:tailEnd/>
          </a:ln>
        </p:spPr>
      </p:pic>
      <p:pic>
        <p:nvPicPr>
          <p:cNvPr id="9" name="Picture 17" descr="khcjgh.jpg"/>
          <p:cNvPicPr>
            <a:picLocks noChangeAspect="1"/>
          </p:cNvPicPr>
          <p:nvPr/>
        </p:nvPicPr>
        <p:blipFill>
          <a:blip r:embed="rId9" cstate="print"/>
          <a:srcRect/>
          <a:stretch>
            <a:fillRect/>
          </a:stretch>
        </p:blipFill>
        <p:spPr bwMode="auto">
          <a:xfrm>
            <a:off x="4211960" y="4293096"/>
            <a:ext cx="3814763" cy="2366962"/>
          </a:xfrm>
          <a:prstGeom prst="rect">
            <a:avLst/>
          </a:prstGeom>
          <a:noFill/>
          <a:ln w="9525">
            <a:noFill/>
            <a:miter lim="800000"/>
            <a:headEnd/>
            <a:tailEnd/>
          </a:ln>
        </p:spPr>
      </p:pic>
      <p:pic>
        <p:nvPicPr>
          <p:cNvPr id="10" name="Picture 14" descr="bdsss.jpg"/>
          <p:cNvPicPr>
            <a:picLocks noChangeAspect="1"/>
          </p:cNvPicPr>
          <p:nvPr/>
        </p:nvPicPr>
        <p:blipFill>
          <a:blip r:embed="rId10" cstate="print"/>
          <a:srcRect/>
          <a:stretch>
            <a:fillRect/>
          </a:stretch>
        </p:blipFill>
        <p:spPr bwMode="auto">
          <a:xfrm>
            <a:off x="3347864" y="1988840"/>
            <a:ext cx="2413000" cy="2490787"/>
          </a:xfrm>
          <a:prstGeom prst="rect">
            <a:avLst/>
          </a:prstGeom>
          <a:noFill/>
          <a:ln w="9525">
            <a:noFill/>
            <a:miter lim="800000"/>
            <a:headEnd/>
            <a:tailEnd/>
          </a:ln>
        </p:spPr>
      </p:pic>
      <p:pic>
        <p:nvPicPr>
          <p:cNvPr id="11" name="Picture 10" descr="hudd_uni_main_marque_with_strap_RGB.jpg"/>
          <p:cNvPicPr>
            <a:picLocks noChangeAspect="1"/>
          </p:cNvPicPr>
          <p:nvPr/>
        </p:nvPicPr>
        <p:blipFill>
          <a:blip r:embed="rId11" cstate="print"/>
          <a:srcRect/>
          <a:stretch>
            <a:fillRect/>
          </a:stretch>
        </p:blipFill>
        <p:spPr bwMode="auto">
          <a:xfrm>
            <a:off x="2123728" y="3284984"/>
            <a:ext cx="1557337"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emma_template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1" name="Picture 4" descr="cyc.jpg"/>
          <p:cNvPicPr>
            <a:picLocks noChangeAspect="1"/>
          </p:cNvPicPr>
          <p:nvPr/>
        </p:nvPicPr>
        <p:blipFill>
          <a:blip r:embed="rId3" cstate="print"/>
          <a:srcRect/>
          <a:stretch>
            <a:fillRect/>
          </a:stretch>
        </p:blipFill>
        <p:spPr bwMode="auto">
          <a:xfrm>
            <a:off x="7235825" y="2897188"/>
            <a:ext cx="1698625" cy="2366962"/>
          </a:xfrm>
          <a:prstGeom prst="rect">
            <a:avLst/>
          </a:prstGeom>
          <a:noFill/>
          <a:ln w="9525">
            <a:noFill/>
            <a:miter lim="800000"/>
            <a:headEnd/>
            <a:tailEnd/>
          </a:ln>
        </p:spPr>
      </p:pic>
      <p:pic>
        <p:nvPicPr>
          <p:cNvPr id="7172" name="Picture 10" descr="LR_6865.jpg"/>
          <p:cNvPicPr>
            <a:picLocks noChangeAspect="1"/>
          </p:cNvPicPr>
          <p:nvPr/>
        </p:nvPicPr>
        <p:blipFill>
          <a:blip r:embed="rId4" cstate="print"/>
          <a:srcRect/>
          <a:stretch>
            <a:fillRect/>
          </a:stretch>
        </p:blipFill>
        <p:spPr bwMode="auto">
          <a:xfrm>
            <a:off x="198438" y="2897188"/>
            <a:ext cx="3544887" cy="2366962"/>
          </a:xfrm>
          <a:prstGeom prst="rect">
            <a:avLst/>
          </a:prstGeom>
          <a:noFill/>
          <a:ln w="9525">
            <a:noFill/>
            <a:miter lim="800000"/>
            <a:headEnd/>
            <a:tailEnd/>
          </a:ln>
        </p:spPr>
      </p:pic>
      <p:pic>
        <p:nvPicPr>
          <p:cNvPr id="7173" name="Picture 7" descr="bav.jpg"/>
          <p:cNvPicPr>
            <a:picLocks noChangeAspect="1"/>
          </p:cNvPicPr>
          <p:nvPr/>
        </p:nvPicPr>
        <p:blipFill>
          <a:blip r:embed="rId5" cstate="print"/>
          <a:srcRect/>
          <a:stretch>
            <a:fillRect/>
          </a:stretch>
        </p:blipFill>
        <p:spPr bwMode="auto">
          <a:xfrm>
            <a:off x="209550" y="236538"/>
            <a:ext cx="3786188" cy="2524125"/>
          </a:xfrm>
          <a:prstGeom prst="rect">
            <a:avLst/>
          </a:prstGeom>
          <a:noFill/>
          <a:ln w="9525">
            <a:noFill/>
            <a:miter lim="800000"/>
            <a:headEnd/>
            <a:tailEnd/>
          </a:ln>
        </p:spPr>
      </p:pic>
      <p:pic>
        <p:nvPicPr>
          <p:cNvPr id="7174" name="Picture 8" descr="bav2.jpg"/>
          <p:cNvPicPr>
            <a:picLocks noChangeAspect="1"/>
          </p:cNvPicPr>
          <p:nvPr/>
        </p:nvPicPr>
        <p:blipFill>
          <a:blip r:embed="rId6" cstate="print"/>
          <a:srcRect/>
          <a:stretch>
            <a:fillRect/>
          </a:stretch>
        </p:blipFill>
        <p:spPr bwMode="auto">
          <a:xfrm>
            <a:off x="4133850" y="230188"/>
            <a:ext cx="1677988" cy="2516187"/>
          </a:xfrm>
          <a:prstGeom prst="rect">
            <a:avLst/>
          </a:prstGeom>
          <a:noFill/>
          <a:ln w="9525">
            <a:noFill/>
            <a:miter lim="800000"/>
            <a:headEnd/>
            <a:tailEnd/>
          </a:ln>
        </p:spPr>
      </p:pic>
      <p:pic>
        <p:nvPicPr>
          <p:cNvPr id="7175" name="Picture 12" descr="cabbb.jpg"/>
          <p:cNvPicPr>
            <a:picLocks noChangeAspect="1"/>
          </p:cNvPicPr>
          <p:nvPr/>
        </p:nvPicPr>
        <p:blipFill>
          <a:blip r:embed="rId7" cstate="print"/>
          <a:srcRect/>
          <a:stretch>
            <a:fillRect/>
          </a:stretch>
        </p:blipFill>
        <p:spPr bwMode="auto">
          <a:xfrm>
            <a:off x="5969000" y="236538"/>
            <a:ext cx="2947988" cy="2498725"/>
          </a:xfrm>
          <a:prstGeom prst="rect">
            <a:avLst/>
          </a:prstGeom>
          <a:noFill/>
          <a:ln w="9525">
            <a:noFill/>
            <a:miter lim="800000"/>
            <a:headEnd/>
            <a:tailEnd/>
          </a:ln>
        </p:spPr>
      </p:pic>
      <p:sp>
        <p:nvSpPr>
          <p:cNvPr id="7176" name="TextBox 13"/>
          <p:cNvSpPr txBox="1">
            <a:spLocks noChangeArrowheads="1"/>
          </p:cNvSpPr>
          <p:nvPr/>
        </p:nvSpPr>
        <p:spPr bwMode="auto">
          <a:xfrm>
            <a:off x="2743200" y="6096000"/>
            <a:ext cx="3962400" cy="369888"/>
          </a:xfrm>
          <a:prstGeom prst="rect">
            <a:avLst/>
          </a:prstGeom>
          <a:noFill/>
          <a:ln w="9525">
            <a:noFill/>
            <a:miter lim="800000"/>
            <a:headEnd/>
            <a:tailEnd/>
          </a:ln>
        </p:spPr>
        <p:txBody>
          <a:bodyPr>
            <a:spAutoFit/>
          </a:bodyPr>
          <a:lstStyle/>
          <a:p>
            <a:pPr algn="ctr"/>
            <a:r>
              <a:rPr lang="en-US">
                <a:latin typeface="Calibri" pitchFamily="-65" charset="0"/>
              </a:rPr>
              <a:t>The Creative Arts Building</a:t>
            </a:r>
          </a:p>
        </p:txBody>
      </p:sp>
      <p:pic>
        <p:nvPicPr>
          <p:cNvPr id="7177" name="Picture 15" descr="zb.jpg"/>
          <p:cNvPicPr>
            <a:picLocks noChangeAspect="1"/>
          </p:cNvPicPr>
          <p:nvPr/>
        </p:nvPicPr>
        <p:blipFill>
          <a:blip r:embed="rId8" cstate="print"/>
          <a:srcRect/>
          <a:stretch>
            <a:fillRect/>
          </a:stretch>
        </p:blipFill>
        <p:spPr bwMode="auto">
          <a:xfrm>
            <a:off x="3886200" y="2897188"/>
            <a:ext cx="3216275" cy="236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103</TotalTime>
  <Words>632</Words>
  <Application>Microsoft Office PowerPoint</Application>
  <PresentationFormat>On-screen Show (4:3)</PresentationFormat>
  <Paragraphs>93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6th National Art Education Summit Yunnan Arts University 28-31 October 2011</vt:lpstr>
      <vt:lpstr>An overview of UK Art and Design Education</vt:lpstr>
      <vt:lpstr>Slide 3</vt:lpstr>
      <vt:lpstr>Slide 4</vt:lpstr>
      <vt:lpstr>Slide 5</vt:lpstr>
      <vt:lpstr>UK CREATIVE CONTEXT</vt:lpstr>
      <vt:lpstr>School of Art, Design and Architecture University of Huddersfield</vt:lpstr>
      <vt:lpstr>Slide 8</vt:lpstr>
      <vt:lpstr>Slide 9</vt:lpstr>
      <vt:lpstr>Council for Higher Education in Art and Design. (CHEAD)</vt:lpstr>
      <vt:lpstr>CHEAD what we do</vt:lpstr>
      <vt:lpstr>Facts and Figures</vt:lpstr>
      <vt:lpstr>Slide 13</vt:lpstr>
      <vt:lpstr>Projects and partnerships - influencing the influencers - </vt:lpstr>
      <vt:lpstr>Advocacy – improving art and design education -</vt:lpstr>
      <vt:lpstr>The Parliamentary Design Inquiry into Design Education</vt:lpstr>
      <vt:lpstr>Global issues we might share</vt:lpstr>
      <vt:lpstr>THANKYOU!</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National Art Education Summit Yunnan Arts University 28-31 October 2011</dc:title>
  <dc:creator>sdeseh</dc:creator>
  <cp:lastModifiedBy>sdeseh</cp:lastModifiedBy>
  <cp:revision>41</cp:revision>
  <dcterms:created xsi:type="dcterms:W3CDTF">2011-10-17T10:38:04Z</dcterms:created>
  <dcterms:modified xsi:type="dcterms:W3CDTF">2011-10-17T16:35:26Z</dcterms:modified>
</cp:coreProperties>
</file>