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Default Extension="fntdata" ContentType="application/x-fontdata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0" r:id="rId1"/>
    <p:sldMasterId id="2147483652" r:id="rId2"/>
    <p:sldMasterId id="2147483654" r:id="rId3"/>
    <p:sldMasterId id="2147483656" r:id="rId4"/>
    <p:sldMasterId id="2147483657" r:id="rId5"/>
    <p:sldMasterId id="2147483658" r:id="rId6"/>
    <p:sldMasterId id="2147483659" r:id="rId7"/>
    <p:sldMasterId id="2147483660" r:id="rId8"/>
    <p:sldMasterId id="2147483661" r:id="rId9"/>
    <p:sldMasterId id="2147483662" r:id="rId10"/>
    <p:sldMasterId id="2147483663" r:id="rId11"/>
    <p:sldMasterId id="2147483664" r:id="rId12"/>
  </p:sldMasterIdLst>
  <p:notesMasterIdLst>
    <p:notesMasterId r:id="rId66"/>
  </p:notesMasterIdLst>
  <p:handoutMasterIdLst>
    <p:handoutMasterId r:id="rId67"/>
  </p:handoutMasterIdLst>
  <p:sldIdLst>
    <p:sldId id="384" r:id="rId13"/>
    <p:sldId id="464" r:id="rId14"/>
    <p:sldId id="269" r:id="rId15"/>
    <p:sldId id="451" r:id="rId16"/>
    <p:sldId id="453" r:id="rId17"/>
    <p:sldId id="430" r:id="rId18"/>
    <p:sldId id="431" r:id="rId19"/>
    <p:sldId id="432" r:id="rId20"/>
    <p:sldId id="386" r:id="rId21"/>
    <p:sldId id="408" r:id="rId22"/>
    <p:sldId id="395" r:id="rId23"/>
    <p:sldId id="397" r:id="rId24"/>
    <p:sldId id="398" r:id="rId25"/>
    <p:sldId id="412" r:id="rId26"/>
    <p:sldId id="409" r:id="rId27"/>
    <p:sldId id="410" r:id="rId28"/>
    <p:sldId id="450" r:id="rId29"/>
    <p:sldId id="448" r:id="rId30"/>
    <p:sldId id="449" r:id="rId31"/>
    <p:sldId id="447" r:id="rId32"/>
    <p:sldId id="427" r:id="rId33"/>
    <p:sldId id="428" r:id="rId34"/>
    <p:sldId id="424" r:id="rId35"/>
    <p:sldId id="420" r:id="rId36"/>
    <p:sldId id="421" r:id="rId37"/>
    <p:sldId id="423" r:id="rId38"/>
    <p:sldId id="422" r:id="rId39"/>
    <p:sldId id="456" r:id="rId40"/>
    <p:sldId id="415" r:id="rId41"/>
    <p:sldId id="445" r:id="rId42"/>
    <p:sldId id="437" r:id="rId43"/>
    <p:sldId id="455" r:id="rId44"/>
    <p:sldId id="459" r:id="rId45"/>
    <p:sldId id="461" r:id="rId46"/>
    <p:sldId id="462" r:id="rId47"/>
    <p:sldId id="438" r:id="rId48"/>
    <p:sldId id="441" r:id="rId49"/>
    <p:sldId id="439" r:id="rId50"/>
    <p:sldId id="440" r:id="rId51"/>
    <p:sldId id="401" r:id="rId52"/>
    <p:sldId id="454" r:id="rId53"/>
    <p:sldId id="402" r:id="rId54"/>
    <p:sldId id="457" r:id="rId55"/>
    <p:sldId id="436" r:id="rId56"/>
    <p:sldId id="435" r:id="rId57"/>
    <p:sldId id="405" r:id="rId58"/>
    <p:sldId id="403" r:id="rId59"/>
    <p:sldId id="404" r:id="rId60"/>
    <p:sldId id="444" r:id="rId61"/>
    <p:sldId id="406" r:id="rId62"/>
    <p:sldId id="466" r:id="rId63"/>
    <p:sldId id="465" r:id="rId64"/>
    <p:sldId id="392" r:id="rId65"/>
  </p:sldIdLst>
  <p:sldSz cx="9144000" cy="6858000" type="screen4x3"/>
  <p:notesSz cx="9926638" cy="6669088"/>
  <p:embeddedFontLst>
    <p:embeddedFont>
      <p:font typeface="Calibri" pitchFamily="34" charset="0"/>
      <p:regular r:id="rId68"/>
      <p:bold r:id="rId69"/>
      <p:italic r:id="rId70"/>
      <p:boldItalic r:id="rId71"/>
    </p:embeddedFont>
    <p:embeddedFont>
      <p:font typeface="Cambria" pitchFamily="18" charset="0"/>
      <p:regular r:id="rId72"/>
      <p:bold r:id="rId73"/>
      <p:italic r:id="rId74"/>
      <p:boldItalic r:id="rId75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990033"/>
    <a:srgbClr val="A50021"/>
    <a:srgbClr val="FF0000"/>
    <a:srgbClr val="336699"/>
    <a:srgbClr val="0099CC"/>
    <a:srgbClr val="3366FF"/>
    <a:srgbClr val="0058B8"/>
    <a:srgbClr val="003772"/>
    <a:srgbClr val="005A8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342" autoAdjust="0"/>
    <p:restoredTop sz="89619" autoAdjust="0"/>
  </p:normalViewPr>
  <p:slideViewPr>
    <p:cSldViewPr>
      <p:cViewPr varScale="1">
        <p:scale>
          <a:sx n="102" d="100"/>
          <a:sy n="102" d="100"/>
        </p:scale>
        <p:origin x="-2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font" Target="fonts/font1.fntdata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7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font" Target="fonts/font6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font" Target="fonts/font2.fntdata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519" cy="333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755" y="0"/>
            <a:ext cx="4300519" cy="333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F1C45-81DA-4252-B821-C556EE61A35D}" type="datetimeFigureOut">
              <a:rPr lang="en-US" smtClean="0"/>
              <a:pPr/>
              <a:t>7/1/2011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34194"/>
            <a:ext cx="4300519" cy="3338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755" y="6334194"/>
            <a:ext cx="4300519" cy="3338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D16C7-A912-4950-8055-9B03378022B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755" y="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95650" y="500063"/>
            <a:ext cx="3335338" cy="250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428" y="3167631"/>
            <a:ext cx="7941783" cy="300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34194"/>
            <a:ext cx="4300519" cy="3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755" y="6334194"/>
            <a:ext cx="4300519" cy="3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A097DCA3-7A93-46E6-BCE7-A1A4C63B34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http://www.flickr.com/photos/davepattern/5627724109/in/photostream/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total</a:t>
            </a:r>
            <a:r>
              <a:rPr lang="en-GB" baseline="0" dirty="0" smtClean="0"/>
              <a:t> number of unique titles (i.e. not individual copies) circulating per academic year.</a:t>
            </a:r>
          </a:p>
          <a:p>
            <a:r>
              <a:rPr lang="en-GB" baseline="0" dirty="0" smtClean="0"/>
              <a:t>Since 2005, the range of stock being borrowed has increased year-on-year.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Average number of items</a:t>
            </a:r>
            <a:r>
              <a:rPr lang="en-GB" baseline="0" dirty="0" smtClean="0"/>
              <a:t> borrowed per academic year by active borrowers.</a:t>
            </a:r>
          </a:p>
          <a:p>
            <a:r>
              <a:rPr lang="en-GB" baseline="0" dirty="0" smtClean="0"/>
              <a:t>Since 2005, the number has increased year-on-year.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Tile Project meeting on 18</a:t>
            </a:r>
            <a:r>
              <a:rPr lang="en-GB" baseline="30000" dirty="0" smtClean="0"/>
              <a:t>th</a:t>
            </a:r>
            <a:r>
              <a:rPr lang="en-GB" dirty="0" smtClean="0"/>
              <a:t> June 2008 at LSE,</a:t>
            </a:r>
            <a:r>
              <a:rPr lang="en-GB" baseline="0" dirty="0" smtClean="0"/>
              <a:t> London</a:t>
            </a:r>
          </a:p>
          <a:p>
            <a:r>
              <a:rPr lang="en-GB" dirty="0" smtClean="0"/>
              <a:t>http://www.flickr.com/photos/davepattern/2590224337/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aggregated usage data for 2 million circulation transactions, covering around 80,000 book titles &amp; recommendation data for over 37,000 titles</a:t>
            </a:r>
          </a:p>
          <a:p>
            <a:r>
              <a:rPr lang="en-GB" dirty="0" smtClean="0"/>
              <a:t>http://library.hud.ac.uk/data/usagedata/</a:t>
            </a:r>
          </a:p>
          <a:p>
            <a:r>
              <a:rPr lang="en-GB" dirty="0" smtClean="0"/>
              <a:t>http://www.daveyp.com/blog/archives/528</a:t>
            </a:r>
          </a:p>
          <a:p>
            <a:endParaRPr lang="en-GB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Average number of books borrowed by students graduating with an honour for the last 5 years.  For each student, 3 years worth of book loans are including in the average.</a:t>
            </a:r>
          </a:p>
          <a:p>
            <a:r>
              <a:rPr lang="en-GB" smtClean="0"/>
              <a:t>http://library.hud.ac.uk/blogs/projects/lidp/2011/04/12/5-years-of-book-loans-and-grades-at-huddersfield/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Photo</a:t>
            </a:r>
            <a:r>
              <a:rPr lang="en-GB" baseline="0" dirty="0" smtClean="0"/>
              <a:t> http://www.flickr.com/photos/nicholasngkw/5512321874/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3962F-C223-4DA6-9575-8543F320A3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4EEC9-474E-4F82-BB53-C7DD003105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74BEB-F6B0-4BAA-BC51-10E94B82AC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C81B5-0C7F-45F8-BAF2-342E5C361A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03FA0-BE70-428D-94B3-A4542CD29D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8020-24DC-41AA-BF04-85364D8145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022D9-791E-4F5C-9A44-CA4AF194E3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A2A23-C6FC-4895-BFA4-FF097FF9F9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20945-DB13-488B-8AF4-64131C5B11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00C84-9C35-4DC5-A091-5D228D628D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C7BD0-B37A-4BA4-881F-9A523FD223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11683-AD7D-4708-A932-F8D632AF8D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0B033-711A-4A28-A6F5-01CDAE134C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B2393-E5CA-4592-ACC4-E4FAA5A016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2DA69-8741-4781-B98B-C024B6200E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8DF1C-7264-43F9-BC23-B8364C1219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B825C-8D56-4428-8972-9FDC92646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10959-0294-4009-84E2-562497EF05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A44EF-B948-4674-938E-63B43CF14F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FF3A1-12EC-4939-8F78-CB63DE9986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D763E-E8C2-448C-B13F-5F39D63352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BA6B6-F448-4540-B374-54D2A8328F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05EC-686A-47BE-9674-F7D5E45705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49109-53CA-4AC0-AC26-1F8086EA49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A2F88-7766-42E9-9AE0-35BDAAEEB8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50B57-5433-41CC-9347-CA59758515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35FA-443E-4FF3-8AC7-3045E472AC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84A2A-5358-4962-971B-3E76EA1A54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BCE13-3E6A-4126-9E7E-3E8E8C29D5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115ED-B4AB-4A89-898A-830E4E2F4F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4C85A-7DD1-4A75-A3CE-33906E463B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3883A-00A9-425E-A73B-575FB65890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E3F5-72BA-48F6-B1E6-730CC4C12A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03E9C-700C-4F42-B451-06C62C446A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9A849-21DA-47A6-A45F-5EE7574937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2D13-473E-4990-B612-33F0B5B8EC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1A68C-DFFF-4262-BECE-058D0E1CB0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A8841-8E23-422F-AA4C-D4DBAD9A8F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11236-D06C-41BF-B9E2-F050CA62F3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DFA8-0BEE-49E6-91E1-A676A067B7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5C21C-F6B6-46BD-B6E1-F55AD43028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29E4E-7ACB-42CC-B736-4F07051E34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068CA-247B-4EFA-881B-63600AA873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DB286-833B-4A32-99EA-FCCE0CCBCD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049EB-8D99-4F2D-B273-EED75373D7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52F85-6FEB-4F20-8F70-D41D29C70E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C8A41-B1B0-412F-ABE5-C9D6CB1E93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02B28-8FF7-4EEE-A3AE-27738DE8F8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6BE33-5C25-4ECB-B4CD-13C1127516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179388" y="258763"/>
            <a:ext cx="7772400" cy="900112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FFFB5-68B2-467F-90E0-62B6BBED34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F85CE-7896-4956-B6CF-92C7EB5F51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8713D-15D9-4304-8A26-4976D09DD5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AD1EB-B536-42B5-B59C-E400761513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17264-52AE-4C46-A0E6-17890119DD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B97B-8F30-4BE6-9E89-E30114FDB4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3C488-2648-44BC-9B8D-72D344D863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8C582-9B7F-4044-B765-725E024DF3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4F6C1-AB46-4C44-904A-1F070BA8DA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D03F9-24E7-4925-BDB4-5D654C43E4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36A0A-3EB9-4492-9384-C65E0BA68C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E953-0753-4A60-8F9C-5BD9BA1D6D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71D33-D941-43A4-B1B8-944618C3BF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94844-A5DF-4247-AF3F-FD75247E1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FF407-8DAD-496A-96D7-556511F748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0F1D9-0375-4130-8A53-DC2E25AD71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D6D50-96C2-4BB9-8956-FB0248DD2F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42C5A-22E9-41C7-BCFA-6E51FD7EBA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307F2-5F1A-421D-8312-A9889D4BC4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E2347-E96F-45AE-AE96-CF29431410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71DF3-7625-4BB6-A7B3-7EEABC7038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43757-201C-49AE-942F-E939853BAF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8927D-4F6B-4DB2-9A9B-6F6CD51D3E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01C8E-5F42-4827-85DE-2F457B676D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9DFDD-33A1-49B6-B00C-49B0887248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EEA1D-DBFA-4F44-8BFF-A452ED5843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F5B4A-3CEC-41EA-869B-9FF2DD64BF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F0875-9BAD-49BE-AA37-B022D6BA19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00D98-6F3D-4F39-8150-FC8D0DBD7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1215E-3E9A-4EAE-B39B-69EDC342A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4A781-543D-47CD-93CF-50A0328686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3C223-2E36-47BA-8C2C-47963C0B87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4F110-10CD-4924-A308-C38025BF24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6A32C-BDD2-477E-9699-974424EDB6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B7DA9-9D2A-425C-9C6F-F48F9EEEE5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5B25A-C62F-4555-B283-56CDB15895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86449-DACD-4560-9803-FF75F4010A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65D68-F3C5-45B9-8D5E-68E77221FB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E1B8-29A5-4586-B422-5F44759985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49C5C-E2EA-4905-99E7-48FAC2694C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72ABF-6125-4A68-98C1-CC2D25566B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C5702-546C-44BD-8961-CB7E89D7B8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427CA-4853-47A5-8DDD-B06CD26BA6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2909-E317-49A8-8651-652527A42A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80EAD-758C-4718-879A-B4E1543AB1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A29A1-0AAE-45D1-BEFC-AF65B219C6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134BA-A877-43D7-90E9-EAFC0FD67E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C963E-CBB9-4502-9A3D-69D56622F5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4257-A677-4721-8BA0-FC5A34B06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4B2D4-2B4E-4CC0-8EBB-97B34C073F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838A0-89AF-4EC6-A298-33A090A470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AEE26-9883-4CF3-8954-D2A71E4B73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8A43D-1939-4363-89BD-31773904B3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5EF55-D0DA-4E17-93C9-3126161DEB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75B17-5336-4C85-ABFE-2F719FCCCA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0C48B-87CB-4CA1-92F2-63D1810520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9953A-8455-458A-AD51-B76404E878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4E372-C542-4DFD-B52C-CE2E07B935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A98B3-0FFD-4A08-B834-15F07BED8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BA436-2D1B-49A9-9F4C-A46A5000B5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60648"/>
            <a:ext cx="8229600" cy="1080119"/>
          </a:xfrm>
        </p:spPr>
        <p:txBody>
          <a:bodyPr anchor="t"/>
          <a:lstStyle>
            <a:lvl1pPr>
              <a:defRPr sz="3600" b="0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  <a:lvl2pPr>
              <a:spcBef>
                <a:spcPts val="0"/>
              </a:spcBef>
              <a:defRPr sz="3000" i="1"/>
            </a:lvl2pPr>
            <a:lvl3pPr>
              <a:defRPr sz="2400"/>
            </a:lvl3pPr>
            <a:lvl4pPr>
              <a:defRPr sz="20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ACF7660-38BF-4C31-9BC0-A60CF04CC39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DF3E4-2F6E-47C5-A659-06110C03E0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96489-C7C7-425C-AA1A-2FA2880892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773238"/>
            <a:ext cx="4038600" cy="4030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4965-4558-42A3-9F2C-7EF91A7BE9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86BA-F617-46D8-ADDD-2A4FA17333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27F0B-D897-44E8-9276-C9899B7EB3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3251F-9C69-4784-B27E-FA9890C86F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EA1B-30D8-4C47-BA26-D996F4878E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370D6-FAFD-459E-A685-6222C9E417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42C04-95B6-45E6-B980-6E5A095A27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85217-C72D-4F7A-A860-03C6BA0E3E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2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3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12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3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4D4ED-D51F-43D0-AE95-1822B80618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75F14-C741-494F-AC8D-FC1F6E2D4A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85E11-D038-4436-A00C-AD1A27CAFD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3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03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3C70-A923-40CA-86B5-17BAE156A6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D1CE0-28FE-4911-8B30-CAFB7DA032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F2164-0A7D-4ADC-951C-B99E8F0F70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6A558-E809-4184-997A-A8AF8D0364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08FC7-DC91-4328-B330-D638CCAB85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6299-2C72-4C05-9872-45D5869FB4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6EC25-9981-4A56-8044-E11032A9B7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7210F-A95B-4D8E-8BD5-9FF6799B96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FE11-BCE9-4EB3-802A-D5DEC61871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08E4B22B-8701-47DC-83D3-E5BCBD9836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3079" name="Picture 8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pms151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4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4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01B65135-557F-43C3-B875-10C50EEE19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2296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magent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5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5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6BF63ABA-45E5-445C-8829-996258C4A1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3320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cya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A96F869-5B95-4593-9F64-A5A7BCAC6F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4344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AEB5838-3C34-4EA3-BB53-10A35E3420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4103" name="Picture 7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0455032-96D6-4EF9-8DB8-7D834870C3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pic>
        <p:nvPicPr>
          <p:cNvPr id="5127" name="Picture 13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787571E-9E89-4B0C-BCF6-9AC8EBB52C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15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6151" name="Picture 9" descr="Inspiring tomorrows profs 4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0" descr="UofH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pms2725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97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B50D065-65EF-4E6B-B6FF-8F88BFC284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1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7176" name="Picture 7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0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pms410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0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0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C984927-FD6A-479D-901D-B59BC338EB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8200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pms376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1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1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1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755F8AD3-9980-4AB4-9469-FEB0B8CE59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9224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pms281 equiv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40825" cy="158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2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2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F181BD94-9FAB-4704-9A01-07F8FBF673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773238"/>
            <a:ext cx="8229600" cy="40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48" name="Picture 8" descr="Inspiring tomorrows profs 40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UofH w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22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3366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pms186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3C2B768-650C-4D04-A3B6-303566EA8E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1272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2.xls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2060575"/>
            <a:ext cx="8281988" cy="1873250"/>
          </a:xfrm>
        </p:spPr>
        <p:txBody>
          <a:bodyPr/>
          <a:lstStyle/>
          <a:p>
            <a:pPr algn="r" eaLnBrk="1" hangingPunct="1"/>
            <a:r>
              <a:rPr lang="en-GB" sz="5800" i="1" dirty="0" smtClean="0">
                <a:solidFill>
                  <a:srgbClr val="003772"/>
                </a:solidFill>
              </a:rPr>
              <a:t>“If you want to get laid,</a:t>
            </a:r>
            <a:br>
              <a:rPr lang="en-GB" sz="5800" i="1" dirty="0" smtClean="0">
                <a:solidFill>
                  <a:srgbClr val="003772"/>
                </a:solidFill>
              </a:rPr>
            </a:br>
            <a:r>
              <a:rPr lang="en-GB" sz="5800" i="1" dirty="0" smtClean="0">
                <a:solidFill>
                  <a:srgbClr val="003772"/>
                </a:solidFill>
              </a:rPr>
              <a:t>go to college...”</a:t>
            </a:r>
            <a:r>
              <a:rPr lang="en-GB" dirty="0" smtClean="0">
                <a:solidFill>
                  <a:srgbClr val="003772"/>
                </a:solidFill>
              </a:rPr>
              <a:t/>
            </a:r>
            <a:br>
              <a:rPr lang="en-GB" dirty="0" smtClean="0">
                <a:solidFill>
                  <a:srgbClr val="003772"/>
                </a:solidFill>
              </a:rPr>
            </a:br>
            <a:endParaRPr lang="en-GB" sz="3000" b="0" i="1" dirty="0" smtClean="0">
              <a:solidFill>
                <a:srgbClr val="003772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8675" y="4221163"/>
            <a:ext cx="7775575" cy="1944687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</a:pPr>
            <a:r>
              <a:rPr lang="en-GB" sz="2200" smtClean="0"/>
              <a:t>Dave Pattern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smtClean="0"/>
              <a:t>Library Systems Manager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smtClean="0"/>
              <a:t>University of Huddersfield, UK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smtClean="0"/>
              <a:t>d.c.pattern@hud.ac.uk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smtClean="0"/>
              <a:t>www.daveyp.com/blog/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8DE520E-DAE2-4415-A78E-BCE7098625AF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10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2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Keyword Cloud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based on keyword search data</a:t>
            </a:r>
          </a:p>
        </p:txBody>
      </p:sp>
      <p:pic>
        <p:nvPicPr>
          <p:cNvPr id="2232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49578"/>
            <a:ext cx="9144000" cy="541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49578"/>
            <a:ext cx="9144000" cy="541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63069">
            <a:off x="236037" y="2574883"/>
            <a:ext cx="8668903" cy="1644498"/>
          </a:xfrm>
          <a:prstGeom prst="rect">
            <a:avLst/>
          </a:prstGeom>
          <a:noFill/>
          <a:ln w="44450" cmpd="sng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081088"/>
          </a:xfrm>
        </p:spPr>
        <p:txBody>
          <a:bodyPr/>
          <a:lstStyle/>
          <a:p>
            <a:r>
              <a:rPr lang="en-GB" smtClean="0"/>
              <a:t>Borrowing Suggestions</a:t>
            </a:r>
            <a:br>
              <a:rPr lang="en-GB" smtClean="0"/>
            </a:br>
            <a:r>
              <a:rPr lang="en-GB" sz="3200" i="1" smtClean="0">
                <a:solidFill>
                  <a:srgbClr val="FFC000"/>
                </a:solidFill>
              </a:rPr>
              <a:t>based on circulation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A6DF4B-F8BA-40CC-87E2-6C84AFCD814D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91440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773238"/>
            <a:ext cx="8496300" cy="1346200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1916113"/>
            <a:ext cx="8489950" cy="4537075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1551292"/>
            <a:ext cx="9147175" cy="53067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239BE-1964-450B-9F4D-CD9D09892100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2867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Borrowing Suggestions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based on user’s recent loans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1551292"/>
            <a:ext cx="9147175" cy="53067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81213">
            <a:off x="156680" y="2963904"/>
            <a:ext cx="8764286" cy="1052932"/>
          </a:xfrm>
          <a:prstGeom prst="rect">
            <a:avLst/>
          </a:prstGeom>
          <a:noFill/>
          <a:ln w="44450" algn="ctr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0F86C-08AD-4B62-B463-68CD9543CCA3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sp>
        <p:nvSpPr>
          <p:cNvPr id="29700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Course Level New Book Lists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analysis of course loans &amp; Dewey</a:t>
            </a:r>
          </a:p>
        </p:txBody>
      </p:sp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0830"/>
            <a:ext cx="9144000" cy="541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42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0830"/>
            <a:ext cx="9144000" cy="541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6518">
            <a:off x="4491662" y="1760836"/>
            <a:ext cx="4260718" cy="4811724"/>
          </a:xfrm>
          <a:prstGeom prst="rect">
            <a:avLst/>
          </a:prstGeom>
          <a:noFill/>
          <a:ln w="44450" algn="ctr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31F54B1F-7BA3-499C-9002-5251B1308149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14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750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Search Suggestions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based on keyword search data</a:t>
            </a:r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533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85571">
            <a:off x="1617068" y="1723965"/>
            <a:ext cx="5409134" cy="3875719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349DEA53-1769-43E6-A30E-C2045E247959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15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772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Guided Keyword Searches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based on keyword search data</a:t>
            </a: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1549578"/>
            <a:ext cx="9151938" cy="550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1549578"/>
            <a:ext cx="9151938" cy="550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808" y="2189756"/>
            <a:ext cx="8929718" cy="803055"/>
          </a:xfrm>
          <a:prstGeom prst="rect">
            <a:avLst/>
          </a:prstGeom>
          <a:noFill/>
          <a:ln w="44450" algn="ctr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808" y="3189888"/>
            <a:ext cx="8929718" cy="803055"/>
          </a:xfrm>
          <a:prstGeom prst="rect">
            <a:avLst/>
          </a:prstGeom>
          <a:noFill/>
          <a:ln w="44450" algn="ctr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08" y="4190020"/>
            <a:ext cx="8929718" cy="803055"/>
          </a:xfrm>
          <a:prstGeom prst="rect">
            <a:avLst/>
          </a:prstGeom>
          <a:noFill/>
          <a:ln w="44450" algn="ctr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64732504-2FE0-44B8-B6A9-3873996D466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16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79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Journal Suggestions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based on link resolver logs</a:t>
            </a:r>
          </a:p>
        </p:txBody>
      </p:sp>
      <p:pic>
        <p:nvPicPr>
          <p:cNvPr id="2201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549578"/>
            <a:ext cx="9144032" cy="513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F2C11-E4D8-44C1-83FC-708C61BB3110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300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The Impact of Serendipity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B2155831-19EB-459D-9F04-971E392AF80A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18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Trends in Borrowing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unique titles circ’ing per acad. year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8100" y="1622425"/>
          <a:ext cx="9051925" cy="4892675"/>
        </p:xfrm>
        <a:graphic>
          <a:graphicData uri="http://schemas.openxmlformats.org/presentationml/2006/ole">
            <p:oleObj spid="_x0000_s215042" name="Chart" r:id="rId4" imgW="7962900" imgH="4305198" progId="Excel.Sheet.8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34152D7-7C3D-4F4C-9B4E-4DB2EE999465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19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53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Trends in Borrowing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# of items borrowed per acad. year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625600"/>
            <a:ext cx="9051925" cy="4899025"/>
            <a:chOff x="295" y="1139"/>
            <a:chExt cx="5112" cy="2766"/>
          </a:xfrm>
        </p:grpSpPr>
        <p:graphicFrame>
          <p:nvGraphicFramePr>
            <p:cNvPr id="2050" name="Object 6"/>
            <p:cNvGraphicFramePr>
              <a:graphicFrameLocks noChangeAspect="1"/>
            </p:cNvGraphicFramePr>
            <p:nvPr/>
          </p:nvGraphicFramePr>
          <p:xfrm>
            <a:off x="295" y="1139"/>
            <a:ext cx="5112" cy="2766"/>
          </p:xfrm>
          <a:graphic>
            <a:graphicData uri="http://schemas.openxmlformats.org/presentationml/2006/ole">
              <p:oleObj spid="_x0000_s216066" name="Chart" r:id="rId4" imgW="7962900" imgH="4305198" progId="Excel.Sheet.8">
                <p:embed/>
              </p:oleObj>
            </a:graphicData>
          </a:graphic>
        </p:graphicFrame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1626" y="1525"/>
              <a:ext cx="677" cy="327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sz="3200" b="1">
                  <a:solidFill>
                    <a:srgbClr val="FF0000"/>
                  </a:solidFill>
                </a:rPr>
                <a:t>17.10</a:t>
              </a:r>
            </a:p>
          </p:txBody>
        </p:sp>
        <p:sp>
          <p:nvSpPr>
            <p:cNvPr id="2056" name="Text Box 8"/>
            <p:cNvSpPr txBox="1">
              <a:spLocks noChangeArrowheads="1"/>
            </p:cNvSpPr>
            <p:nvPr/>
          </p:nvSpPr>
          <p:spPr bwMode="auto">
            <a:xfrm>
              <a:off x="4014" y="1525"/>
              <a:ext cx="677" cy="327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sz="3200" b="1">
                  <a:solidFill>
                    <a:srgbClr val="FF0000"/>
                  </a:solidFill>
                </a:rPr>
                <a:t>18.92</a:t>
              </a:r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3606" y="1888"/>
              <a:ext cx="1451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8" name="Line 10"/>
            <p:cNvSpPr>
              <a:spLocks noChangeShapeType="1"/>
            </p:cNvSpPr>
            <p:nvPr/>
          </p:nvSpPr>
          <p:spPr bwMode="auto">
            <a:xfrm>
              <a:off x="884" y="1888"/>
              <a:ext cx="235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Warning!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this presentation contains charts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43520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3738" y="0"/>
            <a:ext cx="9582084" cy="687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64732504-2FE0-44B8-B6A9-3873996D466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20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79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Discussing Open Data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JISC TILE Project meeting (Jun 2008)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1450"/>
            <a:ext cx="9144000" cy="558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/>
              <a:t>“The coolest thing to do with your data</a:t>
            </a:r>
            <a:br>
              <a:rPr lang="en-GB" sz="3600" dirty="0" smtClean="0"/>
            </a:br>
            <a:r>
              <a:rPr lang="en-GB" sz="3600" dirty="0" smtClean="0"/>
              <a:t>  will be thought of by someone else.”</a:t>
            </a:r>
          </a:p>
          <a:p>
            <a:pPr lvl="1"/>
            <a:r>
              <a:rPr lang="en-GB" sz="3200" i="1" dirty="0" smtClean="0"/>
              <a:t>Rufus Pollack (Open Knowledge Foundation)	  http://m.okfn.org/files/talks/xtech_2007/</a:t>
            </a:r>
          </a:p>
          <a:p>
            <a:pPr lvl="1"/>
            <a:endParaRPr lang="en-GB" sz="3200" i="1" dirty="0" smtClean="0"/>
          </a:p>
          <a:p>
            <a:pPr lvl="1"/>
            <a:endParaRPr lang="en-GB" sz="3200" dirty="0" smtClean="0"/>
          </a:p>
        </p:txBody>
      </p:sp>
      <p:sp>
        <p:nvSpPr>
          <p:cNvPr id="3891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Sharing Data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Why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should I release my data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?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/>
              <a:t>“Absolutely, couldn’t agree more.  </a:t>
            </a:r>
            <a:br>
              <a:rPr lang="en-GB" sz="3600" dirty="0" smtClean="0"/>
            </a:br>
            <a:r>
              <a:rPr lang="en-GB" sz="3600" dirty="0" smtClean="0"/>
              <a:t>  The point is not so much whether this</a:t>
            </a:r>
            <a:br>
              <a:rPr lang="en-GB" sz="3600" dirty="0" smtClean="0"/>
            </a:br>
            <a:r>
              <a:rPr lang="en-GB" sz="3600" dirty="0" smtClean="0"/>
              <a:t>  statement might be true or not, so</a:t>
            </a:r>
            <a:br>
              <a:rPr lang="en-GB" sz="3600" dirty="0" smtClean="0"/>
            </a:br>
            <a:r>
              <a:rPr lang="en-GB" sz="3600" dirty="0" smtClean="0"/>
              <a:t>  much as what it does to your thinking</a:t>
            </a:r>
            <a:br>
              <a:rPr lang="en-GB" sz="3600" dirty="0" smtClean="0"/>
            </a:br>
            <a:r>
              <a:rPr lang="en-GB" sz="3600" dirty="0" smtClean="0"/>
              <a:t>  and planning if you decide to take it as</a:t>
            </a:r>
            <a:br>
              <a:rPr lang="en-GB" sz="3600" dirty="0" smtClean="0"/>
            </a:br>
            <a:r>
              <a:rPr lang="en-GB" sz="3600" dirty="0" smtClean="0"/>
              <a:t>  an article of faith.”</a:t>
            </a:r>
          </a:p>
          <a:p>
            <a:pPr lvl="1">
              <a:spcBef>
                <a:spcPts val="0"/>
              </a:spcBef>
            </a:pPr>
            <a:r>
              <a:rPr lang="en-GB" sz="3200" i="1" dirty="0" smtClean="0"/>
              <a:t>Paul Walk (UKOLN) 	 http://bit.ly/9ao3c4</a:t>
            </a:r>
          </a:p>
        </p:txBody>
      </p:sp>
      <p:sp>
        <p:nvSpPr>
          <p:cNvPr id="3993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Sharing Data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Why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should I release my data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?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E2E5B1F1-A46E-4BC7-915C-C8846F8AE743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23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892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Sharing Data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usage data release (Dec 2008)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1608138"/>
            <a:ext cx="9155113" cy="5113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86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49208">
            <a:off x="561353" y="3090747"/>
            <a:ext cx="7921625" cy="1485900"/>
          </a:xfrm>
          <a:prstGeom prst="rect">
            <a:avLst/>
          </a:prstGeom>
          <a:noFill/>
          <a:ln w="31750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6ACFA8E2-7423-465E-9737-87ABD727B71F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24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96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Sharing Data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 Multimedia Design</a:t>
            </a: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z="3600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z="3600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z="3600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129DCB-B3C7-43EB-BCF4-E698037E6633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Non &amp; Low Usage Project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927E831-6A2B-463A-A240-C55D9ED3DBEA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29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10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Non &amp; Low </a:t>
            </a:r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Usage 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digging deeper into 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data since 2005!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47813"/>
            <a:ext cx="9155113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Presentation available at:</a:t>
            </a:r>
          </a:p>
          <a:p>
            <a:pPr lvl="1" eaLnBrk="1" hangingPunct="1">
              <a:spcBef>
                <a:spcPct val="0"/>
              </a:spcBef>
            </a:pPr>
            <a:r>
              <a:rPr lang="en-GB" sz="3200" smtClean="0"/>
              <a:t>daveyp.com/blog</a:t>
            </a:r>
            <a:r>
              <a:rPr lang="en-GB" sz="3200" dirty="0" smtClean="0"/>
              <a:t>/</a:t>
            </a:r>
          </a:p>
          <a:p>
            <a:pPr eaLnBrk="1" hangingPunct="1"/>
            <a:r>
              <a:rPr lang="en-GB" dirty="0" smtClean="0"/>
              <a:t>Please remix and reuse this presentation</a:t>
            </a:r>
          </a:p>
          <a:p>
            <a:pPr lvl="1" eaLnBrk="1" hangingPunct="1">
              <a:spcBef>
                <a:spcPct val="0"/>
              </a:spcBef>
            </a:pPr>
            <a:r>
              <a:rPr lang="en-GB" sz="3200" dirty="0" smtClean="0"/>
              <a:t>creativecommons.org/licenses/by-</a:t>
            </a:r>
            <a:r>
              <a:rPr lang="en-GB" sz="3200" dirty="0" err="1" smtClean="0"/>
              <a:t>nc</a:t>
            </a:r>
            <a:r>
              <a:rPr lang="en-GB" sz="3200" dirty="0" smtClean="0"/>
              <a:t>-</a:t>
            </a:r>
            <a:r>
              <a:rPr lang="en-GB" sz="3200" dirty="0" err="1" smtClean="0"/>
              <a:t>sa</a:t>
            </a:r>
            <a:r>
              <a:rPr lang="en-GB" sz="3200" dirty="0" smtClean="0"/>
              <a:t>/3.0</a:t>
            </a:r>
          </a:p>
          <a:p>
            <a:pPr eaLnBrk="1" hangingPunct="1"/>
            <a:r>
              <a:rPr lang="en-GB" dirty="0" smtClean="0"/>
              <a:t>Have you switched your phone on?</a:t>
            </a:r>
          </a:p>
          <a:p>
            <a:pPr lvl="1" eaLnBrk="1" hangingPunct="1">
              <a:spcBef>
                <a:spcPct val="0"/>
              </a:spcBef>
            </a:pPr>
            <a:r>
              <a:rPr lang="en-GB" sz="3200" dirty="0" smtClean="0"/>
              <a:t>please feel free to take photos, record audio, blog, tweet (@</a:t>
            </a:r>
            <a:r>
              <a:rPr lang="en-GB" sz="3200" dirty="0" err="1" smtClean="0"/>
              <a:t>daveyp</a:t>
            </a:r>
            <a:r>
              <a:rPr lang="en-GB" sz="3200" dirty="0" smtClean="0"/>
              <a:t>), etc! </a:t>
            </a:r>
            <a:r>
              <a:rPr lang="en-GB" sz="3200" i="0" dirty="0" smtClean="0">
                <a:sym typeface="Wingdings" pitchFamily="2" charset="2"/>
              </a:rPr>
              <a:t></a:t>
            </a:r>
            <a:endParaRPr lang="en-GB" sz="3200" i="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92825"/>
            <a:ext cx="2133600" cy="628650"/>
          </a:xfrm>
        </p:spPr>
        <p:txBody>
          <a:bodyPr/>
          <a:lstStyle/>
          <a:p>
            <a:pPr>
              <a:defRPr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[</a:t>
            </a:r>
            <a:fld id="{B33FF49C-5124-49AC-8D10-609B83D291CE}" type="slidenum">
              <a:rPr lang="en-GB" sz="18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pPr>
                <a:defRPr/>
              </a:pPr>
              <a:t>3</a:t>
            </a:fld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]</a:t>
            </a:r>
          </a:p>
        </p:txBody>
      </p:sp>
      <p:sp>
        <p:nvSpPr>
          <p:cNvPr id="2048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Preamble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927E831-6A2B-463A-A240-C55D9ED3DBEA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30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10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Non &amp; Low Use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digging deeper into 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data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552156"/>
            <a:ext cx="9144032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z="3600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571612"/>
            <a:ext cx="907828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Non &amp; Low Use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digging deeper into 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data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B3D8-1A8D-4B70-8E85-65E1CDB5EBA7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is there a link between usage &amp; grade?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300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47AB0B2-A72D-42B8-8868-EB649ECDF41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33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2007/8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&amp; 2008/9 honours graduates</a:t>
            </a:r>
          </a:p>
        </p:txBody>
      </p:sp>
      <p:pic>
        <p:nvPicPr>
          <p:cNvPr id="432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178" y="1593246"/>
            <a:ext cx="9159178" cy="497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47AB0B2-A72D-42B8-8868-EB649ECDF41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34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2007/8 &amp; 2008/9 honours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graduates</a:t>
            </a:r>
          </a:p>
        </p:txBody>
      </p:sp>
      <p:pic>
        <p:nvPicPr>
          <p:cNvPr id="433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1497"/>
            <a:ext cx="9144000" cy="497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47AB0B2-A72D-42B8-8868-EB649ECDF41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35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2007/8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&amp; 2008/9 honours graduates</a:t>
            </a:r>
          </a:p>
        </p:txBody>
      </p:sp>
      <p:pic>
        <p:nvPicPr>
          <p:cNvPr id="434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1497"/>
            <a:ext cx="9144000" cy="497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19ADFB4-F2E3-4E06-AD0F-07607001FD4A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36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180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2007/8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&amp; 2008/9 honours graduates</a:t>
            </a:r>
          </a:p>
        </p:txBody>
      </p:sp>
      <p:pic>
        <p:nvPicPr>
          <p:cNvPr id="5018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571611"/>
            <a:ext cx="8594944" cy="457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929058" y="3989490"/>
            <a:ext cx="2376488" cy="962025"/>
            <a:chOff x="4009784" y="4149876"/>
            <a:chExt cx="2376264" cy="961903"/>
          </a:xfrm>
        </p:grpSpPr>
        <p:sp>
          <p:nvSpPr>
            <p:cNvPr id="7" name="TextBox 6"/>
            <p:cNvSpPr txBox="1"/>
            <p:nvPr/>
          </p:nvSpPr>
          <p:spPr>
            <a:xfrm>
              <a:off x="4009784" y="4649876"/>
              <a:ext cx="2376264" cy="461903"/>
            </a:xfrm>
            <a:prstGeom prst="rect">
              <a:avLst/>
            </a:prstGeom>
            <a:solidFill>
              <a:srgbClr val="990033">
                <a:alpha val="23000"/>
              </a:srgbClr>
            </a:solidFill>
            <a:ln w="38100" cmpd="sng">
              <a:solidFill>
                <a:srgbClr val="993366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e-resource logins</a:t>
              </a:r>
            </a:p>
          </p:txBody>
        </p:sp>
        <p:cxnSp>
          <p:nvCxnSpPr>
            <p:cNvPr id="50187" name="Straight Arrow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5546251" y="4399192"/>
              <a:ext cx="500002" cy="1369"/>
            </a:xfrm>
            <a:prstGeom prst="straightConnector1">
              <a:avLst/>
            </a:prstGeom>
            <a:noFill/>
            <a:ln w="38100" algn="ctr">
              <a:solidFill>
                <a:srgbClr val="993366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785918" y="2786058"/>
            <a:ext cx="1727200" cy="1397000"/>
            <a:chOff x="1837812" y="2924944"/>
            <a:chExt cx="1728192" cy="1396975"/>
          </a:xfrm>
        </p:grpSpPr>
        <p:sp>
          <p:nvSpPr>
            <p:cNvPr id="16" name="TextBox 15"/>
            <p:cNvSpPr txBox="1"/>
            <p:nvPr/>
          </p:nvSpPr>
          <p:spPr>
            <a:xfrm>
              <a:off x="1837812" y="3859965"/>
              <a:ext cx="1728192" cy="46195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30000"/>
              </a:schemeClr>
            </a:solidFill>
            <a:ln w="38100" cmpd="sng"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book loans</a:t>
              </a:r>
            </a:p>
          </p:txBody>
        </p:sp>
        <p:cxnSp>
          <p:nvCxnSpPr>
            <p:cNvPr id="50185" name="Straight Arrow Connector 16"/>
            <p:cNvCxnSpPr>
              <a:cxnSpLocks noChangeShapeType="1"/>
            </p:cNvCxnSpPr>
            <p:nvPr/>
          </p:nvCxnSpPr>
          <p:spPr bwMode="auto">
            <a:xfrm rot="5400000" flipH="1" flipV="1">
              <a:off x="1726493" y="3393393"/>
              <a:ext cx="937692" cy="794"/>
            </a:xfrm>
            <a:prstGeom prst="straightConnector1">
              <a:avLst/>
            </a:prstGeom>
            <a:noFill/>
            <a:ln w="38100" algn="ctr">
              <a:solidFill>
                <a:schemeClr val="accent2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2952FDC-E954-42FA-B7C8-5B52EA909632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37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120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2007/8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&amp; 2008/9 – library visits</a:t>
            </a:r>
          </a:p>
        </p:txBody>
      </p:sp>
      <p:pic>
        <p:nvPicPr>
          <p:cNvPr id="51205" name="Picture 7" descr="4795958608_268e9d6994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6875"/>
            <a:ext cx="91440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472" y="2295333"/>
            <a:ext cx="3976688" cy="2419551"/>
            <a:chOff x="571038" y="2295428"/>
            <a:chExt cx="3977668" cy="2419409"/>
          </a:xfrm>
        </p:grpSpPr>
        <p:sp>
          <p:nvSpPr>
            <p:cNvPr id="6" name="TextBox 5"/>
            <p:cNvSpPr txBox="1"/>
            <p:nvPr/>
          </p:nvSpPr>
          <p:spPr>
            <a:xfrm>
              <a:off x="571038" y="2295428"/>
              <a:ext cx="3977668" cy="830214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 w="38100" cmpd="sng"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15.5% of students who gained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a 1</a:t>
              </a:r>
              <a:r>
                <a:rPr lang="en-GB" sz="2400" b="1" baseline="30000" dirty="0">
                  <a:latin typeface="+mj-lt"/>
                </a:rPr>
                <a:t>st</a:t>
              </a:r>
              <a:r>
                <a:rPr lang="en-GB" sz="2400" b="1" dirty="0">
                  <a:latin typeface="+mj-lt"/>
                </a:rPr>
                <a:t> never visited the library</a:t>
              </a:r>
            </a:p>
          </p:txBody>
        </p:sp>
        <p:cxnSp>
          <p:nvCxnSpPr>
            <p:cNvPr id="51211" name="Straight Arrow Connector 7"/>
            <p:cNvCxnSpPr>
              <a:cxnSpLocks noChangeShapeType="1"/>
            </p:cNvCxnSpPr>
            <p:nvPr/>
          </p:nvCxnSpPr>
          <p:spPr bwMode="auto">
            <a:xfrm rot="5400000">
              <a:off x="-121239" y="3929064"/>
              <a:ext cx="1571544" cy="1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195388" y="3548230"/>
            <a:ext cx="5562504" cy="830263"/>
            <a:chOff x="1195624" y="3547111"/>
            <a:chExt cx="5561642" cy="830997"/>
          </a:xfrm>
        </p:grpSpPr>
        <p:sp>
          <p:nvSpPr>
            <p:cNvPr id="12" name="TextBox 11"/>
            <p:cNvSpPr txBox="1"/>
            <p:nvPr/>
          </p:nvSpPr>
          <p:spPr>
            <a:xfrm>
              <a:off x="2912937" y="3547111"/>
              <a:ext cx="3844329" cy="830997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 w="38100" cmpd="sng"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34% of students who gained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a 3</a:t>
              </a:r>
              <a:r>
                <a:rPr lang="en-GB" sz="2400" b="1" baseline="30000" dirty="0">
                  <a:latin typeface="+mj-lt"/>
                </a:rPr>
                <a:t>rd</a:t>
              </a:r>
              <a:r>
                <a:rPr lang="en-GB" sz="2400" b="1" dirty="0">
                  <a:latin typeface="+mj-lt"/>
                </a:rPr>
                <a:t> never visited the library</a:t>
              </a:r>
            </a:p>
          </p:txBody>
        </p:sp>
        <p:cxnSp>
          <p:nvCxnSpPr>
            <p:cNvPr id="51209" name="Straight Arrow Connector 12"/>
            <p:cNvCxnSpPr>
              <a:cxnSpLocks noChangeShapeType="1"/>
            </p:cNvCxnSpPr>
            <p:nvPr/>
          </p:nvCxnSpPr>
          <p:spPr bwMode="auto">
            <a:xfrm rot="10800000">
              <a:off x="1195624" y="3933056"/>
              <a:ext cx="1720602" cy="1588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631B5DD9-47A6-41F0-A05A-B3F1EDD5DC7C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38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22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2007/8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&amp; 2008/9 – </a:t>
            </a:r>
            <a:r>
              <a:rPr lang="en-GB" sz="3200" i="1" dirty="0" err="1">
                <a:solidFill>
                  <a:srgbClr val="FFC000"/>
                </a:solidFill>
                <a:latin typeface="Cambria" pitchFamily="18" charset="0"/>
              </a:rPr>
              <a:t>MetaLib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 usage</a:t>
            </a:r>
          </a:p>
        </p:txBody>
      </p:sp>
      <p:pic>
        <p:nvPicPr>
          <p:cNvPr id="5222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6875"/>
            <a:ext cx="91440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79614" y="2228850"/>
            <a:ext cx="5378345" cy="1200150"/>
            <a:chOff x="1186481" y="3812388"/>
            <a:chExt cx="5378064" cy="1200329"/>
          </a:xfrm>
          <a:solidFill>
            <a:schemeClr val="accent1">
              <a:lumMod val="75000"/>
              <a:alpha val="30000"/>
            </a:schemeClr>
          </a:solidFill>
        </p:grpSpPr>
        <p:sp>
          <p:nvSpPr>
            <p:cNvPr id="11" name="TextBox 10"/>
            <p:cNvSpPr txBox="1"/>
            <p:nvPr/>
          </p:nvSpPr>
          <p:spPr>
            <a:xfrm>
              <a:off x="2646800" y="3812388"/>
              <a:ext cx="3917745" cy="1200329"/>
            </a:xfrm>
            <a:prstGeom prst="rect">
              <a:avLst/>
            </a:prstGeom>
            <a:grpFill/>
            <a:ln w="38100" cmpd="sng"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70% of those who gained a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3</a:t>
              </a:r>
              <a:r>
                <a:rPr lang="en-GB" sz="2400" b="1" baseline="30000" dirty="0">
                  <a:latin typeface="+mj-lt"/>
                </a:rPr>
                <a:t>rd</a:t>
              </a:r>
              <a:r>
                <a:rPr lang="en-GB" sz="2400" b="1" dirty="0">
                  <a:latin typeface="+mj-lt"/>
                </a:rPr>
                <a:t> logged in to e-resources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20 times or less over 3 years</a:t>
              </a:r>
            </a:p>
          </p:txBody>
        </p:sp>
        <p:cxnSp>
          <p:nvCxnSpPr>
            <p:cNvPr id="52235" name="Straight Arrow Connector 11"/>
            <p:cNvCxnSpPr>
              <a:cxnSpLocks noChangeShapeType="1"/>
            </p:cNvCxnSpPr>
            <p:nvPr/>
          </p:nvCxnSpPr>
          <p:spPr bwMode="auto">
            <a:xfrm rot="10800000">
              <a:off x="1186481" y="3933056"/>
              <a:ext cx="1449301" cy="7931"/>
            </a:xfrm>
            <a:prstGeom prst="straightConnector1">
              <a:avLst/>
            </a:prstGeom>
            <a:grp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211638" y="3687858"/>
            <a:ext cx="4681537" cy="1398492"/>
            <a:chOff x="4211960" y="3687729"/>
            <a:chExt cx="4680520" cy="1398249"/>
          </a:xfrm>
        </p:grpSpPr>
        <p:sp>
          <p:nvSpPr>
            <p:cNvPr id="14" name="TextBox 13"/>
            <p:cNvSpPr txBox="1"/>
            <p:nvPr/>
          </p:nvSpPr>
          <p:spPr>
            <a:xfrm>
              <a:off x="4211960" y="3687729"/>
              <a:ext cx="4680520" cy="831706"/>
            </a:xfrm>
            <a:prstGeom prst="rect">
              <a:avLst/>
            </a:prstGeom>
            <a:solidFill>
              <a:schemeClr val="accent1">
                <a:lumMod val="75000"/>
                <a:alpha val="30000"/>
              </a:schemeClr>
            </a:solidFill>
            <a:ln w="38100" cmpd="sng">
              <a:solidFill>
                <a:srgbClr val="0070C0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10.5% of students who gained a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1</a:t>
              </a:r>
              <a:r>
                <a:rPr lang="en-GB" sz="2400" b="1" baseline="30000" dirty="0">
                  <a:latin typeface="+mj-lt"/>
                </a:rPr>
                <a:t>st</a:t>
              </a:r>
              <a:r>
                <a:rPr lang="en-GB" sz="2400" b="1" dirty="0">
                  <a:latin typeface="+mj-lt"/>
                </a:rPr>
                <a:t> logged in more than 180 times</a:t>
              </a:r>
            </a:p>
          </p:txBody>
        </p:sp>
        <p:cxnSp>
          <p:nvCxnSpPr>
            <p:cNvPr id="52233" name="Straight Arrow Connector 14"/>
            <p:cNvCxnSpPr>
              <a:cxnSpLocks noChangeShapeType="1"/>
            </p:cNvCxnSpPr>
            <p:nvPr/>
          </p:nvCxnSpPr>
          <p:spPr bwMode="auto">
            <a:xfrm rot="5400000">
              <a:off x="8099598" y="4797152"/>
              <a:ext cx="576858" cy="794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CD3135BF-56BF-437F-B723-191ECE385774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39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252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2007/8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&amp; 2008/9 – book loans</a:t>
            </a:r>
          </a:p>
        </p:txBody>
      </p:sp>
      <p:pic>
        <p:nvPicPr>
          <p:cNvPr id="53253" name="Picture 7" descr="4795326261_5a7e2f9104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6875"/>
            <a:ext cx="91440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63876" y="2273300"/>
            <a:ext cx="3882847" cy="2452688"/>
            <a:chOff x="663465" y="2273395"/>
            <a:chExt cx="3883805" cy="2452543"/>
          </a:xfrm>
        </p:grpSpPr>
        <p:sp>
          <p:nvSpPr>
            <p:cNvPr id="7" name="TextBox 6"/>
            <p:cNvSpPr txBox="1"/>
            <p:nvPr/>
          </p:nvSpPr>
          <p:spPr>
            <a:xfrm>
              <a:off x="666340" y="2273395"/>
              <a:ext cx="3880930" cy="83094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 w="38100" cmpd="sng"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400" b="1" dirty="0" smtClean="0">
                  <a:latin typeface="+mj-lt"/>
                </a:rPr>
                <a:t>15% </a:t>
              </a:r>
              <a:r>
                <a:rPr lang="en-GB" sz="2400" b="1" dirty="0">
                  <a:latin typeface="+mj-lt"/>
                </a:rPr>
                <a:t>of students who gained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a 1</a:t>
              </a:r>
              <a:r>
                <a:rPr lang="en-GB" sz="2400" b="1" baseline="30000" dirty="0">
                  <a:latin typeface="+mj-lt"/>
                </a:rPr>
                <a:t>st</a:t>
              </a:r>
              <a:r>
                <a:rPr lang="en-GB" sz="2400" b="1" dirty="0">
                  <a:latin typeface="+mj-lt"/>
                </a:rPr>
                <a:t> never </a:t>
              </a:r>
              <a:r>
                <a:rPr lang="en-GB" sz="2400" b="1" dirty="0" smtClean="0">
                  <a:latin typeface="+mj-lt"/>
                </a:rPr>
                <a:t>borrowed a book</a:t>
              </a:r>
              <a:endParaRPr lang="en-GB" sz="2400" b="1" dirty="0">
                <a:latin typeface="+mj-lt"/>
              </a:endParaRPr>
            </a:p>
          </p:txBody>
        </p:sp>
        <p:cxnSp>
          <p:nvCxnSpPr>
            <p:cNvPr id="8" name="Straight Arrow Connector 7"/>
            <p:cNvCxnSpPr>
              <a:cxnSpLocks noChangeShapeType="1"/>
            </p:cNvCxnSpPr>
            <p:nvPr/>
          </p:nvCxnSpPr>
          <p:spPr bwMode="auto">
            <a:xfrm rot="5400000">
              <a:off x="-199837" y="3861048"/>
              <a:ext cx="1728192" cy="1588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1214414" y="3455993"/>
            <a:ext cx="5551487" cy="830263"/>
            <a:chOff x="1195624" y="3933056"/>
            <a:chExt cx="5550627" cy="830997"/>
          </a:xfrm>
        </p:grpSpPr>
        <p:sp>
          <p:nvSpPr>
            <p:cNvPr id="10" name="TextBox 9"/>
            <p:cNvSpPr txBox="1"/>
            <p:nvPr/>
          </p:nvSpPr>
          <p:spPr>
            <a:xfrm>
              <a:off x="2901922" y="3933056"/>
              <a:ext cx="3844329" cy="830997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 w="38100" cmpd="sng"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34% of students who gained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a 3</a:t>
              </a:r>
              <a:r>
                <a:rPr lang="en-GB" sz="2400" b="1" baseline="30000" dirty="0">
                  <a:latin typeface="+mj-lt"/>
                </a:rPr>
                <a:t>rd</a:t>
              </a:r>
              <a:r>
                <a:rPr lang="en-GB" sz="2400" b="1" dirty="0">
                  <a:latin typeface="+mj-lt"/>
                </a:rPr>
                <a:t> never </a:t>
              </a:r>
              <a:r>
                <a:rPr lang="en-GB" sz="2400" b="1" dirty="0" smtClean="0">
                  <a:latin typeface="+mj-lt"/>
                </a:rPr>
                <a:t>borrowed a book</a:t>
              </a:r>
              <a:endParaRPr lang="en-GB" sz="2400" b="1" dirty="0">
                <a:latin typeface="+mj-lt"/>
              </a:endParaRPr>
            </a:p>
          </p:txBody>
        </p:sp>
        <p:cxnSp>
          <p:nvCxnSpPr>
            <p:cNvPr id="11" name="Straight Arrow Connector 12"/>
            <p:cNvCxnSpPr>
              <a:cxnSpLocks noChangeShapeType="1"/>
            </p:cNvCxnSpPr>
            <p:nvPr/>
          </p:nvCxnSpPr>
          <p:spPr bwMode="auto">
            <a:xfrm rot="10800000">
              <a:off x="1195624" y="3933056"/>
              <a:ext cx="1720602" cy="1588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412750" y="2559056"/>
            <a:ext cx="8229600" cy="23701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buNone/>
            </a:pPr>
            <a:r>
              <a:rPr lang="en-GB" sz="10000" dirty="0" smtClean="0"/>
              <a:t>#gregynog11</a:t>
            </a:r>
            <a:endParaRPr lang="en-GB" sz="10000" i="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92825"/>
            <a:ext cx="2133600" cy="628650"/>
          </a:xfrm>
        </p:spPr>
        <p:txBody>
          <a:bodyPr/>
          <a:lstStyle/>
          <a:p>
            <a:pPr>
              <a:defRPr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[</a:t>
            </a:r>
            <a:fld id="{B33FF49C-5124-49AC-8D10-609B83D291CE}" type="slidenum">
              <a:rPr lang="en-GB" sz="18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pPr>
                <a:defRPr/>
              </a:pPr>
              <a:t>4</a:t>
            </a:fld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]</a:t>
            </a:r>
          </a:p>
        </p:txBody>
      </p:sp>
      <p:sp>
        <p:nvSpPr>
          <p:cNvPr id="2048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err="1" smtClean="0">
                <a:solidFill>
                  <a:schemeClr val="bg1"/>
                </a:solidFill>
                <a:latin typeface="Cambria" pitchFamily="18" charset="0"/>
              </a:rPr>
              <a:t>Hashtag</a:t>
            </a:r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!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EED9D-FB38-43FB-907E-FC4037E9AC26}" type="slidenum">
              <a:rPr lang="en-GB" smtClean="0"/>
              <a:pPr>
                <a:defRPr/>
              </a:pPr>
              <a:t>40</a:t>
            </a:fld>
            <a:endParaRPr lang="en-GB" dirty="0"/>
          </a:p>
        </p:txBody>
      </p:sp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8601" y="1551292"/>
            <a:ext cx="9570090" cy="534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BSc Physiotherapy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7329FF1-58C9-4392-B3EF-55F69D318594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41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301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JISC Library Impact Data Project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“There is a statistically significant</a:t>
            </a:r>
            <a:br>
              <a:rPr lang="en-GB" dirty="0" smtClean="0"/>
            </a:br>
            <a:r>
              <a:rPr lang="en-GB" dirty="0" smtClean="0"/>
              <a:t>  correlation across a number of</a:t>
            </a:r>
            <a:br>
              <a:rPr lang="en-GB" dirty="0" smtClean="0"/>
            </a:br>
            <a:r>
              <a:rPr lang="en-GB" dirty="0" smtClean="0"/>
              <a:t>  universities between library activity</a:t>
            </a:r>
            <a:br>
              <a:rPr lang="en-GB" dirty="0" smtClean="0"/>
            </a:br>
            <a:r>
              <a:rPr lang="en-GB" dirty="0" smtClean="0"/>
              <a:t>  data and student attainment.”</a:t>
            </a:r>
          </a:p>
          <a:p>
            <a:pPr lvl="1">
              <a:spcBef>
                <a:spcPct val="20000"/>
              </a:spcBef>
            </a:pPr>
            <a:r>
              <a:rPr lang="en-GB" sz="3200" dirty="0" smtClean="0"/>
              <a:t>http://library.hud.ac.uk/lidp</a:t>
            </a:r>
          </a:p>
          <a:p>
            <a:endParaRPr lang="en-GB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0D2860-A0D6-4840-8EE4-BEC6DD51C83E}" type="slidenum">
              <a:rPr lang="en-GB" smtClean="0"/>
              <a:pPr>
                <a:defRPr/>
              </a:pPr>
              <a:t>42</a:t>
            </a:fld>
            <a:endParaRPr lang="en-GB" dirty="0"/>
          </a:p>
        </p:txBody>
      </p:sp>
      <p:sp>
        <p:nvSpPr>
          <p:cNvPr id="5632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project hypothesis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412750" y="1928802"/>
            <a:ext cx="8229600" cy="20717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GB" sz="12600" i="0" dirty="0" smtClean="0"/>
              <a:t>#</a:t>
            </a:r>
            <a:r>
              <a:rPr lang="en-GB" sz="12600" i="0" dirty="0" err="1" smtClean="0"/>
              <a:t>lidp</a:t>
            </a:r>
            <a:endParaRPr lang="en-GB" sz="12600" i="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92825"/>
            <a:ext cx="2133600" cy="628650"/>
          </a:xfrm>
        </p:spPr>
        <p:txBody>
          <a:bodyPr/>
          <a:lstStyle/>
          <a:p>
            <a:pPr>
              <a:defRPr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[</a:t>
            </a:r>
            <a:fld id="{B33FF49C-5124-49AC-8D10-609B83D291CE}" type="slidenum">
              <a:rPr lang="en-GB" sz="18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pPr>
                <a:defRPr/>
              </a:pPr>
              <a:t>43</a:t>
            </a:fld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]</a:t>
            </a:r>
          </a:p>
        </p:txBody>
      </p:sp>
      <p:sp>
        <p:nvSpPr>
          <p:cNvPr id="2048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err="1" smtClean="0">
                <a:solidFill>
                  <a:schemeClr val="bg1"/>
                </a:solidFill>
                <a:latin typeface="Cambria" pitchFamily="18" charset="0"/>
              </a:rPr>
              <a:t>Hashtags</a:t>
            </a:r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!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8596" y="3500438"/>
            <a:ext cx="822960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GB" sz="1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jiscad</a:t>
            </a:r>
            <a:endParaRPr kumimoji="0" lang="en-GB" sz="12600" b="0" i="0" u="none" strike="noStrike" kern="0" cap="none" spc="0" normalizeH="0" baseline="0" noProof="0" dirty="0" smtClean="0">
              <a:ln>
                <a:noFill/>
              </a:ln>
              <a:solidFill>
                <a:srgbClr val="0037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smtClean="0"/>
              <a:t>University of Bradford </a:t>
            </a:r>
          </a:p>
          <a:p>
            <a:pPr>
              <a:spcBef>
                <a:spcPct val="0"/>
              </a:spcBef>
            </a:pPr>
            <a:r>
              <a:rPr lang="en-GB" smtClean="0"/>
              <a:t>De Montfort University </a:t>
            </a:r>
          </a:p>
          <a:p>
            <a:pPr>
              <a:spcBef>
                <a:spcPct val="0"/>
              </a:spcBef>
            </a:pPr>
            <a:r>
              <a:rPr lang="en-GB" smtClean="0"/>
              <a:t>University of Exeter </a:t>
            </a:r>
          </a:p>
          <a:p>
            <a:pPr>
              <a:spcBef>
                <a:spcPct val="0"/>
              </a:spcBef>
            </a:pPr>
            <a:r>
              <a:rPr lang="en-GB" smtClean="0"/>
              <a:t>University of Huddersfield (lead partner)</a:t>
            </a:r>
          </a:p>
          <a:p>
            <a:pPr>
              <a:spcBef>
                <a:spcPct val="0"/>
              </a:spcBef>
            </a:pPr>
            <a:r>
              <a:rPr lang="en-GB" smtClean="0"/>
              <a:t>University of Lincoln </a:t>
            </a:r>
          </a:p>
          <a:p>
            <a:pPr>
              <a:spcBef>
                <a:spcPct val="0"/>
              </a:spcBef>
            </a:pPr>
            <a:r>
              <a:rPr lang="en-GB" smtClean="0"/>
              <a:t>Liverpool John Moores University </a:t>
            </a:r>
          </a:p>
          <a:p>
            <a:pPr>
              <a:spcBef>
                <a:spcPct val="0"/>
              </a:spcBef>
            </a:pPr>
            <a:r>
              <a:rPr lang="en-GB" smtClean="0"/>
              <a:t>University of Salford </a:t>
            </a:r>
          </a:p>
          <a:p>
            <a:pPr>
              <a:spcBef>
                <a:spcPct val="0"/>
              </a:spcBef>
            </a:pPr>
            <a:r>
              <a:rPr lang="en-GB" smtClean="0"/>
              <a:t>Teesside University 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903AE4B6-A2E7-46E4-B3D6-27913D993632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44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34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JISC Activity Data Programme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E24E239A-37E9-4689-9E13-1064C6103F6C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45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837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633538"/>
            <a:ext cx="8353425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book loans at Huddersfield (5 years)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656E2C-4849-47A8-AFA4-01BCE11898EE}" type="slidenum">
              <a:rPr lang="en-GB" smtClean="0"/>
              <a:pPr>
                <a:defRPr/>
              </a:pPr>
              <a:t>46</a:t>
            </a:fld>
            <a:endParaRPr lang="en-GB" dirty="0"/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1628775"/>
            <a:ext cx="9752013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book loans inc. renewals (2009/10)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409EE-BF9F-437D-B24F-3AC3689B56A9}" type="slidenum">
              <a:rPr lang="en-GB" smtClean="0"/>
              <a:pPr>
                <a:defRPr/>
              </a:pPr>
              <a:t>47</a:t>
            </a:fld>
            <a:endParaRPr lang="en-GB" dirty="0"/>
          </a:p>
        </p:txBody>
      </p:sp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113" y="1700213"/>
            <a:ext cx="10944226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book loans &amp; Athens (2009/10)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BDC998-5DDC-4AAB-B652-7578843E4924}" type="slidenum">
              <a:rPr lang="en-GB" smtClean="0"/>
              <a:pPr>
                <a:defRPr/>
              </a:pPr>
              <a:t>48</a:t>
            </a:fld>
            <a:endParaRPr lang="en-GB" dirty="0"/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3138" y="1655763"/>
            <a:ext cx="11090276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library PC logins &amp; visits (2009/10)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“There is a statistically significant correlation across a number of universities between library activity data and student attainment.”</a:t>
            </a:r>
          </a:p>
          <a:p>
            <a:pPr lvl="1"/>
            <a:r>
              <a:rPr lang="en-GB" sz="3200" dirty="0" smtClean="0"/>
              <a:t>at this early stage, for books &amp; e-resource usage, the correlation appears to be significant across </a:t>
            </a:r>
            <a:r>
              <a:rPr lang="en-GB" sz="3200" b="1" dirty="0" smtClean="0"/>
              <a:t>all</a:t>
            </a:r>
            <a:r>
              <a:rPr lang="en-GB" sz="3200" dirty="0" smtClean="0"/>
              <a:t> partner libraries</a:t>
            </a:r>
          </a:p>
          <a:p>
            <a:endParaRPr lang="en-GB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233289-AA6E-4A7A-9701-CA56FF286F06}" type="slidenum">
              <a:rPr lang="en-GB" smtClean="0"/>
              <a:pPr>
                <a:defRPr/>
              </a:pPr>
              <a:t>49</a:t>
            </a:fld>
            <a:endParaRPr lang="en-GB" dirty="0"/>
          </a:p>
        </p:txBody>
      </p:sp>
      <p:sp>
        <p:nvSpPr>
          <p:cNvPr id="6246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project hypothesis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D32AC-1EFA-4347-830F-5A9492D61225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2662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What am I going to talk about?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391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1292"/>
            <a:ext cx="91440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22228-08E3-4BC4-A738-1BAAF2C304D3}" type="slidenum">
              <a:rPr lang="en-GB" smtClean="0"/>
              <a:pPr>
                <a:defRPr/>
              </a:pPr>
              <a:t>50</a:t>
            </a:fld>
            <a:endParaRPr lang="en-GB" dirty="0"/>
          </a:p>
        </p:txBody>
      </p:sp>
      <p:pic>
        <p:nvPicPr>
          <p:cNvPr id="393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3286"/>
            <a:ext cx="9144000" cy="530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857620" y="6357958"/>
            <a:ext cx="5115038" cy="338554"/>
          </a:xfrm>
          <a:prstGeom prst="rect">
            <a:avLst/>
          </a:prstGeom>
          <a:solidFill>
            <a:schemeClr val="bg1">
              <a:alpha val="57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http://www.flickr.com/photos/nicholasngkw/5512321874/</a:t>
            </a:r>
            <a:endParaRPr lang="en-GB" dirty="0">
              <a:latin typeface="+mj-lt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http://library.hud.ac.uk/lidp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Create serendipity with your usage data</a:t>
            </a:r>
          </a:p>
          <a:p>
            <a:r>
              <a:rPr lang="en-GB" dirty="0" smtClean="0"/>
              <a:t>Data mine your usage data to generate business intelligence</a:t>
            </a:r>
          </a:p>
          <a:p>
            <a:r>
              <a:rPr lang="en-GB" dirty="0" smtClean="0"/>
              <a:t> If you love your usage data, set it free!</a:t>
            </a:r>
          </a:p>
          <a:p>
            <a:endParaRPr lang="en-GB" sz="3200" dirty="0" smtClean="0"/>
          </a:p>
          <a:p>
            <a:endParaRPr lang="en-GB" sz="3200" dirty="0" smtClean="0"/>
          </a:p>
          <a:p>
            <a:endParaRPr lang="en-GB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233289-AA6E-4A7A-9701-CA56FF286F06}" type="slidenum">
              <a:rPr lang="en-GB" smtClean="0"/>
              <a:pPr>
                <a:defRPr/>
              </a:pPr>
              <a:t>51</a:t>
            </a:fld>
            <a:endParaRPr lang="en-GB" dirty="0"/>
          </a:p>
        </p:txBody>
      </p:sp>
      <p:sp>
        <p:nvSpPr>
          <p:cNvPr id="6246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In Summary…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sz="4000" i="1" dirty="0" smtClean="0"/>
              <a:t>“If you want to get laid, </a:t>
            </a:r>
            <a:br>
              <a:rPr lang="en-GB" sz="4000" i="1" dirty="0" smtClean="0"/>
            </a:br>
            <a:r>
              <a:rPr lang="en-GB" sz="4000" i="1" dirty="0" smtClean="0"/>
              <a:t>	go to college… </a:t>
            </a:r>
          </a:p>
          <a:p>
            <a:pPr marL="0" indent="0">
              <a:buFontTx/>
              <a:buNone/>
            </a:pPr>
            <a:r>
              <a:rPr lang="en-GB" sz="4000" i="1" dirty="0" smtClean="0"/>
              <a:t>	 </a:t>
            </a:r>
            <a:br>
              <a:rPr lang="en-GB" sz="4000" i="1" dirty="0" smtClean="0"/>
            </a:br>
            <a:r>
              <a:rPr lang="en-GB" sz="4000" i="1" dirty="0" smtClean="0"/>
              <a:t>		</a:t>
            </a:r>
            <a:br>
              <a:rPr lang="en-GB" sz="4000" i="1" dirty="0" smtClean="0"/>
            </a:br>
            <a:r>
              <a:rPr lang="en-GB" sz="4000" i="1" dirty="0" smtClean="0"/>
              <a:t>			    </a:t>
            </a:r>
            <a:r>
              <a:rPr lang="en-GB" dirty="0" smtClean="0">
                <a:solidFill>
                  <a:srgbClr val="0058B8"/>
                </a:solidFill>
              </a:rPr>
              <a:t>Frank Zappa (1940-1993)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3F31D0-0B97-4DBD-B397-82DE26786DF7}" type="slidenum">
              <a:rPr lang="en-GB" smtClean="0"/>
              <a:pPr>
                <a:defRPr/>
              </a:pPr>
              <a:t>52</a:t>
            </a:fld>
            <a:endParaRPr lang="en-GB" dirty="0"/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So, what about that quote?!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sz="4000" i="1" dirty="0" smtClean="0"/>
              <a:t>“If you want to get laid, </a:t>
            </a:r>
            <a:br>
              <a:rPr lang="en-GB" sz="4000" i="1" dirty="0" smtClean="0"/>
            </a:br>
            <a:r>
              <a:rPr lang="en-GB" sz="4000" i="1" dirty="0" smtClean="0"/>
              <a:t>	go to college… </a:t>
            </a:r>
          </a:p>
          <a:p>
            <a:pPr marL="0" indent="0">
              <a:buFontTx/>
              <a:buNone/>
            </a:pPr>
            <a:r>
              <a:rPr lang="en-GB" sz="4000" i="1" dirty="0" smtClean="0"/>
              <a:t>	…if you want an education, </a:t>
            </a:r>
            <a:br>
              <a:rPr lang="en-GB" sz="4000" i="1" dirty="0" smtClean="0"/>
            </a:br>
            <a:r>
              <a:rPr lang="en-GB" sz="4000" i="1" dirty="0" smtClean="0"/>
              <a:t>		go to the library.”</a:t>
            </a:r>
            <a:br>
              <a:rPr lang="en-GB" sz="4000" i="1" dirty="0" smtClean="0"/>
            </a:br>
            <a:r>
              <a:rPr lang="en-GB" sz="4000" i="1" dirty="0" smtClean="0"/>
              <a:t>			    </a:t>
            </a:r>
            <a:r>
              <a:rPr lang="en-GB" dirty="0" smtClean="0">
                <a:solidFill>
                  <a:srgbClr val="0058B8"/>
                </a:solidFill>
              </a:rPr>
              <a:t>Frank Zappa (1940-1993)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3F31D0-0B97-4DBD-B397-82DE26786DF7}" type="slidenum">
              <a:rPr lang="en-GB" smtClean="0"/>
              <a:pPr>
                <a:defRPr/>
              </a:pPr>
              <a:t>53</a:t>
            </a:fld>
            <a:endParaRPr lang="en-GB" dirty="0"/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Thank you very much!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d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oes anyone have any questions?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/>
              <a:t>…to improve existing services</a:t>
            </a:r>
          </a:p>
          <a:p>
            <a:r>
              <a:rPr lang="en-GB" sz="3600" dirty="0" smtClean="0"/>
              <a:t>…to gain insights into user behaviour</a:t>
            </a:r>
          </a:p>
          <a:p>
            <a:r>
              <a:rPr lang="en-GB" sz="3600" dirty="0" smtClean="0"/>
              <a:t>…to measure the impact of the library</a:t>
            </a:r>
          </a:p>
          <a:p>
            <a:pPr lvl="1">
              <a:spcBef>
                <a:spcPts val="0"/>
              </a:spcBef>
            </a:pPr>
            <a:r>
              <a:rPr lang="en-GB" sz="3200" i="1" dirty="0" smtClean="0"/>
              <a:t>do the students who use the library the most get the highest grades?</a:t>
            </a:r>
          </a:p>
        </p:txBody>
      </p:sp>
      <p:sp>
        <p:nvSpPr>
          <p:cNvPr id="2150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Using Usage Data…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/>
              <a:t>User activity data</a:t>
            </a:r>
          </a:p>
          <a:p>
            <a:pPr lvl="1">
              <a:spcBef>
                <a:spcPct val="0"/>
              </a:spcBef>
            </a:pPr>
            <a:r>
              <a:rPr lang="en-GB" sz="2800" i="1" dirty="0" smtClean="0"/>
              <a:t>record of a user’s actions on a website or software system or other relevant institutional service</a:t>
            </a:r>
          </a:p>
          <a:p>
            <a:r>
              <a:rPr lang="en-GB" sz="3600" dirty="0" smtClean="0"/>
              <a:t>Attention data</a:t>
            </a:r>
          </a:p>
          <a:p>
            <a:pPr lvl="1">
              <a:spcBef>
                <a:spcPct val="0"/>
              </a:spcBef>
            </a:pPr>
            <a:r>
              <a:rPr lang="en-GB" sz="2800" i="1" dirty="0" smtClean="0"/>
              <a:t>record of what a user has viewed on a website or software system or other relevant institutional service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sz="2800" i="1" dirty="0" smtClean="0"/>
              <a:t>						     </a:t>
            </a:r>
            <a:r>
              <a:rPr lang="en-US" sz="2800" dirty="0" smtClean="0"/>
              <a:t>http://bit.ly/g6S5wH</a:t>
            </a:r>
          </a:p>
        </p:txBody>
      </p:sp>
      <p:sp>
        <p:nvSpPr>
          <p:cNvPr id="22531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Defining Using Usage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JISC Activity Data Programme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3600" dirty="0" smtClean="0"/>
              <a:t>Circulation Transactions</a:t>
            </a:r>
          </a:p>
          <a:p>
            <a:pPr lvl="1">
              <a:spcBef>
                <a:spcPct val="0"/>
              </a:spcBef>
            </a:pPr>
            <a:r>
              <a:rPr lang="en-US" sz="2800" i="1" dirty="0" smtClean="0"/>
              <a:t>user A borrowed this book on 23/Jan/2011</a:t>
            </a:r>
          </a:p>
          <a:p>
            <a:r>
              <a:rPr lang="en-US" sz="3600" dirty="0" smtClean="0"/>
              <a:t>E-Resource Usage</a:t>
            </a:r>
          </a:p>
          <a:p>
            <a:pPr lvl="1">
              <a:spcBef>
                <a:spcPct val="0"/>
              </a:spcBef>
            </a:pPr>
            <a:r>
              <a:rPr lang="en-US" sz="2800" i="1" dirty="0" smtClean="0"/>
              <a:t>user B logged in and accessed </a:t>
            </a:r>
            <a:r>
              <a:rPr lang="en-US" sz="2800" i="1" dirty="0" err="1" smtClean="0"/>
              <a:t>ScienceDirect</a:t>
            </a:r>
            <a:r>
              <a:rPr lang="en-US" sz="2800" i="1" dirty="0" smtClean="0"/>
              <a:t> 126 times during 2009</a:t>
            </a:r>
          </a:p>
          <a:p>
            <a:r>
              <a:rPr lang="en-US" sz="3600" dirty="0" smtClean="0"/>
              <a:t>Entry Stats</a:t>
            </a:r>
          </a:p>
          <a:p>
            <a:pPr lvl="1">
              <a:spcBef>
                <a:spcPct val="0"/>
              </a:spcBef>
            </a:pPr>
            <a:r>
              <a:rPr lang="en-US" sz="2800" i="1" dirty="0" smtClean="0"/>
              <a:t>user C entered the library 12 times in Dec/2009</a:t>
            </a:r>
          </a:p>
          <a:p>
            <a:pPr lvl="1"/>
            <a:endParaRPr lang="en-US" sz="2800" i="1" dirty="0" smtClean="0"/>
          </a:p>
          <a:p>
            <a:pPr lvl="1"/>
            <a:endParaRPr lang="en-US" sz="2800" i="1" dirty="0" smtClean="0"/>
          </a:p>
          <a:p>
            <a:pPr lvl="1">
              <a:buFontTx/>
              <a:buNone/>
            </a:pPr>
            <a:endParaRPr lang="en-US" sz="2800" i="1" dirty="0" smtClean="0"/>
          </a:p>
        </p:txBody>
      </p:sp>
      <p:sp>
        <p:nvSpPr>
          <p:cNvPr id="2355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Defining Usage Data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some library examples...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D32AC-1EFA-4347-830F-5A9492D61225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sp>
        <p:nvSpPr>
          <p:cNvPr id="2662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Usage Data at Huddersfield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1292"/>
            <a:ext cx="9144000" cy="530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versity of Huddersfield">
  <a:themeElements>
    <a:clrScheme name="University of Huddersfiel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niversity of Huddersfiel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iversity of Huddersfiel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White">
  <a:themeElements>
    <a:clrScheme name="6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White">
  <a:themeElements>
    <a:clrScheme name="7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White">
  <a:themeElements>
    <a:clrScheme name="8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ink">
  <a:themeElements>
    <a:clrScheme name="Pi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reen">
  <a:themeElements>
    <a:clrScheme name="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">
  <a:themeElements>
    <a:clrScheme name="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">
  <a:themeElements>
    <a:clrScheme name="1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White">
  <a:themeElements>
    <a:clrScheme name="2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White">
  <a:themeElements>
    <a:clrScheme name="3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White">
  <a:themeElements>
    <a:clrScheme name="4_White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3772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White">
  <a:themeElements>
    <a:clrScheme name="5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 of Huddersfield</Template>
  <TotalTime>1664</TotalTime>
  <Words>715</Words>
  <Application>Microsoft Office PowerPoint</Application>
  <PresentationFormat>On-screen Show (4:3)</PresentationFormat>
  <Paragraphs>175</Paragraphs>
  <Slides>53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0" baseType="lpstr">
      <vt:lpstr>Arial</vt:lpstr>
      <vt:lpstr>Calibri</vt:lpstr>
      <vt:lpstr>Cambria</vt:lpstr>
      <vt:lpstr>Wingdings</vt:lpstr>
      <vt:lpstr>University of Huddersfield</vt:lpstr>
      <vt:lpstr>Pink</vt:lpstr>
      <vt:lpstr>Green</vt:lpstr>
      <vt:lpstr>White</vt:lpstr>
      <vt:lpstr>1_White</vt:lpstr>
      <vt:lpstr>2_White</vt:lpstr>
      <vt:lpstr>3_White</vt:lpstr>
      <vt:lpstr>4_White</vt:lpstr>
      <vt:lpstr>5_White</vt:lpstr>
      <vt:lpstr>6_White</vt:lpstr>
      <vt:lpstr>7_White</vt:lpstr>
      <vt:lpstr>8_White</vt:lpstr>
      <vt:lpstr>Chart</vt:lpstr>
      <vt:lpstr>“If you want to get laid, go to college...”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Borrowing Suggestions based on circulation data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University of Huddersfield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David Pattern (cmsxdcp)</dc:creator>
  <cp:lastModifiedBy>cmsxdcp</cp:lastModifiedBy>
  <cp:revision>193</cp:revision>
  <dcterms:created xsi:type="dcterms:W3CDTF">2009-09-16T11:38:02Z</dcterms:created>
  <dcterms:modified xsi:type="dcterms:W3CDTF">2011-07-01T13:45:01Z</dcterms:modified>
</cp:coreProperties>
</file>