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1386800" cy="30279975"/>
  <p:notesSz cx="6858000" cy="9144000"/>
  <p:defaultTextStyle>
    <a:defPPr>
      <a:defRPr lang="en-US"/>
    </a:defPPr>
    <a:lvl1pPr algn="l" rtl="0" fontAlgn="base">
      <a:spcBef>
        <a:spcPct val="0"/>
      </a:spcBef>
      <a:spcAft>
        <a:spcPct val="0"/>
      </a:spcAft>
      <a:defRPr sz="5800" kern="1200">
        <a:solidFill>
          <a:schemeClr val="tx1"/>
        </a:solidFill>
        <a:latin typeface="Arial" charset="0"/>
        <a:ea typeface="+mn-ea"/>
        <a:cs typeface="+mn-cs"/>
      </a:defRPr>
    </a:lvl1pPr>
    <a:lvl2pPr marL="457200" algn="l" rtl="0" fontAlgn="base">
      <a:spcBef>
        <a:spcPct val="0"/>
      </a:spcBef>
      <a:spcAft>
        <a:spcPct val="0"/>
      </a:spcAft>
      <a:defRPr sz="5800" kern="1200">
        <a:solidFill>
          <a:schemeClr val="tx1"/>
        </a:solidFill>
        <a:latin typeface="Arial" charset="0"/>
        <a:ea typeface="+mn-ea"/>
        <a:cs typeface="+mn-cs"/>
      </a:defRPr>
    </a:lvl2pPr>
    <a:lvl3pPr marL="914400" algn="l" rtl="0" fontAlgn="base">
      <a:spcBef>
        <a:spcPct val="0"/>
      </a:spcBef>
      <a:spcAft>
        <a:spcPct val="0"/>
      </a:spcAft>
      <a:defRPr sz="5800" kern="1200">
        <a:solidFill>
          <a:schemeClr val="tx1"/>
        </a:solidFill>
        <a:latin typeface="Arial" charset="0"/>
        <a:ea typeface="+mn-ea"/>
        <a:cs typeface="+mn-cs"/>
      </a:defRPr>
    </a:lvl3pPr>
    <a:lvl4pPr marL="1371600" algn="l" rtl="0" fontAlgn="base">
      <a:spcBef>
        <a:spcPct val="0"/>
      </a:spcBef>
      <a:spcAft>
        <a:spcPct val="0"/>
      </a:spcAft>
      <a:defRPr sz="5800" kern="1200">
        <a:solidFill>
          <a:schemeClr val="tx1"/>
        </a:solidFill>
        <a:latin typeface="Arial" charset="0"/>
        <a:ea typeface="+mn-ea"/>
        <a:cs typeface="+mn-cs"/>
      </a:defRPr>
    </a:lvl4pPr>
    <a:lvl5pPr marL="1828800" algn="l"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111" autoAdjust="0"/>
    <p:restoredTop sz="94654" autoAdjust="0"/>
  </p:normalViewPr>
  <p:slideViewPr>
    <p:cSldViewPr>
      <p:cViewPr>
        <p:scale>
          <a:sx n="33" d="100"/>
          <a:sy n="33" d="100"/>
        </p:scale>
        <p:origin x="-1338" y="-72"/>
      </p:cViewPr>
      <p:guideLst>
        <p:guide orient="horz" pos="9537"/>
        <p:guide pos="6736"/>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A2AC97-A15E-4A8B-9663-EFA204970A6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5278D-EB84-4E7A-9293-1A06E02B8D4C}" type="slidenum">
              <a:rPr lang="en-US"/>
              <a:pPr/>
              <a:t>1</a:t>
            </a:fld>
            <a:endParaRPr lang="en-US"/>
          </a:p>
        </p:txBody>
      </p:sp>
      <p:sp>
        <p:nvSpPr>
          <p:cNvPr id="5122" name="Rectangle 2"/>
          <p:cNvSpPr>
            <a:spLocks noGrp="1" noRot="1" noChangeAspect="1" noChangeArrowheads="1" noTextEdit="1"/>
          </p:cNvSpPr>
          <p:nvPr>
            <p:ph type="sldImg"/>
          </p:nvPr>
        </p:nvSpPr>
        <p:spPr>
          <a:xfrm>
            <a:off x="2219325" y="685800"/>
            <a:ext cx="2420938" cy="3427413"/>
          </a:xfrm>
          <a:ln/>
        </p:spPr>
      </p:sp>
      <p:sp>
        <p:nvSpPr>
          <p:cNvPr id="5123"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375" y="9405938"/>
            <a:ext cx="18180050" cy="6491287"/>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338" y="17159288"/>
            <a:ext cx="14970125"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835BC-1E32-4126-85A8-E288C1CE38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E56C7-181D-4A38-A78C-F08761607D1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113" y="1214438"/>
            <a:ext cx="4811712" cy="25831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975" y="1214438"/>
            <a:ext cx="14282738" cy="2583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3AE724-99FC-4641-A9F5-9F2F489E09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CA707C-2C60-4F5B-9FFB-F9B11DDA6F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57988"/>
            <a:ext cx="18178463" cy="6013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89100" y="12833350"/>
            <a:ext cx="18178463"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9DC5F1-0EC4-4F23-911F-D7B467690F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975" y="7065963"/>
            <a:ext cx="9547225" cy="19980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769600" y="7065963"/>
            <a:ext cx="9547225" cy="19980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CF84E5-6077-476F-8442-5423003D29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6850"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975" y="6778625"/>
            <a:ext cx="944880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75" y="9602788"/>
            <a:ext cx="944880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850" y="6778625"/>
            <a:ext cx="945197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850" y="9602788"/>
            <a:ext cx="945197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33D079D-A618-430F-B81B-D5D0D586044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F34A88-BCBB-4EC3-AF79-AB3B0D2EA0E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7D11EB7-D75F-4EC1-A98B-B763A8B088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308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361363" y="1204913"/>
            <a:ext cx="1195546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975" y="6335713"/>
            <a:ext cx="70358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535A4E-47B4-4BC6-9533-819D22D497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96300"/>
            <a:ext cx="12831762" cy="250190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192588" y="2705100"/>
            <a:ext cx="12831762"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4192588" y="23698200"/>
            <a:ext cx="12831762"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AFE7FB-8661-4078-ABF2-4652BDE8FD7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4438"/>
            <a:ext cx="19246850" cy="5046662"/>
          </a:xfrm>
          <a:prstGeom prst="rect">
            <a:avLst/>
          </a:prstGeom>
          <a:noFill/>
          <a:ln w="9525">
            <a:noFill/>
            <a:miter lim="800000"/>
            <a:headEnd/>
            <a:tailEnd/>
          </a:ln>
          <a:effectLst/>
        </p:spPr>
        <p:txBody>
          <a:bodyPr vert="horz" wrap="square" lIns="295210" tIns="147606" rIns="295210" bIns="14760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69975" y="7065963"/>
            <a:ext cx="19246850" cy="19980275"/>
          </a:xfrm>
          <a:prstGeom prst="rect">
            <a:avLst/>
          </a:prstGeom>
          <a:noFill/>
          <a:ln w="9525">
            <a:noFill/>
            <a:miter lim="800000"/>
            <a:headEnd/>
            <a:tailEnd/>
          </a:ln>
          <a:effectLst/>
        </p:spPr>
        <p:txBody>
          <a:bodyPr vert="horz" wrap="square" lIns="295210" tIns="147606" rIns="295210" bIns="1476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69975" y="27573288"/>
            <a:ext cx="4989513" cy="2101850"/>
          </a:xfrm>
          <a:prstGeom prst="rect">
            <a:avLst/>
          </a:prstGeom>
          <a:noFill/>
          <a:ln w="9525">
            <a:noFill/>
            <a:miter lim="800000"/>
            <a:headEnd/>
            <a:tailEnd/>
          </a:ln>
          <a:effectLst/>
        </p:spPr>
        <p:txBody>
          <a:bodyPr vert="horz" wrap="square" lIns="295210" tIns="147606" rIns="295210" bIns="147606" numCol="1" anchor="t" anchorCtr="0" compatLnSpc="1">
            <a:prstTxWarp prst="textNoShape">
              <a:avLst/>
            </a:prstTxWarp>
          </a:bodyPr>
          <a:lstStyle>
            <a:lvl1pPr defTabSz="2952750">
              <a:defRPr sz="4500"/>
            </a:lvl1pPr>
          </a:lstStyle>
          <a:p>
            <a:endParaRPr lang="en-US"/>
          </a:p>
        </p:txBody>
      </p:sp>
      <p:sp>
        <p:nvSpPr>
          <p:cNvPr id="1029" name="Rectangle 5"/>
          <p:cNvSpPr>
            <a:spLocks noGrp="1" noChangeArrowheads="1"/>
          </p:cNvSpPr>
          <p:nvPr>
            <p:ph type="ftr" sz="quarter" idx="3"/>
          </p:nvPr>
        </p:nvSpPr>
        <p:spPr bwMode="auto">
          <a:xfrm>
            <a:off x="7307263" y="27573288"/>
            <a:ext cx="6772275" cy="2101850"/>
          </a:xfrm>
          <a:prstGeom prst="rect">
            <a:avLst/>
          </a:prstGeom>
          <a:noFill/>
          <a:ln w="9525">
            <a:noFill/>
            <a:miter lim="800000"/>
            <a:headEnd/>
            <a:tailEnd/>
          </a:ln>
          <a:effectLst/>
        </p:spPr>
        <p:txBody>
          <a:bodyPr vert="horz" wrap="square" lIns="295210" tIns="147606" rIns="295210" bIns="147606" numCol="1" anchor="t" anchorCtr="0" compatLnSpc="1">
            <a:prstTxWarp prst="textNoShape">
              <a:avLst/>
            </a:prstTxWarp>
          </a:bodyPr>
          <a:lstStyle>
            <a:lvl1pPr algn="ctr" defTabSz="2952750">
              <a:defRPr sz="4500"/>
            </a:lvl1pPr>
          </a:lstStyle>
          <a:p>
            <a:endParaRPr lang="en-US"/>
          </a:p>
        </p:txBody>
      </p:sp>
      <p:sp>
        <p:nvSpPr>
          <p:cNvPr id="1030" name="Rectangle 6"/>
          <p:cNvSpPr>
            <a:spLocks noGrp="1" noChangeArrowheads="1"/>
          </p:cNvSpPr>
          <p:nvPr>
            <p:ph type="sldNum" sz="quarter" idx="4"/>
          </p:nvPr>
        </p:nvSpPr>
        <p:spPr bwMode="auto">
          <a:xfrm>
            <a:off x="15327313" y="27573288"/>
            <a:ext cx="4989512" cy="2101850"/>
          </a:xfrm>
          <a:prstGeom prst="rect">
            <a:avLst/>
          </a:prstGeom>
          <a:noFill/>
          <a:ln w="9525">
            <a:noFill/>
            <a:miter lim="800000"/>
            <a:headEnd/>
            <a:tailEnd/>
          </a:ln>
          <a:effectLst/>
        </p:spPr>
        <p:txBody>
          <a:bodyPr vert="horz" wrap="square" lIns="295210" tIns="147606" rIns="295210" bIns="147606" numCol="1" anchor="t" anchorCtr="0" compatLnSpc="1">
            <a:prstTxWarp prst="textNoShape">
              <a:avLst/>
            </a:prstTxWarp>
          </a:bodyPr>
          <a:lstStyle>
            <a:lvl1pPr algn="r" defTabSz="2952750">
              <a:defRPr sz="4500"/>
            </a:lvl1pPr>
          </a:lstStyle>
          <a:p>
            <a:fld id="{294FB101-6D23-4EDD-8BBE-B1C6EAF40AC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fontAlgn="base">
        <a:spcBef>
          <a:spcPct val="0"/>
        </a:spcBef>
        <a:spcAft>
          <a:spcPct val="0"/>
        </a:spcAft>
        <a:defRPr sz="14200">
          <a:solidFill>
            <a:schemeClr val="tx2"/>
          </a:solidFill>
          <a:latin typeface="+mj-lt"/>
          <a:ea typeface="+mj-ea"/>
          <a:cs typeface="+mj-cs"/>
        </a:defRPr>
      </a:lvl1pPr>
      <a:lvl2pPr algn="ctr" defTabSz="2952750" rtl="0" fontAlgn="base">
        <a:spcBef>
          <a:spcPct val="0"/>
        </a:spcBef>
        <a:spcAft>
          <a:spcPct val="0"/>
        </a:spcAft>
        <a:defRPr sz="14200">
          <a:solidFill>
            <a:schemeClr val="tx2"/>
          </a:solidFill>
          <a:latin typeface="Arial" charset="0"/>
        </a:defRPr>
      </a:lvl2pPr>
      <a:lvl3pPr algn="ctr" defTabSz="2952750" rtl="0" fontAlgn="base">
        <a:spcBef>
          <a:spcPct val="0"/>
        </a:spcBef>
        <a:spcAft>
          <a:spcPct val="0"/>
        </a:spcAft>
        <a:defRPr sz="14200">
          <a:solidFill>
            <a:schemeClr val="tx2"/>
          </a:solidFill>
          <a:latin typeface="Arial" charset="0"/>
        </a:defRPr>
      </a:lvl3pPr>
      <a:lvl4pPr algn="ctr" defTabSz="2952750" rtl="0" fontAlgn="base">
        <a:spcBef>
          <a:spcPct val="0"/>
        </a:spcBef>
        <a:spcAft>
          <a:spcPct val="0"/>
        </a:spcAft>
        <a:defRPr sz="14200">
          <a:solidFill>
            <a:schemeClr val="tx2"/>
          </a:solidFill>
          <a:latin typeface="Arial" charset="0"/>
        </a:defRPr>
      </a:lvl4pPr>
      <a:lvl5pPr algn="ctr" defTabSz="2952750" rtl="0" fontAlgn="base">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fontAlgn="base">
        <a:spcBef>
          <a:spcPct val="20000"/>
        </a:spcBef>
        <a:spcAft>
          <a:spcPct val="0"/>
        </a:spcAft>
        <a:buChar char="•"/>
        <a:defRPr sz="10300">
          <a:solidFill>
            <a:schemeClr val="tx1"/>
          </a:solidFill>
          <a:latin typeface="+mn-lt"/>
          <a:ea typeface="+mn-ea"/>
          <a:cs typeface="+mn-cs"/>
        </a:defRPr>
      </a:lvl1pPr>
      <a:lvl2pPr marL="2398713" indent="-922338" algn="l" defTabSz="2952750" rtl="0" fontAlgn="base">
        <a:spcBef>
          <a:spcPct val="20000"/>
        </a:spcBef>
        <a:spcAft>
          <a:spcPct val="0"/>
        </a:spcAft>
        <a:buChar char="–"/>
        <a:defRPr sz="9000">
          <a:solidFill>
            <a:schemeClr val="tx1"/>
          </a:solidFill>
          <a:latin typeface="+mn-lt"/>
        </a:defRPr>
      </a:lvl2pPr>
      <a:lvl3pPr marL="3690938" indent="-738188" algn="l" defTabSz="2952750" rtl="0" fontAlgn="base">
        <a:spcBef>
          <a:spcPct val="20000"/>
        </a:spcBef>
        <a:spcAft>
          <a:spcPct val="0"/>
        </a:spcAft>
        <a:buChar char="•"/>
        <a:defRPr sz="7700">
          <a:solidFill>
            <a:schemeClr val="tx1"/>
          </a:solidFill>
          <a:latin typeface="+mn-lt"/>
        </a:defRPr>
      </a:lvl3pPr>
      <a:lvl4pPr marL="5167313" indent="-738188" algn="l" defTabSz="2952750" rtl="0" fontAlgn="base">
        <a:spcBef>
          <a:spcPct val="20000"/>
        </a:spcBef>
        <a:spcAft>
          <a:spcPct val="0"/>
        </a:spcAft>
        <a:buChar char="–"/>
        <a:defRPr sz="6500">
          <a:solidFill>
            <a:schemeClr val="tx1"/>
          </a:solidFill>
          <a:latin typeface="+mn-lt"/>
        </a:defRPr>
      </a:lvl4pPr>
      <a:lvl5pPr marL="6642100" indent="-738188" algn="l" defTabSz="2952750" rtl="0" fontAlgn="base">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package" Target="../embeddings/Microsoft_Office_Word_Document2.docx"/><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package" Target="../embeddings/Microsoft_Office_Word_Document1.docx"/><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06328" y="10218821"/>
            <a:ext cx="7000924" cy="23645480"/>
          </a:xfrm>
          <a:prstGeom prst="rect">
            <a:avLst/>
          </a:prstGeom>
          <a:noFill/>
          <a:ln w="9525" algn="ctr">
            <a:noFill/>
            <a:miter lim="800000"/>
            <a:headEnd/>
            <a:tailEnd/>
          </a:ln>
          <a:effectLst/>
        </p:spPr>
        <p:txBody>
          <a:bodyPr wrap="square" lIns="360000" tIns="72000" rIns="360000" bIns="180000" anchor="ctr">
            <a:spAutoFit/>
          </a:bodyPr>
          <a:lstStyle/>
          <a:p>
            <a:r>
              <a:rPr lang="en-GB" sz="3600" b="1" dirty="0" smtClean="0"/>
              <a:t>Introduction</a:t>
            </a:r>
          </a:p>
          <a:p>
            <a:r>
              <a:rPr lang="en-GB" sz="3200" dirty="0" smtClean="0"/>
              <a:t>Women experience distress and heightened anxiety in relation to further diagnostic evaluation of pre-cancerous cell changes of the cervix, putting them at greater risk for pain and complications during the examination. Less is known about the specific variables that contribute to elevated state anxiety and negative affect prior to </a:t>
            </a:r>
            <a:r>
              <a:rPr lang="en-GB" sz="3200" dirty="0" err="1" smtClean="0"/>
              <a:t>colposcopy</a:t>
            </a:r>
            <a:r>
              <a:rPr lang="en-GB" sz="3200" dirty="0" smtClean="0"/>
              <a:t>. Identification of psychosocial factors that predict distress in this patient group can help in the development of more sophisticated interventions to reduce psychological distress. </a:t>
            </a:r>
          </a:p>
          <a:p>
            <a:endParaRPr lang="en-GB" sz="3600" dirty="0" smtClean="0"/>
          </a:p>
          <a:p>
            <a:r>
              <a:rPr lang="en-GB" sz="3600" b="1" dirty="0" smtClean="0"/>
              <a:t>Method </a:t>
            </a:r>
          </a:p>
          <a:p>
            <a:r>
              <a:rPr lang="en-GB" sz="3200" b="1" i="1" dirty="0" smtClean="0"/>
              <a:t>Participants and Design</a:t>
            </a:r>
          </a:p>
          <a:p>
            <a:r>
              <a:rPr lang="en-GB" sz="3200" dirty="0" smtClean="0"/>
              <a:t> Data are presented for 150 first-time </a:t>
            </a:r>
            <a:r>
              <a:rPr lang="en-GB" sz="3200" dirty="0" err="1" smtClean="0"/>
              <a:t>colposcopy</a:t>
            </a:r>
            <a:r>
              <a:rPr lang="en-GB" sz="3200" dirty="0" smtClean="0"/>
              <a:t> patients (</a:t>
            </a:r>
            <a:r>
              <a:rPr lang="en-GB" sz="3200" i="1" dirty="0" smtClean="0"/>
              <a:t>M</a:t>
            </a:r>
            <a:r>
              <a:rPr lang="en-GB" sz="3200" dirty="0" smtClean="0"/>
              <a:t> age = 30.15, </a:t>
            </a:r>
            <a:r>
              <a:rPr lang="en-GB" sz="3200" i="1" dirty="0" smtClean="0"/>
              <a:t>SD</a:t>
            </a:r>
            <a:r>
              <a:rPr lang="en-GB" sz="3200" dirty="0" smtClean="0"/>
              <a:t> = 8.61). A cross-sectional questionnaire design was used, with women assessed prior to their first ever </a:t>
            </a:r>
            <a:r>
              <a:rPr lang="en-GB" sz="3200" dirty="0" err="1" smtClean="0"/>
              <a:t>colposcopy</a:t>
            </a:r>
            <a:r>
              <a:rPr lang="en-GB" sz="3200" dirty="0" smtClean="0"/>
              <a:t> examination</a:t>
            </a:r>
            <a:r>
              <a:rPr lang="en-GB" sz="3500" dirty="0" smtClean="0"/>
              <a:t>.</a:t>
            </a:r>
          </a:p>
          <a:p>
            <a:endParaRPr lang="en-GB" sz="3500" dirty="0" smtClean="0"/>
          </a:p>
          <a:p>
            <a:r>
              <a:rPr lang="en-GB" sz="3200" b="1" i="1" dirty="0" smtClean="0"/>
              <a:t>Measures</a:t>
            </a:r>
          </a:p>
          <a:p>
            <a:pPr>
              <a:buFont typeface="Arial" charset="0"/>
              <a:buChar char="•"/>
            </a:pPr>
            <a:r>
              <a:rPr lang="en-GB" sz="3200" dirty="0" smtClean="0"/>
              <a:t>Demographic information (age, marital status, parity, education) </a:t>
            </a:r>
          </a:p>
          <a:p>
            <a:pPr>
              <a:buFont typeface="Arial" charset="0"/>
              <a:buChar char="•"/>
            </a:pPr>
            <a:r>
              <a:rPr lang="en-GB" sz="3200" dirty="0" smtClean="0"/>
              <a:t>Cervical cancer screening knowledge questionnaire (</a:t>
            </a:r>
            <a:r>
              <a:rPr lang="en-GB" sz="3200" dirty="0" err="1" smtClean="0"/>
              <a:t>Cronbach’s</a:t>
            </a:r>
            <a:r>
              <a:rPr lang="en-GB" sz="3200" dirty="0" smtClean="0"/>
              <a:t> </a:t>
            </a:r>
            <a:r>
              <a:rPr lang="el-GR" sz="3200" dirty="0" smtClean="0"/>
              <a:t>α</a:t>
            </a:r>
            <a:r>
              <a:rPr lang="en-GB" sz="3200" dirty="0" smtClean="0"/>
              <a:t> = .86) </a:t>
            </a:r>
          </a:p>
          <a:p>
            <a:pPr>
              <a:buFont typeface="Arial" charset="0"/>
              <a:buChar char="•"/>
            </a:pPr>
            <a:r>
              <a:rPr lang="en-GB" sz="3200" dirty="0" smtClean="0"/>
              <a:t>State-Trait Anxiety Inventory (State </a:t>
            </a:r>
            <a:r>
              <a:rPr lang="en-GB" sz="3200" dirty="0" err="1" smtClean="0"/>
              <a:t>Cronbach’s</a:t>
            </a:r>
            <a:r>
              <a:rPr lang="en-GB" sz="3200" dirty="0" smtClean="0"/>
              <a:t> </a:t>
            </a:r>
            <a:r>
              <a:rPr lang="el-GR" sz="3200" dirty="0" smtClean="0"/>
              <a:t>α</a:t>
            </a:r>
            <a:r>
              <a:rPr lang="en-GB" sz="3200" dirty="0" smtClean="0"/>
              <a:t> = .93, Trait </a:t>
            </a:r>
            <a:r>
              <a:rPr lang="en-GB" sz="3200" dirty="0" err="1" smtClean="0"/>
              <a:t>Cronbach’s</a:t>
            </a:r>
            <a:r>
              <a:rPr lang="en-GB" sz="3200" dirty="0" smtClean="0"/>
              <a:t> </a:t>
            </a:r>
            <a:r>
              <a:rPr lang="el-GR" sz="3200" dirty="0" smtClean="0"/>
              <a:t>α</a:t>
            </a:r>
            <a:r>
              <a:rPr lang="en-GB" sz="3200" dirty="0" smtClean="0"/>
              <a:t> = .89) </a:t>
            </a:r>
          </a:p>
          <a:p>
            <a:pPr>
              <a:buFont typeface="Arial" charset="0"/>
              <a:buChar char="•"/>
            </a:pPr>
            <a:endParaRPr lang="en-GB" sz="3200" dirty="0" smtClean="0"/>
          </a:p>
          <a:p>
            <a:endParaRPr lang="en-GB" sz="3500" dirty="0" smtClean="0"/>
          </a:p>
          <a:p>
            <a:endParaRPr lang="en-GB" sz="3500" dirty="0" smtClean="0"/>
          </a:p>
          <a:p>
            <a:endParaRPr lang="en-GB" sz="3500" dirty="0" smtClean="0"/>
          </a:p>
          <a:p>
            <a:endParaRPr lang="en-GB" sz="3500" dirty="0" smtClean="0"/>
          </a:p>
          <a:p>
            <a:endParaRPr lang="en-GB" sz="3500" dirty="0" smtClean="0"/>
          </a:p>
          <a:p>
            <a:r>
              <a:rPr lang="en-GB" sz="3500" dirty="0" smtClean="0"/>
              <a:t> </a:t>
            </a:r>
          </a:p>
          <a:p>
            <a:endParaRPr lang="en-GB" sz="3600" dirty="0" smtClean="0"/>
          </a:p>
        </p:txBody>
      </p:sp>
      <p:sp>
        <p:nvSpPr>
          <p:cNvPr id="3075" name="Rectangle 3"/>
          <p:cNvSpPr>
            <a:spLocks noChangeArrowheads="1"/>
          </p:cNvSpPr>
          <p:nvPr/>
        </p:nvSpPr>
        <p:spPr bwMode="auto">
          <a:xfrm>
            <a:off x="306388" y="5635625"/>
            <a:ext cx="20769262" cy="4546600"/>
          </a:xfrm>
          <a:prstGeom prst="rect">
            <a:avLst/>
          </a:prstGeom>
          <a:solidFill>
            <a:srgbClr val="D7F0F0"/>
          </a:solidFill>
          <a:ln w="9525" algn="ctr">
            <a:noFill/>
            <a:miter lim="800000"/>
            <a:headEnd/>
            <a:tailEnd/>
          </a:ln>
          <a:effectLst/>
        </p:spPr>
        <p:txBody>
          <a:bodyPr lIns="360000" tIns="72000" rIns="360000" bIns="180000" anchor="ctr">
            <a:spAutoFit/>
          </a:bodyPr>
          <a:lstStyle/>
          <a:p>
            <a:endParaRPr lang="en-GB"/>
          </a:p>
        </p:txBody>
      </p:sp>
      <p:sp>
        <p:nvSpPr>
          <p:cNvPr id="3076" name="Rectangle 4"/>
          <p:cNvSpPr>
            <a:spLocks noChangeArrowheads="1"/>
          </p:cNvSpPr>
          <p:nvPr/>
        </p:nvSpPr>
        <p:spPr bwMode="auto">
          <a:xfrm>
            <a:off x="7264376" y="28336875"/>
            <a:ext cx="13703300" cy="1943100"/>
          </a:xfrm>
          <a:prstGeom prst="rect">
            <a:avLst/>
          </a:prstGeom>
          <a:noFill/>
          <a:ln w="9525" algn="ctr">
            <a:noFill/>
            <a:miter lim="800000"/>
            <a:headEnd/>
            <a:tailEnd/>
          </a:ln>
          <a:effectLst/>
        </p:spPr>
        <p:txBody>
          <a:bodyPr lIns="360000" tIns="72000" rIns="360000" bIns="180000" anchor="ctr">
            <a:spAutoFit/>
          </a:bodyPr>
          <a:lstStyle/>
          <a:p>
            <a:endParaRPr lang="en-GB"/>
          </a:p>
        </p:txBody>
      </p:sp>
      <p:sp>
        <p:nvSpPr>
          <p:cNvPr id="3077" name="Rectangle 5"/>
          <p:cNvSpPr>
            <a:spLocks noChangeArrowheads="1"/>
          </p:cNvSpPr>
          <p:nvPr/>
        </p:nvSpPr>
        <p:spPr bwMode="auto">
          <a:xfrm>
            <a:off x="7407252" y="10371095"/>
            <a:ext cx="7072362" cy="12934855"/>
          </a:xfrm>
          <a:prstGeom prst="rect">
            <a:avLst/>
          </a:prstGeom>
          <a:noFill/>
          <a:ln w="9525" algn="ctr">
            <a:noFill/>
            <a:miter lim="800000"/>
            <a:headEnd/>
            <a:tailEnd/>
          </a:ln>
          <a:effectLst/>
        </p:spPr>
        <p:txBody>
          <a:bodyPr wrap="square" lIns="360000" tIns="72000" rIns="360000" bIns="180000" anchor="ctr">
            <a:spAutoFit/>
          </a:bodyPr>
          <a:lstStyle/>
          <a:p>
            <a:pPr>
              <a:buFont typeface="Arial" charset="0"/>
              <a:buChar char="•"/>
            </a:pPr>
            <a:r>
              <a:rPr lang="en-GB" sz="3200" dirty="0" smtClean="0"/>
              <a:t>Positive and Negative Affect Schedule (PA </a:t>
            </a:r>
            <a:r>
              <a:rPr lang="en-GB" sz="3200" dirty="0" err="1" smtClean="0"/>
              <a:t>Cronbach’s</a:t>
            </a:r>
            <a:r>
              <a:rPr lang="en-GB" sz="3200" dirty="0" smtClean="0"/>
              <a:t> </a:t>
            </a:r>
            <a:r>
              <a:rPr lang="el-GR" sz="3200" dirty="0" smtClean="0"/>
              <a:t>α</a:t>
            </a:r>
            <a:r>
              <a:rPr lang="en-GB" sz="3200" dirty="0" smtClean="0"/>
              <a:t> = .85, NA </a:t>
            </a:r>
            <a:r>
              <a:rPr lang="en-GB" sz="3200" dirty="0" err="1" smtClean="0"/>
              <a:t>Cronbach’s</a:t>
            </a:r>
            <a:r>
              <a:rPr lang="en-GB" sz="3200" dirty="0" smtClean="0"/>
              <a:t> </a:t>
            </a:r>
            <a:r>
              <a:rPr lang="el-GR" sz="3200" dirty="0" smtClean="0"/>
              <a:t>α</a:t>
            </a:r>
            <a:r>
              <a:rPr lang="en-GB" sz="3200" dirty="0" smtClean="0"/>
              <a:t> = .84)</a:t>
            </a:r>
          </a:p>
          <a:p>
            <a:pPr>
              <a:buFont typeface="Arial" charset="0"/>
              <a:buChar char="•"/>
            </a:pPr>
            <a:r>
              <a:rPr lang="en-GB" sz="3200" dirty="0" smtClean="0"/>
              <a:t>Expectations of pain intensity and pain affect (100mm VAS)</a:t>
            </a:r>
          </a:p>
          <a:p>
            <a:pPr>
              <a:buFont typeface="Arial" charset="0"/>
              <a:buChar char="•"/>
            </a:pPr>
            <a:r>
              <a:rPr lang="en-GB" sz="3200" dirty="0" smtClean="0"/>
              <a:t>Fear of Pain Questionnaire – III (Minor pain </a:t>
            </a:r>
            <a:r>
              <a:rPr lang="en-GB" sz="3200" dirty="0" err="1" smtClean="0"/>
              <a:t>Cronbach’s</a:t>
            </a:r>
            <a:r>
              <a:rPr lang="en-GB" sz="3200" dirty="0" smtClean="0"/>
              <a:t> </a:t>
            </a:r>
            <a:r>
              <a:rPr lang="el-GR" sz="3200" dirty="0" smtClean="0"/>
              <a:t>α</a:t>
            </a:r>
            <a:r>
              <a:rPr lang="en-GB" sz="3200" dirty="0" smtClean="0"/>
              <a:t> = .88, Medical pain </a:t>
            </a:r>
            <a:r>
              <a:rPr lang="en-GB" sz="3200" dirty="0" err="1" smtClean="0"/>
              <a:t>Cronbach’s</a:t>
            </a:r>
            <a:r>
              <a:rPr lang="en-GB" sz="3200" dirty="0" smtClean="0"/>
              <a:t> </a:t>
            </a:r>
            <a:r>
              <a:rPr lang="el-GR" sz="3200" dirty="0" smtClean="0"/>
              <a:t>α</a:t>
            </a:r>
            <a:r>
              <a:rPr lang="en-GB" sz="3200" dirty="0" smtClean="0"/>
              <a:t> = .88) </a:t>
            </a:r>
          </a:p>
          <a:p>
            <a:pPr>
              <a:buFont typeface="Arial" charset="0"/>
              <a:buChar char="•"/>
            </a:pPr>
            <a:r>
              <a:rPr lang="en-GB" sz="3200" dirty="0" smtClean="0"/>
              <a:t>Miller </a:t>
            </a:r>
            <a:r>
              <a:rPr lang="en-GB" sz="3200" dirty="0" err="1" smtClean="0"/>
              <a:t>Behavioral</a:t>
            </a:r>
            <a:r>
              <a:rPr lang="en-GB" sz="3200" dirty="0" smtClean="0"/>
              <a:t> Style Scale (</a:t>
            </a:r>
            <a:r>
              <a:rPr lang="en-GB" sz="3200" dirty="0" err="1" smtClean="0"/>
              <a:t>Cronbach’s</a:t>
            </a:r>
            <a:r>
              <a:rPr lang="en-GB" sz="3200" dirty="0" smtClean="0"/>
              <a:t> </a:t>
            </a:r>
            <a:r>
              <a:rPr lang="el-GR" sz="3200" dirty="0" smtClean="0"/>
              <a:t>α</a:t>
            </a:r>
            <a:r>
              <a:rPr lang="en-GB" sz="3200" dirty="0" smtClean="0"/>
              <a:t> = .68)</a:t>
            </a:r>
          </a:p>
          <a:p>
            <a:endParaRPr lang="en-GB" sz="3600" dirty="0" smtClean="0">
              <a:noFill/>
            </a:endParaRPr>
          </a:p>
          <a:p>
            <a:r>
              <a:rPr lang="en-GB" sz="3600" b="1" dirty="0" smtClean="0"/>
              <a:t>Results </a:t>
            </a:r>
          </a:p>
          <a:p>
            <a:r>
              <a:rPr lang="en-GB" sz="3200" dirty="0" smtClean="0"/>
              <a:t>Data were analysed using a series of hierarchical multiple regression analyses. Socio-demographic variables were entered in step one, followed by individual differences variables at the second step, and situation-specific variables were entered in the third step.  </a:t>
            </a:r>
          </a:p>
          <a:p>
            <a:endParaRPr lang="en-GB" sz="3600" dirty="0" smtClean="0"/>
          </a:p>
          <a:p>
            <a:endParaRPr lang="en-GB" sz="3600" dirty="0" smtClean="0"/>
          </a:p>
          <a:p>
            <a:endParaRPr lang="en-GB" sz="3600" dirty="0" smtClean="0"/>
          </a:p>
          <a:p>
            <a:endParaRPr lang="en-GB" sz="3600" dirty="0" smtClean="0"/>
          </a:p>
        </p:txBody>
      </p:sp>
      <p:sp>
        <p:nvSpPr>
          <p:cNvPr id="3078" name="Rectangle 6"/>
          <p:cNvSpPr>
            <a:spLocks noChangeArrowheads="1"/>
          </p:cNvSpPr>
          <p:nvPr/>
        </p:nvSpPr>
        <p:spPr bwMode="auto">
          <a:xfrm>
            <a:off x="14193862" y="17868767"/>
            <a:ext cx="7192938" cy="11611416"/>
          </a:xfrm>
          <a:prstGeom prst="rect">
            <a:avLst/>
          </a:prstGeom>
          <a:noFill/>
          <a:ln w="9525" algn="ctr">
            <a:noFill/>
            <a:miter lim="800000"/>
            <a:headEnd/>
            <a:tailEnd/>
          </a:ln>
          <a:effectLst/>
        </p:spPr>
        <p:txBody>
          <a:bodyPr wrap="square" lIns="360000" tIns="72000" rIns="360000" bIns="180000" anchor="ctr">
            <a:spAutoFit/>
          </a:bodyPr>
          <a:lstStyle/>
          <a:p>
            <a:r>
              <a:rPr lang="en-GB" sz="3600" b="1" dirty="0" smtClean="0"/>
              <a:t>Discussion and Conclusion </a:t>
            </a:r>
          </a:p>
          <a:p>
            <a:r>
              <a:rPr lang="en-GB" sz="3200" dirty="0" smtClean="0"/>
              <a:t>Women experienced high levels of state anxiety (</a:t>
            </a:r>
            <a:r>
              <a:rPr lang="en-GB" sz="3200" i="1" dirty="0" smtClean="0"/>
              <a:t>M</a:t>
            </a:r>
            <a:r>
              <a:rPr lang="en-GB" sz="3200" dirty="0" smtClean="0"/>
              <a:t> = 45.31, </a:t>
            </a:r>
            <a:r>
              <a:rPr lang="en-GB" sz="3200" i="1" dirty="0" smtClean="0"/>
              <a:t>SD</a:t>
            </a:r>
            <a:r>
              <a:rPr lang="en-GB" sz="3200" dirty="0" smtClean="0"/>
              <a:t> = 12.23) and high levels of negative affect (</a:t>
            </a:r>
            <a:r>
              <a:rPr lang="en-GB" sz="3200" i="1" dirty="0" smtClean="0"/>
              <a:t>M</a:t>
            </a:r>
            <a:r>
              <a:rPr lang="en-GB" sz="3200" dirty="0" smtClean="0"/>
              <a:t> = 18.08, </a:t>
            </a:r>
            <a:r>
              <a:rPr lang="en-GB" sz="3200" i="1" dirty="0" smtClean="0"/>
              <a:t>SD</a:t>
            </a:r>
            <a:r>
              <a:rPr lang="en-GB" sz="3200" dirty="0" smtClean="0"/>
              <a:t> = 6.13). The findings indicated that parity, trait anxiety, fear of minor pain and pain-related expectancies were associated with heightened state anxiety and negative affect. Women who are high trait anxious may represent a particularly vulnerable subgroup of patients. Furthermore, pain-related expectancy independently explained significant variance in pre-</a:t>
            </a:r>
            <a:r>
              <a:rPr lang="en-GB" sz="3200" dirty="0" err="1" smtClean="0"/>
              <a:t>colposcopy</a:t>
            </a:r>
            <a:r>
              <a:rPr lang="en-GB" sz="3200" dirty="0" smtClean="0"/>
              <a:t> state anxiety and NA. Thus, interventions aimed at providing accurate pain-related expectancy may reduce pre-</a:t>
            </a:r>
            <a:r>
              <a:rPr lang="en-GB" sz="3200" dirty="0" err="1" smtClean="0"/>
              <a:t>colposcopy</a:t>
            </a:r>
            <a:r>
              <a:rPr lang="en-GB" sz="3200" dirty="0" smtClean="0"/>
              <a:t> distress. </a:t>
            </a:r>
          </a:p>
          <a:p>
            <a:r>
              <a:rPr lang="en-GB" sz="3600" b="1" dirty="0" smtClean="0"/>
              <a:t> </a:t>
            </a:r>
          </a:p>
          <a:p>
            <a:endParaRPr lang="en-GB" dirty="0"/>
          </a:p>
        </p:txBody>
      </p:sp>
      <p:sp>
        <p:nvSpPr>
          <p:cNvPr id="3079" name="Rectangle 7"/>
          <p:cNvSpPr>
            <a:spLocks noChangeArrowheads="1"/>
          </p:cNvSpPr>
          <p:nvPr/>
        </p:nvSpPr>
        <p:spPr bwMode="auto">
          <a:xfrm>
            <a:off x="8029575" y="13946188"/>
            <a:ext cx="4435475" cy="998537"/>
          </a:xfrm>
          <a:prstGeom prst="rect">
            <a:avLst/>
          </a:prstGeom>
          <a:noFill/>
          <a:ln w="9525">
            <a:noFill/>
            <a:miter lim="800000"/>
            <a:headEnd/>
            <a:tailEnd/>
          </a:ln>
          <a:effectLst/>
        </p:spPr>
        <p:txBody>
          <a:bodyPr lIns="151487" tIns="151487" rIns="151487" bIns="151487"/>
          <a:lstStyle/>
          <a:p>
            <a:pPr defTabSz="2952750"/>
            <a:endParaRPr lang="en-US" altLang="sv-SE" sz="2300" dirty="0">
              <a:solidFill>
                <a:srgbClr val="000000"/>
              </a:solidFill>
              <a:latin typeface="Mundo Sans" pitchFamily="50" charset="0"/>
            </a:endParaRPr>
          </a:p>
        </p:txBody>
      </p:sp>
      <p:sp>
        <p:nvSpPr>
          <p:cNvPr id="3084" name="Rectangle 12"/>
          <p:cNvSpPr>
            <a:spLocks noGrp="1" noChangeArrowheads="1"/>
          </p:cNvSpPr>
          <p:nvPr>
            <p:ph type="title"/>
          </p:nvPr>
        </p:nvSpPr>
        <p:spPr>
          <a:xfrm>
            <a:off x="4405313" y="950913"/>
            <a:ext cx="13476287" cy="1430337"/>
          </a:xfrm>
          <a:noFill/>
          <a:ln/>
        </p:spPr>
        <p:txBody>
          <a:bodyPr lIns="77056" tIns="38518" rIns="77056" bIns="38518" anchor="t"/>
          <a:lstStyle/>
          <a:p>
            <a:pPr defTabSz="11291888"/>
            <a:r>
              <a:rPr lang="en-US" sz="7200" b="1" dirty="0">
                <a:latin typeface="Mundo Sans" pitchFamily="50" charset="0"/>
              </a:rPr>
              <a:t/>
            </a:r>
            <a:br>
              <a:rPr lang="en-US" sz="7200" b="1" dirty="0">
                <a:latin typeface="Mundo Sans" pitchFamily="50" charset="0"/>
              </a:rPr>
            </a:br>
            <a:endParaRPr lang="en-US" sz="3900" baseline="30000" dirty="0">
              <a:latin typeface="Mundo Sans" pitchFamily="50" charset="0"/>
            </a:endParaRPr>
          </a:p>
        </p:txBody>
      </p:sp>
      <p:sp>
        <p:nvSpPr>
          <p:cNvPr id="3086" name="Text Box 14"/>
          <p:cNvSpPr txBox="1">
            <a:spLocks noChangeArrowheads="1"/>
          </p:cNvSpPr>
          <p:nvPr/>
        </p:nvSpPr>
        <p:spPr bwMode="auto">
          <a:xfrm>
            <a:off x="692080" y="5710171"/>
            <a:ext cx="20074078" cy="4400677"/>
          </a:xfrm>
          <a:prstGeom prst="rect">
            <a:avLst/>
          </a:prstGeom>
          <a:noFill/>
          <a:ln w="9525">
            <a:noFill/>
            <a:miter lim="800000"/>
            <a:headEnd/>
            <a:tailEnd/>
          </a:ln>
          <a:effectLst/>
        </p:spPr>
        <p:txBody>
          <a:bodyPr wrap="square" lIns="302975" tIns="30324" rIns="302975" bIns="60593">
            <a:spAutoFit/>
          </a:bodyPr>
          <a:lstStyle/>
          <a:p>
            <a:pPr defTabSz="595313"/>
            <a:r>
              <a:rPr lang="en-US" altLang="sv-SE" sz="3500" dirty="0" smtClean="0">
                <a:latin typeface="+mn-lt"/>
              </a:rPr>
              <a:t>Cervical cancer is a major health issue worldwide, with 500 000 new cases each year (</a:t>
            </a:r>
            <a:r>
              <a:rPr lang="en-US" altLang="sv-SE" sz="3500" dirty="0" err="1" smtClean="0">
                <a:latin typeface="+mn-lt"/>
              </a:rPr>
              <a:t>Parkin</a:t>
            </a:r>
            <a:r>
              <a:rPr lang="en-US" altLang="sv-SE" sz="3500" dirty="0" smtClean="0">
                <a:latin typeface="+mn-lt"/>
              </a:rPr>
              <a:t> et al., 2001). Women who die of cervical cancer lose on average 26 years of life, which is considerably greater than the average years of life lost to breast cancer (18.9 years; Horner et al., 2009). Cervical cancer is one of the few cancers that are preventable through screening, and population-based screening for cervical cancer can reduce incidence and mortality rates of cervical cancer by 80% (</a:t>
            </a:r>
            <a:r>
              <a:rPr lang="en-US" altLang="sv-SE" sz="3500" dirty="0" err="1" smtClean="0">
                <a:latin typeface="+mn-lt"/>
              </a:rPr>
              <a:t>Antilla</a:t>
            </a:r>
            <a:r>
              <a:rPr lang="en-US" altLang="sv-SE" sz="3500" dirty="0" smtClean="0">
                <a:latin typeface="+mn-lt"/>
              </a:rPr>
              <a:t> et al., 2004).  Cytological screening by smear test followed by diagnostic </a:t>
            </a:r>
            <a:r>
              <a:rPr lang="en-US" altLang="sv-SE" sz="3500" dirty="0" err="1" smtClean="0">
                <a:latin typeface="+mn-lt"/>
              </a:rPr>
              <a:t>colposcopy</a:t>
            </a:r>
            <a:r>
              <a:rPr lang="en-US" altLang="sv-SE" sz="3500" dirty="0" smtClean="0">
                <a:latin typeface="+mn-lt"/>
              </a:rPr>
              <a:t> allows for early detection of pre-cancerous lesions and treatment, which may stop the progression from cervical intraepithelial </a:t>
            </a:r>
            <a:r>
              <a:rPr lang="en-US" altLang="sv-SE" sz="3500" dirty="0" err="1" smtClean="0">
                <a:latin typeface="+mn-lt"/>
              </a:rPr>
              <a:t>neoplasia</a:t>
            </a:r>
            <a:r>
              <a:rPr lang="en-US" altLang="sv-SE" sz="3500" dirty="0" smtClean="0">
                <a:latin typeface="+mn-lt"/>
              </a:rPr>
              <a:t> (CIN) to invasive cervical cancer. </a:t>
            </a:r>
            <a:endParaRPr lang="en-US" altLang="sv-SE" sz="3500" dirty="0">
              <a:latin typeface="+mn-lt"/>
            </a:endParaRPr>
          </a:p>
        </p:txBody>
      </p:sp>
      <p:sp>
        <p:nvSpPr>
          <p:cNvPr id="3088" name="Text Box 16"/>
          <p:cNvSpPr txBox="1">
            <a:spLocks noChangeArrowheads="1"/>
          </p:cNvSpPr>
          <p:nvPr/>
        </p:nvSpPr>
        <p:spPr bwMode="auto">
          <a:xfrm>
            <a:off x="539750" y="18453100"/>
            <a:ext cx="5926138" cy="4415301"/>
          </a:xfrm>
          <a:prstGeom prst="rect">
            <a:avLst/>
          </a:prstGeom>
          <a:noFill/>
          <a:ln w="9525">
            <a:noFill/>
            <a:miter lim="800000"/>
            <a:headEnd/>
            <a:tailEnd/>
          </a:ln>
          <a:effectLst/>
        </p:spPr>
        <p:txBody>
          <a:bodyPr lIns="302975" tIns="60593" rIns="302975" bIns="151487">
            <a:spAutoFit/>
          </a:bodyPr>
          <a:lstStyle/>
          <a:p>
            <a:pPr defTabSz="595313">
              <a:spcBef>
                <a:spcPct val="20000"/>
              </a:spcBef>
            </a:pPr>
            <a:endParaRPr lang="en-US" altLang="sv-SE" sz="3900" b="1" smtClean="0">
              <a:solidFill>
                <a:srgbClr val="000000"/>
              </a:solidFill>
              <a:latin typeface="Mundo Sans" pitchFamily="50" charset="0"/>
            </a:endParaRPr>
          </a:p>
          <a:p>
            <a:pPr defTabSz="595313">
              <a:spcBef>
                <a:spcPct val="20000"/>
              </a:spcBef>
            </a:pPr>
            <a:endParaRPr lang="sv-SE" altLang="sv-SE" sz="3900" b="1" smtClean="0">
              <a:solidFill>
                <a:srgbClr val="000000"/>
              </a:solidFill>
              <a:latin typeface="Mundo Sans" pitchFamily="50" charset="0"/>
            </a:endParaRPr>
          </a:p>
          <a:p>
            <a:pPr defTabSz="595313">
              <a:spcBef>
                <a:spcPct val="20000"/>
              </a:spcBef>
            </a:pPr>
            <a:endParaRPr lang="sv-SE" altLang="sv-SE" sz="3900" b="1" smtClean="0">
              <a:solidFill>
                <a:srgbClr val="000000"/>
              </a:solidFill>
              <a:latin typeface="Mundo Sans" pitchFamily="50" charset="0"/>
            </a:endParaRPr>
          </a:p>
          <a:p>
            <a:pPr defTabSz="595313">
              <a:spcBef>
                <a:spcPct val="20000"/>
              </a:spcBef>
            </a:pPr>
            <a:endParaRPr lang="sv-SE" altLang="sv-SE" sz="3900" b="1" smtClean="0">
              <a:solidFill>
                <a:srgbClr val="000000"/>
              </a:solidFill>
              <a:latin typeface="Mundo Sans" pitchFamily="50" charset="0"/>
            </a:endParaRPr>
          </a:p>
          <a:p>
            <a:pPr defTabSz="595313">
              <a:spcBef>
                <a:spcPct val="20000"/>
              </a:spcBef>
            </a:pPr>
            <a:endParaRPr lang="en-IE" sz="3900" smtClean="0">
              <a:solidFill>
                <a:srgbClr val="000000"/>
              </a:solidFill>
              <a:latin typeface="Mundo Sans" pitchFamily="50" charset="0"/>
            </a:endParaRPr>
          </a:p>
          <a:p>
            <a:pPr defTabSz="595313">
              <a:spcBef>
                <a:spcPct val="20000"/>
              </a:spcBef>
            </a:pPr>
            <a:endParaRPr lang="en-US" sz="3900" dirty="0">
              <a:solidFill>
                <a:srgbClr val="000000"/>
              </a:solidFill>
              <a:latin typeface="Mundo Sans" pitchFamily="50" charset="0"/>
            </a:endParaRPr>
          </a:p>
        </p:txBody>
      </p:sp>
      <p:sp>
        <p:nvSpPr>
          <p:cNvPr id="3090" name="Text Box 18"/>
          <p:cNvSpPr txBox="1">
            <a:spLocks noChangeArrowheads="1"/>
          </p:cNvSpPr>
          <p:nvPr/>
        </p:nvSpPr>
        <p:spPr bwMode="auto">
          <a:xfrm>
            <a:off x="14654213" y="10531475"/>
            <a:ext cx="5984875" cy="1692062"/>
          </a:xfrm>
          <a:prstGeom prst="rect">
            <a:avLst/>
          </a:prstGeom>
          <a:noFill/>
          <a:ln w="9525">
            <a:noFill/>
            <a:miter lim="800000"/>
            <a:headEnd/>
            <a:tailEnd/>
          </a:ln>
          <a:effectLst/>
        </p:spPr>
        <p:txBody>
          <a:bodyPr lIns="302975" tIns="60609" rIns="302975" bIns="60609">
            <a:spAutoFit/>
          </a:bodyPr>
          <a:lstStyle/>
          <a:p>
            <a:pPr defTabSz="595313">
              <a:spcBef>
                <a:spcPct val="20000"/>
              </a:spcBef>
            </a:pPr>
            <a:endParaRPr lang="sv-SE" altLang="sv-SE" sz="3000" dirty="0">
              <a:latin typeface="Mundo Sans" pitchFamily="50" charset="0"/>
            </a:endParaRPr>
          </a:p>
          <a:p>
            <a:pPr defTabSz="595313">
              <a:spcBef>
                <a:spcPct val="20000"/>
              </a:spcBef>
            </a:pPr>
            <a:endParaRPr lang="en-US" altLang="sv-SE" sz="3000" dirty="0">
              <a:latin typeface="Mundo Sans" pitchFamily="50" charset="0"/>
            </a:endParaRPr>
          </a:p>
          <a:p>
            <a:pPr defTabSz="595313">
              <a:spcBef>
                <a:spcPct val="20000"/>
              </a:spcBef>
            </a:pPr>
            <a:endParaRPr lang="en-US" sz="3000" dirty="0">
              <a:latin typeface="Mundo Sans" pitchFamily="50" charset="0"/>
            </a:endParaRPr>
          </a:p>
        </p:txBody>
      </p:sp>
      <p:sp>
        <p:nvSpPr>
          <p:cNvPr id="3091" name="Rectangle 19"/>
          <p:cNvSpPr>
            <a:spLocks noChangeArrowheads="1"/>
          </p:cNvSpPr>
          <p:nvPr/>
        </p:nvSpPr>
        <p:spPr bwMode="auto">
          <a:xfrm>
            <a:off x="14628813" y="20166013"/>
            <a:ext cx="5961062" cy="4357687"/>
          </a:xfrm>
          <a:prstGeom prst="rect">
            <a:avLst/>
          </a:prstGeom>
          <a:noFill/>
          <a:ln w="9525">
            <a:noFill/>
            <a:miter lim="800000"/>
            <a:headEnd/>
            <a:tailEnd/>
          </a:ln>
          <a:effectLst/>
        </p:spPr>
        <p:txBody>
          <a:bodyPr lIns="294290" tIns="147135" rIns="294290" bIns="147135"/>
          <a:lstStyle/>
          <a:p>
            <a:pPr defTabSz="2952750">
              <a:spcBef>
                <a:spcPct val="20000"/>
              </a:spcBef>
            </a:pPr>
            <a:endParaRPr lang="en-US" altLang="sv-SE" sz="2900">
              <a:solidFill>
                <a:srgbClr val="000000"/>
              </a:solidFill>
              <a:latin typeface="Mundo Sans" pitchFamily="50" charset="0"/>
            </a:endParaRPr>
          </a:p>
        </p:txBody>
      </p:sp>
      <p:sp>
        <p:nvSpPr>
          <p:cNvPr id="3092" name="Rectangle 20"/>
          <p:cNvSpPr>
            <a:spLocks noChangeArrowheads="1"/>
          </p:cNvSpPr>
          <p:nvPr/>
        </p:nvSpPr>
        <p:spPr bwMode="auto">
          <a:xfrm>
            <a:off x="14703425" y="12911138"/>
            <a:ext cx="6589713" cy="993775"/>
          </a:xfrm>
          <a:prstGeom prst="rect">
            <a:avLst/>
          </a:prstGeom>
          <a:noFill/>
          <a:ln w="9525">
            <a:noFill/>
            <a:miter lim="800000"/>
            <a:headEnd/>
            <a:tailEnd/>
          </a:ln>
          <a:effectLst/>
        </p:spPr>
        <p:txBody>
          <a:bodyPr lIns="303075" tIns="151533" rIns="303075" bIns="151533"/>
          <a:lstStyle/>
          <a:p>
            <a:pPr defTabSz="2952750">
              <a:spcBef>
                <a:spcPct val="20000"/>
              </a:spcBef>
            </a:pPr>
            <a:endParaRPr lang="en-US" altLang="sv-SE" sz="2300">
              <a:solidFill>
                <a:srgbClr val="000000"/>
              </a:solidFill>
              <a:latin typeface="Mundo Sans" pitchFamily="50" charset="0"/>
            </a:endParaRPr>
          </a:p>
        </p:txBody>
      </p:sp>
      <p:sp>
        <p:nvSpPr>
          <p:cNvPr id="3093" name="Text Box 21"/>
          <p:cNvSpPr txBox="1">
            <a:spLocks noChangeArrowheads="1"/>
          </p:cNvSpPr>
          <p:nvPr/>
        </p:nvSpPr>
        <p:spPr bwMode="auto">
          <a:xfrm>
            <a:off x="4049666" y="3995659"/>
            <a:ext cx="15217775" cy="1297731"/>
          </a:xfrm>
          <a:prstGeom prst="rect">
            <a:avLst/>
          </a:prstGeom>
          <a:noFill/>
          <a:ln w="9525" algn="ctr">
            <a:noFill/>
            <a:miter lim="800000"/>
            <a:headEnd/>
            <a:tailEnd/>
          </a:ln>
          <a:effectLst/>
        </p:spPr>
        <p:txBody>
          <a:bodyPr lIns="303269" tIns="60648" rIns="303269" bIns="151636">
            <a:spAutoFit/>
          </a:bodyPr>
          <a:lstStyle/>
          <a:p>
            <a:pPr algn="ctr" defTabSz="595313">
              <a:spcBef>
                <a:spcPct val="20000"/>
              </a:spcBef>
            </a:pPr>
            <a:r>
              <a:rPr lang="en-US" sz="3200" dirty="0" smtClean="0">
                <a:latin typeface="+mj-lt"/>
              </a:rPr>
              <a:t>Susanna Kola &amp; Jane C. Walsh </a:t>
            </a:r>
          </a:p>
          <a:p>
            <a:pPr algn="ctr" defTabSz="595313">
              <a:spcBef>
                <a:spcPct val="20000"/>
              </a:spcBef>
            </a:pPr>
            <a:r>
              <a:rPr lang="en-US" sz="3200" dirty="0" smtClean="0">
                <a:latin typeface="+mj-lt"/>
              </a:rPr>
              <a:t>School of Psychology, National University of Ireland, Galway</a:t>
            </a:r>
            <a:endParaRPr lang="en-US" sz="3200" baseline="30000" dirty="0">
              <a:latin typeface="+mj-lt"/>
            </a:endParaRPr>
          </a:p>
        </p:txBody>
      </p:sp>
      <p:sp>
        <p:nvSpPr>
          <p:cNvPr id="3095" name="Text Box 23"/>
          <p:cNvSpPr txBox="1">
            <a:spLocks noChangeArrowheads="1"/>
          </p:cNvSpPr>
          <p:nvPr/>
        </p:nvSpPr>
        <p:spPr bwMode="auto">
          <a:xfrm>
            <a:off x="7478690" y="28427455"/>
            <a:ext cx="12571412" cy="1451964"/>
          </a:xfrm>
          <a:prstGeom prst="rect">
            <a:avLst/>
          </a:prstGeom>
          <a:solidFill>
            <a:schemeClr val="accent5">
              <a:lumMod val="90000"/>
            </a:schemeClr>
          </a:solidFill>
          <a:ln w="9525" algn="ctr">
            <a:noFill/>
            <a:miter lim="800000"/>
            <a:headEnd/>
            <a:tailEnd/>
          </a:ln>
          <a:effectLst/>
        </p:spPr>
        <p:txBody>
          <a:bodyPr lIns="60593" tIns="60593" rIns="60593" bIns="60593">
            <a:spAutoFit/>
          </a:bodyPr>
          <a:lstStyle/>
          <a:p>
            <a:pPr algn="ctr" defTabSz="595313">
              <a:spcBef>
                <a:spcPct val="20000"/>
              </a:spcBef>
            </a:pPr>
            <a:r>
              <a:rPr lang="en-IE" altLang="sv-SE" sz="2700" dirty="0">
                <a:solidFill>
                  <a:srgbClr val="000000"/>
                </a:solidFill>
                <a:latin typeface="+mn-lt"/>
              </a:rPr>
              <a:t>For </a:t>
            </a:r>
            <a:r>
              <a:rPr lang="sv-SE" altLang="sv-SE" sz="2700" dirty="0">
                <a:solidFill>
                  <a:srgbClr val="000000"/>
                </a:solidFill>
                <a:latin typeface="+mn-lt"/>
              </a:rPr>
              <a:t>additional information about this study, please contact </a:t>
            </a:r>
            <a:r>
              <a:rPr lang="sv-SE" altLang="sv-SE" sz="2700" dirty="0" smtClean="0">
                <a:solidFill>
                  <a:srgbClr val="000000"/>
                </a:solidFill>
                <a:latin typeface="+mn-lt"/>
              </a:rPr>
              <a:t>Susanna </a:t>
            </a:r>
            <a:r>
              <a:rPr lang="sv-SE" altLang="sv-SE" sz="2700" dirty="0">
                <a:solidFill>
                  <a:srgbClr val="000000"/>
                </a:solidFill>
                <a:latin typeface="+mn-lt"/>
              </a:rPr>
              <a:t>Kola, Department of </a:t>
            </a:r>
            <a:r>
              <a:rPr lang="sv-SE" altLang="sv-SE" sz="2700" dirty="0" smtClean="0">
                <a:solidFill>
                  <a:srgbClr val="000000"/>
                </a:solidFill>
                <a:latin typeface="+mn-lt"/>
              </a:rPr>
              <a:t>Behavioural and Social Sciences, University of Huddersfield. </a:t>
            </a:r>
            <a:endParaRPr lang="sv-SE" altLang="sv-SE" sz="2700" dirty="0">
              <a:solidFill>
                <a:srgbClr val="000000"/>
              </a:solidFill>
              <a:latin typeface="+mn-lt"/>
            </a:endParaRPr>
          </a:p>
          <a:p>
            <a:pPr algn="ctr" defTabSz="595313">
              <a:spcBef>
                <a:spcPct val="20000"/>
              </a:spcBef>
            </a:pPr>
            <a:r>
              <a:rPr lang="sv-SE" altLang="sv-SE" sz="2700" dirty="0">
                <a:solidFill>
                  <a:srgbClr val="000000"/>
                </a:solidFill>
                <a:latin typeface="+mn-lt"/>
              </a:rPr>
              <a:t>Email: </a:t>
            </a:r>
            <a:r>
              <a:rPr lang="sv-SE" altLang="sv-SE" sz="2700" dirty="0" smtClean="0">
                <a:solidFill>
                  <a:srgbClr val="000000"/>
                </a:solidFill>
                <a:latin typeface="+mn-lt"/>
              </a:rPr>
              <a:t>s.kola@hud.ac.uk</a:t>
            </a:r>
            <a:endParaRPr lang="en-US" altLang="sv-SE" sz="2700" dirty="0">
              <a:solidFill>
                <a:srgbClr val="000000"/>
              </a:solidFill>
              <a:latin typeface="+mn-lt"/>
            </a:endParaRPr>
          </a:p>
        </p:txBody>
      </p:sp>
      <p:sp>
        <p:nvSpPr>
          <p:cNvPr id="3096" name="Text Box 24"/>
          <p:cNvSpPr txBox="1">
            <a:spLocks noChangeArrowheads="1"/>
          </p:cNvSpPr>
          <p:nvPr/>
        </p:nvSpPr>
        <p:spPr bwMode="auto">
          <a:xfrm>
            <a:off x="7835880" y="17140251"/>
            <a:ext cx="5926137" cy="1950011"/>
          </a:xfrm>
          <a:prstGeom prst="rect">
            <a:avLst/>
          </a:prstGeom>
          <a:noFill/>
          <a:ln w="9525">
            <a:noFill/>
            <a:miter lim="800000"/>
            <a:headEnd/>
            <a:tailEnd/>
          </a:ln>
          <a:effectLst/>
        </p:spPr>
        <p:txBody>
          <a:bodyPr lIns="302975" tIns="60593" rIns="302975" bIns="151487">
            <a:spAutoFit/>
          </a:bodyPr>
          <a:lstStyle/>
          <a:p>
            <a:pPr defTabSz="595313">
              <a:spcBef>
                <a:spcPct val="20000"/>
              </a:spcBef>
              <a:buFontTx/>
              <a:buChar char="•"/>
            </a:pPr>
            <a:endParaRPr lang="en-IE" sz="3000" dirty="0">
              <a:solidFill>
                <a:srgbClr val="000000"/>
              </a:solidFill>
              <a:latin typeface="Mundo Sans" pitchFamily="50" charset="0"/>
            </a:endParaRPr>
          </a:p>
          <a:p>
            <a:pPr defTabSz="595313">
              <a:spcBef>
                <a:spcPct val="20000"/>
              </a:spcBef>
            </a:pPr>
            <a:endParaRPr lang="en-IE" sz="3000" dirty="0">
              <a:solidFill>
                <a:srgbClr val="000000"/>
              </a:solidFill>
              <a:latin typeface="Mundo Sans" pitchFamily="50" charset="0"/>
            </a:endParaRPr>
          </a:p>
          <a:p>
            <a:pPr defTabSz="595313">
              <a:spcBef>
                <a:spcPct val="20000"/>
              </a:spcBef>
            </a:pPr>
            <a:endParaRPr lang="en-US" sz="3900" dirty="0">
              <a:solidFill>
                <a:srgbClr val="000000"/>
              </a:solidFill>
              <a:latin typeface="Mundo Sans" pitchFamily="50" charset="0"/>
            </a:endParaRPr>
          </a:p>
        </p:txBody>
      </p:sp>
      <p:sp>
        <p:nvSpPr>
          <p:cNvPr id="3098" name="Rectangle 26"/>
          <p:cNvSpPr>
            <a:spLocks noChangeArrowheads="1"/>
          </p:cNvSpPr>
          <p:nvPr/>
        </p:nvSpPr>
        <p:spPr bwMode="auto">
          <a:xfrm>
            <a:off x="682625" y="26563638"/>
            <a:ext cx="4841875" cy="998537"/>
          </a:xfrm>
          <a:prstGeom prst="rect">
            <a:avLst/>
          </a:prstGeom>
          <a:noFill/>
          <a:ln w="9525">
            <a:noFill/>
            <a:miter lim="800000"/>
            <a:headEnd/>
            <a:tailEnd/>
          </a:ln>
          <a:effectLst/>
        </p:spPr>
        <p:txBody>
          <a:bodyPr lIns="303075" tIns="151533" rIns="303075" bIns="151533"/>
          <a:lstStyle/>
          <a:p>
            <a:pPr defTabSz="2952750"/>
            <a:r>
              <a:rPr lang="en-US" sz="2300">
                <a:solidFill>
                  <a:srgbClr val="000000"/>
                </a:solidFill>
                <a:latin typeface="Mundo Sans" pitchFamily="50" charset="0"/>
              </a:rPr>
              <a:t>	</a:t>
            </a:r>
          </a:p>
          <a:p>
            <a:pPr defTabSz="2952750"/>
            <a:endParaRPr lang="en-US" altLang="sv-SE" sz="2300">
              <a:solidFill>
                <a:srgbClr val="000000"/>
              </a:solidFill>
              <a:latin typeface="Mundo Sans" pitchFamily="50" charset="0"/>
            </a:endParaRPr>
          </a:p>
        </p:txBody>
      </p:sp>
      <p:sp>
        <p:nvSpPr>
          <p:cNvPr id="3099" name="Rectangle 27"/>
          <p:cNvSpPr>
            <a:spLocks noChangeArrowheads="1"/>
          </p:cNvSpPr>
          <p:nvPr/>
        </p:nvSpPr>
        <p:spPr bwMode="auto">
          <a:xfrm>
            <a:off x="8015288" y="17873663"/>
            <a:ext cx="4430712" cy="993775"/>
          </a:xfrm>
          <a:prstGeom prst="rect">
            <a:avLst/>
          </a:prstGeom>
          <a:noFill/>
          <a:ln w="9525">
            <a:noFill/>
            <a:miter lim="800000"/>
            <a:headEnd/>
            <a:tailEnd/>
          </a:ln>
          <a:effectLst/>
        </p:spPr>
        <p:txBody>
          <a:bodyPr lIns="151487" tIns="151487" rIns="151487" bIns="151487"/>
          <a:lstStyle/>
          <a:p>
            <a:pPr defTabSz="2952750"/>
            <a:endParaRPr lang="en-US" altLang="sv-SE" sz="2300">
              <a:solidFill>
                <a:srgbClr val="000000"/>
              </a:solidFill>
              <a:latin typeface="Mundo Sans" pitchFamily="50" charset="0"/>
            </a:endParaRPr>
          </a:p>
        </p:txBody>
      </p:sp>
      <p:pic>
        <p:nvPicPr>
          <p:cNvPr id="3118" name="Picture 46" descr="hse_logo"/>
          <p:cNvPicPr>
            <a:picLocks noChangeAspect="1" noChangeArrowheads="1"/>
          </p:cNvPicPr>
          <p:nvPr/>
        </p:nvPicPr>
        <p:blipFill>
          <a:blip r:embed="rId4" cstate="print"/>
          <a:srcRect/>
          <a:stretch>
            <a:fillRect/>
          </a:stretch>
        </p:blipFill>
        <p:spPr bwMode="auto">
          <a:xfrm>
            <a:off x="17894300" y="450850"/>
            <a:ext cx="2871788" cy="1655763"/>
          </a:xfrm>
          <a:prstGeom prst="rect">
            <a:avLst/>
          </a:prstGeom>
          <a:noFill/>
        </p:spPr>
      </p:pic>
      <p:sp>
        <p:nvSpPr>
          <p:cNvPr id="27" name="TextBox 26"/>
          <p:cNvSpPr txBox="1"/>
          <p:nvPr/>
        </p:nvSpPr>
        <p:spPr>
          <a:xfrm>
            <a:off x="5549864" y="1423891"/>
            <a:ext cx="11930146" cy="2123658"/>
          </a:xfrm>
          <a:prstGeom prst="rect">
            <a:avLst/>
          </a:prstGeom>
          <a:noFill/>
        </p:spPr>
        <p:txBody>
          <a:bodyPr wrap="square" rtlCol="0">
            <a:spAutoFit/>
          </a:bodyPr>
          <a:lstStyle/>
          <a:p>
            <a:pPr algn="ctr"/>
            <a:r>
              <a:rPr lang="en-GB" sz="4400" dirty="0" smtClean="0"/>
              <a:t>Trait anxiety and pain-related expectancy predict pre-procedural state anxiety and negative affect in first time </a:t>
            </a:r>
            <a:r>
              <a:rPr lang="en-GB" sz="4400" dirty="0" err="1" smtClean="0"/>
              <a:t>colposcopy</a:t>
            </a:r>
            <a:r>
              <a:rPr lang="en-GB" sz="4400" dirty="0" smtClean="0"/>
              <a:t> patients </a:t>
            </a:r>
            <a:endParaRPr lang="en-GB" sz="4400" dirty="0"/>
          </a:p>
        </p:txBody>
      </p:sp>
      <p:pic>
        <p:nvPicPr>
          <p:cNvPr id="28" name="Picture 27" descr="logo NUIG.png"/>
          <p:cNvPicPr>
            <a:picLocks noChangeAspect="1"/>
          </p:cNvPicPr>
          <p:nvPr/>
        </p:nvPicPr>
        <p:blipFill>
          <a:blip r:embed="rId5" cstate="print"/>
          <a:stretch>
            <a:fillRect/>
          </a:stretch>
        </p:blipFill>
        <p:spPr>
          <a:xfrm>
            <a:off x="406328" y="566635"/>
            <a:ext cx="4956789" cy="1408176"/>
          </a:xfrm>
          <a:prstGeom prst="rect">
            <a:avLst/>
          </a:prstGeom>
        </p:spPr>
      </p:pic>
      <p:graphicFrame>
        <p:nvGraphicFramePr>
          <p:cNvPr id="25" name="Object 24"/>
          <p:cNvGraphicFramePr>
            <a:graphicFrameLocks noChangeAspect="1"/>
          </p:cNvGraphicFramePr>
          <p:nvPr/>
        </p:nvGraphicFramePr>
        <p:xfrm>
          <a:off x="7693004" y="21283655"/>
          <a:ext cx="6294438" cy="7226300"/>
        </p:xfrm>
        <a:graphic>
          <a:graphicData uri="http://schemas.openxmlformats.org/presentationml/2006/ole">
            <p:oleObj spid="_x0000_s3082" name="Document" r:id="rId6" imgW="5886333" imgH="6758845" progId="Word.Document.12">
              <p:embed/>
            </p:oleObj>
          </a:graphicData>
        </a:graphic>
      </p:graphicFrame>
      <p:graphicFrame>
        <p:nvGraphicFramePr>
          <p:cNvPr id="26" name="Object 25"/>
          <p:cNvGraphicFramePr>
            <a:graphicFrameLocks noChangeAspect="1"/>
          </p:cNvGraphicFramePr>
          <p:nvPr/>
        </p:nvGraphicFramePr>
        <p:xfrm>
          <a:off x="14693928" y="10567955"/>
          <a:ext cx="6064250" cy="7013574"/>
        </p:xfrm>
        <a:graphic>
          <a:graphicData uri="http://schemas.openxmlformats.org/presentationml/2006/ole">
            <p:oleObj spid="_x0000_s3083" name="Document" r:id="rId7" imgW="5886333" imgH="7016880"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TotalTime>
  <Words>572</Words>
  <Application>Microsoft Office PowerPoint</Application>
  <PresentationFormat>Custom</PresentationFormat>
  <Paragraphs>45</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Document</vt:lpstr>
      <vt:lpstr> </vt:lpstr>
    </vt:vector>
  </TitlesOfParts>
  <Company>NUI, Galway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and visual distraction to reduce anxiety in patients undergoing flexible sigmoidoscopy </dc:title>
  <dc:creator>User</dc:creator>
  <cp:lastModifiedBy>Cherry Edmunds</cp:lastModifiedBy>
  <cp:revision>105</cp:revision>
  <dcterms:created xsi:type="dcterms:W3CDTF">2005-11-03T10:15:20Z</dcterms:created>
  <dcterms:modified xsi:type="dcterms:W3CDTF">2011-03-04T13:30:36Z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