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60" r:id="rId4"/>
    <p:sldId id="261" r:id="rId5"/>
    <p:sldId id="263" r:id="rId6"/>
    <p:sldId id="264" r:id="rId7"/>
    <p:sldId id="274" r:id="rId8"/>
    <p:sldId id="275" r:id="rId9"/>
    <p:sldId id="265" r:id="rId10"/>
    <p:sldId id="276" r:id="rId11"/>
    <p:sldId id="266" r:id="rId12"/>
    <p:sldId id="267" r:id="rId13"/>
    <p:sldId id="269" r:id="rId14"/>
    <p:sldId id="273" r:id="rId15"/>
    <p:sldId id="270"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E05698"/>
    <a:srgbClr val="EB91BC"/>
    <a:srgbClr val="DB3D88"/>
    <a:srgbClr val="B12166"/>
    <a:srgbClr val="EC46C1"/>
    <a:srgbClr val="DA16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1889-D6E5-47B6-A357-AFEEF602378D}" type="datetimeFigureOut">
              <a:rPr lang="en-GB" smtClean="0"/>
              <a:t>04/11/2017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99494-8D82-4058-9757-2C84C97C02CE}" type="slidenum">
              <a:rPr lang="en-GB" smtClean="0"/>
              <a:t>‹#›</a:t>
            </a:fld>
            <a:endParaRPr lang="en-GB"/>
          </a:p>
        </p:txBody>
      </p:sp>
    </p:spTree>
    <p:extLst>
      <p:ext uri="{BB962C8B-B14F-4D97-AF65-F5344CB8AC3E}">
        <p14:creationId xmlns:p14="http://schemas.microsoft.com/office/powerpoint/2010/main" val="27651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08F58B-8110-471A-8C39-32526D9BBC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85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difference between the two types is that the first, intentionality of acts, engages with an already constructed world of objects, whilst operative intentionality brings this inner world into existence in the first place. Intentionality of acts reflects the organism’s purposeful engagement with the world as this is expressed in different behaviours and interactions. Operative intentionality creates the horizon for intentional acts, it is unconscious and expresses our very basic, primordial, existential drives (</a:t>
            </a:r>
            <a:r>
              <a:rPr lang="en-GB" sz="1000" dirty="0" err="1"/>
              <a:t>Papadopoulou</a:t>
            </a:r>
            <a:r>
              <a:rPr lang="en-GB" sz="1000" dirty="0"/>
              <a:t> &amp; Birch, 2009).</a:t>
            </a:r>
          </a:p>
          <a:p>
            <a:endParaRPr lang="en-GB" sz="1000" dirty="0"/>
          </a:p>
          <a:p>
            <a:r>
              <a:rPr lang="en-GB" sz="1000" dirty="0"/>
              <a:t>Through their intentional acts they experience their everyday settings and thus receive information about their world, others, their roles and functions, the use of objects, the meanings of behaviours, morality, values and, generally, ways of being in their world. At the same time children constantly Ecology of role play 579 try to make sense of and position themselves in their world in relation to others. This </a:t>
            </a:r>
            <a:r>
              <a:rPr lang="en-GB" sz="1000" dirty="0" err="1"/>
              <a:t>autopoietic</a:t>
            </a:r>
            <a:r>
              <a:rPr lang="en-GB" sz="1000" dirty="0"/>
              <a:t> process makes their adaptation to the environment possible.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408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A41466E-D5E8-455E-9754-32351C789EAF}" type="slidenum">
              <a:rPr lang="en-GB" smtClean="0"/>
              <a:t>12</a:t>
            </a:fld>
            <a:endParaRPr lang="en-GB"/>
          </a:p>
        </p:txBody>
      </p:sp>
    </p:spTree>
    <p:extLst>
      <p:ext uri="{BB962C8B-B14F-4D97-AF65-F5344CB8AC3E}">
        <p14:creationId xmlns:p14="http://schemas.microsoft.com/office/powerpoint/2010/main" val="41471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325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941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211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different ways of accessing stories. Online for </a:t>
            </a:r>
            <a:r>
              <a:rPr lang="en-GB" dirty="0" err="1"/>
              <a:t>Digiducks</a:t>
            </a:r>
            <a:r>
              <a:rPr lang="en-GB" dirty="0"/>
              <a:t> big decision, PDF and interactive app. </a:t>
            </a:r>
          </a:p>
          <a:p>
            <a:r>
              <a:rPr lang="en-GB" dirty="0"/>
              <a:t>Penguin pig – </a:t>
            </a:r>
            <a:r>
              <a:rPr lang="en-GB" dirty="0" err="1"/>
              <a:t>i</a:t>
            </a:r>
            <a:r>
              <a:rPr lang="en-GB" dirty="0"/>
              <a:t> bookstore</a:t>
            </a:r>
          </a:p>
          <a:p>
            <a:r>
              <a:rPr lang="en-GB" dirty="0"/>
              <a:t>Webster’s email – kindle edition</a:t>
            </a:r>
          </a:p>
          <a:p>
            <a:r>
              <a:rPr lang="en-GB" dirty="0"/>
              <a:t>Chicken Clicking – kindle edition</a:t>
            </a:r>
          </a:p>
          <a:p>
            <a:r>
              <a:rPr lang="en-GB" dirty="0"/>
              <a:t>Dot PDF available</a:t>
            </a:r>
          </a:p>
          <a:p>
            <a:endParaRPr lang="en-GB" dirty="0"/>
          </a:p>
          <a:p>
            <a:r>
              <a:rPr lang="en-GB" dirty="0"/>
              <a:t>Do I produce my own book?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183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different ways of accessing stories. Online for </a:t>
            </a:r>
            <a:r>
              <a:rPr lang="en-GB" dirty="0" err="1"/>
              <a:t>Digiducks</a:t>
            </a:r>
            <a:r>
              <a:rPr lang="en-GB" dirty="0"/>
              <a:t> big decision, PDF and interactive app. </a:t>
            </a:r>
          </a:p>
          <a:p>
            <a:r>
              <a:rPr lang="en-GB" dirty="0"/>
              <a:t>Penguin pig – </a:t>
            </a:r>
            <a:r>
              <a:rPr lang="en-GB" dirty="0" err="1"/>
              <a:t>i</a:t>
            </a:r>
            <a:r>
              <a:rPr lang="en-GB" dirty="0"/>
              <a:t> bookstore</a:t>
            </a:r>
          </a:p>
          <a:p>
            <a:r>
              <a:rPr lang="en-GB" dirty="0"/>
              <a:t>Webster’s email – kindle edition</a:t>
            </a:r>
          </a:p>
          <a:p>
            <a:r>
              <a:rPr lang="en-GB" dirty="0"/>
              <a:t>Chicken Clicking – kindle edition</a:t>
            </a:r>
          </a:p>
          <a:p>
            <a:r>
              <a:rPr lang="en-GB" dirty="0"/>
              <a:t>Dot PDF available</a:t>
            </a:r>
          </a:p>
          <a:p>
            <a:endParaRPr lang="en-GB" dirty="0"/>
          </a:p>
          <a:p>
            <a:r>
              <a:rPr lang="en-GB" dirty="0"/>
              <a:t>Do I produce my own book?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590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different ways of accessing stories. Online for </a:t>
            </a:r>
            <a:r>
              <a:rPr lang="en-GB" dirty="0" err="1"/>
              <a:t>Digiducks</a:t>
            </a:r>
            <a:r>
              <a:rPr lang="en-GB" dirty="0"/>
              <a:t> big decision, PDF and interactive app. </a:t>
            </a:r>
          </a:p>
          <a:p>
            <a:r>
              <a:rPr lang="en-GB" dirty="0"/>
              <a:t>Penguin pig – </a:t>
            </a:r>
            <a:r>
              <a:rPr lang="en-GB" dirty="0" err="1"/>
              <a:t>i</a:t>
            </a:r>
            <a:r>
              <a:rPr lang="en-GB" dirty="0"/>
              <a:t> bookstore</a:t>
            </a:r>
          </a:p>
          <a:p>
            <a:r>
              <a:rPr lang="en-GB" dirty="0"/>
              <a:t>Webster’s email – kindle edition</a:t>
            </a:r>
          </a:p>
          <a:p>
            <a:r>
              <a:rPr lang="en-GB" dirty="0"/>
              <a:t>Chicken Clicking – kindle edition</a:t>
            </a:r>
          </a:p>
          <a:p>
            <a:r>
              <a:rPr lang="en-GB" dirty="0"/>
              <a:t>Dot PDF available</a:t>
            </a:r>
          </a:p>
          <a:p>
            <a:endParaRPr lang="en-GB" dirty="0"/>
          </a:p>
          <a:p>
            <a:r>
              <a:rPr lang="en-GB" dirty="0"/>
              <a:t>Do I produce my own book?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5548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highly</a:t>
            </a:r>
            <a:r>
              <a:rPr lang="en-GB" baseline="0" dirty="0"/>
              <a:t> complex interactive world and a developing individual, agency and expression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137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highly</a:t>
            </a:r>
            <a:r>
              <a:rPr lang="en-GB" baseline="0" dirty="0"/>
              <a:t> complex interactive world and a developing individual, agency and expression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406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2685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181139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1" y="258764"/>
            <a:ext cx="2747433"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2" y="258764"/>
            <a:ext cx="8045449"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63610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5D5365-A0CD-4892-BE67-ECD6066874D4}" type="datetimeFigureOut">
              <a:rPr lang="en-GB" smtClean="0"/>
              <a:pPr/>
              <a:t>04/11/2017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7CD7E6-579D-4A26-9167-09E88E26BDE6}" type="slidenum">
              <a:rPr lang="en-GB" smtClean="0"/>
              <a:pPr/>
              <a:t>‹#›</a:t>
            </a:fld>
            <a:endParaRPr lang="en-GB" dirty="0"/>
          </a:p>
        </p:txBody>
      </p:sp>
    </p:spTree>
    <p:extLst>
      <p:ext uri="{BB962C8B-B14F-4D97-AF65-F5344CB8AC3E}">
        <p14:creationId xmlns:p14="http://schemas.microsoft.com/office/powerpoint/2010/main" val="321370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606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51384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62104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7469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164956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56336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16873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26381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28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2872" name="Picture 8" descr="Inspiring tomorrows profs 4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 y="5757864"/>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9300173" y="519593"/>
            <a:ext cx="216900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152117" y="6080162"/>
            <a:ext cx="4642712" cy="55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89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l.watson2@hud.ac.uk"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119" y="2178964"/>
            <a:ext cx="9209986" cy="3416320"/>
          </a:xfrm>
          <a:prstGeom prst="rect">
            <a:avLst/>
          </a:prstGeom>
          <a:noFill/>
        </p:spPr>
        <p:txBody>
          <a:bodyPr wrap="square" rtlCol="0">
            <a:spAutoFit/>
          </a:bodyPr>
          <a:lstStyle/>
          <a:p>
            <a:pPr algn="ctr">
              <a:defRPr/>
            </a:pPr>
            <a:r>
              <a:rPr lang="en-GB" sz="2400" b="1" dirty="0"/>
              <a:t>Storytelling and role play to increase younger children’s autonomy within research. What younger children really think and understand about online safety</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a:ln>
                  <a:noFill/>
                </a:ln>
                <a:solidFill>
                  <a:srgbClr val="000000"/>
                </a:solidFill>
                <a:effectLst/>
                <a:uLnTx/>
                <a:uFillTx/>
                <a:latin typeface="Arial"/>
                <a:ea typeface="+mn-ea"/>
                <a:cs typeface="+mn-cs"/>
              </a:rPr>
              <a:t>                       Presented at the TACTYC </a:t>
            </a:r>
            <a:r>
              <a:rPr lang="en-GB" b="1" cap="all" dirty="0">
                <a:solidFill>
                  <a:srgbClr val="000000"/>
                </a:solidFill>
                <a:latin typeface="Arial"/>
              </a:rPr>
              <a:t>2017 Annual Conference</a:t>
            </a:r>
            <a:endParaRPr kumimoji="0" lang="en-GB" sz="1800" b="1" i="0" u="none" strike="noStrike" kern="1200" cap="all"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all"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cap="all"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all"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cap="all"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all" spc="0" normalizeH="0" baseline="0" noProof="0" dirty="0">
                <a:ln>
                  <a:noFill/>
                </a:ln>
                <a:solidFill>
                  <a:srgbClr val="000000"/>
                </a:solidFill>
                <a:effectLst/>
                <a:uLnTx/>
                <a:uFillTx/>
                <a:latin typeface="Arial"/>
                <a:ea typeface="+mn-ea"/>
                <a:cs typeface="+mn-cs"/>
              </a:rPr>
              <a:t>By Lindsey Watson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333399"/>
              </a:solidFill>
              <a:effectLst/>
              <a:uLnTx/>
              <a:uFillTx/>
              <a:latin typeface="Viner Hand ITC" panose="03070502030502020203" pitchFamily="66" charset="0"/>
              <a:ea typeface="+mn-ea"/>
              <a:cs typeface="+mn-cs"/>
            </a:endParaRPr>
          </a:p>
        </p:txBody>
      </p:sp>
      <p:sp>
        <p:nvSpPr>
          <p:cNvPr id="3" name="TextBox 2"/>
          <p:cNvSpPr txBox="1"/>
          <p:nvPr/>
        </p:nvSpPr>
        <p:spPr>
          <a:xfrm>
            <a:off x="2639616" y="5266598"/>
            <a:ext cx="6840760" cy="695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99"/>
                </a:solidFill>
                <a:effectLst/>
                <a:uLnTx/>
                <a:uFillTx/>
                <a:latin typeface="Monotype Corsiva" panose="03010101010201010101" pitchFamily="66" charset="0"/>
                <a:ea typeface="+mn-ea"/>
                <a:cs typeface="+mn-cs"/>
              </a:rPr>
              <a:t>Senior Lecturer in Early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FHEA, MA by Research, PGDip, BA Hons</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0B1D242D-572C-4558-ACF7-C90D7F345549}"/>
              </a:ext>
            </a:extLst>
          </p:cNvPr>
          <p:cNvPicPr>
            <a:picLocks noChangeAspect="1"/>
          </p:cNvPicPr>
          <p:nvPr/>
        </p:nvPicPr>
        <p:blipFill>
          <a:blip r:embed="rId3"/>
          <a:stretch>
            <a:fillRect/>
          </a:stretch>
        </p:blipFill>
        <p:spPr>
          <a:xfrm>
            <a:off x="4637356" y="3887124"/>
            <a:ext cx="3015097" cy="722231"/>
          </a:xfrm>
          <a:prstGeom prst="rect">
            <a:avLst/>
          </a:prstGeom>
        </p:spPr>
      </p:pic>
    </p:spTree>
    <p:extLst>
      <p:ext uri="{BB962C8B-B14F-4D97-AF65-F5344CB8AC3E}">
        <p14:creationId xmlns:p14="http://schemas.microsoft.com/office/powerpoint/2010/main" val="287349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20" y="1892014"/>
            <a:ext cx="11472421" cy="461665"/>
          </a:xfrm>
          <a:prstGeom prst="rect">
            <a:avLst/>
          </a:prstGeom>
          <a:solidFill>
            <a:srgbClr val="00B0F0"/>
          </a:solidFill>
        </p:spPr>
        <p:txBody>
          <a:bodyPr wrap="square" rtlCol="0">
            <a:spAutoFit/>
          </a:bodyPr>
          <a:lstStyle/>
          <a:p>
            <a:pPr algn="ctr"/>
            <a:r>
              <a:rPr lang="en-GB" sz="2400" b="1" dirty="0"/>
              <a:t>What else can the role play offer?</a:t>
            </a:r>
          </a:p>
        </p:txBody>
      </p:sp>
      <p:pic>
        <p:nvPicPr>
          <p:cNvPr id="12" name="Picture 11"/>
          <p:cNvPicPr>
            <a:picLocks noChangeAspect="1"/>
          </p:cNvPicPr>
          <p:nvPr/>
        </p:nvPicPr>
        <p:blipFill>
          <a:blip r:embed="rId3"/>
          <a:stretch>
            <a:fillRect/>
          </a:stretch>
        </p:blipFill>
        <p:spPr>
          <a:xfrm>
            <a:off x="4904009" y="6056273"/>
            <a:ext cx="2031144" cy="594917"/>
          </a:xfrm>
          <a:prstGeom prst="rect">
            <a:avLst/>
          </a:prstGeom>
        </p:spPr>
      </p:pic>
      <p:sp>
        <p:nvSpPr>
          <p:cNvPr id="4" name="TextBox 3"/>
          <p:cNvSpPr txBox="1"/>
          <p:nvPr/>
        </p:nvSpPr>
        <p:spPr>
          <a:xfrm>
            <a:off x="1134086" y="2406619"/>
            <a:ext cx="9634494" cy="4524315"/>
          </a:xfrm>
          <a:prstGeom prst="rect">
            <a:avLst/>
          </a:prstGeom>
          <a:noFill/>
        </p:spPr>
        <p:txBody>
          <a:bodyPr wrap="square" rtlCol="0">
            <a:spAutoFit/>
          </a:bodyPr>
          <a:lstStyle/>
          <a:p>
            <a:pPr marL="285750" indent="-285750">
              <a:buFont typeface="Arial" panose="020B0604020202020204" pitchFamily="34" charset="0"/>
              <a:buChar char="•"/>
            </a:pPr>
            <a:r>
              <a:rPr lang="en-GB" dirty="0"/>
              <a:t>Provides a further opportunity to analyse the suitability of age appropriate books regarding online safety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 are children interpreting the moral messages? Positive or negative?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Potential development for creating new resources to support younger children’s understanding of online safety, </a:t>
            </a:r>
            <a:r>
              <a:rPr lang="en-GB" b="1" dirty="0"/>
              <a:t>informed by younger children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Recognition that creative methods facilitating ‘children’s efforts to portray their lives in ways which are meaningful to them’ Lomax, Fink, Singh and High (2011:238) may be affected by social constructions of childhood and adults, yet still aims to recognise children’s individuality, encouraging the use of multiple voices and experiences to collect data (Lomax, 2012).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4" name="Picture 13"/>
          <p:cNvPicPr>
            <a:picLocks noChangeAspect="1"/>
          </p:cNvPicPr>
          <p:nvPr/>
        </p:nvPicPr>
        <p:blipFill rotWithShape="1">
          <a:blip r:embed="rId4"/>
          <a:srcRect l="51512" t="37424" r="3539" b="9243"/>
          <a:stretch/>
        </p:blipFill>
        <p:spPr>
          <a:xfrm>
            <a:off x="10836079" y="2507530"/>
            <a:ext cx="1155099" cy="1027932"/>
          </a:xfrm>
          <a:prstGeom prst="rect">
            <a:avLst/>
          </a:prstGeom>
        </p:spPr>
      </p:pic>
      <p:pic>
        <p:nvPicPr>
          <p:cNvPr id="15" name="Picture 14"/>
          <p:cNvPicPr>
            <a:picLocks noChangeAspect="1"/>
          </p:cNvPicPr>
          <p:nvPr/>
        </p:nvPicPr>
        <p:blipFill rotWithShape="1">
          <a:blip r:embed="rId5"/>
          <a:srcRect l="21649" t="26667" r="52680" b="28385"/>
          <a:stretch/>
        </p:blipFill>
        <p:spPr>
          <a:xfrm>
            <a:off x="10867869" y="4710203"/>
            <a:ext cx="1123309" cy="1106391"/>
          </a:xfrm>
          <a:prstGeom prst="rect">
            <a:avLst/>
          </a:prstGeom>
        </p:spPr>
      </p:pic>
      <p:pic>
        <p:nvPicPr>
          <p:cNvPr id="16" name="Picture 15"/>
          <p:cNvPicPr>
            <a:picLocks noChangeAspect="1"/>
          </p:cNvPicPr>
          <p:nvPr/>
        </p:nvPicPr>
        <p:blipFill>
          <a:blip r:embed="rId6"/>
          <a:stretch>
            <a:fillRect/>
          </a:stretch>
        </p:blipFill>
        <p:spPr>
          <a:xfrm>
            <a:off x="44375" y="2396504"/>
            <a:ext cx="1139355" cy="939968"/>
          </a:xfrm>
          <a:prstGeom prst="rect">
            <a:avLst/>
          </a:prstGeom>
        </p:spPr>
      </p:pic>
      <p:pic>
        <p:nvPicPr>
          <p:cNvPr id="17" name="Picture 16"/>
          <p:cNvPicPr>
            <a:picLocks noChangeAspect="1"/>
          </p:cNvPicPr>
          <p:nvPr/>
        </p:nvPicPr>
        <p:blipFill rotWithShape="1">
          <a:blip r:embed="rId7"/>
          <a:srcRect l="52036" t="24742" r="23531" b="25911"/>
          <a:stretch/>
        </p:blipFill>
        <p:spPr>
          <a:xfrm>
            <a:off x="94020" y="4635001"/>
            <a:ext cx="1040066" cy="1181593"/>
          </a:xfrm>
          <a:prstGeom prst="rect">
            <a:avLst/>
          </a:prstGeom>
        </p:spPr>
      </p:pic>
      <p:pic>
        <p:nvPicPr>
          <p:cNvPr id="18" name="Picture 17"/>
          <p:cNvPicPr>
            <a:picLocks noChangeAspect="1"/>
          </p:cNvPicPr>
          <p:nvPr/>
        </p:nvPicPr>
        <p:blipFill>
          <a:blip r:embed="rId6"/>
          <a:stretch>
            <a:fillRect/>
          </a:stretch>
        </p:blipFill>
        <p:spPr>
          <a:xfrm>
            <a:off x="94020" y="2396503"/>
            <a:ext cx="1139355" cy="939968"/>
          </a:xfrm>
          <a:prstGeom prst="rect">
            <a:avLst/>
          </a:prstGeom>
        </p:spPr>
      </p:pic>
      <p:pic>
        <p:nvPicPr>
          <p:cNvPr id="19" name="Picture 18"/>
          <p:cNvPicPr>
            <a:picLocks noChangeAspect="1"/>
          </p:cNvPicPr>
          <p:nvPr/>
        </p:nvPicPr>
        <p:blipFill rotWithShape="1">
          <a:blip r:embed="rId7"/>
          <a:srcRect l="52036" t="24742" r="23531" b="25911"/>
          <a:stretch/>
        </p:blipFill>
        <p:spPr>
          <a:xfrm>
            <a:off x="143665" y="4635000"/>
            <a:ext cx="1040066" cy="1181593"/>
          </a:xfrm>
          <a:prstGeom prst="rect">
            <a:avLst/>
          </a:prstGeom>
        </p:spPr>
      </p:pic>
      <p:pic>
        <p:nvPicPr>
          <p:cNvPr id="20" name="Picture 19"/>
          <p:cNvPicPr>
            <a:picLocks noChangeAspect="1"/>
          </p:cNvPicPr>
          <p:nvPr/>
        </p:nvPicPr>
        <p:blipFill rotWithShape="1">
          <a:blip r:embed="rId4"/>
          <a:srcRect l="51512" t="37424" r="3539" b="9243"/>
          <a:stretch/>
        </p:blipFill>
        <p:spPr>
          <a:xfrm>
            <a:off x="10770288" y="2507531"/>
            <a:ext cx="1155099" cy="1027932"/>
          </a:xfrm>
          <a:prstGeom prst="rect">
            <a:avLst/>
          </a:prstGeom>
        </p:spPr>
      </p:pic>
      <p:pic>
        <p:nvPicPr>
          <p:cNvPr id="21" name="Picture 20"/>
          <p:cNvPicPr>
            <a:picLocks noChangeAspect="1"/>
          </p:cNvPicPr>
          <p:nvPr/>
        </p:nvPicPr>
        <p:blipFill rotWithShape="1">
          <a:blip r:embed="rId5"/>
          <a:srcRect l="21649" t="26667" r="52680" b="28385"/>
          <a:stretch/>
        </p:blipFill>
        <p:spPr>
          <a:xfrm>
            <a:off x="10802078" y="4710204"/>
            <a:ext cx="1123309" cy="1106392"/>
          </a:xfrm>
          <a:prstGeom prst="rect">
            <a:avLst/>
          </a:prstGeom>
        </p:spPr>
      </p:pic>
      <p:pic>
        <p:nvPicPr>
          <p:cNvPr id="22" name="Picture 21"/>
          <p:cNvPicPr>
            <a:picLocks noChangeAspect="1"/>
          </p:cNvPicPr>
          <p:nvPr/>
        </p:nvPicPr>
        <p:blipFill>
          <a:blip r:embed="rId6"/>
          <a:stretch>
            <a:fillRect/>
          </a:stretch>
        </p:blipFill>
        <p:spPr>
          <a:xfrm>
            <a:off x="28229" y="2396504"/>
            <a:ext cx="1139355" cy="939968"/>
          </a:xfrm>
          <a:prstGeom prst="rect">
            <a:avLst/>
          </a:prstGeom>
        </p:spPr>
      </p:pic>
      <p:pic>
        <p:nvPicPr>
          <p:cNvPr id="23" name="Picture 22"/>
          <p:cNvPicPr>
            <a:picLocks noChangeAspect="1"/>
          </p:cNvPicPr>
          <p:nvPr/>
        </p:nvPicPr>
        <p:blipFill rotWithShape="1">
          <a:blip r:embed="rId7"/>
          <a:srcRect l="52036" t="24742" r="23531" b="25911"/>
          <a:stretch/>
        </p:blipFill>
        <p:spPr>
          <a:xfrm>
            <a:off x="77874" y="4635001"/>
            <a:ext cx="1040066" cy="1181594"/>
          </a:xfrm>
          <a:prstGeom prst="rect">
            <a:avLst/>
          </a:prstGeom>
        </p:spPr>
      </p:pic>
    </p:spTree>
    <p:extLst>
      <p:ext uri="{BB962C8B-B14F-4D97-AF65-F5344CB8AC3E}">
        <p14:creationId xmlns:p14="http://schemas.microsoft.com/office/powerpoint/2010/main" val="383776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Proposed methodological approach (3) Role play</a:t>
            </a:r>
          </a:p>
        </p:txBody>
      </p:sp>
      <p:pic>
        <p:nvPicPr>
          <p:cNvPr id="3" name="Picture 2"/>
          <p:cNvPicPr>
            <a:picLocks noChangeAspect="1"/>
          </p:cNvPicPr>
          <p:nvPr/>
        </p:nvPicPr>
        <p:blipFill>
          <a:blip r:embed="rId3"/>
          <a:stretch>
            <a:fillRect/>
          </a:stretch>
        </p:blipFill>
        <p:spPr>
          <a:xfrm>
            <a:off x="4904009" y="6056273"/>
            <a:ext cx="2031144" cy="594917"/>
          </a:xfrm>
          <a:prstGeom prst="rect">
            <a:avLst/>
          </a:prstGeom>
        </p:spPr>
      </p:pic>
      <p:pic>
        <p:nvPicPr>
          <p:cNvPr id="4" name="Picture 3"/>
          <p:cNvPicPr>
            <a:picLocks noChangeAspect="1"/>
          </p:cNvPicPr>
          <p:nvPr/>
        </p:nvPicPr>
        <p:blipFill rotWithShape="1">
          <a:blip r:embed="rId4"/>
          <a:srcRect l="51512" t="37424" r="3539" b="9243"/>
          <a:stretch/>
        </p:blipFill>
        <p:spPr>
          <a:xfrm>
            <a:off x="10770288" y="2507531"/>
            <a:ext cx="1155099" cy="1027932"/>
          </a:xfrm>
          <a:prstGeom prst="rect">
            <a:avLst/>
          </a:prstGeom>
        </p:spPr>
      </p:pic>
      <p:pic>
        <p:nvPicPr>
          <p:cNvPr id="5" name="Picture 4"/>
          <p:cNvPicPr>
            <a:picLocks noChangeAspect="1"/>
          </p:cNvPicPr>
          <p:nvPr/>
        </p:nvPicPr>
        <p:blipFill rotWithShape="1">
          <a:blip r:embed="rId5"/>
          <a:srcRect l="21649" t="26667" r="52680" b="28385"/>
          <a:stretch/>
        </p:blipFill>
        <p:spPr>
          <a:xfrm>
            <a:off x="10802078" y="4710204"/>
            <a:ext cx="1123309" cy="1106392"/>
          </a:xfrm>
          <a:prstGeom prst="rect">
            <a:avLst/>
          </a:prstGeom>
        </p:spPr>
      </p:pic>
      <p:pic>
        <p:nvPicPr>
          <p:cNvPr id="6" name="Picture 5"/>
          <p:cNvPicPr>
            <a:picLocks noChangeAspect="1"/>
          </p:cNvPicPr>
          <p:nvPr/>
        </p:nvPicPr>
        <p:blipFill>
          <a:blip r:embed="rId6"/>
          <a:stretch>
            <a:fillRect/>
          </a:stretch>
        </p:blipFill>
        <p:spPr>
          <a:xfrm>
            <a:off x="28229" y="2396504"/>
            <a:ext cx="1139355" cy="939968"/>
          </a:xfrm>
          <a:prstGeom prst="rect">
            <a:avLst/>
          </a:prstGeom>
        </p:spPr>
      </p:pic>
      <p:pic>
        <p:nvPicPr>
          <p:cNvPr id="7" name="Picture 6"/>
          <p:cNvPicPr>
            <a:picLocks noChangeAspect="1"/>
          </p:cNvPicPr>
          <p:nvPr/>
        </p:nvPicPr>
        <p:blipFill rotWithShape="1">
          <a:blip r:embed="rId7"/>
          <a:srcRect l="52036" t="24742" r="23531" b="25911"/>
          <a:stretch/>
        </p:blipFill>
        <p:spPr>
          <a:xfrm>
            <a:off x="77874" y="4635001"/>
            <a:ext cx="1040066" cy="1181594"/>
          </a:xfrm>
          <a:prstGeom prst="rect">
            <a:avLst/>
          </a:prstGeom>
        </p:spPr>
      </p:pic>
      <p:sp>
        <p:nvSpPr>
          <p:cNvPr id="9" name="TextBox 8"/>
          <p:cNvSpPr txBox="1"/>
          <p:nvPr/>
        </p:nvSpPr>
        <p:spPr>
          <a:xfrm>
            <a:off x="1167584" y="2612571"/>
            <a:ext cx="9602704" cy="3416320"/>
          </a:xfrm>
          <a:prstGeom prst="rect">
            <a:avLst/>
          </a:prstGeom>
          <a:noFill/>
        </p:spPr>
        <p:txBody>
          <a:bodyPr wrap="square" rtlCol="0">
            <a:spAutoFit/>
          </a:bodyPr>
          <a:lstStyle/>
          <a:p>
            <a:r>
              <a:rPr lang="en-GB" b="1" dirty="0"/>
              <a:t>Revisiting roleplay data with children</a:t>
            </a:r>
          </a:p>
          <a:p>
            <a:pPr marL="285750" indent="-285750">
              <a:buFont typeface="Arial" panose="020B0604020202020204" pitchFamily="34" charset="0"/>
              <a:buChar char="•"/>
            </a:pPr>
            <a:r>
              <a:rPr lang="en-GB" dirty="0"/>
              <a:t>Research with children continues to examine how their perspectives can help add to the body of knowledge about various issues in their lives (</a:t>
            </a:r>
            <a:r>
              <a:rPr lang="en-GB" dirty="0" err="1"/>
              <a:t>Einarsdottir</a:t>
            </a:r>
            <a:r>
              <a:rPr lang="en-GB" dirty="0"/>
              <a:t> &amp; Harcourt 2011; Lansdown 2005).</a:t>
            </a:r>
            <a:r>
              <a:rPr lang="en-GB" b="1" dirty="0"/>
              <a:t> </a:t>
            </a:r>
          </a:p>
          <a:p>
            <a:pPr marL="285750" indent="-285750">
              <a:buFont typeface="Arial" panose="020B0604020202020204" pitchFamily="34" charset="0"/>
              <a:buChar char="•"/>
            </a:pPr>
            <a:r>
              <a:rPr lang="en-GB" dirty="0"/>
              <a:t>Increased use of video recording has also contributed to a paradigm shift within early childhood educational research, where the child is viewed as a competent research participant (Rayna &amp; </a:t>
            </a:r>
            <a:r>
              <a:rPr lang="en-GB" dirty="0" err="1"/>
              <a:t>Laevers</a:t>
            </a:r>
            <a:r>
              <a:rPr lang="en-GB" dirty="0"/>
              <a:t>, 2011)</a:t>
            </a:r>
          </a:p>
          <a:p>
            <a:pPr marL="285750" indent="-285750">
              <a:buFont typeface="Arial" panose="020B0604020202020204" pitchFamily="34" charset="0"/>
              <a:buChar char="•"/>
            </a:pPr>
            <a:r>
              <a:rPr lang="en-GB" dirty="0"/>
              <a:t>A clear rationale for video recording, ethical considerations, confidentiality, anonymity, data storage</a:t>
            </a:r>
          </a:p>
          <a:p>
            <a:endParaRPr lang="en-GB" dirty="0"/>
          </a:p>
          <a:p>
            <a:r>
              <a:rPr lang="en-GB" b="1" dirty="0"/>
              <a:t>Data analysis</a:t>
            </a:r>
          </a:p>
          <a:p>
            <a:pPr marL="285750" indent="-285750">
              <a:buFont typeface="Arial" panose="020B0604020202020204" pitchFamily="34" charset="0"/>
              <a:buChar char="•"/>
            </a:pPr>
            <a:r>
              <a:rPr lang="en-GB" dirty="0"/>
              <a:t>Thematic Phenomenological Analysis</a:t>
            </a:r>
          </a:p>
        </p:txBody>
      </p:sp>
    </p:spTree>
    <p:extLst>
      <p:ext uri="{BB962C8B-B14F-4D97-AF65-F5344CB8AC3E}">
        <p14:creationId xmlns:p14="http://schemas.microsoft.com/office/powerpoint/2010/main" val="203579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Conclusion</a:t>
            </a:r>
          </a:p>
        </p:txBody>
      </p:sp>
      <p:sp>
        <p:nvSpPr>
          <p:cNvPr id="3" name="Rectangle 2"/>
          <p:cNvSpPr/>
          <p:nvPr/>
        </p:nvSpPr>
        <p:spPr>
          <a:xfrm>
            <a:off x="2773816" y="2601978"/>
            <a:ext cx="8828314" cy="2862322"/>
          </a:xfrm>
          <a:prstGeom prst="rect">
            <a:avLst/>
          </a:prstGeom>
        </p:spPr>
        <p:txBody>
          <a:bodyPr wrap="square">
            <a:spAutoFit/>
          </a:bodyPr>
          <a:lstStyle/>
          <a:p>
            <a:pPr marL="285750" indent="-285750">
              <a:buFont typeface="Arial" panose="020B0604020202020204" pitchFamily="34" charset="0"/>
              <a:buChar char="•"/>
            </a:pPr>
            <a:r>
              <a:rPr lang="en-GB" b="1" dirty="0"/>
              <a:t>Provided a rationale for the proposed research</a:t>
            </a:r>
          </a:p>
          <a:p>
            <a:endParaRPr lang="en-GB" b="1" dirty="0"/>
          </a:p>
          <a:p>
            <a:endParaRPr lang="en-GB" b="1" dirty="0"/>
          </a:p>
          <a:p>
            <a:pPr marL="285750" indent="-285750">
              <a:buFont typeface="Arial" panose="020B0604020202020204" pitchFamily="34" charset="0"/>
              <a:buChar char="•"/>
            </a:pPr>
            <a:r>
              <a:rPr lang="en-GB" b="1" dirty="0"/>
              <a:t>Critically examined the proposed creative methodological approaches and younger children’s autonomy within the research environment</a:t>
            </a:r>
          </a:p>
          <a:p>
            <a:endParaRPr lang="en-GB" b="1" dirty="0"/>
          </a:p>
          <a:p>
            <a:endParaRPr lang="en-GB" b="1" dirty="0"/>
          </a:p>
          <a:p>
            <a:pPr marL="342900" indent="-342900">
              <a:buFont typeface="Arial" panose="020B0604020202020204" pitchFamily="34" charset="0"/>
              <a:buChar char="•"/>
            </a:pPr>
            <a:r>
              <a:rPr lang="en-GB" b="1" dirty="0"/>
              <a:t>Discussed how storytelling and role play have the potential to gather younger children’s understanding of online safety and how this could possibly impact on how the online safety message is conveyed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1" y="2601978"/>
            <a:ext cx="20859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8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5089E-2E18-48EB-8734-5B59F39EA940}"/>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4" name="Rectangle 3">
            <a:extLst>
              <a:ext uri="{FF2B5EF4-FFF2-40B4-BE49-F238E27FC236}">
                <a16:creationId xmlns:a16="http://schemas.microsoft.com/office/drawing/2014/main" id="{91E11CAE-9BEA-4805-AD6F-D54E1A7D7744}"/>
              </a:ext>
            </a:extLst>
          </p:cNvPr>
          <p:cNvSpPr/>
          <p:nvPr/>
        </p:nvSpPr>
        <p:spPr>
          <a:xfrm>
            <a:off x="272144" y="2467715"/>
            <a:ext cx="11495314" cy="3724096"/>
          </a:xfrm>
          <a:prstGeom prst="rect">
            <a:avLst/>
          </a:prstGeom>
        </p:spPr>
        <p:txBody>
          <a:bodyPr wrap="square">
            <a:spAutoFit/>
          </a:bodyPr>
          <a:lstStyle/>
          <a:p>
            <a:pPr>
              <a:spcAft>
                <a:spcPts val="0"/>
              </a:spcAft>
            </a:pPr>
            <a:endParaRPr lang="en-GB" sz="1200" dirty="0">
              <a:ea typeface="Times New Roman" panose="02020603050405020304" pitchFamily="18" charset="0"/>
            </a:endParaRPr>
          </a:p>
          <a:p>
            <a:pPr>
              <a:spcAft>
                <a:spcPts val="0"/>
              </a:spcAft>
            </a:pPr>
            <a:r>
              <a:rPr lang="en-GB" sz="1200" dirty="0" err="1">
                <a:ea typeface="Times New Roman" panose="02020603050405020304" pitchFamily="18" charset="0"/>
              </a:rPr>
              <a:t>Chaudron</a:t>
            </a:r>
            <a:r>
              <a:rPr lang="en-GB" sz="1200" dirty="0">
                <a:ea typeface="Times New Roman" panose="02020603050405020304" pitchFamily="18" charset="0"/>
              </a:rPr>
              <a:t>, S. (2015). </a:t>
            </a:r>
            <a:r>
              <a:rPr lang="en-GB" sz="1200" i="1" dirty="0">
                <a:ea typeface="Times New Roman" panose="02020603050405020304" pitchFamily="18" charset="0"/>
              </a:rPr>
              <a:t>Young Children (0-8) and Digital Technology: A Qualitative Exploratory Study Across Seven Countries.</a:t>
            </a:r>
            <a:r>
              <a:rPr lang="en-GB" sz="1200" dirty="0">
                <a:ea typeface="Times New Roman" panose="02020603050405020304" pitchFamily="18" charset="0"/>
              </a:rPr>
              <a:t> </a:t>
            </a:r>
            <a:r>
              <a:rPr lang="en-GB" sz="1200" dirty="0" err="1">
                <a:ea typeface="Times New Roman" panose="02020603050405020304" pitchFamily="18" charset="0"/>
              </a:rPr>
              <a:t>Ispra</a:t>
            </a:r>
            <a:r>
              <a:rPr lang="en-GB" sz="1200" dirty="0">
                <a:ea typeface="Times New Roman" panose="02020603050405020304" pitchFamily="18" charset="0"/>
              </a:rPr>
              <a:t>: Joint Research centre – European commission.</a:t>
            </a:r>
          </a:p>
          <a:p>
            <a:pPr>
              <a:spcAft>
                <a:spcPts val="0"/>
              </a:spcAft>
            </a:pPr>
            <a:endParaRPr lang="en-GB" sz="1200" dirty="0">
              <a:effectLst/>
              <a:ea typeface="Times New Roman" panose="02020603050405020304" pitchFamily="18" charset="0"/>
            </a:endParaRPr>
          </a:p>
          <a:p>
            <a:r>
              <a:rPr lang="en-GB" sz="1200" dirty="0" err="1"/>
              <a:t>Einarsdottir</a:t>
            </a:r>
            <a:r>
              <a:rPr lang="en-GB" sz="1200" dirty="0"/>
              <a:t>, J., &amp; D. Harcourt. (2011). “Introducing Children’s Perspectives and Participation in Research.” </a:t>
            </a:r>
            <a:r>
              <a:rPr lang="en-GB" sz="1200" i="1" dirty="0"/>
              <a:t>European Early Childhood Education Journal 19</a:t>
            </a:r>
            <a:r>
              <a:rPr lang="en-GB" sz="1200" dirty="0"/>
              <a:t>(3), 301–307.</a:t>
            </a:r>
          </a:p>
          <a:p>
            <a:pPr>
              <a:spcAft>
                <a:spcPts val="0"/>
              </a:spcAft>
            </a:pPr>
            <a:endParaRPr lang="en-GB" sz="1200" dirty="0">
              <a:effectLst/>
              <a:ea typeface="Times New Roman" panose="02020603050405020304" pitchFamily="18" charset="0"/>
            </a:endParaRPr>
          </a:p>
          <a:p>
            <a:r>
              <a:rPr lang="en-GB" sz="1200" dirty="0"/>
              <a:t>Holloway, D., Green, L., &amp; Livingstone, S. (2013). </a:t>
            </a:r>
            <a:r>
              <a:rPr lang="en-GB" sz="1200" i="1" dirty="0"/>
              <a:t>Zero to Eight, Young Children and their Internet Use.</a:t>
            </a:r>
            <a:r>
              <a:rPr lang="en-GB" sz="1200" dirty="0"/>
              <a:t> London: London School of Economics and Political Science &amp; EU Kids Online.</a:t>
            </a:r>
          </a:p>
          <a:p>
            <a:pPr>
              <a:spcAft>
                <a:spcPts val="0"/>
              </a:spcAft>
            </a:pPr>
            <a:endParaRPr lang="en-GB" sz="1200" dirty="0">
              <a:effectLst/>
              <a:ea typeface="Times New Roman" panose="02020603050405020304" pitchFamily="18" charset="0"/>
            </a:endParaRPr>
          </a:p>
          <a:p>
            <a:r>
              <a:rPr lang="en-GB" sz="1200" dirty="0"/>
              <a:t>Jug, T., &amp; </a:t>
            </a:r>
            <a:r>
              <a:rPr lang="en-GB" sz="1200" dirty="0" err="1"/>
              <a:t>Vilar</a:t>
            </a:r>
            <a:r>
              <a:rPr lang="en-GB" sz="1200" dirty="0"/>
              <a:t>, P. (2015). Focus Group interview through storytelling: Researching pre-school children’s attitudes towards books and reading. </a:t>
            </a:r>
            <a:r>
              <a:rPr lang="en-GB" sz="1200" i="1" dirty="0"/>
              <a:t>Journal of Documentation, 71</a:t>
            </a:r>
            <a:r>
              <a:rPr lang="en-GB" sz="1200" dirty="0"/>
              <a:t>(6), 1300-1316.</a:t>
            </a:r>
          </a:p>
          <a:p>
            <a:endParaRPr lang="en-GB" sz="1200" dirty="0"/>
          </a:p>
          <a:p>
            <a:r>
              <a:rPr lang="en-GB" sz="1200" dirty="0"/>
              <a:t>Lansdown, G. (2005). </a:t>
            </a:r>
            <a:r>
              <a:rPr lang="en-GB" sz="1200" i="1" dirty="0"/>
              <a:t>‘Can you hear me? The right of young children to participate in decisions affecting them’</a:t>
            </a:r>
            <a:r>
              <a:rPr lang="en-GB" sz="1200" dirty="0"/>
              <a:t>, Working Paper 36. The Hague: Bernard van Leer Foundation.</a:t>
            </a:r>
          </a:p>
          <a:p>
            <a:endParaRPr lang="en-GB" sz="1200" dirty="0"/>
          </a:p>
          <a:p>
            <a:r>
              <a:rPr lang="en-GB" sz="1200" dirty="0"/>
              <a:t>Larsen, N. E., Lee, K., &amp; </a:t>
            </a:r>
            <a:r>
              <a:rPr lang="en-GB" sz="1200" dirty="0" err="1"/>
              <a:t>Ganea</a:t>
            </a:r>
            <a:r>
              <a:rPr lang="en-GB" sz="1200" dirty="0"/>
              <a:t>, P. A. (2017). Do storybooks with anthropomorphized animal characters promote prosocial </a:t>
            </a:r>
            <a:r>
              <a:rPr lang="en-GB" sz="1200" dirty="0" err="1"/>
              <a:t>behaviors</a:t>
            </a:r>
            <a:r>
              <a:rPr lang="en-GB" sz="1200" dirty="0"/>
              <a:t> in young children?. Developmental Science. Retrieved from http://onlinelibrary.wiley.com/doi/10.1111/desc.12590/full </a:t>
            </a:r>
          </a:p>
          <a:p>
            <a:endParaRPr lang="en-GB" sz="1200" dirty="0"/>
          </a:p>
          <a:p>
            <a:pPr>
              <a:spcAft>
                <a:spcPts val="0"/>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49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5089E-2E18-48EB-8734-5B59F39EA940}"/>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4" name="Rectangle 3">
            <a:extLst>
              <a:ext uri="{FF2B5EF4-FFF2-40B4-BE49-F238E27FC236}">
                <a16:creationId xmlns:a16="http://schemas.microsoft.com/office/drawing/2014/main" id="{91E11CAE-9BEA-4805-AD6F-D54E1A7D7744}"/>
              </a:ext>
            </a:extLst>
          </p:cNvPr>
          <p:cNvSpPr/>
          <p:nvPr/>
        </p:nvSpPr>
        <p:spPr>
          <a:xfrm>
            <a:off x="272144" y="2467715"/>
            <a:ext cx="11495314" cy="3570208"/>
          </a:xfrm>
          <a:prstGeom prst="rect">
            <a:avLst/>
          </a:prstGeom>
        </p:spPr>
        <p:txBody>
          <a:bodyPr wrap="square">
            <a:spAutoFit/>
          </a:bodyPr>
          <a:lstStyle/>
          <a:p>
            <a:r>
              <a:rPr lang="en-GB" sz="1200" dirty="0"/>
              <a:t>Lee, K., Talwar, V., McCarthy, A., Ross, I., Evans, A., &amp; Arruda, C. (2014). Can classic moral stories promote honesty in children? </a:t>
            </a:r>
            <a:r>
              <a:rPr lang="en-GB" sz="1200" i="1" dirty="0"/>
              <a:t>Psychological Science, 25</a:t>
            </a:r>
            <a:r>
              <a:rPr lang="en-GB" sz="1200" dirty="0"/>
              <a:t>, 1630–1636.</a:t>
            </a:r>
          </a:p>
          <a:p>
            <a:endParaRPr lang="en-GB" sz="1200" dirty="0"/>
          </a:p>
          <a:p>
            <a:r>
              <a:rPr lang="en-GB" sz="1200" dirty="0"/>
              <a:t>Lomax, H. (2012). Contested voices? Methodological tensions in creative visual research with children. </a:t>
            </a:r>
            <a:r>
              <a:rPr lang="en-GB" sz="1200" i="1" dirty="0"/>
              <a:t>International Journal of Social Research Methodology 15</a:t>
            </a:r>
            <a:r>
              <a:rPr lang="en-GB" sz="1200" dirty="0"/>
              <a:t>(2), 105–117.</a:t>
            </a:r>
          </a:p>
          <a:p>
            <a:endParaRPr lang="en-GB" sz="1200" dirty="0"/>
          </a:p>
          <a:p>
            <a:r>
              <a:rPr lang="en-GB" sz="1200" dirty="0"/>
              <a:t>Miller, S., &amp; </a:t>
            </a:r>
            <a:r>
              <a:rPr lang="en-GB" sz="1200" dirty="0" err="1"/>
              <a:t>Pennycuff</a:t>
            </a:r>
            <a:r>
              <a:rPr lang="en-GB" sz="1200" dirty="0"/>
              <a:t>, L. (2008). The power of story: Using storytelling to improve literacy learning. </a:t>
            </a:r>
            <a:r>
              <a:rPr lang="en-GB" sz="1200" i="1" dirty="0"/>
              <a:t>Journal of Cross-Disciplinary Perspectives in Education, 1</a:t>
            </a:r>
            <a:r>
              <a:rPr lang="en-GB" sz="1200" dirty="0"/>
              <a:t>(1), 36-43.</a:t>
            </a:r>
          </a:p>
          <a:p>
            <a:endParaRPr lang="en-GB" sz="1200" dirty="0"/>
          </a:p>
          <a:p>
            <a:r>
              <a:rPr lang="en-GB" sz="1200" dirty="0"/>
              <a:t>Mason, J. M. (1990). </a:t>
            </a:r>
            <a:r>
              <a:rPr lang="en-GB" sz="1200" i="1" dirty="0"/>
              <a:t>Reading stories to preliterate children: A proposed connection to reading. </a:t>
            </a:r>
            <a:r>
              <a:rPr lang="en-GB" sz="1200" i="1" dirty="0" err="1"/>
              <a:t>Center</a:t>
            </a:r>
            <a:r>
              <a:rPr lang="en-GB" sz="1200" i="1" dirty="0"/>
              <a:t> for the Study of Reading Technical Report; no. 510</a:t>
            </a:r>
            <a:r>
              <a:rPr lang="en-GB" sz="1200" dirty="0"/>
              <a:t>. Retrieved from https://www.ideals.illinois.edu/bitstream/handle/2142/17536/ctrstreadtechrepv01990i00510_opt.pdf?sequence=1</a:t>
            </a:r>
          </a:p>
          <a:p>
            <a:endParaRPr lang="en-GB" sz="1200" dirty="0"/>
          </a:p>
          <a:p>
            <a:r>
              <a:rPr lang="en-GB" sz="1200" dirty="0"/>
              <a:t>Morgan, M., Gibbs, S., Maxwell, K., &amp; Britten, N. (2002). Hearing children's voices: methodological issues in conducting focus groups with children aged 7-11 years. </a:t>
            </a:r>
            <a:r>
              <a:rPr lang="en-GB" sz="1200" i="1" dirty="0"/>
              <a:t>Qualitative Research, 2</a:t>
            </a:r>
            <a:r>
              <a:rPr lang="en-GB" sz="1200" dirty="0"/>
              <a:t>(1), 5-20.</a:t>
            </a:r>
          </a:p>
          <a:p>
            <a:endParaRPr lang="en-GB" sz="1200" dirty="0"/>
          </a:p>
          <a:p>
            <a:r>
              <a:rPr lang="en-GB" sz="1200" dirty="0" err="1"/>
              <a:t>Olfasson</a:t>
            </a:r>
            <a:r>
              <a:rPr lang="en-GB" sz="1200" dirty="0"/>
              <a:t>, K., Livingstone, S., &amp; Haddon, L. (2013). </a:t>
            </a:r>
            <a:r>
              <a:rPr lang="en-GB" sz="1200" i="1" dirty="0"/>
              <a:t>Children's Use of Online Technologies in Europe: A Review of the European Evidence Database. </a:t>
            </a:r>
            <a:r>
              <a:rPr lang="en-GB" sz="1200" dirty="0"/>
              <a:t>London: London School of Economics and Political Science and EU Kids Online.</a:t>
            </a:r>
          </a:p>
          <a:p>
            <a:endParaRPr lang="en-GB" sz="1200" dirty="0"/>
          </a:p>
          <a:p>
            <a:pPr>
              <a:spcAft>
                <a:spcPts val="0"/>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00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E1B48-E892-45C7-8DE6-07974E794745}"/>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3" name="TextBox 2">
            <a:extLst>
              <a:ext uri="{FF2B5EF4-FFF2-40B4-BE49-F238E27FC236}">
                <a16:creationId xmlns:a16="http://schemas.microsoft.com/office/drawing/2014/main" id="{DBA187BE-CC6F-42A1-BFAB-70F32466FB82}"/>
              </a:ext>
            </a:extLst>
          </p:cNvPr>
          <p:cNvSpPr txBox="1"/>
          <p:nvPr/>
        </p:nvSpPr>
        <p:spPr>
          <a:xfrm>
            <a:off x="272144" y="2488676"/>
            <a:ext cx="11495314" cy="3508653"/>
          </a:xfrm>
          <a:prstGeom prst="rect">
            <a:avLst/>
          </a:prstGeom>
          <a:noFill/>
        </p:spPr>
        <p:txBody>
          <a:bodyPr wrap="square" rtlCol="0">
            <a:spAutoFit/>
          </a:bodyPr>
          <a:lstStyle/>
          <a:p>
            <a:r>
              <a:rPr lang="en-GB" sz="1200" dirty="0" err="1"/>
              <a:t>Papadopoulou</a:t>
            </a:r>
            <a:r>
              <a:rPr lang="en-GB" sz="1200" dirty="0"/>
              <a:t>, M. (2003). </a:t>
            </a:r>
            <a:r>
              <a:rPr lang="en-GB" sz="1200" i="1" dirty="0"/>
              <a:t>An attempt to establish a developmental phenomenology employing a case studies’ approach to ‘understanding’ and ‘organised learning’</a:t>
            </a:r>
            <a:r>
              <a:rPr lang="en-GB" sz="1200" dirty="0"/>
              <a:t>. PhD thesis, University of Portsmouth.</a:t>
            </a:r>
          </a:p>
          <a:p>
            <a:endParaRPr lang="en-GB" sz="1200" dirty="0"/>
          </a:p>
          <a:p>
            <a:r>
              <a:rPr lang="en-GB" sz="1200" dirty="0"/>
              <a:t>Pinter, A., </a:t>
            </a:r>
            <a:r>
              <a:rPr lang="en-GB" sz="1200" dirty="0" err="1"/>
              <a:t>Kuchah</a:t>
            </a:r>
            <a:r>
              <a:rPr lang="en-GB" sz="1200" dirty="0"/>
              <a:t>, K., &amp; Smith, R. (2013). Researching with Children. </a:t>
            </a:r>
            <a:r>
              <a:rPr lang="en-GB" sz="1200" i="1" dirty="0"/>
              <a:t>ELT Journal, 67</a:t>
            </a:r>
            <a:r>
              <a:rPr lang="en-GB" sz="1200" dirty="0"/>
              <a:t>(4), 484-487.</a:t>
            </a:r>
          </a:p>
          <a:p>
            <a:endParaRPr lang="en-GB" sz="1200" dirty="0"/>
          </a:p>
          <a:p>
            <a:pPr>
              <a:spcAft>
                <a:spcPts val="0"/>
              </a:spcAft>
            </a:pPr>
            <a:r>
              <a:rPr lang="en-GB" sz="1200" dirty="0">
                <a:ea typeface="Times New Roman" panose="02020603050405020304" pitchFamily="18" charset="0"/>
              </a:rPr>
              <a:t>Rayna, S., &amp; F. </a:t>
            </a:r>
            <a:r>
              <a:rPr lang="en-GB" sz="1200" dirty="0" err="1">
                <a:ea typeface="Times New Roman" panose="02020603050405020304" pitchFamily="18" charset="0"/>
              </a:rPr>
              <a:t>Laevers</a:t>
            </a:r>
            <a:r>
              <a:rPr lang="en-GB" sz="1200" dirty="0">
                <a:ea typeface="Times New Roman" panose="02020603050405020304" pitchFamily="18" charset="0"/>
              </a:rPr>
              <a:t>. (2011). “Understanding Children from 0 to 3 Years of Age and its Implications for Education. What’s New on the Babies’ Side? Origins and Evolutions.” </a:t>
            </a:r>
            <a:r>
              <a:rPr lang="en-GB" sz="1200" i="1" dirty="0">
                <a:ea typeface="Times New Roman" panose="02020603050405020304" pitchFamily="18" charset="0"/>
              </a:rPr>
              <a:t>European Early Childhood Education Research Journal 19</a:t>
            </a:r>
            <a:r>
              <a:rPr lang="en-GB" sz="1200" dirty="0">
                <a:ea typeface="Times New Roman" panose="02020603050405020304" pitchFamily="18" charset="0"/>
              </a:rPr>
              <a:t>(2), 161–172.</a:t>
            </a:r>
          </a:p>
          <a:p>
            <a:pPr>
              <a:spcAft>
                <a:spcPts val="0"/>
              </a:spcAft>
            </a:pPr>
            <a:endParaRPr lang="en-GB" sz="1200" dirty="0">
              <a:ea typeface="Times New Roman" panose="02020603050405020304" pitchFamily="18" charset="0"/>
            </a:endParaRPr>
          </a:p>
          <a:p>
            <a:r>
              <a:rPr lang="en-GB" sz="1200" dirty="0" err="1"/>
              <a:t>Richert</a:t>
            </a:r>
            <a:r>
              <a:rPr lang="en-GB" sz="1200" dirty="0"/>
              <a:t>, R.A., </a:t>
            </a:r>
            <a:r>
              <a:rPr lang="en-GB" sz="1200" dirty="0" err="1"/>
              <a:t>Shawber</a:t>
            </a:r>
            <a:r>
              <a:rPr lang="en-GB" sz="1200" dirty="0"/>
              <a:t>, A.B., Hoffman, R.E., &amp; Taylor, M. (2009). Learning from fantasy and real characters in preschool and kindergarten. </a:t>
            </a:r>
            <a:r>
              <a:rPr lang="en-GB" sz="1200" i="1" dirty="0"/>
              <a:t>Journal of Cognition and Development, 10</a:t>
            </a:r>
            <a:r>
              <a:rPr lang="en-GB" sz="1200" dirty="0"/>
              <a:t>, 41–66.</a:t>
            </a:r>
          </a:p>
          <a:p>
            <a:endParaRPr lang="en-GB" sz="1200" dirty="0"/>
          </a:p>
          <a:p>
            <a:r>
              <a:rPr lang="en-GB" sz="1200" dirty="0" err="1"/>
              <a:t>Richert</a:t>
            </a:r>
            <a:r>
              <a:rPr lang="en-GB" sz="1200" dirty="0"/>
              <a:t>, R.A., &amp; Smith, E.I. (2011). </a:t>
            </a:r>
            <a:r>
              <a:rPr lang="en-GB" sz="1200" dirty="0" err="1"/>
              <a:t>Preschoolers’</a:t>
            </a:r>
            <a:r>
              <a:rPr lang="en-GB" sz="1200" dirty="0"/>
              <a:t> quarantining of fantasy stories. </a:t>
            </a:r>
            <a:r>
              <a:rPr lang="en-GB" sz="1200" i="1" dirty="0"/>
              <a:t>Child Development, 82</a:t>
            </a:r>
            <a:r>
              <a:rPr lang="en-GB" sz="1200" dirty="0"/>
              <a:t>, 1106–1119.</a:t>
            </a:r>
          </a:p>
          <a:p>
            <a:endParaRPr lang="en-GB" sz="1200" dirty="0"/>
          </a:p>
          <a:p>
            <a:pPr>
              <a:spcAft>
                <a:spcPts val="0"/>
              </a:spcAft>
            </a:pPr>
            <a:r>
              <a:rPr lang="en-GB" sz="1200" dirty="0" err="1">
                <a:ea typeface="Times New Roman" panose="02020603050405020304" pitchFamily="18" charset="0"/>
              </a:rPr>
              <a:t>Sharkins</a:t>
            </a:r>
            <a:r>
              <a:rPr lang="en-GB" sz="1200" dirty="0">
                <a:ea typeface="Times New Roman" panose="02020603050405020304" pitchFamily="18" charset="0"/>
              </a:rPr>
              <a:t>, K. A., Newton, A. B., </a:t>
            </a:r>
            <a:r>
              <a:rPr lang="en-GB" sz="1200" dirty="0" err="1">
                <a:ea typeface="Times New Roman" panose="02020603050405020304" pitchFamily="18" charset="0"/>
              </a:rPr>
              <a:t>Najla</a:t>
            </a:r>
            <a:r>
              <a:rPr lang="en-GB" sz="1200" dirty="0">
                <a:ea typeface="Times New Roman" panose="02020603050405020304" pitchFamily="18" charset="0"/>
              </a:rPr>
              <a:t> Essa A </a:t>
            </a:r>
            <a:r>
              <a:rPr lang="en-GB" sz="1200" dirty="0" err="1">
                <a:ea typeface="Times New Roman" panose="02020603050405020304" pitchFamily="18" charset="0"/>
              </a:rPr>
              <a:t>Albaiz</a:t>
            </a:r>
            <a:r>
              <a:rPr lang="en-GB" sz="1200" dirty="0">
                <a:ea typeface="Times New Roman" panose="02020603050405020304" pitchFamily="18" charset="0"/>
              </a:rPr>
              <a:t>, &amp; Ernest, J. M. (2016). Preschool children's exposure to media, technology, and screen time: Perspectives of caregivers from three early childcare settings. </a:t>
            </a:r>
            <a:r>
              <a:rPr lang="en-GB" sz="1200" i="1" dirty="0">
                <a:ea typeface="Times New Roman" panose="02020603050405020304" pitchFamily="18" charset="0"/>
              </a:rPr>
              <a:t>Early Childhood Education Journal, 44</a:t>
            </a:r>
            <a:r>
              <a:rPr lang="en-GB" sz="1200" dirty="0">
                <a:ea typeface="Times New Roman" panose="02020603050405020304" pitchFamily="18" charset="0"/>
              </a:rPr>
              <a:t>(5), 437-444. doi:10.1007/s10643-015-0732-3</a:t>
            </a:r>
          </a:p>
          <a:p>
            <a:endParaRPr lang="en-GB" sz="1200" dirty="0"/>
          </a:p>
          <a:p>
            <a:r>
              <a:rPr lang="en-GB" sz="1200" dirty="0"/>
              <a:t>Shaw, C., Brady, LM., &amp; Davey, C. (2011). </a:t>
            </a:r>
            <a:r>
              <a:rPr lang="en-GB" sz="1200" i="1" dirty="0"/>
              <a:t>Guidelines for Research with Children and Young People</a:t>
            </a:r>
            <a:r>
              <a:rPr lang="en-GB" sz="1200" dirty="0"/>
              <a:t>. London; National Children’s Bureau Research Centre.</a:t>
            </a:r>
          </a:p>
          <a:p>
            <a:endParaRPr lang="en-GB" dirty="0"/>
          </a:p>
        </p:txBody>
      </p:sp>
    </p:spTree>
    <p:extLst>
      <p:ext uri="{BB962C8B-B14F-4D97-AF65-F5344CB8AC3E}">
        <p14:creationId xmlns:p14="http://schemas.microsoft.com/office/powerpoint/2010/main" val="114060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B74F8-B0DF-49EB-8B71-90ADD4F276D7}"/>
              </a:ext>
            </a:extLst>
          </p:cNvPr>
          <p:cNvSpPr/>
          <p:nvPr/>
        </p:nvSpPr>
        <p:spPr>
          <a:xfrm>
            <a:off x="1654385" y="1750080"/>
            <a:ext cx="8880050" cy="3816429"/>
          </a:xfrm>
          <a:prstGeom prst="rect">
            <a:avLst/>
          </a:prstGeom>
        </p:spPr>
        <p:txBody>
          <a:bodyPr wrap="square">
            <a:spAutoFit/>
          </a:bodyPr>
          <a:lstStyle/>
          <a:p>
            <a:pPr lvl="0" algn="ctr">
              <a:defRPr/>
            </a:pPr>
            <a:r>
              <a:rPr lang="en-GB" sz="2800" b="1" dirty="0">
                <a:latin typeface="Monotype Corsiva" panose="03010101010201010101" pitchFamily="66" charset="0"/>
              </a:rPr>
              <a:t>Lindsey Watson</a:t>
            </a:r>
          </a:p>
          <a:p>
            <a:pPr lvl="0" algn="ctr">
              <a:defRPr/>
            </a:pPr>
            <a:r>
              <a:rPr lang="en-GB" sz="2000" b="1" dirty="0">
                <a:solidFill>
                  <a:srgbClr val="333399"/>
                </a:solidFill>
                <a:latin typeface="Monotype Corsiva" panose="03010101010201010101" pitchFamily="66" charset="0"/>
              </a:rPr>
              <a:t>Senior Lecturer in Early Years</a:t>
            </a:r>
          </a:p>
          <a:p>
            <a:pPr lvl="0" algn="ctr">
              <a:defRPr/>
            </a:pPr>
            <a:r>
              <a:rPr lang="en-GB" dirty="0">
                <a:solidFill>
                  <a:srgbClr val="000000"/>
                </a:solidFill>
              </a:rPr>
              <a:t>FHEA, MA by Research, PGDip, BA Hons</a:t>
            </a:r>
          </a:p>
          <a:p>
            <a:pPr lvl="0" algn="ctr">
              <a:defRPr/>
            </a:pPr>
            <a:endParaRPr lang="en-GB" sz="1400" dirty="0">
              <a:solidFill>
                <a:srgbClr val="000000"/>
              </a:solidFill>
            </a:endParaRPr>
          </a:p>
          <a:p>
            <a:pPr lvl="0" algn="ctr">
              <a:defRPr/>
            </a:pPr>
            <a:endParaRPr lang="en-GB" sz="2400" dirty="0">
              <a:solidFill>
                <a:srgbClr val="000000"/>
              </a:solidFill>
            </a:endParaRPr>
          </a:p>
          <a:p>
            <a:pPr lvl="0" algn="ctr">
              <a:defRPr/>
            </a:pPr>
            <a:r>
              <a:rPr lang="en-GB" sz="2400" dirty="0">
                <a:solidFill>
                  <a:srgbClr val="000000"/>
                </a:solidFill>
              </a:rPr>
              <a:t>                      </a:t>
            </a:r>
            <a:r>
              <a:rPr lang="en-GB" sz="2400" dirty="0">
                <a:solidFill>
                  <a:srgbClr val="000000"/>
                </a:solidFill>
                <a:hlinkClick r:id="rId2"/>
              </a:rPr>
              <a:t>l.watson2@hud.ac.uk</a:t>
            </a:r>
            <a:endParaRPr lang="en-GB" sz="2400" dirty="0">
              <a:solidFill>
                <a:srgbClr val="000000"/>
              </a:solidFill>
            </a:endParaRPr>
          </a:p>
          <a:p>
            <a:pPr lvl="0" algn="ctr">
              <a:defRPr/>
            </a:pPr>
            <a:endParaRPr lang="en-GB" sz="2400" dirty="0">
              <a:solidFill>
                <a:srgbClr val="000000"/>
              </a:solidFill>
            </a:endParaRPr>
          </a:p>
          <a:p>
            <a:pPr lvl="0" algn="ctr">
              <a:defRPr/>
            </a:pPr>
            <a:r>
              <a:rPr lang="en-GB" sz="2800" dirty="0">
                <a:solidFill>
                  <a:srgbClr val="000000"/>
                </a:solidFill>
              </a:rPr>
              <a:t>          @Lje1994</a:t>
            </a:r>
          </a:p>
          <a:p>
            <a:pPr lvl="0" algn="ctr">
              <a:defRPr/>
            </a:pPr>
            <a:endParaRPr lang="en-GB" sz="1600" dirty="0">
              <a:solidFill>
                <a:srgbClr val="000000"/>
              </a:solidFill>
            </a:endParaRPr>
          </a:p>
          <a:p>
            <a:pPr lvl="0" algn="ctr">
              <a:defRPr/>
            </a:pPr>
            <a:r>
              <a:rPr lang="en-GB" sz="1600" dirty="0">
                <a:solidFill>
                  <a:srgbClr val="000000"/>
                </a:solidFill>
              </a:rPr>
              <a:t>https://www.bera.ac.uk/blog/what-younger-children-really-think-and-understand-about-internet-safety-the-value-of-stories-and-role-play-as-research-methods</a:t>
            </a:r>
          </a:p>
          <a:p>
            <a:pPr lvl="0" algn="ctr">
              <a:defRPr/>
            </a:pPr>
            <a:endParaRPr lang="en-GB" sz="1400" dirty="0">
              <a:solidFill>
                <a:srgbClr val="000000"/>
              </a:solidFill>
            </a:endParaRPr>
          </a:p>
        </p:txBody>
      </p:sp>
      <p:pic>
        <p:nvPicPr>
          <p:cNvPr id="3" name="Picture 2">
            <a:extLst>
              <a:ext uri="{FF2B5EF4-FFF2-40B4-BE49-F238E27FC236}">
                <a16:creationId xmlns:a16="http://schemas.microsoft.com/office/drawing/2014/main" id="{FBF41679-36B6-41CC-A325-B7BB8E015F21}"/>
              </a:ext>
            </a:extLst>
          </p:cNvPr>
          <p:cNvPicPr>
            <a:picLocks noChangeAspect="1"/>
          </p:cNvPicPr>
          <p:nvPr/>
        </p:nvPicPr>
        <p:blipFill>
          <a:blip r:embed="rId3"/>
          <a:stretch>
            <a:fillRect/>
          </a:stretch>
        </p:blipFill>
        <p:spPr>
          <a:xfrm>
            <a:off x="4812569" y="4002898"/>
            <a:ext cx="700721" cy="568456"/>
          </a:xfrm>
          <a:prstGeom prst="rect">
            <a:avLst/>
          </a:prstGeom>
        </p:spPr>
      </p:pic>
      <p:pic>
        <p:nvPicPr>
          <p:cNvPr id="1026" name="Picture 2" descr="Image result for email logo">
            <a:extLst>
              <a:ext uri="{FF2B5EF4-FFF2-40B4-BE49-F238E27FC236}">
                <a16:creationId xmlns:a16="http://schemas.microsoft.com/office/drawing/2014/main" id="{F37FCAB1-A2D4-492F-A60E-B5879B52C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135" y="2891971"/>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AAD9E93-BB99-42F0-8BD5-84D1DB10CA95}"/>
              </a:ext>
            </a:extLst>
          </p:cNvPr>
          <p:cNvPicPr>
            <a:picLocks noChangeAspect="1"/>
          </p:cNvPicPr>
          <p:nvPr/>
        </p:nvPicPr>
        <p:blipFill>
          <a:blip r:embed="rId5"/>
          <a:stretch>
            <a:fillRect/>
          </a:stretch>
        </p:blipFill>
        <p:spPr>
          <a:xfrm>
            <a:off x="5319993" y="5341837"/>
            <a:ext cx="1881157" cy="449345"/>
          </a:xfrm>
          <a:prstGeom prst="rect">
            <a:avLst/>
          </a:prstGeom>
        </p:spPr>
      </p:pic>
    </p:spTree>
    <p:extLst>
      <p:ext uri="{BB962C8B-B14F-4D97-AF65-F5344CB8AC3E}">
        <p14:creationId xmlns:p14="http://schemas.microsoft.com/office/powerpoint/2010/main" val="4847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F4C6-9584-4709-AD7B-40F52A0FFFA8}"/>
              </a:ext>
            </a:extLst>
          </p:cNvPr>
          <p:cNvSpPr>
            <a:spLocks noGrp="1"/>
          </p:cNvSpPr>
          <p:nvPr>
            <p:ph type="title"/>
          </p:nvPr>
        </p:nvSpPr>
        <p:spPr/>
        <p:txBody>
          <a:bodyPr/>
          <a:lstStyle/>
          <a:p>
            <a:endParaRPr lang="en-GB" dirty="0"/>
          </a:p>
        </p:txBody>
      </p:sp>
      <p:sp>
        <p:nvSpPr>
          <p:cNvPr id="4" name="TextBox 3">
            <a:extLst>
              <a:ext uri="{FF2B5EF4-FFF2-40B4-BE49-F238E27FC236}">
                <a16:creationId xmlns:a16="http://schemas.microsoft.com/office/drawing/2014/main" id="{0766D62F-5CFF-490E-8BBB-239899B359BD}"/>
              </a:ext>
            </a:extLst>
          </p:cNvPr>
          <p:cNvSpPr txBox="1"/>
          <p:nvPr/>
        </p:nvSpPr>
        <p:spPr>
          <a:xfrm>
            <a:off x="3629320" y="2630079"/>
            <a:ext cx="8389855" cy="3600986"/>
          </a:xfrm>
          <a:prstGeom prst="rect">
            <a:avLst/>
          </a:prstGeom>
          <a:noFill/>
        </p:spPr>
        <p:txBody>
          <a:bodyPr wrap="square" rtlCol="0">
            <a:spAutoFit/>
          </a:bodyPr>
          <a:lstStyle/>
          <a:p>
            <a:pPr algn="ctr"/>
            <a:endParaRPr lang="en-GB" sz="2400" b="1" dirty="0"/>
          </a:p>
          <a:p>
            <a:pPr marL="342900" indent="-342900">
              <a:buFont typeface="Arial" panose="020B0604020202020204" pitchFamily="34" charset="0"/>
              <a:buChar char="•"/>
            </a:pPr>
            <a:r>
              <a:rPr lang="en-GB" sz="2000" b="1" dirty="0"/>
              <a:t>To contextualise creative methodologies within the proposed research</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To examine the potential of storytelling as a methodological approach in increasing children’s autonomy within the research environment</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Critically examine how stories related to online safety can help facilitate young children’s voices</a:t>
            </a:r>
          </a:p>
          <a:p>
            <a:pPr marL="342900" indent="-342900">
              <a:buFont typeface="Arial" panose="020B0604020202020204" pitchFamily="34" charset="0"/>
              <a:buChar char="•"/>
            </a:pPr>
            <a:endParaRPr lang="en-GB" sz="2400" b="1" dirty="0"/>
          </a:p>
        </p:txBody>
      </p:sp>
      <p:sp>
        <p:nvSpPr>
          <p:cNvPr id="5" name="TextBox 4">
            <a:extLst>
              <a:ext uri="{FF2B5EF4-FFF2-40B4-BE49-F238E27FC236}">
                <a16:creationId xmlns:a16="http://schemas.microsoft.com/office/drawing/2014/main" id="{BFD727A2-177A-429C-920E-47146B79A61F}"/>
              </a:ext>
            </a:extLst>
          </p:cNvPr>
          <p:cNvSpPr txBox="1"/>
          <p:nvPr/>
        </p:nvSpPr>
        <p:spPr>
          <a:xfrm>
            <a:off x="3761296" y="1933470"/>
            <a:ext cx="8031636" cy="923330"/>
          </a:xfrm>
          <a:prstGeom prst="rect">
            <a:avLst/>
          </a:prstGeom>
          <a:solidFill>
            <a:srgbClr val="00B0F0"/>
          </a:solidFill>
        </p:spPr>
        <p:txBody>
          <a:bodyPr wrap="square" rtlCol="0">
            <a:spAutoFit/>
          </a:bodyPr>
          <a:lstStyle/>
          <a:p>
            <a:pPr algn="ctr"/>
            <a:r>
              <a:rPr lang="en-GB" sz="3600" b="1" dirty="0"/>
              <a:t>Aims of the presentation</a:t>
            </a:r>
          </a:p>
          <a:p>
            <a:endParaRPr lang="en-GB" dirty="0"/>
          </a:p>
        </p:txBody>
      </p:sp>
      <p:pic>
        <p:nvPicPr>
          <p:cNvPr id="3" name="Picture 2">
            <a:extLst>
              <a:ext uri="{FF2B5EF4-FFF2-40B4-BE49-F238E27FC236}">
                <a16:creationId xmlns:a16="http://schemas.microsoft.com/office/drawing/2014/main" id="{B92741C2-0E11-4D5A-9C51-7B0F508EC4F1}"/>
              </a:ext>
            </a:extLst>
          </p:cNvPr>
          <p:cNvPicPr>
            <a:picLocks noChangeAspect="1"/>
          </p:cNvPicPr>
          <p:nvPr/>
        </p:nvPicPr>
        <p:blipFill>
          <a:blip r:embed="rId2"/>
          <a:stretch>
            <a:fillRect/>
          </a:stretch>
        </p:blipFill>
        <p:spPr>
          <a:xfrm>
            <a:off x="567789" y="2395135"/>
            <a:ext cx="2085013" cy="2859272"/>
          </a:xfrm>
          <a:prstGeom prst="rect">
            <a:avLst/>
          </a:prstGeom>
        </p:spPr>
      </p:pic>
    </p:spTree>
    <p:extLst>
      <p:ext uri="{BB962C8B-B14F-4D97-AF65-F5344CB8AC3E}">
        <p14:creationId xmlns:p14="http://schemas.microsoft.com/office/powerpoint/2010/main" val="235688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412" y="2036190"/>
            <a:ext cx="10539167" cy="461665"/>
          </a:xfrm>
          <a:prstGeom prst="rect">
            <a:avLst/>
          </a:prstGeom>
          <a:solidFill>
            <a:srgbClr val="00B0F0"/>
          </a:solidFill>
        </p:spPr>
        <p:txBody>
          <a:bodyPr wrap="square" rtlCol="0">
            <a:spAutoFit/>
          </a:bodyPr>
          <a:lstStyle/>
          <a:p>
            <a:pPr algn="ctr"/>
            <a:r>
              <a:rPr lang="en-GB" sz="2400" b="1" dirty="0"/>
              <a:t>Research context</a:t>
            </a:r>
          </a:p>
        </p:txBody>
      </p:sp>
      <p:pic>
        <p:nvPicPr>
          <p:cNvPr id="3" name="Picture 2"/>
          <p:cNvPicPr>
            <a:picLocks noChangeAspect="1"/>
          </p:cNvPicPr>
          <p:nvPr/>
        </p:nvPicPr>
        <p:blipFill>
          <a:blip r:embed="rId3"/>
          <a:stretch>
            <a:fillRect/>
          </a:stretch>
        </p:blipFill>
        <p:spPr>
          <a:xfrm>
            <a:off x="848412" y="3333684"/>
            <a:ext cx="3419377" cy="2279585"/>
          </a:xfrm>
          <a:prstGeom prst="rect">
            <a:avLst/>
          </a:prstGeom>
        </p:spPr>
      </p:pic>
      <p:sp>
        <p:nvSpPr>
          <p:cNvPr id="4" name="TextBox 3"/>
          <p:cNvSpPr txBox="1"/>
          <p:nvPr/>
        </p:nvSpPr>
        <p:spPr>
          <a:xfrm>
            <a:off x="848412" y="2684937"/>
            <a:ext cx="3242821" cy="461665"/>
          </a:xfrm>
          <a:prstGeom prst="rect">
            <a:avLst/>
          </a:prstGeom>
          <a:noFill/>
        </p:spPr>
        <p:txBody>
          <a:bodyPr wrap="square" rtlCol="0">
            <a:spAutoFit/>
          </a:bodyPr>
          <a:lstStyle/>
          <a:p>
            <a:r>
              <a:rPr lang="en-GB" sz="2400" b="1" dirty="0">
                <a:solidFill>
                  <a:srgbClr val="00B0F0"/>
                </a:solidFill>
              </a:rPr>
              <a:t>Why this research?</a:t>
            </a:r>
          </a:p>
        </p:txBody>
      </p:sp>
      <p:sp>
        <p:nvSpPr>
          <p:cNvPr id="5" name="TextBox 4"/>
          <p:cNvSpPr txBox="1"/>
          <p:nvPr/>
        </p:nvSpPr>
        <p:spPr>
          <a:xfrm>
            <a:off x="4666268" y="2752628"/>
            <a:ext cx="7405867" cy="3062377"/>
          </a:xfrm>
          <a:prstGeom prst="rect">
            <a:avLst/>
          </a:prstGeom>
          <a:solidFill>
            <a:schemeClr val="bg1"/>
          </a:solidFill>
        </p:spPr>
        <p:txBody>
          <a:bodyPr wrap="square" rtlCol="0">
            <a:spAutoFit/>
          </a:bodyPr>
          <a:lstStyle/>
          <a:p>
            <a:r>
              <a:rPr lang="en-GB" sz="2000" b="1" dirty="0"/>
              <a:t>What does the literature say?</a:t>
            </a:r>
          </a:p>
          <a:p>
            <a:endParaRPr lang="en-GB" sz="2000" b="1" dirty="0"/>
          </a:p>
          <a:p>
            <a:pPr marL="342900" indent="-342900">
              <a:buFont typeface="Arial" panose="020B0604020202020204" pitchFamily="34" charset="0"/>
              <a:buChar char="•"/>
            </a:pPr>
            <a:r>
              <a:rPr lang="en-GB" sz="1700" dirty="0"/>
              <a:t>Children are accessing the internet at younger ages and for longer periods of time (</a:t>
            </a:r>
            <a:r>
              <a:rPr lang="en-GB" sz="1700" dirty="0" err="1"/>
              <a:t>Sharkins</a:t>
            </a:r>
            <a:r>
              <a:rPr lang="en-GB" sz="1700" dirty="0"/>
              <a:t>, Newton, </a:t>
            </a:r>
            <a:r>
              <a:rPr lang="en-GB" sz="1700" dirty="0" err="1"/>
              <a:t>Albaiz</a:t>
            </a:r>
            <a:r>
              <a:rPr lang="en-GB" sz="1700" dirty="0"/>
              <a:t> &amp; Ernest, 2015, p.437)</a:t>
            </a:r>
          </a:p>
          <a:p>
            <a:pPr marL="342900" indent="-342900">
              <a:buFont typeface="Arial" panose="020B0604020202020204" pitchFamily="34" charset="0"/>
              <a:buChar char="•"/>
            </a:pPr>
            <a:endParaRPr lang="en-GB" sz="1700" dirty="0"/>
          </a:p>
          <a:p>
            <a:pPr marL="342900" indent="-342900">
              <a:buFont typeface="Arial" panose="020B0604020202020204" pitchFamily="34" charset="0"/>
              <a:buChar char="•"/>
            </a:pPr>
            <a:r>
              <a:rPr lang="en-GB" sz="1700" dirty="0"/>
              <a:t>Much of the research focuses on the engagement of older children over the age of nine (</a:t>
            </a:r>
            <a:r>
              <a:rPr lang="en-GB" sz="1700" dirty="0" err="1"/>
              <a:t>Chaudron</a:t>
            </a:r>
            <a:r>
              <a:rPr lang="en-GB" sz="1700" dirty="0"/>
              <a:t>, 2015, p.11)</a:t>
            </a:r>
          </a:p>
          <a:p>
            <a:pPr marL="342900" indent="-342900">
              <a:buFont typeface="Arial" panose="020B0604020202020204" pitchFamily="34" charset="0"/>
              <a:buChar char="•"/>
            </a:pPr>
            <a:endParaRPr lang="en-GB" sz="1700" dirty="0"/>
          </a:p>
          <a:p>
            <a:pPr marL="342900" indent="-342900">
              <a:buFont typeface="Arial" panose="020B0604020202020204" pitchFamily="34" charset="0"/>
              <a:buChar char="•"/>
            </a:pPr>
            <a:r>
              <a:rPr lang="en-GB" sz="1700" dirty="0"/>
              <a:t>Widening gap, demonstrating a lack of understanding in how best to support younger children’s digital engagement (</a:t>
            </a:r>
            <a:r>
              <a:rPr lang="da-DK" sz="1700" dirty="0"/>
              <a:t>Holloway, Green &amp; Livingstone, 2013, p.4; Ólfasson, Livingstone and Haddon, 2013, p.32)</a:t>
            </a:r>
            <a:endParaRPr lang="en-GB" sz="1700" dirty="0"/>
          </a:p>
        </p:txBody>
      </p:sp>
    </p:spTree>
    <p:extLst>
      <p:ext uri="{BB962C8B-B14F-4D97-AF65-F5344CB8AC3E}">
        <p14:creationId xmlns:p14="http://schemas.microsoft.com/office/powerpoint/2010/main" val="386524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7041" y="1892352"/>
            <a:ext cx="10539167" cy="461665"/>
          </a:xfrm>
          <a:prstGeom prst="rect">
            <a:avLst/>
          </a:prstGeom>
          <a:solidFill>
            <a:srgbClr val="00B0F0"/>
          </a:solidFill>
        </p:spPr>
        <p:txBody>
          <a:bodyPr wrap="square" rtlCol="0">
            <a:spAutoFit/>
          </a:bodyPr>
          <a:lstStyle/>
          <a:p>
            <a:pPr algn="ctr"/>
            <a:r>
              <a:rPr lang="en-GB" sz="2400" b="1" dirty="0"/>
              <a:t>Research context </a:t>
            </a:r>
          </a:p>
        </p:txBody>
      </p:sp>
      <p:pic>
        <p:nvPicPr>
          <p:cNvPr id="3" name="Picture 2"/>
          <p:cNvPicPr>
            <a:picLocks noChangeAspect="1"/>
          </p:cNvPicPr>
          <p:nvPr/>
        </p:nvPicPr>
        <p:blipFill>
          <a:blip r:embed="rId3"/>
          <a:stretch>
            <a:fillRect/>
          </a:stretch>
        </p:blipFill>
        <p:spPr>
          <a:xfrm>
            <a:off x="3987531" y="3146014"/>
            <a:ext cx="3959749" cy="2223551"/>
          </a:xfrm>
          <a:prstGeom prst="rect">
            <a:avLst/>
          </a:prstGeom>
        </p:spPr>
      </p:pic>
      <p:sp>
        <p:nvSpPr>
          <p:cNvPr id="7" name="TextBox 6"/>
          <p:cNvSpPr txBox="1"/>
          <p:nvPr/>
        </p:nvSpPr>
        <p:spPr>
          <a:xfrm>
            <a:off x="8755729" y="4257789"/>
            <a:ext cx="3069821" cy="2031325"/>
          </a:xfrm>
          <a:prstGeom prst="rect">
            <a:avLst/>
          </a:prstGeom>
          <a:noFill/>
        </p:spPr>
        <p:txBody>
          <a:bodyPr wrap="square" rtlCol="0">
            <a:spAutoFit/>
          </a:bodyPr>
          <a:lstStyle/>
          <a:p>
            <a:endParaRPr lang="en-GB" dirty="0"/>
          </a:p>
          <a:p>
            <a:r>
              <a:rPr lang="en-GB" dirty="0"/>
              <a:t>Are there more creative ways to genuinely attempt to include children in the production of knowledge? (Lomax, 2012)</a:t>
            </a:r>
          </a:p>
          <a:p>
            <a:pPr marL="285750" indent="-285750">
              <a:buFont typeface="Arial" panose="020B0604020202020204" pitchFamily="34" charset="0"/>
              <a:buChar char="•"/>
            </a:pPr>
            <a:endParaRPr lang="en-GB" dirty="0"/>
          </a:p>
        </p:txBody>
      </p:sp>
      <p:sp>
        <p:nvSpPr>
          <p:cNvPr id="9" name="Rectangle 8">
            <a:extLst>
              <a:ext uri="{FF2B5EF4-FFF2-40B4-BE49-F238E27FC236}">
                <a16:creationId xmlns:a16="http://schemas.microsoft.com/office/drawing/2014/main" id="{EB55DAD7-4D1C-4D69-923B-F2AE6A135E31}"/>
              </a:ext>
            </a:extLst>
          </p:cNvPr>
          <p:cNvSpPr/>
          <p:nvPr/>
        </p:nvSpPr>
        <p:spPr>
          <a:xfrm>
            <a:off x="30433" y="4046125"/>
            <a:ext cx="3532863" cy="1477328"/>
          </a:xfrm>
          <a:prstGeom prst="rect">
            <a:avLst/>
          </a:prstGeom>
        </p:spPr>
        <p:txBody>
          <a:bodyPr wrap="square">
            <a:spAutoFit/>
          </a:bodyPr>
          <a:lstStyle/>
          <a:p>
            <a:r>
              <a:rPr lang="en-GB" sz="1600" dirty="0"/>
              <a:t>T</a:t>
            </a:r>
            <a:r>
              <a:rPr lang="en-GB" dirty="0"/>
              <a:t>his suggests that we need to involve younger children in research. Research with children rather than on children (Pinter, </a:t>
            </a:r>
            <a:r>
              <a:rPr lang="en-GB" dirty="0" err="1"/>
              <a:t>Kuchah</a:t>
            </a:r>
            <a:r>
              <a:rPr lang="en-GB" dirty="0"/>
              <a:t>, &amp; Smith, 2013)</a:t>
            </a:r>
          </a:p>
        </p:txBody>
      </p:sp>
      <p:sp>
        <p:nvSpPr>
          <p:cNvPr id="4" name="Rectangle 3">
            <a:extLst>
              <a:ext uri="{FF2B5EF4-FFF2-40B4-BE49-F238E27FC236}">
                <a16:creationId xmlns:a16="http://schemas.microsoft.com/office/drawing/2014/main" id="{7FDCC600-C9B7-4B36-8480-17AEDA383F94}"/>
              </a:ext>
            </a:extLst>
          </p:cNvPr>
          <p:cNvSpPr/>
          <p:nvPr/>
        </p:nvSpPr>
        <p:spPr>
          <a:xfrm>
            <a:off x="39892" y="2545849"/>
            <a:ext cx="3835685" cy="1200329"/>
          </a:xfrm>
          <a:prstGeom prst="rect">
            <a:avLst/>
          </a:prstGeom>
        </p:spPr>
        <p:txBody>
          <a:bodyPr wrap="square">
            <a:spAutoFit/>
          </a:bodyPr>
          <a:lstStyle/>
          <a:p>
            <a:pPr fontAlgn="base">
              <a:spcBef>
                <a:spcPct val="20000"/>
              </a:spcBef>
              <a:spcAft>
                <a:spcPct val="0"/>
              </a:spcAft>
            </a:pPr>
            <a:r>
              <a:rPr lang="en-GB" dirty="0" err="1">
                <a:latin typeface="Arial" charset="0"/>
              </a:rPr>
              <a:t>Chaudron</a:t>
            </a:r>
            <a:r>
              <a:rPr lang="en-GB" dirty="0">
                <a:latin typeface="Arial" charset="0"/>
              </a:rPr>
              <a:t> (2015) suggests we need to know more about younger children’s understanding of the internet</a:t>
            </a:r>
          </a:p>
        </p:txBody>
      </p:sp>
      <p:sp>
        <p:nvSpPr>
          <p:cNvPr id="5" name="Rectangle 4">
            <a:extLst>
              <a:ext uri="{FF2B5EF4-FFF2-40B4-BE49-F238E27FC236}">
                <a16:creationId xmlns:a16="http://schemas.microsoft.com/office/drawing/2014/main" id="{94F8C023-A44A-4E20-891D-5E1CC92FC040}"/>
              </a:ext>
            </a:extLst>
          </p:cNvPr>
          <p:cNvSpPr/>
          <p:nvPr/>
        </p:nvSpPr>
        <p:spPr>
          <a:xfrm>
            <a:off x="8795750" y="2559283"/>
            <a:ext cx="2989780" cy="1754326"/>
          </a:xfrm>
          <a:prstGeom prst="rect">
            <a:avLst/>
          </a:prstGeom>
        </p:spPr>
        <p:txBody>
          <a:bodyPr wrap="square">
            <a:spAutoFit/>
          </a:bodyPr>
          <a:lstStyle/>
          <a:p>
            <a:pPr fontAlgn="base">
              <a:spcBef>
                <a:spcPct val="20000"/>
              </a:spcBef>
              <a:spcAft>
                <a:spcPct val="0"/>
              </a:spcAft>
            </a:pPr>
            <a:r>
              <a:rPr lang="en-GB" dirty="0"/>
              <a:t>Is the current lack of research due to perceived difficulties in research involving younger children? (</a:t>
            </a:r>
            <a:r>
              <a:rPr lang="en-GB" dirty="0" err="1"/>
              <a:t>Olfasson</a:t>
            </a:r>
            <a:r>
              <a:rPr lang="en-GB" dirty="0"/>
              <a:t> et al., 2013, p.20)</a:t>
            </a:r>
          </a:p>
        </p:txBody>
      </p:sp>
    </p:spTree>
    <p:extLst>
      <p:ext uri="{BB962C8B-B14F-4D97-AF65-F5344CB8AC3E}">
        <p14:creationId xmlns:p14="http://schemas.microsoft.com/office/powerpoint/2010/main" val="276949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82" y="2790086"/>
            <a:ext cx="11896627" cy="2862322"/>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Arial" panose="020B0604020202020204" pitchFamily="34" charset="0"/>
              </a:rPr>
              <a:t>Critically interrogate how the home and school environments work together to tackle the issues of child online safety</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Apply a phenomenological approach to examine the possible differences between younger children’s and adult’s perspectives, gaining insights into how best to support younger children with online safety</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Critically analyse the effectiveness of storytelling and role play in eliciting the views of younger children in the research environment</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29938" y="1885361"/>
            <a:ext cx="11576116" cy="461665"/>
          </a:xfrm>
          <a:prstGeom prst="rect">
            <a:avLst/>
          </a:prstGeom>
          <a:solidFill>
            <a:srgbClr val="00B0F0"/>
          </a:solidFill>
        </p:spPr>
        <p:txBody>
          <a:bodyPr wrap="square" rtlCol="0">
            <a:spAutoFit/>
          </a:bodyPr>
          <a:lstStyle/>
          <a:p>
            <a:pPr algn="ctr"/>
            <a:r>
              <a:rPr lang="en-GB" sz="2400" b="1" dirty="0"/>
              <a:t>Proposed research aims </a:t>
            </a:r>
          </a:p>
        </p:txBody>
      </p:sp>
    </p:spTree>
    <p:extLst>
      <p:ext uri="{BB962C8B-B14F-4D97-AF65-F5344CB8AC3E}">
        <p14:creationId xmlns:p14="http://schemas.microsoft.com/office/powerpoint/2010/main" val="214724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Proposed methodological approach (1) Storytelling</a:t>
            </a:r>
          </a:p>
        </p:txBody>
      </p:sp>
      <p:pic>
        <p:nvPicPr>
          <p:cNvPr id="4" name="Picture 3"/>
          <p:cNvPicPr>
            <a:picLocks noChangeAspect="1"/>
          </p:cNvPicPr>
          <p:nvPr/>
        </p:nvPicPr>
        <p:blipFill>
          <a:blip r:embed="rId3"/>
          <a:stretch>
            <a:fillRect/>
          </a:stretch>
        </p:blipFill>
        <p:spPr>
          <a:xfrm>
            <a:off x="4374037" y="2659082"/>
            <a:ext cx="1349499" cy="1151043"/>
          </a:xfrm>
          <a:prstGeom prst="rect">
            <a:avLst/>
          </a:prstGeom>
        </p:spPr>
      </p:pic>
      <p:pic>
        <p:nvPicPr>
          <p:cNvPr id="3" name="Picture 2"/>
          <p:cNvPicPr>
            <a:picLocks noChangeAspect="1"/>
          </p:cNvPicPr>
          <p:nvPr/>
        </p:nvPicPr>
        <p:blipFill>
          <a:blip r:embed="rId4"/>
          <a:stretch>
            <a:fillRect/>
          </a:stretch>
        </p:blipFill>
        <p:spPr>
          <a:xfrm>
            <a:off x="6789037" y="4708928"/>
            <a:ext cx="1195462" cy="1190680"/>
          </a:xfrm>
          <a:prstGeom prst="rect">
            <a:avLst/>
          </a:prstGeom>
        </p:spPr>
      </p:pic>
      <p:pic>
        <p:nvPicPr>
          <p:cNvPr id="5" name="Picture 4"/>
          <p:cNvPicPr>
            <a:picLocks noChangeAspect="1"/>
          </p:cNvPicPr>
          <p:nvPr/>
        </p:nvPicPr>
        <p:blipFill>
          <a:blip r:embed="rId5"/>
          <a:stretch>
            <a:fillRect/>
          </a:stretch>
        </p:blipFill>
        <p:spPr>
          <a:xfrm>
            <a:off x="6789133" y="2669156"/>
            <a:ext cx="1195991" cy="1387350"/>
          </a:xfrm>
          <a:prstGeom prst="rect">
            <a:avLst/>
          </a:prstGeom>
        </p:spPr>
      </p:pic>
      <p:pic>
        <p:nvPicPr>
          <p:cNvPr id="6" name="Picture 5"/>
          <p:cNvPicPr>
            <a:picLocks noChangeAspect="1"/>
          </p:cNvPicPr>
          <p:nvPr/>
        </p:nvPicPr>
        <p:blipFill>
          <a:blip r:embed="rId6"/>
          <a:stretch>
            <a:fillRect/>
          </a:stretch>
        </p:blipFill>
        <p:spPr>
          <a:xfrm>
            <a:off x="4376767" y="4512188"/>
            <a:ext cx="1346323" cy="1346323"/>
          </a:xfrm>
          <a:prstGeom prst="rect">
            <a:avLst/>
          </a:prstGeom>
        </p:spPr>
      </p:pic>
      <p:pic>
        <p:nvPicPr>
          <p:cNvPr id="7" name="Picture 6"/>
          <p:cNvPicPr>
            <a:picLocks noChangeAspect="1"/>
          </p:cNvPicPr>
          <p:nvPr/>
        </p:nvPicPr>
        <p:blipFill rotWithShape="1">
          <a:blip r:embed="rId7"/>
          <a:srcRect l="19633" r="34246"/>
          <a:stretch/>
        </p:blipFill>
        <p:spPr>
          <a:xfrm>
            <a:off x="5354425" y="3079639"/>
            <a:ext cx="1738983" cy="2105103"/>
          </a:xfrm>
          <a:prstGeom prst="rect">
            <a:avLst/>
          </a:prstGeom>
        </p:spPr>
      </p:pic>
      <p:sp>
        <p:nvSpPr>
          <p:cNvPr id="8" name="TextBox 7"/>
          <p:cNvSpPr txBox="1"/>
          <p:nvPr/>
        </p:nvSpPr>
        <p:spPr>
          <a:xfrm>
            <a:off x="8430320" y="2356453"/>
            <a:ext cx="3311268" cy="3970318"/>
          </a:xfrm>
          <a:prstGeom prst="rect">
            <a:avLst/>
          </a:prstGeom>
          <a:noFill/>
        </p:spPr>
        <p:txBody>
          <a:bodyPr wrap="square" rtlCol="0">
            <a:spAutoFit/>
          </a:bodyPr>
          <a:lstStyle/>
          <a:p>
            <a:pPr marL="285750" indent="-285750">
              <a:buFont typeface="Arial" panose="020B0604020202020204" pitchFamily="34" charset="0"/>
              <a:buChar char="•"/>
            </a:pPr>
            <a:r>
              <a:rPr lang="en-GB" dirty="0"/>
              <a:t>5 children reception</a:t>
            </a:r>
          </a:p>
          <a:p>
            <a:pPr marL="285750" indent="-285750">
              <a:buFont typeface="Arial" panose="020B0604020202020204" pitchFamily="34" charset="0"/>
              <a:buChar char="•"/>
            </a:pPr>
            <a:r>
              <a:rPr lang="en-GB" dirty="0"/>
              <a:t>5 children year one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Age appropriate books regarding online safety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Audio recording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more relaxed approach to asking children questions (Morgan, Gibbs, Maxwell &amp; Britten, 2002; Shaw, Brady &amp; Davey, 2011).</a:t>
            </a:r>
          </a:p>
          <a:p>
            <a:pPr marL="285750" indent="-285750">
              <a:buFont typeface="Arial" panose="020B0604020202020204" pitchFamily="34" charset="0"/>
              <a:buChar char="•"/>
            </a:pPr>
            <a:endParaRPr lang="en-GB" dirty="0">
              <a:solidFill>
                <a:schemeClr val="tx1">
                  <a:lumMod val="50000"/>
                  <a:lumOff val="50000"/>
                </a:schemeClr>
              </a:solidFill>
            </a:endParaRPr>
          </a:p>
        </p:txBody>
      </p:sp>
      <p:sp>
        <p:nvSpPr>
          <p:cNvPr id="9" name="TextBox 8"/>
          <p:cNvSpPr txBox="1"/>
          <p:nvPr/>
        </p:nvSpPr>
        <p:spPr>
          <a:xfrm>
            <a:off x="150829" y="2356453"/>
            <a:ext cx="3930978" cy="3616375"/>
          </a:xfrm>
          <a:prstGeom prst="rect">
            <a:avLst/>
          </a:prstGeom>
          <a:noFill/>
        </p:spPr>
        <p:txBody>
          <a:bodyPr wrap="square" rtlCol="0">
            <a:spAutoFit/>
          </a:bodyPr>
          <a:lstStyle/>
          <a:p>
            <a:pPr marL="285750" indent="-285750">
              <a:buFont typeface="Arial" panose="020B0604020202020204" pitchFamily="34" charset="0"/>
              <a:buChar char="•"/>
            </a:pPr>
            <a:r>
              <a:rPr lang="en-GB" sz="1700" dirty="0"/>
              <a:t>A pedagogical strategy that children are familiar with, motivating and engaging to connect with the content (Miller &amp; </a:t>
            </a:r>
            <a:r>
              <a:rPr lang="en-GB" sz="1700" dirty="0" err="1"/>
              <a:t>Pennycuff</a:t>
            </a:r>
            <a:r>
              <a:rPr lang="en-GB" sz="1700" dirty="0"/>
              <a:t>, 2008)</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dirty="0"/>
              <a:t>Capitalises on children’s desire to interact and talk to others, relying on the relationship between the listener and the (Jug &amp; </a:t>
            </a:r>
            <a:r>
              <a:rPr lang="en-GB" dirty="0" err="1"/>
              <a:t>Vilar</a:t>
            </a:r>
            <a:r>
              <a:rPr lang="en-GB" dirty="0"/>
              <a:t>, 2015; Mason, 1990; Miller &amp; </a:t>
            </a:r>
            <a:r>
              <a:rPr lang="en-GB" dirty="0" err="1"/>
              <a:t>Pennycuff</a:t>
            </a:r>
            <a:r>
              <a:rPr lang="en-GB" dirty="0"/>
              <a:t>, 2008).</a:t>
            </a:r>
            <a:r>
              <a:rPr lang="en-GB" b="1" dirty="0"/>
              <a:t> </a:t>
            </a:r>
            <a:endParaRPr lang="en-GB" sz="1700" dirty="0"/>
          </a:p>
          <a:p>
            <a:pPr marL="285750" indent="-285750">
              <a:buFont typeface="Arial" panose="020B0604020202020204" pitchFamily="34" charset="0"/>
              <a:buChar char="•"/>
            </a:pPr>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p:txBody>
      </p:sp>
    </p:spTree>
    <p:extLst>
      <p:ext uri="{BB962C8B-B14F-4D97-AF65-F5344CB8AC3E}">
        <p14:creationId xmlns:p14="http://schemas.microsoft.com/office/powerpoint/2010/main" val="242318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Age appropriate storytelling considerations</a:t>
            </a:r>
          </a:p>
        </p:txBody>
      </p:sp>
      <p:pic>
        <p:nvPicPr>
          <p:cNvPr id="4" name="Picture 3"/>
          <p:cNvPicPr>
            <a:picLocks noChangeAspect="1"/>
          </p:cNvPicPr>
          <p:nvPr/>
        </p:nvPicPr>
        <p:blipFill>
          <a:blip r:embed="rId3"/>
          <a:stretch>
            <a:fillRect/>
          </a:stretch>
        </p:blipFill>
        <p:spPr>
          <a:xfrm>
            <a:off x="161636" y="2659082"/>
            <a:ext cx="1349499" cy="1151043"/>
          </a:xfrm>
          <a:prstGeom prst="rect">
            <a:avLst/>
          </a:prstGeom>
        </p:spPr>
      </p:pic>
      <p:pic>
        <p:nvPicPr>
          <p:cNvPr id="3" name="Picture 2"/>
          <p:cNvPicPr>
            <a:picLocks noChangeAspect="1"/>
          </p:cNvPicPr>
          <p:nvPr/>
        </p:nvPicPr>
        <p:blipFill>
          <a:blip r:embed="rId4"/>
          <a:stretch>
            <a:fillRect/>
          </a:stretch>
        </p:blipFill>
        <p:spPr>
          <a:xfrm>
            <a:off x="2576636" y="4708928"/>
            <a:ext cx="1195462" cy="1190680"/>
          </a:xfrm>
          <a:prstGeom prst="rect">
            <a:avLst/>
          </a:prstGeom>
        </p:spPr>
      </p:pic>
      <p:pic>
        <p:nvPicPr>
          <p:cNvPr id="5" name="Picture 4"/>
          <p:cNvPicPr>
            <a:picLocks noChangeAspect="1"/>
          </p:cNvPicPr>
          <p:nvPr/>
        </p:nvPicPr>
        <p:blipFill>
          <a:blip r:embed="rId5"/>
          <a:stretch>
            <a:fillRect/>
          </a:stretch>
        </p:blipFill>
        <p:spPr>
          <a:xfrm>
            <a:off x="2576732" y="2669156"/>
            <a:ext cx="1195991" cy="1387350"/>
          </a:xfrm>
          <a:prstGeom prst="rect">
            <a:avLst/>
          </a:prstGeom>
        </p:spPr>
      </p:pic>
      <p:pic>
        <p:nvPicPr>
          <p:cNvPr id="6" name="Picture 5"/>
          <p:cNvPicPr>
            <a:picLocks noChangeAspect="1"/>
          </p:cNvPicPr>
          <p:nvPr/>
        </p:nvPicPr>
        <p:blipFill>
          <a:blip r:embed="rId6"/>
          <a:stretch>
            <a:fillRect/>
          </a:stretch>
        </p:blipFill>
        <p:spPr>
          <a:xfrm>
            <a:off x="164366" y="4512188"/>
            <a:ext cx="1346323" cy="1346323"/>
          </a:xfrm>
          <a:prstGeom prst="rect">
            <a:avLst/>
          </a:prstGeom>
        </p:spPr>
      </p:pic>
      <p:pic>
        <p:nvPicPr>
          <p:cNvPr id="7" name="Picture 6"/>
          <p:cNvPicPr>
            <a:picLocks noChangeAspect="1"/>
          </p:cNvPicPr>
          <p:nvPr/>
        </p:nvPicPr>
        <p:blipFill rotWithShape="1">
          <a:blip r:embed="rId7"/>
          <a:srcRect l="19633" r="34246"/>
          <a:stretch/>
        </p:blipFill>
        <p:spPr>
          <a:xfrm>
            <a:off x="1142024" y="3079639"/>
            <a:ext cx="1738983" cy="2105103"/>
          </a:xfrm>
          <a:prstGeom prst="rect">
            <a:avLst/>
          </a:prstGeom>
        </p:spPr>
      </p:pic>
      <p:sp>
        <p:nvSpPr>
          <p:cNvPr id="10" name="TextBox 9">
            <a:extLst>
              <a:ext uri="{FF2B5EF4-FFF2-40B4-BE49-F238E27FC236}">
                <a16:creationId xmlns:a16="http://schemas.microsoft.com/office/drawing/2014/main" id="{E3B61E36-7459-4492-9ED6-88B1A1869D15}"/>
              </a:ext>
            </a:extLst>
          </p:cNvPr>
          <p:cNvSpPr txBox="1"/>
          <p:nvPr/>
        </p:nvSpPr>
        <p:spPr>
          <a:xfrm>
            <a:off x="4150759" y="2728193"/>
            <a:ext cx="7798086"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t>Anthropomorphism? Conflicting evidence (</a:t>
            </a:r>
            <a:r>
              <a:rPr lang="it-IT" sz="2000" dirty="0"/>
              <a:t>Larsen, Lee &amp; Ganea, 2017)</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en-GB" sz="2000" dirty="0"/>
              <a:t>Research suggests younger  are less likely to learn about social problems from anthropomorphised books (</a:t>
            </a:r>
            <a:r>
              <a:rPr lang="en-GB" sz="2000" dirty="0" err="1"/>
              <a:t>Richert</a:t>
            </a:r>
            <a:r>
              <a:rPr lang="en-GB" sz="2000" dirty="0"/>
              <a:t>, </a:t>
            </a:r>
            <a:r>
              <a:rPr lang="en-GB" sz="2000" dirty="0" err="1"/>
              <a:t>Shawber</a:t>
            </a:r>
            <a:r>
              <a:rPr lang="en-GB" sz="2000" dirty="0"/>
              <a:t>, Hoffman, &amp; Taylor, 2009; </a:t>
            </a:r>
            <a:r>
              <a:rPr lang="en-GB" sz="2000" dirty="0" err="1"/>
              <a:t>Richert</a:t>
            </a:r>
            <a:r>
              <a:rPr lang="en-GB" sz="2000" dirty="0"/>
              <a:t> &amp; Smith, 2011)</a:t>
            </a:r>
          </a:p>
          <a:p>
            <a:endParaRPr lang="en-GB" sz="2000" dirty="0"/>
          </a:p>
          <a:p>
            <a:pPr marL="285750" indent="-285750">
              <a:buFont typeface="Arial" panose="020B0604020202020204" pitchFamily="34" charset="0"/>
              <a:buChar char="•"/>
            </a:pPr>
            <a:r>
              <a:rPr lang="en-GB" sz="2000" dirty="0"/>
              <a:t>Larsen, Lee and </a:t>
            </a:r>
            <a:r>
              <a:rPr lang="en-GB" sz="2000" dirty="0" err="1"/>
              <a:t>Ganea</a:t>
            </a:r>
            <a:r>
              <a:rPr lang="en-GB" sz="2000" dirty="0"/>
              <a:t> (2017) suggest there is no difference in children’s preference for anthropomorphised or realistic books. </a:t>
            </a:r>
          </a:p>
        </p:txBody>
      </p:sp>
    </p:spTree>
    <p:extLst>
      <p:ext uri="{BB962C8B-B14F-4D97-AF65-F5344CB8AC3E}">
        <p14:creationId xmlns:p14="http://schemas.microsoft.com/office/powerpoint/2010/main" val="311816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Age appropriate storytelling considerations</a:t>
            </a:r>
          </a:p>
        </p:txBody>
      </p:sp>
      <p:pic>
        <p:nvPicPr>
          <p:cNvPr id="4" name="Picture 3"/>
          <p:cNvPicPr>
            <a:picLocks noChangeAspect="1"/>
          </p:cNvPicPr>
          <p:nvPr/>
        </p:nvPicPr>
        <p:blipFill>
          <a:blip r:embed="rId3"/>
          <a:stretch>
            <a:fillRect/>
          </a:stretch>
        </p:blipFill>
        <p:spPr>
          <a:xfrm>
            <a:off x="161636" y="2659082"/>
            <a:ext cx="1349499" cy="1151043"/>
          </a:xfrm>
          <a:prstGeom prst="rect">
            <a:avLst/>
          </a:prstGeom>
        </p:spPr>
      </p:pic>
      <p:pic>
        <p:nvPicPr>
          <p:cNvPr id="3" name="Picture 2"/>
          <p:cNvPicPr>
            <a:picLocks noChangeAspect="1"/>
          </p:cNvPicPr>
          <p:nvPr/>
        </p:nvPicPr>
        <p:blipFill>
          <a:blip r:embed="rId4"/>
          <a:stretch>
            <a:fillRect/>
          </a:stretch>
        </p:blipFill>
        <p:spPr>
          <a:xfrm>
            <a:off x="2576636" y="4708928"/>
            <a:ext cx="1195462" cy="1190680"/>
          </a:xfrm>
          <a:prstGeom prst="rect">
            <a:avLst/>
          </a:prstGeom>
        </p:spPr>
      </p:pic>
      <p:pic>
        <p:nvPicPr>
          <p:cNvPr id="5" name="Picture 4"/>
          <p:cNvPicPr>
            <a:picLocks noChangeAspect="1"/>
          </p:cNvPicPr>
          <p:nvPr/>
        </p:nvPicPr>
        <p:blipFill>
          <a:blip r:embed="rId5"/>
          <a:stretch>
            <a:fillRect/>
          </a:stretch>
        </p:blipFill>
        <p:spPr>
          <a:xfrm>
            <a:off x="2576732" y="2669156"/>
            <a:ext cx="1195991" cy="1387350"/>
          </a:xfrm>
          <a:prstGeom prst="rect">
            <a:avLst/>
          </a:prstGeom>
        </p:spPr>
      </p:pic>
      <p:pic>
        <p:nvPicPr>
          <p:cNvPr id="6" name="Picture 5"/>
          <p:cNvPicPr>
            <a:picLocks noChangeAspect="1"/>
          </p:cNvPicPr>
          <p:nvPr/>
        </p:nvPicPr>
        <p:blipFill>
          <a:blip r:embed="rId6"/>
          <a:stretch>
            <a:fillRect/>
          </a:stretch>
        </p:blipFill>
        <p:spPr>
          <a:xfrm>
            <a:off x="164366" y="4512188"/>
            <a:ext cx="1346323" cy="1346323"/>
          </a:xfrm>
          <a:prstGeom prst="rect">
            <a:avLst/>
          </a:prstGeom>
        </p:spPr>
      </p:pic>
      <p:pic>
        <p:nvPicPr>
          <p:cNvPr id="7" name="Picture 6"/>
          <p:cNvPicPr>
            <a:picLocks noChangeAspect="1"/>
          </p:cNvPicPr>
          <p:nvPr/>
        </p:nvPicPr>
        <p:blipFill rotWithShape="1">
          <a:blip r:embed="rId7"/>
          <a:srcRect l="19633" r="34246"/>
          <a:stretch/>
        </p:blipFill>
        <p:spPr>
          <a:xfrm>
            <a:off x="1142024" y="3079639"/>
            <a:ext cx="1738983" cy="2105103"/>
          </a:xfrm>
          <a:prstGeom prst="rect">
            <a:avLst/>
          </a:prstGeom>
        </p:spPr>
      </p:pic>
      <p:sp>
        <p:nvSpPr>
          <p:cNvPr id="10" name="TextBox 9">
            <a:extLst>
              <a:ext uri="{FF2B5EF4-FFF2-40B4-BE49-F238E27FC236}">
                <a16:creationId xmlns:a16="http://schemas.microsoft.com/office/drawing/2014/main" id="{E3B61E36-7459-4492-9ED6-88B1A1869D15}"/>
              </a:ext>
            </a:extLst>
          </p:cNvPr>
          <p:cNvSpPr txBox="1"/>
          <p:nvPr/>
        </p:nvSpPr>
        <p:spPr>
          <a:xfrm>
            <a:off x="4171307" y="2788639"/>
            <a:ext cx="7798086" cy="3447098"/>
          </a:xfrm>
          <a:prstGeom prst="rect">
            <a:avLst/>
          </a:prstGeom>
          <a:noFill/>
        </p:spPr>
        <p:txBody>
          <a:bodyPr wrap="square" rtlCol="0">
            <a:spAutoFit/>
          </a:bodyPr>
          <a:lstStyle/>
          <a:p>
            <a:pPr marL="285750" indent="-285750">
              <a:buFont typeface="Arial" panose="020B0604020202020204" pitchFamily="34" charset="0"/>
              <a:buChar char="•"/>
            </a:pPr>
            <a:r>
              <a:rPr lang="en-GB" sz="2000" dirty="0"/>
              <a:t>Some of the stories available appear to convey only negative messages that may scare children from behaving morally (Lee et al., 2014)</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Emphasising the positivity of honesty may be more effective than emphasising the negativity of dishonesty (Lee et al., 2014)</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aim is not to teach younger children, but to use the books ethically to gain more information about their understanding of online safety.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8435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Proposed methodological approach (2) Role play</a:t>
            </a:r>
          </a:p>
        </p:txBody>
      </p:sp>
      <p:pic>
        <p:nvPicPr>
          <p:cNvPr id="12" name="Picture 11"/>
          <p:cNvPicPr>
            <a:picLocks noChangeAspect="1"/>
          </p:cNvPicPr>
          <p:nvPr/>
        </p:nvPicPr>
        <p:blipFill>
          <a:blip r:embed="rId3"/>
          <a:stretch>
            <a:fillRect/>
          </a:stretch>
        </p:blipFill>
        <p:spPr>
          <a:xfrm>
            <a:off x="4904009" y="6056273"/>
            <a:ext cx="2031144" cy="594917"/>
          </a:xfrm>
          <a:prstGeom prst="rect">
            <a:avLst/>
          </a:prstGeom>
        </p:spPr>
      </p:pic>
      <p:sp>
        <p:nvSpPr>
          <p:cNvPr id="4" name="TextBox 3"/>
          <p:cNvSpPr txBox="1"/>
          <p:nvPr/>
        </p:nvSpPr>
        <p:spPr>
          <a:xfrm>
            <a:off x="1233375" y="2788341"/>
            <a:ext cx="9634494" cy="3939540"/>
          </a:xfrm>
          <a:prstGeom prst="rect">
            <a:avLst/>
          </a:prstGeom>
          <a:noFill/>
        </p:spPr>
        <p:txBody>
          <a:bodyPr wrap="square" rtlCol="0">
            <a:spAutoFit/>
          </a:bodyPr>
          <a:lstStyle/>
          <a:p>
            <a:pPr marL="285750" indent="-285750">
              <a:buFont typeface="Arial" panose="020B0604020202020204" pitchFamily="34" charset="0"/>
              <a:buChar char="•"/>
            </a:pPr>
            <a:r>
              <a:rPr lang="en-GB" sz="2000" dirty="0"/>
              <a:t>Role play enables children to communally explore and assign meaning to their worlds and themselves in it (</a:t>
            </a:r>
            <a:r>
              <a:rPr lang="en-GB" sz="2000" dirty="0" err="1"/>
              <a:t>Papadopoulou</a:t>
            </a:r>
            <a:r>
              <a:rPr lang="en-GB" sz="2000" dirty="0"/>
              <a:t>, 2012, p. 575)</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 pretend world that is reality grounded, where children are able to recreate aspects of their everyday world (</a:t>
            </a:r>
            <a:r>
              <a:rPr lang="en-GB" sz="2000" dirty="0" err="1"/>
              <a:t>Papadopoulou</a:t>
            </a:r>
            <a:r>
              <a:rPr lang="en-GB" sz="2000" dirty="0"/>
              <a:t>, 2012, p. 576)</a:t>
            </a:r>
          </a:p>
          <a:p>
            <a:endParaRPr lang="en-GB" sz="2000" dirty="0"/>
          </a:p>
          <a:p>
            <a:pPr marL="285750" indent="-285750">
              <a:buFont typeface="Arial" panose="020B0604020202020204" pitchFamily="34" charset="0"/>
              <a:buChar char="•"/>
            </a:pPr>
            <a:r>
              <a:rPr lang="en-GB" sz="2000" dirty="0"/>
              <a:t>A medium of expression to demonstrate their current levels of understanding, anxieties and fears (</a:t>
            </a:r>
            <a:r>
              <a:rPr lang="en-GB" sz="2000" dirty="0" err="1"/>
              <a:t>Papadopoulou</a:t>
            </a:r>
            <a:r>
              <a:rPr lang="en-GB" sz="2000" dirty="0"/>
              <a:t>, 2012, p. 582)</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4" name="Picture 13"/>
          <p:cNvPicPr>
            <a:picLocks noChangeAspect="1"/>
          </p:cNvPicPr>
          <p:nvPr/>
        </p:nvPicPr>
        <p:blipFill rotWithShape="1">
          <a:blip r:embed="rId4"/>
          <a:srcRect l="51512" t="37424" r="3539" b="9243"/>
          <a:stretch/>
        </p:blipFill>
        <p:spPr>
          <a:xfrm>
            <a:off x="10836079" y="2507530"/>
            <a:ext cx="1155099" cy="1027932"/>
          </a:xfrm>
          <a:prstGeom prst="rect">
            <a:avLst/>
          </a:prstGeom>
        </p:spPr>
      </p:pic>
      <p:pic>
        <p:nvPicPr>
          <p:cNvPr id="15" name="Picture 14"/>
          <p:cNvPicPr>
            <a:picLocks noChangeAspect="1"/>
          </p:cNvPicPr>
          <p:nvPr/>
        </p:nvPicPr>
        <p:blipFill rotWithShape="1">
          <a:blip r:embed="rId5"/>
          <a:srcRect l="21649" t="26667" r="52680" b="28385"/>
          <a:stretch/>
        </p:blipFill>
        <p:spPr>
          <a:xfrm>
            <a:off x="10867869" y="4710203"/>
            <a:ext cx="1123309" cy="1106391"/>
          </a:xfrm>
          <a:prstGeom prst="rect">
            <a:avLst/>
          </a:prstGeom>
        </p:spPr>
      </p:pic>
      <p:pic>
        <p:nvPicPr>
          <p:cNvPr id="16" name="Picture 15"/>
          <p:cNvPicPr>
            <a:picLocks noChangeAspect="1"/>
          </p:cNvPicPr>
          <p:nvPr/>
        </p:nvPicPr>
        <p:blipFill>
          <a:blip r:embed="rId6"/>
          <a:stretch>
            <a:fillRect/>
          </a:stretch>
        </p:blipFill>
        <p:spPr>
          <a:xfrm>
            <a:off x="44375" y="2396504"/>
            <a:ext cx="1139355" cy="939968"/>
          </a:xfrm>
          <a:prstGeom prst="rect">
            <a:avLst/>
          </a:prstGeom>
        </p:spPr>
      </p:pic>
      <p:pic>
        <p:nvPicPr>
          <p:cNvPr id="17" name="Picture 16"/>
          <p:cNvPicPr>
            <a:picLocks noChangeAspect="1"/>
          </p:cNvPicPr>
          <p:nvPr/>
        </p:nvPicPr>
        <p:blipFill rotWithShape="1">
          <a:blip r:embed="rId7"/>
          <a:srcRect l="52036" t="24742" r="23531" b="25911"/>
          <a:stretch/>
        </p:blipFill>
        <p:spPr>
          <a:xfrm>
            <a:off x="94020" y="4635001"/>
            <a:ext cx="1040066" cy="1181593"/>
          </a:xfrm>
          <a:prstGeom prst="rect">
            <a:avLst/>
          </a:prstGeom>
        </p:spPr>
      </p:pic>
      <p:pic>
        <p:nvPicPr>
          <p:cNvPr id="18" name="Picture 17"/>
          <p:cNvPicPr>
            <a:picLocks noChangeAspect="1"/>
          </p:cNvPicPr>
          <p:nvPr/>
        </p:nvPicPr>
        <p:blipFill>
          <a:blip r:embed="rId6"/>
          <a:stretch>
            <a:fillRect/>
          </a:stretch>
        </p:blipFill>
        <p:spPr>
          <a:xfrm>
            <a:off x="94020" y="2396503"/>
            <a:ext cx="1139355" cy="939968"/>
          </a:xfrm>
          <a:prstGeom prst="rect">
            <a:avLst/>
          </a:prstGeom>
        </p:spPr>
      </p:pic>
      <p:pic>
        <p:nvPicPr>
          <p:cNvPr id="19" name="Picture 18"/>
          <p:cNvPicPr>
            <a:picLocks noChangeAspect="1"/>
          </p:cNvPicPr>
          <p:nvPr/>
        </p:nvPicPr>
        <p:blipFill rotWithShape="1">
          <a:blip r:embed="rId7"/>
          <a:srcRect l="52036" t="24742" r="23531" b="25911"/>
          <a:stretch/>
        </p:blipFill>
        <p:spPr>
          <a:xfrm>
            <a:off x="143665" y="4635000"/>
            <a:ext cx="1040066" cy="1181593"/>
          </a:xfrm>
          <a:prstGeom prst="rect">
            <a:avLst/>
          </a:prstGeom>
        </p:spPr>
      </p:pic>
      <p:pic>
        <p:nvPicPr>
          <p:cNvPr id="20" name="Picture 19"/>
          <p:cNvPicPr>
            <a:picLocks noChangeAspect="1"/>
          </p:cNvPicPr>
          <p:nvPr/>
        </p:nvPicPr>
        <p:blipFill rotWithShape="1">
          <a:blip r:embed="rId4"/>
          <a:srcRect l="51512" t="37424" r="3539" b="9243"/>
          <a:stretch/>
        </p:blipFill>
        <p:spPr>
          <a:xfrm>
            <a:off x="10770288" y="2507531"/>
            <a:ext cx="1155099" cy="1027932"/>
          </a:xfrm>
          <a:prstGeom prst="rect">
            <a:avLst/>
          </a:prstGeom>
        </p:spPr>
      </p:pic>
      <p:pic>
        <p:nvPicPr>
          <p:cNvPr id="21" name="Picture 20"/>
          <p:cNvPicPr>
            <a:picLocks noChangeAspect="1"/>
          </p:cNvPicPr>
          <p:nvPr/>
        </p:nvPicPr>
        <p:blipFill rotWithShape="1">
          <a:blip r:embed="rId5"/>
          <a:srcRect l="21649" t="26667" r="52680" b="28385"/>
          <a:stretch/>
        </p:blipFill>
        <p:spPr>
          <a:xfrm>
            <a:off x="10802078" y="4710204"/>
            <a:ext cx="1123309" cy="1106392"/>
          </a:xfrm>
          <a:prstGeom prst="rect">
            <a:avLst/>
          </a:prstGeom>
        </p:spPr>
      </p:pic>
      <p:pic>
        <p:nvPicPr>
          <p:cNvPr id="22" name="Picture 21"/>
          <p:cNvPicPr>
            <a:picLocks noChangeAspect="1"/>
          </p:cNvPicPr>
          <p:nvPr/>
        </p:nvPicPr>
        <p:blipFill>
          <a:blip r:embed="rId6"/>
          <a:stretch>
            <a:fillRect/>
          </a:stretch>
        </p:blipFill>
        <p:spPr>
          <a:xfrm>
            <a:off x="28229" y="2396504"/>
            <a:ext cx="1139355" cy="939968"/>
          </a:xfrm>
          <a:prstGeom prst="rect">
            <a:avLst/>
          </a:prstGeom>
        </p:spPr>
      </p:pic>
      <p:pic>
        <p:nvPicPr>
          <p:cNvPr id="23" name="Picture 22"/>
          <p:cNvPicPr>
            <a:picLocks noChangeAspect="1"/>
          </p:cNvPicPr>
          <p:nvPr/>
        </p:nvPicPr>
        <p:blipFill rotWithShape="1">
          <a:blip r:embed="rId7"/>
          <a:srcRect l="52036" t="24742" r="23531" b="25911"/>
          <a:stretch/>
        </p:blipFill>
        <p:spPr>
          <a:xfrm>
            <a:off x="77874" y="4635001"/>
            <a:ext cx="1040066" cy="1181594"/>
          </a:xfrm>
          <a:prstGeom prst="rect">
            <a:avLst/>
          </a:prstGeom>
        </p:spPr>
      </p:pic>
    </p:spTree>
    <p:extLst>
      <p:ext uri="{BB962C8B-B14F-4D97-AF65-F5344CB8AC3E}">
        <p14:creationId xmlns:p14="http://schemas.microsoft.com/office/powerpoint/2010/main" val="4008287699"/>
      </p:ext>
    </p:extLst>
  </p:cSld>
  <p:clrMapOvr>
    <a:masterClrMapping/>
  </p:clrMapOvr>
</p:sld>
</file>

<file path=ppt/theme/theme1.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TotalTime>
  <Words>2085</Words>
  <Application>Microsoft Office PowerPoint</Application>
  <PresentationFormat>Widescreen</PresentationFormat>
  <Paragraphs>183</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Monotype Corsiva</vt:lpstr>
      <vt:lpstr>Symbol</vt:lpstr>
      <vt:lpstr>Times New Roman</vt:lpstr>
      <vt:lpstr>Viner Hand ITC</vt:lpstr>
      <vt:lpstr>4_White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Watson</dc:creator>
  <cp:lastModifiedBy>Lindsey Watson</cp:lastModifiedBy>
  <cp:revision>39</cp:revision>
  <dcterms:created xsi:type="dcterms:W3CDTF">2017-07-23T13:50:00Z</dcterms:created>
  <dcterms:modified xsi:type="dcterms:W3CDTF">2017-11-04T05:33:00Z</dcterms:modified>
</cp:coreProperties>
</file>