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27"/>
  </p:notesMasterIdLst>
  <p:handoutMasterIdLst>
    <p:handoutMasterId r:id="rId28"/>
  </p:handoutMasterIdLst>
  <p:sldIdLst>
    <p:sldId id="283" r:id="rId14"/>
    <p:sldId id="353" r:id="rId15"/>
    <p:sldId id="359" r:id="rId16"/>
    <p:sldId id="310" r:id="rId17"/>
    <p:sldId id="354" r:id="rId18"/>
    <p:sldId id="355" r:id="rId19"/>
    <p:sldId id="356" r:id="rId20"/>
    <p:sldId id="357" r:id="rId21"/>
    <p:sldId id="360" r:id="rId22"/>
    <p:sldId id="361" r:id="rId23"/>
    <p:sldId id="362" r:id="rId24"/>
    <p:sldId id="318" r:id="rId25"/>
    <p:sldId id="336" r:id="rId26"/>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4650" autoAdjust="0"/>
  </p:normalViewPr>
  <p:slideViewPr>
    <p:cSldViewPr>
      <p:cViewPr varScale="1">
        <p:scale>
          <a:sx n="37" d="100"/>
          <a:sy n="37" d="100"/>
        </p:scale>
        <p:origin x="137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26/04/2017</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dirty="0"/>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dirty="0"/>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dirty="0"/>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dirty="0"/>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dirty="0"/>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7184" name="Picture 16"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1.jpe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1.jpe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1.jpe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1.jpe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image" Target="../media/image12.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1.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1.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1.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emf"/><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5128" name="Picture 8"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3897"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4921"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594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696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819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34611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11277" name="Picture 13"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Uof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5" y="358775"/>
            <a:ext cx="14859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89802" name="Picture 10"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082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184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2873"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etat.no/LHBT/Arkiv/Last-ned-rapporten-Alskens-Folk&#8212;store-utfordringer-for-transpersoner/" TargetMode="Externa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hyperlink" Target="https://staffmail.hud.ac.uk/owa/redir.aspx?C=n4GtyU4v6P8qOESB_Mja_jn_T9Cmey_IF0xf4c34ycVuvb8JrXrUCA..&amp;URL=http://www.bbc.co.uk/news/business-39444432" TargetMode="Externa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14679"/>
            <a:ext cx="7772400" cy="1470025"/>
          </a:xfrm>
        </p:spPr>
        <p:txBody>
          <a:bodyPr/>
          <a:lstStyle/>
          <a:p>
            <a:r>
              <a:rPr lang="en-GB" dirty="0" smtClean="0"/>
              <a:t>Biphob</a:t>
            </a:r>
            <a:endParaRPr lang="en-GB" dirty="0"/>
          </a:p>
        </p:txBody>
      </p:sp>
      <p:sp>
        <p:nvSpPr>
          <p:cNvPr id="3" name="Subtitle 2"/>
          <p:cNvSpPr>
            <a:spLocks noGrp="1"/>
          </p:cNvSpPr>
          <p:nvPr>
            <p:ph type="subTitle" idx="1"/>
          </p:nvPr>
        </p:nvSpPr>
        <p:spPr>
          <a:xfrm>
            <a:off x="899592" y="1916832"/>
            <a:ext cx="7048872" cy="3725205"/>
          </a:xfrm>
        </p:spPr>
        <p:txBody>
          <a:bodyPr/>
          <a:lstStyle/>
          <a:p>
            <a:pPr algn="l"/>
            <a:r>
              <a:rPr lang="en-GB" sz="2800" dirty="0" smtClean="0">
                <a:solidFill>
                  <a:schemeClr val="tx1"/>
                </a:solidFill>
              </a:rPr>
              <a:t>Gender Pluralist Theory: How useful is it in supporting the health of transgender people? </a:t>
            </a:r>
          </a:p>
          <a:p>
            <a:pPr algn="l"/>
            <a:endParaRPr lang="en-GB" sz="2000" dirty="0">
              <a:solidFill>
                <a:schemeClr val="tx1"/>
              </a:solidFill>
            </a:endParaRPr>
          </a:p>
          <a:p>
            <a:pPr algn="l"/>
            <a:endParaRPr lang="en-GB" sz="2000" dirty="0" smtClean="0">
              <a:solidFill>
                <a:schemeClr val="tx1"/>
              </a:solidFill>
            </a:endParaRPr>
          </a:p>
          <a:p>
            <a:pPr algn="l"/>
            <a:r>
              <a:rPr lang="en-GB" sz="2000" dirty="0" smtClean="0">
                <a:solidFill>
                  <a:schemeClr val="tx1"/>
                </a:solidFill>
              </a:rPr>
              <a:t>Surya Monro, Daniela Crocetti, and Tracey Yeadon-Lee</a:t>
            </a:r>
          </a:p>
          <a:p>
            <a:pPr algn="l"/>
            <a:r>
              <a:rPr lang="en-GB" sz="2000" dirty="0" smtClean="0">
                <a:solidFill>
                  <a:schemeClr val="tx1"/>
                </a:solidFill>
              </a:rPr>
              <a:t>University of Huddersfield</a:t>
            </a:r>
            <a:endParaRPr lang="en-GB" sz="2000" dirty="0">
              <a:solidFill>
                <a:schemeClr val="tx1"/>
              </a:solidFill>
            </a:endParaRPr>
          </a:p>
          <a:p>
            <a:pPr algn="l"/>
            <a:endParaRPr lang="en-GB" sz="2000" dirty="0" smtClean="0">
              <a:solidFill>
                <a:schemeClr val="tx1"/>
              </a:solidFill>
            </a:endParaRPr>
          </a:p>
          <a:p>
            <a:pPr algn="l"/>
            <a:r>
              <a:rPr lang="en-GB" sz="2000" dirty="0">
                <a:solidFill>
                  <a:schemeClr val="tx1"/>
                </a:solidFill>
              </a:rPr>
              <a:t>C</a:t>
            </a:r>
            <a:r>
              <a:rPr lang="en-GB" sz="2000" dirty="0" smtClean="0">
                <a:solidFill>
                  <a:schemeClr val="tx1"/>
                </a:solidFill>
              </a:rPr>
              <a:t>ontact s.monro@hud.ac.uk</a:t>
            </a:r>
            <a:endParaRPr lang="en-GB" sz="2000" dirty="0">
              <a:solidFill>
                <a:schemeClr val="tx1"/>
              </a:solidFill>
            </a:endParaRPr>
          </a:p>
        </p:txBody>
      </p:sp>
    </p:spTree>
    <p:extLst>
      <p:ext uri="{BB962C8B-B14F-4D97-AF65-F5344CB8AC3E}">
        <p14:creationId xmlns:p14="http://schemas.microsoft.com/office/powerpoint/2010/main" val="2950779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Shifting towards gender pluralist </a:t>
            </a:r>
            <a:br>
              <a:rPr lang="en-GB" dirty="0" smtClean="0"/>
            </a:br>
            <a:r>
              <a:rPr lang="en-GB" dirty="0" smtClean="0"/>
              <a:t>health – the Norwegian case</a:t>
            </a:r>
            <a:endParaRPr lang="en-GB" dirty="0"/>
          </a:p>
        </p:txBody>
      </p:sp>
      <p:sp>
        <p:nvSpPr>
          <p:cNvPr id="3" name="Content Placeholder 2"/>
          <p:cNvSpPr>
            <a:spLocks noGrp="1"/>
          </p:cNvSpPr>
          <p:nvPr>
            <p:ph idx="1"/>
          </p:nvPr>
        </p:nvSpPr>
        <p:spPr>
          <a:xfrm>
            <a:off x="412750" y="1916832"/>
            <a:ext cx="8229600" cy="3887068"/>
          </a:xfrm>
        </p:spPr>
        <p:txBody>
          <a:bodyPr/>
          <a:lstStyle/>
          <a:p>
            <a:pPr lvl="1">
              <a:buFont typeface="Arial" panose="020B0604020202020204" pitchFamily="34" charset="0"/>
              <a:buChar char="•"/>
            </a:pPr>
            <a:r>
              <a:rPr lang="en-US" dirty="0" smtClean="0"/>
              <a:t>In </a:t>
            </a:r>
            <a:r>
              <a:rPr lang="en-US" dirty="0"/>
              <a:t>2015, the Norwegian Expert Committee addressed most trans citizenship </a:t>
            </a:r>
            <a:r>
              <a:rPr lang="en-US" dirty="0" smtClean="0"/>
              <a:t>claims:</a:t>
            </a:r>
          </a:p>
          <a:p>
            <a:pPr lvl="1">
              <a:buFont typeface="Wingdings" panose="05000000000000000000" pitchFamily="2" charset="2"/>
              <a:buChar char="ü"/>
            </a:pPr>
            <a:r>
              <a:rPr lang="en-US" dirty="0"/>
              <a:t>R</a:t>
            </a:r>
            <a:r>
              <a:rPr lang="en-US" dirty="0" smtClean="0"/>
              <a:t>ecommending </a:t>
            </a:r>
            <a:r>
              <a:rPr lang="en-US" dirty="0"/>
              <a:t>decentralisation of gender identity related health care services </a:t>
            </a:r>
            <a:endParaRPr lang="en-US" dirty="0" smtClean="0"/>
          </a:p>
          <a:p>
            <a:pPr lvl="1">
              <a:buFont typeface="Wingdings" panose="05000000000000000000" pitchFamily="2" charset="2"/>
              <a:buChar char="ü"/>
            </a:pPr>
            <a:r>
              <a:rPr lang="en-US" dirty="0" smtClean="0"/>
              <a:t>Ended </a:t>
            </a:r>
            <a:r>
              <a:rPr lang="en-US" dirty="0"/>
              <a:t>forced </a:t>
            </a:r>
            <a:r>
              <a:rPr lang="en-US" dirty="0" smtClean="0"/>
              <a:t>sterilization</a:t>
            </a:r>
          </a:p>
          <a:p>
            <a:pPr lvl="1">
              <a:buFont typeface="Wingdings" panose="05000000000000000000" pitchFamily="2" charset="2"/>
              <a:buChar char="ü"/>
            </a:pPr>
            <a:r>
              <a:rPr lang="en-US" dirty="0" smtClean="0"/>
              <a:t>Legislated for free </a:t>
            </a:r>
            <a:r>
              <a:rPr lang="en-US" dirty="0"/>
              <a:t>and independent legal gender </a:t>
            </a:r>
            <a:r>
              <a:rPr lang="en-US" dirty="0" smtClean="0"/>
              <a:t>recognition</a:t>
            </a:r>
          </a:p>
          <a:p>
            <a:pPr lvl="1">
              <a:buFont typeface="Wingdings" panose="05000000000000000000" pitchFamily="2" charset="2"/>
              <a:buChar char="ü"/>
            </a:pPr>
            <a:r>
              <a:rPr lang="en-US" dirty="0" smtClean="0"/>
              <a:t>More mechanisms for diverse range of trans people to influence policies</a:t>
            </a:r>
          </a:p>
          <a:p>
            <a:pPr marL="457200" lvl="1" indent="0">
              <a:buNone/>
            </a:pPr>
            <a:endParaRPr lang="en-US" dirty="0"/>
          </a:p>
          <a:p>
            <a:pPr marL="457200" lvl="1" indent="0">
              <a:buNone/>
            </a:pPr>
            <a:r>
              <a:rPr lang="en-US" dirty="0" smtClean="0"/>
              <a:t>BUT did not legislate for third and other gender recognition, or for pronouns other than male/female ones</a:t>
            </a:r>
            <a:endParaRPr lang="en-GB" dirty="0"/>
          </a:p>
        </p:txBody>
      </p:sp>
    </p:spTree>
    <p:extLst>
      <p:ext uri="{BB962C8B-B14F-4D97-AF65-F5344CB8AC3E}">
        <p14:creationId xmlns:p14="http://schemas.microsoft.com/office/powerpoint/2010/main" val="208363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395536" y="1988840"/>
            <a:ext cx="8229600" cy="3598862"/>
          </a:xfrm>
        </p:spPr>
        <p:txBody>
          <a:bodyPr/>
          <a:lstStyle/>
          <a:p>
            <a:r>
              <a:rPr lang="en-GB" sz="2000" dirty="0" smtClean="0"/>
              <a:t>Gender pluralism enables people with a full range of gender identities to gain healthcare – it is centred on their wishes concerning gender</a:t>
            </a:r>
          </a:p>
          <a:p>
            <a:r>
              <a:rPr lang="en-GB" sz="2000" dirty="0" smtClean="0"/>
              <a:t>BUT very challenging to medics who are invested in the gender binary system, and to medical hegemonies</a:t>
            </a:r>
          </a:p>
          <a:p>
            <a:r>
              <a:rPr lang="en-GB" sz="2000" dirty="0" smtClean="0"/>
              <a:t>There is a need to address material aspects, including the institutional/political/financial investment in the status quo that exists</a:t>
            </a:r>
          </a:p>
          <a:p>
            <a:r>
              <a:rPr lang="en-GB" sz="2000" dirty="0" smtClean="0"/>
              <a:t>And to expand the model to properly address SEX pluralism – so that the issues of Intersex people – most of whom are gender binaried – can be addressed</a:t>
            </a:r>
            <a:endParaRPr lang="en-GB" sz="2000" dirty="0"/>
          </a:p>
        </p:txBody>
      </p:sp>
    </p:spTree>
    <p:extLst>
      <p:ext uri="{BB962C8B-B14F-4D97-AF65-F5344CB8AC3E}">
        <p14:creationId xmlns:p14="http://schemas.microsoft.com/office/powerpoint/2010/main" val="3449324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12750" y="1916832"/>
            <a:ext cx="8229600" cy="3887068"/>
          </a:xfrm>
        </p:spPr>
        <p:txBody>
          <a:bodyPr/>
          <a:lstStyle/>
          <a:p>
            <a:r>
              <a:rPr lang="en-US" sz="1800" dirty="0" smtClean="0"/>
              <a:t>FRA </a:t>
            </a:r>
            <a:r>
              <a:rPr lang="en-US" sz="1800" dirty="0"/>
              <a:t>(2013) </a:t>
            </a:r>
            <a:r>
              <a:rPr lang="en-US" sz="1800" i="1" dirty="0"/>
              <a:t>EU LGBT survey – European Union lesbian, gay, bisexual and transgender survey – Main results. </a:t>
            </a:r>
            <a:r>
              <a:rPr lang="en-GB" sz="1800" dirty="0"/>
              <a:t>Vienna: Fundamental Rights Agency.</a:t>
            </a:r>
            <a:endParaRPr lang="en-US" sz="1800" i="1" dirty="0" smtClean="0"/>
          </a:p>
          <a:p>
            <a:r>
              <a:rPr lang="en-GB" sz="1800" dirty="0" smtClean="0"/>
              <a:t>FRA </a:t>
            </a:r>
            <a:r>
              <a:rPr lang="en-GB" sz="1800" dirty="0"/>
              <a:t>(2014) </a:t>
            </a:r>
            <a:r>
              <a:rPr lang="en-GB" sz="1800" i="1" dirty="0"/>
              <a:t>Being Trans in the European Union: Comparative analysis of EU LGBT survey data</a:t>
            </a:r>
            <a:r>
              <a:rPr lang="en-GB" sz="1800" dirty="0"/>
              <a:t>. Vienna: Fundamental Rights Agency</a:t>
            </a:r>
            <a:r>
              <a:rPr lang="en-GB" sz="1800" dirty="0" smtClean="0"/>
              <a:t>.</a:t>
            </a:r>
          </a:p>
          <a:p>
            <a:r>
              <a:rPr lang="en-US" sz="1800" dirty="0"/>
              <a:t>FRA (2016) Professionally speaking: Challenges to achieving equality for LGBT people</a:t>
            </a:r>
            <a:r>
              <a:rPr lang="en-US" sz="1800" dirty="0" smtClean="0"/>
              <a:t>.</a:t>
            </a:r>
            <a:r>
              <a:rPr lang="en-GB" sz="1800" dirty="0"/>
              <a:t> Vienna: Fundamental Rights Agency</a:t>
            </a:r>
            <a:r>
              <a:rPr lang="en-GB" sz="1800" dirty="0" smtClean="0"/>
              <a:t>.</a:t>
            </a:r>
            <a:endParaRPr lang="en-US" sz="1800" u="sng" dirty="0" smtClean="0"/>
          </a:p>
          <a:p>
            <a:r>
              <a:rPr lang="en-GB" sz="1800" dirty="0"/>
              <a:t>Monro, S. (2000) ‘Theorizing Transgender Diversity: Towards a social model of health’, </a:t>
            </a:r>
            <a:r>
              <a:rPr lang="en-GB" sz="1800" i="1" dirty="0"/>
              <a:t>Sexual and Relationship Therapy</a:t>
            </a:r>
            <a:r>
              <a:rPr lang="en-GB" sz="1800" dirty="0"/>
              <a:t>, 15(1): 33-35.</a:t>
            </a:r>
          </a:p>
          <a:p>
            <a:r>
              <a:rPr lang="en-GB" sz="1800" dirty="0" smtClean="0"/>
              <a:t>Monro</a:t>
            </a:r>
            <a:r>
              <a:rPr lang="en-GB" sz="1800" dirty="0"/>
              <a:t>, S. (2005) </a:t>
            </a:r>
            <a:r>
              <a:rPr lang="en-GB" sz="1800" i="1" dirty="0"/>
              <a:t>Gender Politics: Citizenship, Activism, and Sexual Diversity. </a:t>
            </a:r>
            <a:r>
              <a:rPr lang="en-GB" sz="1800" dirty="0"/>
              <a:t>London: Pluto Press.</a:t>
            </a:r>
          </a:p>
          <a:p>
            <a:r>
              <a:rPr lang="en-GB" sz="1800" dirty="0"/>
              <a:t>Monro, S. (2007) ‘Transgender: Destabilising Feminisms?’, in V. Munro &amp; C. Stychin, </a:t>
            </a:r>
            <a:r>
              <a:rPr lang="en-GB" sz="1800" i="1" dirty="0"/>
              <a:t>Sexuality and the Law: Feminist Engagements,</a:t>
            </a:r>
            <a:r>
              <a:rPr lang="en-GB" sz="1800" dirty="0"/>
              <a:t> London: Glasshouse Press.</a:t>
            </a:r>
            <a:endParaRPr lang="en-GB" sz="1800" u="sng" dirty="0"/>
          </a:p>
          <a:p>
            <a:endParaRPr lang="en-US" sz="1800" u="sng" dirty="0"/>
          </a:p>
          <a:p>
            <a:endParaRPr lang="en-US" sz="1800" dirty="0" smtClean="0"/>
          </a:p>
          <a:p>
            <a:endParaRPr lang="en-GB" sz="1800" dirty="0"/>
          </a:p>
        </p:txBody>
      </p:sp>
    </p:spTree>
    <p:extLst>
      <p:ext uri="{BB962C8B-B14F-4D97-AF65-F5344CB8AC3E}">
        <p14:creationId xmlns:p14="http://schemas.microsoft.com/office/powerpoint/2010/main" val="107876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a:xfrm>
            <a:off x="412750" y="1340768"/>
            <a:ext cx="8229600" cy="4463132"/>
          </a:xfrm>
        </p:spPr>
        <p:txBody>
          <a:bodyPr/>
          <a:lstStyle/>
          <a:p>
            <a:pPr marL="0" indent="0">
              <a:buNone/>
            </a:pPr>
            <a:endParaRPr lang="en-US" u="sng" dirty="0"/>
          </a:p>
          <a:p>
            <a:r>
              <a:rPr lang="en-US" sz="1800" dirty="0" smtClean="0"/>
              <a:t>Van </a:t>
            </a:r>
            <a:r>
              <a:rPr lang="en-US" sz="1800" dirty="0"/>
              <a:t>der Ros, J. (</a:t>
            </a:r>
            <a:r>
              <a:rPr lang="en-US" sz="1800" dirty="0" smtClean="0"/>
              <a:t>2013) </a:t>
            </a:r>
            <a:r>
              <a:rPr lang="en-US" sz="1800" dirty="0"/>
              <a:t>‘</a:t>
            </a:r>
            <a:r>
              <a:rPr lang="en-US" sz="1800" dirty="0" err="1"/>
              <a:t>Alskens</a:t>
            </a:r>
            <a:r>
              <a:rPr lang="en-US" sz="1800" dirty="0"/>
              <a:t> folk’. </a:t>
            </a:r>
            <a:r>
              <a:rPr lang="en-US" sz="1800" dirty="0" err="1"/>
              <a:t>Levekår</a:t>
            </a:r>
            <a:r>
              <a:rPr lang="en-US" sz="1800" dirty="0"/>
              <a:t>, </a:t>
            </a:r>
            <a:r>
              <a:rPr lang="en-US" sz="1800" dirty="0" err="1"/>
              <a:t>livssituasjon</a:t>
            </a:r>
            <a:r>
              <a:rPr lang="en-US" sz="1800" dirty="0"/>
              <a:t> </a:t>
            </a:r>
            <a:r>
              <a:rPr lang="en-US" sz="1800" dirty="0" err="1"/>
              <a:t>og</a:t>
            </a:r>
            <a:r>
              <a:rPr lang="en-US" sz="1800" dirty="0"/>
              <a:t> </a:t>
            </a:r>
            <a:r>
              <a:rPr lang="en-US" sz="1800" dirty="0" err="1"/>
              <a:t>livskvalitet</a:t>
            </a:r>
            <a:r>
              <a:rPr lang="en-US" sz="1800" dirty="0"/>
              <a:t> for </a:t>
            </a:r>
            <a:r>
              <a:rPr lang="en-US" sz="1800" dirty="0" err="1"/>
              <a:t>personer</a:t>
            </a:r>
            <a:r>
              <a:rPr lang="en-US" sz="1800" dirty="0"/>
              <a:t> med </a:t>
            </a:r>
            <a:r>
              <a:rPr lang="en-US" sz="1800" dirty="0" err="1"/>
              <a:t>kjønnsidentitetstematikk</a:t>
            </a:r>
            <a:r>
              <a:rPr lang="en-US" sz="1800" dirty="0"/>
              <a:t> [All kinds of gender folks: Living conditions, life situation and quality of life for persons with gender identity issues]. </a:t>
            </a:r>
            <a:r>
              <a:rPr lang="en-US" sz="1800" dirty="0" err="1"/>
              <a:t>Hamar</a:t>
            </a:r>
            <a:r>
              <a:rPr lang="en-US" sz="1800" dirty="0"/>
              <a:t>: </a:t>
            </a:r>
            <a:r>
              <a:rPr lang="en-US" sz="1800" dirty="0" err="1"/>
              <a:t>Likestillingssenteret</a:t>
            </a:r>
            <a:r>
              <a:rPr lang="en-US" sz="1800" dirty="0"/>
              <a:t>. Accessed August 12, 2014. </a:t>
            </a:r>
            <a:r>
              <a:rPr lang="en-GB" sz="1800" dirty="0">
                <a:hlinkClick r:id="rId2"/>
              </a:rPr>
              <a:t>http://www.bufetat.no/LHBT/</a:t>
            </a:r>
            <a:r>
              <a:rPr lang="en-GB" sz="1800" dirty="0" err="1">
                <a:hlinkClick r:id="rId2"/>
              </a:rPr>
              <a:t>Arkiv</a:t>
            </a:r>
            <a:r>
              <a:rPr lang="en-GB" sz="1800" dirty="0">
                <a:hlinkClick r:id="rId2"/>
              </a:rPr>
              <a:t>/Last-ned-</a:t>
            </a:r>
            <a:r>
              <a:rPr lang="en-GB" sz="1800" dirty="0" err="1">
                <a:hlinkClick r:id="rId2"/>
              </a:rPr>
              <a:t>rapporten</a:t>
            </a:r>
            <a:r>
              <a:rPr lang="en-GB" sz="1800" dirty="0">
                <a:hlinkClick r:id="rId2"/>
              </a:rPr>
              <a:t>-</a:t>
            </a:r>
            <a:r>
              <a:rPr lang="en-GB" sz="1800" dirty="0" err="1">
                <a:hlinkClick r:id="rId2"/>
              </a:rPr>
              <a:t>Alskens</a:t>
            </a:r>
            <a:r>
              <a:rPr lang="en-GB" sz="1800" dirty="0">
                <a:hlinkClick r:id="rId2"/>
              </a:rPr>
              <a:t>-Folk—store-</a:t>
            </a:r>
            <a:r>
              <a:rPr lang="en-GB" sz="1800" dirty="0" err="1">
                <a:hlinkClick r:id="rId2"/>
              </a:rPr>
              <a:t>utfordringer</a:t>
            </a:r>
            <a:r>
              <a:rPr lang="en-GB" sz="1800" dirty="0">
                <a:hlinkClick r:id="rId2"/>
              </a:rPr>
              <a:t>-for-</a:t>
            </a:r>
            <a:r>
              <a:rPr lang="en-GB" sz="1800" dirty="0" err="1">
                <a:hlinkClick r:id="rId2"/>
              </a:rPr>
              <a:t>transpersoner</a:t>
            </a:r>
            <a:r>
              <a:rPr lang="en-GB" sz="1800" dirty="0">
                <a:hlinkClick r:id="rId2"/>
              </a:rPr>
              <a:t>/</a:t>
            </a:r>
            <a:r>
              <a:rPr lang="en-GB" sz="1800" dirty="0"/>
              <a:t>  (accessed 10.02.2017</a:t>
            </a:r>
            <a:r>
              <a:rPr lang="en-GB" sz="1800" dirty="0" smtClean="0"/>
              <a:t>).</a:t>
            </a:r>
          </a:p>
          <a:p>
            <a:r>
              <a:rPr lang="en-US" sz="1800" dirty="0"/>
              <a:t>Van der </a:t>
            </a:r>
            <a:r>
              <a:rPr lang="en-US" sz="1800" dirty="0" err="1"/>
              <a:t>Ros</a:t>
            </a:r>
            <a:r>
              <a:rPr lang="en-US" sz="1800" dirty="0"/>
              <a:t>, J. (2017) “The Norwegian State and Transgender Citizens: a complicated relationship” </a:t>
            </a:r>
            <a:r>
              <a:rPr lang="en-US" sz="1800" i="1" dirty="0"/>
              <a:t>World Political Science Review</a:t>
            </a:r>
            <a:r>
              <a:rPr lang="en-US" sz="1800" dirty="0"/>
              <a:t> The Berkeley Electronic Press forthcoming</a:t>
            </a:r>
            <a:endParaRPr lang="en-GB" sz="1800" dirty="0"/>
          </a:p>
          <a:p>
            <a:endParaRPr lang="en-GB" sz="1800" dirty="0"/>
          </a:p>
          <a:p>
            <a:endParaRPr lang="en-GB" dirty="0"/>
          </a:p>
        </p:txBody>
      </p:sp>
    </p:spTree>
    <p:extLst>
      <p:ext uri="{BB962C8B-B14F-4D97-AF65-F5344CB8AC3E}">
        <p14:creationId xmlns:p14="http://schemas.microsoft.com/office/powerpoint/2010/main" val="1451357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412750" y="1916832"/>
            <a:ext cx="8229600" cy="3887068"/>
          </a:xfrm>
        </p:spPr>
        <p:txBody>
          <a:bodyPr/>
          <a:lstStyle/>
          <a:p>
            <a:r>
              <a:rPr lang="en-GB" dirty="0" smtClean="0"/>
              <a:t>Shift overall to some recognition of the diversities within the ‘trans’ umbrella </a:t>
            </a:r>
          </a:p>
          <a:p>
            <a:r>
              <a:rPr lang="en-GB" dirty="0" smtClean="0"/>
              <a:t>Paper aims to look at gender pluralist theory as one way of conceptualising this and informing healthcare developments</a:t>
            </a:r>
          </a:p>
          <a:p>
            <a:r>
              <a:rPr lang="en-GB" dirty="0" smtClean="0"/>
              <a:t>Caveat – paper is about trans not intersex per se – as the issues are different – but intersex included to a degree as some shared agendas e.g. bodily autonomy,</a:t>
            </a:r>
            <a:r>
              <a:rPr lang="en-GB" dirty="0"/>
              <a:t> </a:t>
            </a:r>
            <a:r>
              <a:rPr lang="en-GB" dirty="0" smtClean="0"/>
              <a:t>self-determination, </a:t>
            </a:r>
            <a:r>
              <a:rPr lang="en-GB" dirty="0"/>
              <a:t>de-stigmatization of bodily variation</a:t>
            </a:r>
            <a:r>
              <a:rPr lang="en-GB" dirty="0" smtClean="0"/>
              <a:t> </a:t>
            </a:r>
            <a:endParaRPr lang="en-GB" dirty="0"/>
          </a:p>
        </p:txBody>
      </p:sp>
    </p:spTree>
    <p:extLst>
      <p:ext uri="{BB962C8B-B14F-4D97-AF65-F5344CB8AC3E}">
        <p14:creationId xmlns:p14="http://schemas.microsoft.com/office/powerpoint/2010/main" val="1012399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sz="2000" dirty="0" smtClean="0"/>
              <a:t>The contributors to the research projects and many colleagues including Janneke Van der Ros</a:t>
            </a:r>
          </a:p>
          <a:p>
            <a:r>
              <a:rPr lang="en-GB" sz="2000" dirty="0" smtClean="0"/>
              <a:t>The Fundamental Rights Agency</a:t>
            </a:r>
          </a:p>
          <a:p>
            <a:r>
              <a:rPr lang="en-GB" sz="2000" dirty="0" smtClean="0"/>
              <a:t>The ESRC (for related funded research we also draw on)</a:t>
            </a:r>
          </a:p>
          <a:p>
            <a:r>
              <a:rPr lang="en-GB" sz="2000" dirty="0" smtClean="0"/>
              <a:t>The Intersex Human Rights project </a:t>
            </a:r>
            <a:r>
              <a:rPr lang="en-GB" sz="2000" dirty="0"/>
              <a:t>has received funding from the European Union’s Horizon 2020 research and innovation programme under the Marie Sklodowska-Curie grant agreement No 703352.​</a:t>
            </a:r>
          </a:p>
          <a:p>
            <a:endParaRPr lang="en-GB" dirty="0"/>
          </a:p>
        </p:txBody>
      </p:sp>
      <p:pic>
        <p:nvPicPr>
          <p:cNvPr id="4" name="Immagine 3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869160"/>
            <a:ext cx="5731510" cy="1026160"/>
          </a:xfrm>
          <a:prstGeom prst="rect">
            <a:avLst/>
          </a:prstGeom>
          <a:noFill/>
          <a:ln>
            <a:noFill/>
          </a:ln>
        </p:spPr>
      </p:pic>
    </p:spTree>
    <p:extLst>
      <p:ext uri="{BB962C8B-B14F-4D97-AF65-F5344CB8AC3E}">
        <p14:creationId xmlns:p14="http://schemas.microsoft.com/office/powerpoint/2010/main" val="4076620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tructure</a:t>
            </a:r>
            <a:endParaRPr lang="en-GB" dirty="0"/>
          </a:p>
        </p:txBody>
      </p:sp>
      <p:sp>
        <p:nvSpPr>
          <p:cNvPr id="3" name="Content Placeholder 2"/>
          <p:cNvSpPr>
            <a:spLocks noGrp="1"/>
          </p:cNvSpPr>
          <p:nvPr>
            <p:ph idx="1"/>
          </p:nvPr>
        </p:nvSpPr>
        <p:spPr>
          <a:xfrm>
            <a:off x="412750" y="1988840"/>
            <a:ext cx="8229600" cy="3815060"/>
          </a:xfrm>
        </p:spPr>
        <p:txBody>
          <a:bodyPr/>
          <a:lstStyle/>
          <a:p>
            <a:r>
              <a:rPr lang="en-GB" dirty="0" smtClean="0">
                <a:solidFill>
                  <a:schemeClr val="tx1"/>
                </a:solidFill>
              </a:rPr>
              <a:t>Methods</a:t>
            </a:r>
          </a:p>
          <a:p>
            <a:r>
              <a:rPr lang="en-GB" dirty="0" smtClean="0">
                <a:solidFill>
                  <a:schemeClr val="tx1"/>
                </a:solidFill>
              </a:rPr>
              <a:t>Gender Pluralist Theory</a:t>
            </a:r>
          </a:p>
          <a:p>
            <a:r>
              <a:rPr lang="en-GB" dirty="0" smtClean="0">
                <a:solidFill>
                  <a:schemeClr val="tx1"/>
                </a:solidFill>
              </a:rPr>
              <a:t>Community, Activism, Diversities</a:t>
            </a:r>
          </a:p>
          <a:p>
            <a:r>
              <a:rPr lang="en-GB" dirty="0" smtClean="0">
                <a:solidFill>
                  <a:schemeClr val="tx1"/>
                </a:solidFill>
              </a:rPr>
              <a:t>Legislation, Human Rights, Policies</a:t>
            </a:r>
          </a:p>
          <a:p>
            <a:r>
              <a:rPr lang="en-GB" dirty="0" smtClean="0">
                <a:solidFill>
                  <a:schemeClr val="tx1"/>
                </a:solidFill>
              </a:rPr>
              <a:t>Healthcare and Gender Pluralism</a:t>
            </a:r>
          </a:p>
          <a:p>
            <a:r>
              <a:rPr lang="en-GB" dirty="0" smtClean="0">
                <a:solidFill>
                  <a:schemeClr val="tx1"/>
                </a:solidFill>
              </a:rPr>
              <a:t>Conclusion:</a:t>
            </a:r>
          </a:p>
          <a:p>
            <a:pPr lvl="1"/>
            <a:r>
              <a:rPr lang="en-GB" sz="1800" dirty="0" smtClean="0">
                <a:solidFill>
                  <a:schemeClr val="tx1"/>
                </a:solidFill>
              </a:rPr>
              <a:t>Is Gender Pluralism useful?</a:t>
            </a:r>
          </a:p>
          <a:p>
            <a:pPr lvl="1"/>
            <a:r>
              <a:rPr lang="en-GB" sz="1800" dirty="0" smtClean="0">
                <a:solidFill>
                  <a:schemeClr val="tx1"/>
                </a:solidFill>
              </a:rPr>
              <a:t>How do current developments inform/expand gender pluralist theory?</a:t>
            </a:r>
          </a:p>
        </p:txBody>
      </p:sp>
    </p:spTree>
    <p:extLst>
      <p:ext uri="{BB962C8B-B14F-4D97-AF65-F5344CB8AC3E}">
        <p14:creationId xmlns:p14="http://schemas.microsoft.com/office/powerpoint/2010/main" val="121075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idx="1"/>
          </p:nvPr>
        </p:nvSpPr>
        <p:spPr>
          <a:xfrm>
            <a:off x="412750" y="1700808"/>
            <a:ext cx="8229600" cy="4103092"/>
          </a:xfrm>
        </p:spPr>
        <p:txBody>
          <a:bodyPr/>
          <a:lstStyle/>
          <a:p>
            <a:pPr marL="0" indent="0">
              <a:buNone/>
            </a:pPr>
            <a:r>
              <a:rPr lang="en-GB" sz="2000" dirty="0"/>
              <a:t>The original UK 1990s study by </a:t>
            </a:r>
            <a:r>
              <a:rPr lang="en-GB" sz="2000" dirty="0" smtClean="0"/>
              <a:t>Monro (Monro 2000, 2005, 2007 etc)</a:t>
            </a:r>
          </a:p>
          <a:p>
            <a:pPr>
              <a:buFont typeface="Wingdings" panose="05000000000000000000" pitchFamily="2" charset="2"/>
              <a:buChar char="Ø"/>
            </a:pPr>
            <a:r>
              <a:rPr lang="en-GB" sz="1800" dirty="0" smtClean="0"/>
              <a:t>26 interviews with a range of trans and intersex people based in the UK</a:t>
            </a:r>
          </a:p>
          <a:p>
            <a:pPr>
              <a:buFont typeface="Wingdings" panose="05000000000000000000" pitchFamily="2" charset="2"/>
              <a:buChar char="Ø"/>
            </a:pPr>
            <a:endParaRPr lang="en-GB" sz="1100" dirty="0" smtClean="0"/>
          </a:p>
          <a:p>
            <a:pPr marL="0" indent="0">
              <a:buNone/>
            </a:pPr>
            <a:r>
              <a:rPr lang="en-GB" sz="2000" dirty="0" smtClean="0"/>
              <a:t>The FRA Studies (2013, 2014, 2016)</a:t>
            </a:r>
          </a:p>
          <a:p>
            <a:pPr>
              <a:buFont typeface="Wingdings" panose="05000000000000000000" pitchFamily="2" charset="2"/>
              <a:buChar char="Ø"/>
            </a:pPr>
            <a:r>
              <a:rPr lang="en-GB" sz="1800" dirty="0" smtClean="0"/>
              <a:t>2016 study: 46 interviews with professionals with a trans health remit in 19 EU Member States</a:t>
            </a:r>
          </a:p>
          <a:p>
            <a:pPr>
              <a:buFont typeface="Courier New" panose="02070309020205020404" pitchFamily="49" charset="0"/>
              <a:buChar char="o"/>
            </a:pPr>
            <a:endParaRPr lang="en-GB" sz="1100" dirty="0" smtClean="0"/>
          </a:p>
          <a:p>
            <a:pPr marL="0" indent="0">
              <a:buNone/>
            </a:pPr>
            <a:r>
              <a:rPr lang="en-GB" sz="2000" dirty="0" smtClean="0"/>
              <a:t>The Norwegian study (</a:t>
            </a:r>
            <a:r>
              <a:rPr lang="en-US" sz="2000" dirty="0" smtClean="0"/>
              <a:t>Van </a:t>
            </a:r>
            <a:r>
              <a:rPr lang="en-US" sz="2000" dirty="0"/>
              <a:t>der Ros 2013a; </a:t>
            </a:r>
            <a:r>
              <a:rPr lang="en-US" sz="2000" dirty="0" smtClean="0"/>
              <a:t>2017)</a:t>
            </a:r>
          </a:p>
          <a:p>
            <a:pPr>
              <a:buFont typeface="Wingdings" panose="05000000000000000000" pitchFamily="2" charset="2"/>
              <a:buChar char="Ø"/>
            </a:pPr>
            <a:r>
              <a:rPr lang="en-GB" sz="1800" dirty="0" smtClean="0"/>
              <a:t>19 interviews with trans people (binary and non-binary)</a:t>
            </a:r>
          </a:p>
          <a:p>
            <a:pPr marL="0" indent="0">
              <a:buNone/>
            </a:pPr>
            <a:endParaRPr lang="en-GB" sz="1100" dirty="0"/>
          </a:p>
          <a:p>
            <a:pPr marL="0" indent="0">
              <a:buNone/>
            </a:pPr>
            <a:r>
              <a:rPr lang="en-GB" sz="2000" dirty="0" smtClean="0"/>
              <a:t>The Intersex and Human Rights Study (current) </a:t>
            </a:r>
          </a:p>
          <a:p>
            <a:pPr>
              <a:buFont typeface="Wingdings" panose="05000000000000000000" pitchFamily="2" charset="2"/>
              <a:buChar char="Ø"/>
            </a:pPr>
            <a:r>
              <a:rPr lang="en-GB" sz="1800" dirty="0" smtClean="0"/>
              <a:t>Qualitative research in the UK, Italy and Switzerland with Zwischengeshclecht and other Intersex organisations (17 interviews so far)</a:t>
            </a:r>
          </a:p>
          <a:p>
            <a:endParaRPr lang="en-GB" dirty="0"/>
          </a:p>
        </p:txBody>
      </p:sp>
    </p:spTree>
    <p:extLst>
      <p:ext uri="{BB962C8B-B14F-4D97-AF65-F5344CB8AC3E}">
        <p14:creationId xmlns:p14="http://schemas.microsoft.com/office/powerpoint/2010/main" val="3081642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Pluralist Theory</a:t>
            </a:r>
            <a:endParaRPr lang="en-GB" dirty="0"/>
          </a:p>
        </p:txBody>
      </p:sp>
      <p:sp>
        <p:nvSpPr>
          <p:cNvPr id="3" name="Content Placeholder 2"/>
          <p:cNvSpPr>
            <a:spLocks noGrp="1"/>
          </p:cNvSpPr>
          <p:nvPr>
            <p:ph idx="1"/>
          </p:nvPr>
        </p:nvSpPr>
        <p:spPr>
          <a:xfrm>
            <a:off x="412750" y="1916832"/>
            <a:ext cx="8229600" cy="3887068"/>
          </a:xfrm>
        </p:spPr>
        <p:txBody>
          <a:bodyPr/>
          <a:lstStyle/>
          <a:p>
            <a:r>
              <a:rPr lang="en-GB" sz="2000" dirty="0"/>
              <a:t>‘Expansion of male/female categories’: ‘male’ and ‘female’ are stretched to include (some) gender variant people</a:t>
            </a:r>
          </a:p>
          <a:p>
            <a:endParaRPr lang="en-GB" sz="2000" dirty="0"/>
          </a:p>
          <a:p>
            <a:r>
              <a:rPr lang="en-GB" sz="2000" dirty="0"/>
              <a:t>‘Moving beyond gender’ – degenders society as far as possible and includes people identifying as </a:t>
            </a:r>
            <a:r>
              <a:rPr lang="en-GB" sz="2000" dirty="0" smtClean="0"/>
              <a:t>non-male/non-female</a:t>
            </a:r>
          </a:p>
          <a:p>
            <a:pPr marL="0" indent="0">
              <a:buNone/>
            </a:pPr>
            <a:endParaRPr lang="en-GB" sz="2000" dirty="0"/>
          </a:p>
          <a:p>
            <a:r>
              <a:rPr lang="en-GB" sz="2000" dirty="0" smtClean="0"/>
              <a:t>Gender Pluralism: Sex and gender seen as a set of spectra/continua</a:t>
            </a:r>
          </a:p>
          <a:p>
            <a:pPr>
              <a:buFont typeface="Wingdings" panose="05000000000000000000" pitchFamily="2" charset="2"/>
              <a:buChar char="ü"/>
            </a:pPr>
            <a:r>
              <a:rPr lang="en-GB" sz="1800" dirty="0" smtClean="0"/>
              <a:t>Includes people who have fluid genders, multiply-gendered people, androgynes, non binary people, gender independent people, transsexual men and women, cis men and women, and all others regardless of their gender/sexed characteristics</a:t>
            </a:r>
          </a:p>
          <a:p>
            <a:pPr marL="0" indent="0">
              <a:buNone/>
            </a:pPr>
            <a:endParaRPr lang="en-GB" sz="2000" dirty="0" smtClean="0"/>
          </a:p>
        </p:txBody>
      </p:sp>
    </p:spTree>
    <p:extLst>
      <p:ext uri="{BB962C8B-B14F-4D97-AF65-F5344CB8AC3E}">
        <p14:creationId xmlns:p14="http://schemas.microsoft.com/office/powerpoint/2010/main" val="183638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Activism, Diversities</a:t>
            </a:r>
            <a:endParaRPr lang="en-GB" dirty="0"/>
          </a:p>
        </p:txBody>
      </p:sp>
      <p:sp>
        <p:nvSpPr>
          <p:cNvPr id="3" name="Content Placeholder 2"/>
          <p:cNvSpPr>
            <a:spLocks noGrp="1"/>
          </p:cNvSpPr>
          <p:nvPr>
            <p:ph idx="1"/>
          </p:nvPr>
        </p:nvSpPr>
        <p:spPr>
          <a:xfrm>
            <a:off x="412750" y="1844824"/>
            <a:ext cx="8229600" cy="3959076"/>
          </a:xfrm>
        </p:spPr>
        <p:txBody>
          <a:bodyPr/>
          <a:lstStyle/>
          <a:p>
            <a:r>
              <a:rPr lang="en-GB" dirty="0" smtClean="0"/>
              <a:t>Social shift towards some level of gender pluralism </a:t>
            </a:r>
          </a:p>
          <a:p>
            <a:pPr lvl="1"/>
            <a:r>
              <a:rPr lang="en-GB" sz="1800" dirty="0" smtClean="0"/>
              <a:t>Online communities e.g. http:genderfork.com</a:t>
            </a:r>
          </a:p>
          <a:p>
            <a:pPr lvl="1"/>
            <a:r>
              <a:rPr lang="en-GB" sz="1800" dirty="0" smtClean="0"/>
              <a:t>Growth of non-binary communities in countries such as the UK and USA</a:t>
            </a:r>
          </a:p>
          <a:p>
            <a:pPr lvl="1"/>
            <a:r>
              <a:rPr lang="en-GB" sz="1800" dirty="0" smtClean="0"/>
              <a:t>Non-binary is being taken up by some feminist and other movements across the EU</a:t>
            </a:r>
          </a:p>
          <a:p>
            <a:pPr lvl="1"/>
            <a:r>
              <a:rPr lang="en-GB" sz="1800" dirty="0" smtClean="0"/>
              <a:t>Some </a:t>
            </a:r>
            <a:r>
              <a:rPr lang="en-GB" sz="1800" dirty="0"/>
              <a:t>organisations in the UK are adding the option to select gender neutral titles to their systems. </a:t>
            </a:r>
            <a:r>
              <a:rPr lang="en-GB" sz="1800" dirty="0" smtClean="0"/>
              <a:t>See for example</a:t>
            </a:r>
            <a:r>
              <a:rPr lang="en-GB" sz="1800" dirty="0"/>
              <a:t>: </a:t>
            </a:r>
            <a:r>
              <a:rPr lang="en-GB" sz="1800" dirty="0">
                <a:hlinkClick r:id="rId2"/>
              </a:rPr>
              <a:t>http://www.bbc.co.uk/news/business-39444432</a:t>
            </a:r>
            <a:r>
              <a:rPr lang="en-GB" sz="1800" dirty="0"/>
              <a:t/>
            </a:r>
            <a:br>
              <a:rPr lang="en-GB" sz="1800" dirty="0"/>
            </a:br>
            <a:endParaRPr lang="en-GB" sz="1800" dirty="0" smtClean="0"/>
          </a:p>
          <a:p>
            <a:pPr marL="457200" lvl="1" indent="0">
              <a:buNone/>
            </a:pPr>
            <a:r>
              <a:rPr lang="en-US" sz="1800" i="1" dirty="0"/>
              <a:t>The diverse groups known as non-binary or gender-queer include ‘…people [who] have a gender which is neither male nor female and may identify as both male and female at one time, as different genders at different times, as no gender at all, or dispute the very idea of only two genders’ </a:t>
            </a:r>
            <a:r>
              <a:rPr lang="en-US" sz="1800" dirty="0"/>
              <a:t>(Richards et al 2016: 95). </a:t>
            </a:r>
            <a:endParaRPr lang="en-GB" sz="1800" dirty="0" smtClean="0"/>
          </a:p>
          <a:p>
            <a:pPr lvl="1"/>
            <a:endParaRPr lang="en-GB" sz="1800" dirty="0" smtClean="0"/>
          </a:p>
        </p:txBody>
      </p:sp>
    </p:spTree>
    <p:extLst>
      <p:ext uri="{BB962C8B-B14F-4D97-AF65-F5344CB8AC3E}">
        <p14:creationId xmlns:p14="http://schemas.microsoft.com/office/powerpoint/2010/main" val="345433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Legislation, Human Rights and Policies</a:t>
            </a:r>
            <a:endParaRPr lang="en-GB" dirty="0"/>
          </a:p>
        </p:txBody>
      </p:sp>
      <p:sp>
        <p:nvSpPr>
          <p:cNvPr id="3" name="Content Placeholder 2"/>
          <p:cNvSpPr>
            <a:spLocks noGrp="1"/>
          </p:cNvSpPr>
          <p:nvPr>
            <p:ph idx="1"/>
          </p:nvPr>
        </p:nvSpPr>
        <p:spPr>
          <a:xfrm>
            <a:off x="412750" y="1916832"/>
            <a:ext cx="8229600" cy="3887068"/>
          </a:xfrm>
        </p:spPr>
        <p:txBody>
          <a:bodyPr/>
          <a:lstStyle/>
          <a:p>
            <a:r>
              <a:rPr lang="en-US" dirty="0" smtClean="0"/>
              <a:t>Many human rights frameworks e.g.:</a:t>
            </a:r>
          </a:p>
          <a:p>
            <a:pPr marL="0" indent="0">
              <a:buNone/>
            </a:pPr>
            <a:endParaRPr lang="en-US" dirty="0" smtClean="0"/>
          </a:p>
          <a:p>
            <a:pPr>
              <a:buFont typeface="Wingdings" panose="05000000000000000000" pitchFamily="2" charset="2"/>
              <a:buChar char="Ø"/>
            </a:pPr>
            <a:r>
              <a:rPr lang="en-US" sz="1800" dirty="0" smtClean="0"/>
              <a:t>Article </a:t>
            </a:r>
            <a:r>
              <a:rPr lang="en-US" sz="1800" dirty="0"/>
              <a:t>35 of the EU Charter of Fundamental Rights states that individuals are entitled to healthcare, and a high level of human health protection (2000/C 364/01</a:t>
            </a:r>
            <a:r>
              <a:rPr lang="en-US" sz="1800" dirty="0" smtClean="0"/>
              <a:t>). </a:t>
            </a:r>
          </a:p>
          <a:p>
            <a:pPr>
              <a:buFont typeface="Wingdings" panose="05000000000000000000" pitchFamily="2" charset="2"/>
              <a:buChar char="Ø"/>
            </a:pPr>
            <a:r>
              <a:rPr lang="en-US" sz="1800" dirty="0" smtClean="0"/>
              <a:t>Council </a:t>
            </a:r>
            <a:r>
              <a:rPr lang="en-US" sz="1800" dirty="0"/>
              <a:t>of Europe </a:t>
            </a:r>
            <a:r>
              <a:rPr lang="en-US" sz="1800" dirty="0" smtClean="0"/>
              <a:t>(2015) addressing </a:t>
            </a:r>
            <a:r>
              <a:rPr lang="en-US" sz="1800" dirty="0"/>
              <a:t>breaches in the fundamental rights of transgender people, among others requirements to undergo </a:t>
            </a:r>
            <a:r>
              <a:rPr lang="en-US" sz="1800" dirty="0" smtClean="0"/>
              <a:t>sterilization This supports </a:t>
            </a:r>
            <a:r>
              <a:rPr lang="en-US" sz="1800" dirty="0"/>
              <a:t>reforms to enable the legal, political and social recognition of transgender individuals based on self-determination. </a:t>
            </a:r>
            <a:r>
              <a:rPr lang="en-US" sz="1800" dirty="0" smtClean="0"/>
              <a:t>It addresses </a:t>
            </a:r>
            <a:r>
              <a:rPr lang="en-GB" sz="1800" dirty="0" smtClean="0"/>
              <a:t>forced sterilization of  </a:t>
            </a:r>
            <a:r>
              <a:rPr lang="en-GB" sz="1800" dirty="0"/>
              <a:t>Intersex bodied </a:t>
            </a:r>
            <a:r>
              <a:rPr lang="en-GB" sz="1800" dirty="0" smtClean="0"/>
              <a:t>people. </a:t>
            </a:r>
            <a:r>
              <a:rPr lang="en-US" sz="1800" dirty="0" smtClean="0"/>
              <a:t>It </a:t>
            </a:r>
            <a:r>
              <a:rPr lang="en-US" sz="1800" dirty="0"/>
              <a:t>encourages countries to consider adopting third options on legal documents, enabling individuals to identify as </a:t>
            </a:r>
            <a:r>
              <a:rPr lang="en-US" sz="1800" dirty="0" smtClean="0"/>
              <a:t>non-binary </a:t>
            </a:r>
            <a:r>
              <a:rPr lang="en-US" sz="1800" dirty="0"/>
              <a:t>(Resolution 2048:2015 Discrimination against transgender people in Europe). </a:t>
            </a:r>
            <a:endParaRPr lang="en-GB" sz="1800" dirty="0"/>
          </a:p>
        </p:txBody>
      </p:sp>
    </p:spTree>
    <p:extLst>
      <p:ext uri="{BB962C8B-B14F-4D97-AF65-F5344CB8AC3E}">
        <p14:creationId xmlns:p14="http://schemas.microsoft.com/office/powerpoint/2010/main" val="364964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Healthcare</a:t>
            </a:r>
            <a:endParaRPr lang="en-GB" dirty="0"/>
          </a:p>
        </p:txBody>
      </p:sp>
      <p:sp>
        <p:nvSpPr>
          <p:cNvPr id="3" name="Content Placeholder 2"/>
          <p:cNvSpPr>
            <a:spLocks noGrp="1"/>
          </p:cNvSpPr>
          <p:nvPr>
            <p:ph idx="1"/>
          </p:nvPr>
        </p:nvSpPr>
        <p:spPr>
          <a:xfrm>
            <a:off x="323528" y="1988840"/>
            <a:ext cx="8229600" cy="3815060"/>
          </a:xfrm>
        </p:spPr>
        <p:txBody>
          <a:bodyPr/>
          <a:lstStyle/>
          <a:p>
            <a:r>
              <a:rPr lang="en-GB" sz="2000" dirty="0"/>
              <a:t>T</a:t>
            </a:r>
            <a:r>
              <a:rPr lang="en-GB" sz="2000" dirty="0" smtClean="0"/>
              <a:t>here are high levels of breaches of fundamental rights – including regarding healthcare e.g. In Norway prior to recent changes:</a:t>
            </a:r>
          </a:p>
          <a:p>
            <a:pPr marL="0" indent="0">
              <a:buNone/>
            </a:pPr>
            <a:r>
              <a:rPr lang="en-US" sz="2000" dirty="0" smtClean="0"/>
              <a:t>- Real </a:t>
            </a:r>
            <a:r>
              <a:rPr lang="en-US" sz="2000" dirty="0"/>
              <a:t>Life Test based on gender binaried </a:t>
            </a:r>
            <a:r>
              <a:rPr lang="en-US" sz="2000" dirty="0" smtClean="0"/>
              <a:t>model</a:t>
            </a:r>
            <a:endParaRPr lang="en-GB" sz="2000" dirty="0" smtClean="0"/>
          </a:p>
          <a:p>
            <a:pPr marL="0" indent="0">
              <a:buNone/>
            </a:pPr>
            <a:r>
              <a:rPr lang="en-GB" sz="2000" dirty="0" smtClean="0"/>
              <a:t>- R</a:t>
            </a:r>
            <a:r>
              <a:rPr lang="en-US" sz="2000" dirty="0" err="1" smtClean="0"/>
              <a:t>eluctance</a:t>
            </a:r>
            <a:r>
              <a:rPr lang="en-US" sz="2000" dirty="0" smtClean="0"/>
              <a:t> </a:t>
            </a:r>
            <a:r>
              <a:rPr lang="en-US" sz="2000" dirty="0"/>
              <a:t>to undergo genital surgery may cause loss of the </a:t>
            </a:r>
            <a:r>
              <a:rPr lang="en-US" sz="2000" dirty="0" smtClean="0"/>
              <a:t>diagnosis</a:t>
            </a:r>
          </a:p>
          <a:p>
            <a:pPr>
              <a:buFontTx/>
              <a:buChar char="-"/>
            </a:pPr>
            <a:r>
              <a:rPr lang="en-US" sz="2000" dirty="0" smtClean="0"/>
              <a:t>Which </a:t>
            </a:r>
            <a:r>
              <a:rPr lang="en-US" sz="2000" dirty="0"/>
              <a:t>implies losing access to any further publicly funded treatment. </a:t>
            </a:r>
            <a:endParaRPr lang="en-US" sz="2000" dirty="0" smtClean="0"/>
          </a:p>
          <a:p>
            <a:pPr>
              <a:buFontTx/>
              <a:buChar char="-"/>
            </a:pPr>
            <a:r>
              <a:rPr lang="en-US" sz="2000" dirty="0" smtClean="0"/>
              <a:t>Diagnosis and GRS </a:t>
            </a:r>
          </a:p>
          <a:p>
            <a:pPr marL="0" indent="0">
              <a:buNone/>
            </a:pPr>
            <a:r>
              <a:rPr lang="en-US" sz="2000" dirty="0" smtClean="0"/>
              <a:t>- Which has citizenship repercussions:</a:t>
            </a:r>
          </a:p>
          <a:p>
            <a:pPr marL="0" indent="0">
              <a:buNone/>
            </a:pPr>
            <a:r>
              <a:rPr lang="en-US" sz="1800" i="1" dirty="0" smtClean="0"/>
              <a:t>It </a:t>
            </a:r>
            <a:r>
              <a:rPr lang="en-US" sz="1800" i="1" dirty="0"/>
              <a:t>was really a hopeless situation. I could not rent a car, or get into my bank account; I had to wait with insurance, and could not go on vacation. I was really afraid of breaking a leg or being </a:t>
            </a:r>
            <a:r>
              <a:rPr lang="en-US" sz="1800" i="1" dirty="0" smtClean="0"/>
              <a:t>hospitalized </a:t>
            </a:r>
            <a:r>
              <a:rPr lang="en-US" sz="1800" i="1" dirty="0"/>
              <a:t>during that time. I had no legal </a:t>
            </a:r>
            <a:r>
              <a:rPr lang="en-US" sz="1800" i="1" dirty="0" smtClean="0"/>
              <a:t>papers </a:t>
            </a:r>
            <a:r>
              <a:rPr lang="en-US" sz="1800" dirty="0"/>
              <a:t>(trans women in her mid-40s)</a:t>
            </a:r>
            <a:endParaRPr lang="en-GB" sz="1800" dirty="0"/>
          </a:p>
          <a:p>
            <a:pPr>
              <a:buFontTx/>
              <a:buChar char="-"/>
            </a:pPr>
            <a:endParaRPr lang="en-US" sz="2000" dirty="0" smtClean="0"/>
          </a:p>
          <a:p>
            <a:endParaRPr lang="en-GB" sz="2000" dirty="0"/>
          </a:p>
          <a:p>
            <a:pPr marL="0" indent="0">
              <a:buNone/>
            </a:pPr>
            <a:endParaRPr lang="en-GB" sz="2000" dirty="0"/>
          </a:p>
        </p:txBody>
      </p:sp>
    </p:spTree>
    <p:extLst>
      <p:ext uri="{BB962C8B-B14F-4D97-AF65-F5344CB8AC3E}">
        <p14:creationId xmlns:p14="http://schemas.microsoft.com/office/powerpoint/2010/main" val="411708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2936</TotalTime>
  <Words>1127</Words>
  <Application>Microsoft Office PowerPoint</Application>
  <PresentationFormat>On-screen Show (4:3)</PresentationFormat>
  <Paragraphs>91</Paragraphs>
  <Slides>13</Slides>
  <Notes>0</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13</vt:i4>
      </vt:variant>
    </vt:vector>
  </HeadingPairs>
  <TitlesOfParts>
    <vt:vector size="29" baseType="lpstr">
      <vt:lpstr>Arial</vt:lpstr>
      <vt:lpstr>Courier New</vt:lpstr>
      <vt:lpstr>Wingdings</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Biphob</vt:lpstr>
      <vt:lpstr>Introduction</vt:lpstr>
      <vt:lpstr>Acknowledgements</vt:lpstr>
      <vt:lpstr>Structure</vt:lpstr>
      <vt:lpstr>Methods</vt:lpstr>
      <vt:lpstr>Gender Pluralist Theory</vt:lpstr>
      <vt:lpstr>Community, Activism, Diversities</vt:lpstr>
      <vt:lpstr>Legislation, Human Rights and Policies</vt:lpstr>
      <vt:lpstr>Healthcare</vt:lpstr>
      <vt:lpstr>Shifting towards gender pluralist  health – the Norwegian case</vt:lpstr>
      <vt:lpstr>Conclusion</vt:lpstr>
      <vt:lpstr>References</vt:lpstr>
      <vt:lpstr>Cont.</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Sharon Beastall</cp:lastModifiedBy>
  <cp:revision>207</cp:revision>
  <dcterms:created xsi:type="dcterms:W3CDTF">2012-10-10T08:25:01Z</dcterms:created>
  <dcterms:modified xsi:type="dcterms:W3CDTF">2017-04-26T11:42:06Z</dcterms:modified>
</cp:coreProperties>
</file>