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 id="2147483650" r:id="rId2"/>
    <p:sldMasterId id="2147483652" r:id="rId3"/>
    <p:sldMasterId id="2147483665" r:id="rId4"/>
    <p:sldMasterId id="2147483654" r:id="rId5"/>
    <p:sldMasterId id="2147483998" r:id="rId6"/>
    <p:sldMasterId id="2147483986" r:id="rId7"/>
    <p:sldMasterId id="2147483974" r:id="rId8"/>
    <p:sldMasterId id="2147483962" r:id="rId9"/>
    <p:sldMasterId id="2147483950" r:id="rId10"/>
    <p:sldMasterId id="2147483938" r:id="rId11"/>
    <p:sldMasterId id="2147483926" r:id="rId12"/>
    <p:sldMasterId id="2147483914" r:id="rId13"/>
    <p:sldMasterId id="2147483902" r:id="rId14"/>
    <p:sldMasterId id="2147483656" r:id="rId15"/>
    <p:sldMasterId id="2147483806" r:id="rId16"/>
    <p:sldMasterId id="2147483818" r:id="rId17"/>
    <p:sldMasterId id="2147483830" r:id="rId18"/>
    <p:sldMasterId id="2147483842" r:id="rId19"/>
    <p:sldMasterId id="2147483854" r:id="rId20"/>
    <p:sldMasterId id="2147483866" r:id="rId21"/>
    <p:sldMasterId id="2147483878" r:id="rId22"/>
    <p:sldMasterId id="2147483890" r:id="rId23"/>
  </p:sldMasterIdLst>
  <p:notesMasterIdLst>
    <p:notesMasterId r:id="rId44"/>
  </p:notesMasterIdLst>
  <p:handoutMasterIdLst>
    <p:handoutMasterId r:id="rId45"/>
  </p:handoutMasterIdLst>
  <p:sldIdLst>
    <p:sldId id="256" r:id="rId24"/>
    <p:sldId id="259" r:id="rId25"/>
    <p:sldId id="266" r:id="rId26"/>
    <p:sldId id="260" r:id="rId27"/>
    <p:sldId id="265" r:id="rId28"/>
    <p:sldId id="267" r:id="rId29"/>
    <p:sldId id="261" r:id="rId30"/>
    <p:sldId id="272" r:id="rId31"/>
    <p:sldId id="273" r:id="rId32"/>
    <p:sldId id="274" r:id="rId33"/>
    <p:sldId id="276" r:id="rId34"/>
    <p:sldId id="275" r:id="rId35"/>
    <p:sldId id="262" r:id="rId36"/>
    <p:sldId id="263" r:id="rId37"/>
    <p:sldId id="278" r:id="rId38"/>
    <p:sldId id="269" r:id="rId39"/>
    <p:sldId id="270" r:id="rId40"/>
    <p:sldId id="271" r:id="rId41"/>
    <p:sldId id="277" r:id="rId42"/>
    <p:sldId id="268" r:id="rId43"/>
  </p:sldIdLst>
  <p:sldSz cx="9144000" cy="6858000" type="screen4x3"/>
  <p:notesSz cx="6797675"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D31"/>
    <a:srgbClr val="E7E7E7"/>
    <a:srgbClr val="8DC449"/>
    <a:srgbClr val="625454"/>
    <a:srgbClr val="003772"/>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autoAdjust="0"/>
    <p:restoredTop sz="78366" autoAdjust="0"/>
  </p:normalViewPr>
  <p:slideViewPr>
    <p:cSldViewPr>
      <p:cViewPr varScale="1">
        <p:scale>
          <a:sx n="91" d="100"/>
          <a:sy n="91" d="100"/>
        </p:scale>
        <p:origin x="25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20/03/2017</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9157" name="Rectangle 5"/>
          <p:cNvSpPr>
            <a:spLocks noGrp="1" noChangeArrowheads="1"/>
          </p:cNvSpPr>
          <p:nvPr>
            <p:ph type="body" sz="quarter" idx="3"/>
          </p:nvPr>
        </p:nvSpPr>
        <p:spPr bwMode="auto">
          <a:xfrm>
            <a:off x="679606" y="4714876"/>
            <a:ext cx="5438464"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a:t>
            </a:r>
            <a:r>
              <a:rPr lang="en-GB" baseline="0" dirty="0" smtClean="0"/>
              <a:t> information about myself, and what I’m going to cover:</a:t>
            </a:r>
          </a:p>
          <a:p>
            <a:r>
              <a:rPr lang="en-GB" baseline="0" dirty="0" smtClean="0"/>
              <a:t>Background of the research we’ve been doing, method used, what data was returned and what did or didn’t work.</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Students struggle with the transition to UK education in spite of all the early instruction provided, which makes meeting deadlines harder, but they do still talk a lot about how helpful the support they have is.</a:t>
            </a:r>
          </a:p>
          <a:p>
            <a:r>
              <a:rPr lang="en-GB" baseline="0" dirty="0" smtClean="0"/>
              <a:t>Students don’t have an understanding of how to use our systems, and struggle with DDC.</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a:p>
        </p:txBody>
      </p:sp>
    </p:spTree>
    <p:extLst>
      <p:ext uri="{BB962C8B-B14F-4D97-AF65-F5344CB8AC3E}">
        <p14:creationId xmlns:p14="http://schemas.microsoft.com/office/powerpoint/2010/main" val="2569943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They also don’t realise they don’t have to pay for access to articles when a site asks them to, plus our information on requesting articles from other libraries isn’t clear/obvious enough</a:t>
            </a:r>
            <a:endParaRPr lang="en-GB"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a:p>
        </p:txBody>
      </p:sp>
    </p:spTree>
    <p:extLst>
      <p:ext uri="{BB962C8B-B14F-4D97-AF65-F5344CB8AC3E}">
        <p14:creationId xmlns:p14="http://schemas.microsoft.com/office/powerpoint/2010/main" val="83433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sample was VERY small! 8 students out of the 372 who responded to the survey. The</a:t>
            </a:r>
            <a:r>
              <a:rPr lang="en-GB" baseline="0" dirty="0" smtClean="0"/>
              <a:t> data can’t be considered truly representative of all international students.</a:t>
            </a:r>
          </a:p>
          <a:p>
            <a:r>
              <a:rPr lang="en-GB" baseline="0" dirty="0" smtClean="0"/>
              <a:t>The small sample is a perfect example of the difficulty we had getting participants. Sometimes they would say they were interested and not turn up, Sometimes they misunderstood what they were being asked and thought it was a class!</a:t>
            </a:r>
          </a:p>
          <a:p>
            <a:r>
              <a:rPr lang="en-GB" baseline="0" dirty="0" smtClean="0"/>
              <a:t>Also, is the data unique to international students, or can it be applied to home students too?</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13</a:t>
            </a:fld>
            <a:endParaRPr lang="en-GB"/>
          </a:p>
        </p:txBody>
      </p:sp>
    </p:spTree>
    <p:extLst>
      <p:ext uri="{BB962C8B-B14F-4D97-AF65-F5344CB8AC3E}">
        <p14:creationId xmlns:p14="http://schemas.microsoft.com/office/powerpoint/2010/main" val="3681836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method</a:t>
            </a:r>
            <a:r>
              <a:rPr lang="en-GB" baseline="0" dirty="0" smtClean="0"/>
              <a:t> was designed for students to adapt their responses to the most appropriate communication style for them, so if they felt it easier to draw or mind map or anything else they could. What they produced was then used to help create discussion where possible, so those not yet confident in verbal/conversational English could articulate themselves in more visual ways, or write it down to help clarify what they meant.</a:t>
            </a:r>
          </a:p>
          <a:p>
            <a:r>
              <a:rPr lang="en-GB" baseline="0" dirty="0" smtClean="0"/>
              <a:t>And while the sample was small, it was also quite interesting to see patterns emerging that could possibly be reflected in larger samples.  Obviously we can’t say for sure, but what we can see in the data are things we can fix or improve on that would benefit more than those we spoke with.</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14</a:t>
            </a:fld>
            <a:endParaRPr lang="en-GB"/>
          </a:p>
        </p:txBody>
      </p:sp>
    </p:spTree>
    <p:extLst>
      <p:ext uri="{BB962C8B-B14F-4D97-AF65-F5344CB8AC3E}">
        <p14:creationId xmlns:p14="http://schemas.microsoft.com/office/powerpoint/2010/main" val="351110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Meet Michelle </a:t>
            </a:r>
            <a:r>
              <a:rPr lang="en-GB" sz="1200" kern="1200" dirty="0" smtClean="0">
                <a:solidFill>
                  <a:schemeClr val="tx1"/>
                </a:solidFill>
                <a:effectLst/>
                <a:latin typeface="Arial" charset="0"/>
                <a:ea typeface="+mn-ea"/>
                <a:cs typeface="+mn-cs"/>
                <a:sym typeface="Wingdings" panose="05000000000000000000" pitchFamily="2" charset="2"/>
              </a:rPr>
              <a:t></a:t>
            </a:r>
            <a:r>
              <a:rPr lang="en-GB" sz="1200" kern="1200" dirty="0" smtClean="0">
                <a:solidFill>
                  <a:schemeClr val="tx1"/>
                </a:solidFill>
                <a:effectLst/>
                <a:latin typeface="Arial" charset="0"/>
                <a:ea typeface="+mn-ea"/>
                <a:cs typeface="+mn-cs"/>
              </a:rPr>
              <a:t> She’s not an international student, but she provided feedback on her reference to librarians after achieving a first class degree.  She told us that librarians were her thinking partners</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15</a:t>
            </a:fld>
            <a:endParaRPr lang="en-GB"/>
          </a:p>
        </p:txBody>
      </p:sp>
    </p:spTree>
    <p:extLst>
      <p:ext uri="{BB962C8B-B14F-4D97-AF65-F5344CB8AC3E}">
        <p14:creationId xmlns:p14="http://schemas.microsoft.com/office/powerpoint/2010/main" val="63461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So we used that comment to help develop an outreach programme</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16</a:t>
            </a:fld>
            <a:endParaRPr lang="en-GB"/>
          </a:p>
        </p:txBody>
      </p:sp>
    </p:spTree>
    <p:extLst>
      <p:ext uri="{BB962C8B-B14F-4D97-AF65-F5344CB8AC3E}">
        <p14:creationId xmlns:p14="http://schemas.microsoft.com/office/powerpoint/2010/main" val="351507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We created some postcards to distribute to staff to use as a referral option for students who could be struggling. We copied the style from some postcards created for student services that have proved very popular, and used it to create more awareness about what librarians are for.</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17</a:t>
            </a:fld>
            <a:endParaRPr lang="en-GB"/>
          </a:p>
        </p:txBody>
      </p:sp>
    </p:spTree>
    <p:extLst>
      <p:ext uri="{BB962C8B-B14F-4D97-AF65-F5344CB8AC3E}">
        <p14:creationId xmlns:p14="http://schemas.microsoft.com/office/powerpoint/2010/main" val="3933566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We’ve improved our signage about how to find books, and are creating a video guide to explain how to do so too.</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18</a:t>
            </a:fld>
            <a:endParaRPr lang="en-GB"/>
          </a:p>
        </p:txBody>
      </p:sp>
    </p:spTree>
    <p:extLst>
      <p:ext uri="{BB962C8B-B14F-4D97-AF65-F5344CB8AC3E}">
        <p14:creationId xmlns:p14="http://schemas.microsoft.com/office/powerpoint/2010/main" val="236794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LIDP</a:t>
            </a:r>
            <a:r>
              <a:rPr lang="en-GB" baseline="0" dirty="0" smtClean="0"/>
              <a:t> is a </a:t>
            </a:r>
            <a:r>
              <a:rPr lang="en-GB" baseline="0" dirty="0" err="1" smtClean="0"/>
              <a:t>Jisc</a:t>
            </a:r>
            <a:r>
              <a:rPr lang="en-GB" baseline="0" dirty="0" smtClean="0"/>
              <a:t> funded project that started as a collaboration between 8 universities, finding a correlation between library use and degree result attained, but as it progressed to later phases focussing on Huddersfield’s students, we learnt that international, and particularly Chinese students, were comparatively low users of the library. This table shows that generally non-UK students visited the library less, but all that red for Chinese students made us question where they were getting information from…</a:t>
            </a:r>
          </a:p>
          <a:p>
            <a:endParaRPr lang="en-GB" baseline="0"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a:p>
        </p:txBody>
      </p:sp>
    </p:spTree>
    <p:extLst>
      <p:ext uri="{BB962C8B-B14F-4D97-AF65-F5344CB8AC3E}">
        <p14:creationId xmlns:p14="http://schemas.microsoft.com/office/powerpoint/2010/main" val="8629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wanted to know more about why international</a:t>
            </a:r>
            <a:r>
              <a:rPr lang="en-GB" baseline="0" dirty="0" smtClean="0"/>
              <a:t> students were such comparatively low users, with the Chinese foremost in mind, so we decided to ask them where they studied, whether they used reading lists, and what processes they undertook to complete their assignments so that we could work out how to improve engagement with library provisions and services. It was decided to use students from the business school as they had the largest group of international students studying on courses there.</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a:p>
        </p:txBody>
      </p:sp>
    </p:spTree>
    <p:extLst>
      <p:ext uri="{BB962C8B-B14F-4D97-AF65-F5344CB8AC3E}">
        <p14:creationId xmlns:p14="http://schemas.microsoft.com/office/powerpoint/2010/main" val="3783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survey had 372 responses,</a:t>
            </a:r>
            <a:r>
              <a:rPr lang="en-GB" baseline="0" dirty="0" smtClean="0"/>
              <a:t> and asked students about what they used from library resources, and their preferences for types of resource overall.  However, the survey was quantitative, and qualitative data was needed to learn more about usage patterns and how the linked to other services in the University. We adopted the use of cognitive mapping and retrospective process interviews to help gather more information on where and how international students used library resources and facilities, and if there were any issues we weren’t aware of. We emailed a number of students who provided contact details on the survey, but had problems actually recruiting them to the point of meeting with them, so only spoke to 8 students. Obviously this is a very small select sample!</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a:p>
        </p:txBody>
      </p:sp>
    </p:spTree>
    <p:extLst>
      <p:ext uri="{BB962C8B-B14F-4D97-AF65-F5344CB8AC3E}">
        <p14:creationId xmlns:p14="http://schemas.microsoft.com/office/powerpoint/2010/main" val="277594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anyone who</a:t>
            </a:r>
            <a:r>
              <a:rPr lang="en-GB" baseline="0" dirty="0" smtClean="0"/>
              <a:t> doesn’t know what a cognitive map is, this is a good example from the data we collected. Participants are asked to answer a research question, in this case to draw a map of where they go to study, but the map can be anything from a drawing like this, to a list or spider diagram.  They were given 6 minutes, and 3 different coloured pens, changing the colour of the pen every two minutes. The idea is that the items you see drawn first in the map are either the most important/frequently accessed or the foremost in their mind when they think of their learning space. Once they had finished drawing, they were asked to label up each element and talk about it. We had prompts to encourage discussion on elements like what was included or missed out, and why, group work and whether that ever featured, and what would be different to working in their home country, if anything. </a:t>
            </a:r>
          </a:p>
          <a:p>
            <a:endParaRPr lang="en-GB" baseline="0" dirty="0" smtClean="0"/>
          </a:p>
          <a:p>
            <a:r>
              <a:rPr lang="en-GB" baseline="0" dirty="0" smtClean="0"/>
              <a:t>This student talked about how she would visit a specific PC lab because of the screen size they had available, saying they didn’t like places to be too quiet when she studied, and that the PC lab she preferred had just the right level of background noise she wanted. They would sometimes get distracted by FB, but given the PCs have no audio that helped minimise distractions! The middle section is their bedroom, with a table with their laptop on it – they get sleepy when studying so being near a bed is useful, but their room also provides a LOT of distractions.  The bottom of the middle section is Student Central, the SU building at Huddersfield, again featuring a table with their laptop on it. They like going there because of the music and background noise, and because they can eat and drink, but sometimes they move to the library. Lastly the section on the right is their friend’s room, where they might meet to study, but often just chat and listen to music.</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a:p>
        </p:txBody>
      </p:sp>
    </p:spTree>
    <p:extLst>
      <p:ext uri="{BB962C8B-B14F-4D97-AF65-F5344CB8AC3E}">
        <p14:creationId xmlns:p14="http://schemas.microsoft.com/office/powerpoint/2010/main" val="218523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Retrospective process interviews are similar. This is an example</a:t>
            </a:r>
            <a:r>
              <a:rPr lang="en-GB" baseline="0" dirty="0" smtClean="0"/>
              <a:t> of one by the same student who completed the map on the last slide. Participants are encouraged to draw, list or describe how they undertook their last assignment, from the moment it was issued to the point it was submitted for marking, talking about the process as they complete it. Participants were encouraged to submit anything and that there was no right or wrong answer. As they completed it, they were asked about resources they might use, reading lists, the number of references, satisfaction with marks, and also where they would get help if they needed it.</a:t>
            </a:r>
          </a:p>
          <a:p>
            <a:endParaRPr lang="en-GB" baseline="0" dirty="0" smtClean="0"/>
          </a:p>
          <a:p>
            <a:r>
              <a:rPr lang="en-GB" baseline="0" dirty="0" smtClean="0"/>
              <a:t>This interview provided extra information that wasn’t included in the mapping exercise. The talked about how the assignment format was different in the UK to their home country, and so they spoke to a tutor about their assignment ideas. The tutor said the report was too descriptive and provided advice on how to improve it, but the student had difficulty understanding the advice. They also said they didn’t know about databases and got most information from their tutor, but also that they knew about the subject guides the library provide, which is where the databases are listed…</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6</a:t>
            </a:fld>
            <a:endParaRPr lang="en-GB"/>
          </a:p>
        </p:txBody>
      </p:sp>
    </p:spTree>
    <p:extLst>
      <p:ext uri="{BB962C8B-B14F-4D97-AF65-F5344CB8AC3E}">
        <p14:creationId xmlns:p14="http://schemas.microsoft.com/office/powerpoint/2010/main" val="383803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still analysing data</a:t>
            </a:r>
            <a:r>
              <a:rPr lang="en-GB" baseline="0" dirty="0" smtClean="0"/>
              <a:t> in more detail, but the initial analysis shows the following</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a:p>
        </p:txBody>
      </p:sp>
    </p:spTree>
    <p:extLst>
      <p:ext uri="{BB962C8B-B14F-4D97-AF65-F5344CB8AC3E}">
        <p14:creationId xmlns:p14="http://schemas.microsoft.com/office/powerpoint/2010/main" val="1614574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Students don’t know what librarians can do to help them</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8</a:t>
            </a:fld>
            <a:endParaRPr lang="en-GB"/>
          </a:p>
        </p:txBody>
      </p:sp>
    </p:spTree>
    <p:extLst>
      <p:ext uri="{BB962C8B-B14F-4D97-AF65-F5344CB8AC3E}">
        <p14:creationId xmlns:p14="http://schemas.microsoft.com/office/powerpoint/2010/main" val="301076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However, students would often refer to their tutors for support</a:t>
            </a:r>
          </a:p>
          <a:p>
            <a:r>
              <a:rPr lang="en-GB" baseline="0" dirty="0" smtClean="0"/>
              <a:t>Which was problematic because they only have limited availability to support students.  Students find this frustrating.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Peer support is preferred by students who do not use librarian and tutor support systems, and visa versa (is this because of lack of awareness?) </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179256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226566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90580067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06294672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36502011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243954260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28823439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265567821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9419018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34578512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77737982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8405498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1504835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7830242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41604967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286876184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201960431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419737907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81155524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347366326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40219462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333588577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7362634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8510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31869468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0624124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256898898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27478387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4310300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40052276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8778701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138125869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193341903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42215882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4579851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88910767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217331573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390641642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58446026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62864563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142882403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124611813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85447927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38298009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423766736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39242763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5499701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65477725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346181202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81751216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413455172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410647518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552339691"/>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31201546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74730567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14756002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4701307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82984074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13308426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17548418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79876168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38458269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9704963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410125457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95290254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12950662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66660407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97561545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02097860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35803582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26893337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85295274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0943924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86089924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12338491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40296490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48794550"/>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492957154"/>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3594788604"/>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756896058"/>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41441117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367710187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38694360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8340229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23277284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36596318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619088632"/>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45094604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28655737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3948027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261115494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96107063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22135881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148659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2937978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305313236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83007371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318491759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2362145548"/>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65568789"/>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117585556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43940850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559642779"/>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487550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191482911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137733020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1513249030"/>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726083324"/>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2719954691"/>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87389133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636902506"/>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90976770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377504167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8566790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722915312"/>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31655386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16180831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870665498"/>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399578178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207069989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169295327"/>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3585962330"/>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725749884"/>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39004651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1963309761"/>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59286802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417741613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597561449"/>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6632437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3528615372"/>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877744706"/>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763336691"/>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990454400"/>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5938353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722332440"/>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430153787"/>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43557291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2933617528"/>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3257342005"/>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93100209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1247285243"/>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3164255172"/>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223291796"/>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53203660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76743477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940859567"/>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319766238"/>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10183731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10135218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1486775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407292116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25030141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5026132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188827016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775384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26085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221730580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14087275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36711714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162997960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243676024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154125433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55727735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157677155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28034465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7350371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17336948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22742023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272878116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155743351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5154994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88729866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48065227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3131814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219661071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166902941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5973601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187873655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9663442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90271858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09924916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90010166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95433331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381518699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3082683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58408436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75105815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725910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43528782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23708710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37048582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82353912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209360160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04908375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68671988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95897064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10506259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381651141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26415972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4.jp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4.jp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4.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4.jp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5.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4.jp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6.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4.jp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7.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9.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2.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17.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0.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2.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1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2.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3.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17.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4.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7.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5.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2.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17.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6.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2.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1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jp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jp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4.jp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jp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jp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50523941"/>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6"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123574689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377780752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3647025659"/>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21122"/>
            <a:ext cx="9144000" cy="986118"/>
          </a:xfrm>
          <a:prstGeom prst="rect">
            <a:avLst/>
          </a:prstGeom>
        </p:spPr>
      </p:pic>
    </p:spTree>
    <p:extLst>
      <p:ext uri="{BB962C8B-B14F-4D97-AF65-F5344CB8AC3E}">
        <p14:creationId xmlns:p14="http://schemas.microsoft.com/office/powerpoint/2010/main" val="108011671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44638"/>
            <a:ext cx="9144000" cy="986118"/>
          </a:xfrm>
          <a:prstGeom prst="rect">
            <a:avLst/>
          </a:prstGeom>
        </p:spPr>
      </p:pic>
    </p:spTree>
    <p:extLst>
      <p:ext uri="{BB962C8B-B14F-4D97-AF65-F5344CB8AC3E}">
        <p14:creationId xmlns:p14="http://schemas.microsoft.com/office/powerpoint/2010/main" val="146874774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0" descr="pms410 equi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124743"/>
          </a:xfrm>
          <a:prstGeom prst="rect">
            <a:avLst/>
          </a:prstGeom>
          <a:noFill/>
          <a:extLst>
            <a:ext uri="{909E8E84-426E-40dd-AFC4-6F175D3DCCD1}">
              <a14:hiddenFill xmlns=""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723313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60648"/>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149581084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32880"/>
            <a:ext cx="9144000" cy="986118"/>
          </a:xfrm>
          <a:prstGeom prst="rect">
            <a:avLst/>
          </a:prstGeom>
        </p:spPr>
      </p:pic>
    </p:spTree>
    <p:extLst>
      <p:ext uri="{BB962C8B-B14F-4D97-AF65-F5344CB8AC3E}">
        <p14:creationId xmlns:p14="http://schemas.microsoft.com/office/powerpoint/2010/main" val="91550487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61080528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descr="2016-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352339337"/>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78.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78.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7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78.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7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8.xml"/></Relationships>
</file>

<file path=ppt/slides/_rels/slide20.xml.rels><?xml version="1.0" encoding="UTF-8" standalone="yes"?>
<Relationships xmlns="http://schemas.openxmlformats.org/package/2006/relationships"><Relationship Id="rId3" Type="http://schemas.openxmlformats.org/officeDocument/2006/relationships/hyperlink" Target="http://www.erialproject.org/" TargetMode="External"/><Relationship Id="rId2" Type="http://schemas.openxmlformats.org/officeDocument/2006/relationships/hyperlink" Target="https://library.hud.ac.uk/blogs/lidp/" TargetMode="External"/><Relationship Id="rId1" Type="http://schemas.openxmlformats.org/officeDocument/2006/relationships/slideLayout" Target="../slideLayouts/slideLayout178.xml"/><Relationship Id="rId4" Type="http://schemas.openxmlformats.org/officeDocument/2006/relationships/hyperlink" Target="http://www.donnalanclos.com/?tag=cognitive-map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8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8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8.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7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395289" y="80616"/>
            <a:ext cx="6552976" cy="1332160"/>
          </a:xfrm>
          <a:noFill/>
          <a:ln/>
        </p:spPr>
        <p:txBody>
          <a:bodyPr/>
          <a:lstStyle/>
          <a:p>
            <a:r>
              <a:rPr lang="en-GB" b="1" dirty="0"/>
              <a:t>Using ethnographic methods in international student UX </a:t>
            </a:r>
            <a:r>
              <a:rPr lang="en-GB" b="1" dirty="0" smtClean="0"/>
              <a:t>research</a:t>
            </a:r>
            <a:r>
              <a:rPr lang="en-GB" dirty="0" smtClean="0"/>
              <a:t/>
            </a:r>
            <a:br>
              <a:rPr lang="en-GB" dirty="0" smtClean="0"/>
            </a:br>
            <a:r>
              <a:rPr lang="en-GB" sz="2000" dirty="0" smtClean="0"/>
              <a:t>Bryony Ramsden</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445376" cy="900112"/>
          </a:xfrm>
        </p:spPr>
        <p:txBody>
          <a:bodyPr/>
          <a:lstStyle/>
          <a:p>
            <a:r>
              <a:rPr lang="en-GB" dirty="0" smtClean="0"/>
              <a:t>Results – Library =</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0515" y="1628800"/>
            <a:ext cx="2699146" cy="3598862"/>
          </a:xfrm>
        </p:spPr>
      </p:pic>
      <p:sp>
        <p:nvSpPr>
          <p:cNvPr id="5" name="TextBox 4"/>
          <p:cNvSpPr txBox="1"/>
          <p:nvPr/>
        </p:nvSpPr>
        <p:spPr>
          <a:xfrm>
            <a:off x="4644008" y="5661248"/>
            <a:ext cx="3980880" cy="276999"/>
          </a:xfrm>
          <a:prstGeom prst="rect">
            <a:avLst/>
          </a:prstGeom>
          <a:noFill/>
        </p:spPr>
        <p:txBody>
          <a:bodyPr wrap="square" rtlCol="0">
            <a:spAutoFit/>
          </a:bodyPr>
          <a:lstStyle/>
          <a:p>
            <a:r>
              <a:rPr lang="en-GB" sz="1200" dirty="0"/>
              <a:t>“Difficult” by sea turtle licenced under CC BY-NC-ND 2.0</a:t>
            </a:r>
          </a:p>
        </p:txBody>
      </p:sp>
    </p:spTree>
    <p:extLst>
      <p:ext uri="{BB962C8B-B14F-4D97-AF65-F5344CB8AC3E}">
        <p14:creationId xmlns:p14="http://schemas.microsoft.com/office/powerpoint/2010/main" val="289312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445376" cy="900112"/>
          </a:xfrm>
        </p:spPr>
        <p:txBody>
          <a:bodyPr/>
          <a:lstStyle/>
          <a:p>
            <a:r>
              <a:rPr lang="en-GB" dirty="0" smtClean="0"/>
              <a:t>Results – source selection important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9029" y="1484784"/>
            <a:ext cx="6362118" cy="4240377"/>
          </a:xfrm>
        </p:spPr>
      </p:pic>
      <p:sp>
        <p:nvSpPr>
          <p:cNvPr id="5" name="TextBox 4"/>
          <p:cNvSpPr txBox="1"/>
          <p:nvPr/>
        </p:nvSpPr>
        <p:spPr>
          <a:xfrm>
            <a:off x="4932040" y="5949280"/>
            <a:ext cx="3692848" cy="276999"/>
          </a:xfrm>
          <a:prstGeom prst="rect">
            <a:avLst/>
          </a:prstGeom>
          <a:noFill/>
        </p:spPr>
        <p:txBody>
          <a:bodyPr wrap="square" rtlCol="0">
            <a:spAutoFit/>
          </a:bodyPr>
          <a:lstStyle/>
          <a:p>
            <a:r>
              <a:rPr lang="en-GB" sz="1200" dirty="0"/>
              <a:t>“sauces” by Jennifer C. licenced under </a:t>
            </a:r>
            <a:r>
              <a:rPr lang="en-GB" sz="1200" dirty="0" smtClean="0"/>
              <a:t>CC </a:t>
            </a:r>
            <a:r>
              <a:rPr lang="en-GB" sz="1200" dirty="0"/>
              <a:t>BY </a:t>
            </a:r>
            <a:r>
              <a:rPr lang="en-GB" sz="1200" dirty="0" smtClean="0"/>
              <a:t>2.0</a:t>
            </a:r>
            <a:endParaRPr lang="en-GB" sz="1200" dirty="0"/>
          </a:p>
        </p:txBody>
      </p:sp>
    </p:spTree>
    <p:extLst>
      <p:ext uri="{BB962C8B-B14F-4D97-AF65-F5344CB8AC3E}">
        <p14:creationId xmlns:p14="http://schemas.microsoft.com/office/powerpoint/2010/main" val="98886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373368" cy="900112"/>
          </a:xfrm>
        </p:spPr>
        <p:txBody>
          <a:bodyPr/>
          <a:lstStyle/>
          <a:p>
            <a:r>
              <a:rPr lang="en-GB" dirty="0" smtClean="0"/>
              <a:t>Results – unclear information</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0847" y="1556792"/>
            <a:ext cx="4798482" cy="3598862"/>
          </a:xfrm>
        </p:spPr>
      </p:pic>
      <p:sp>
        <p:nvSpPr>
          <p:cNvPr id="5" name="TextBox 4"/>
          <p:cNvSpPr txBox="1"/>
          <p:nvPr/>
        </p:nvSpPr>
        <p:spPr>
          <a:xfrm>
            <a:off x="5220072" y="5661248"/>
            <a:ext cx="3456384" cy="461665"/>
          </a:xfrm>
          <a:prstGeom prst="rect">
            <a:avLst/>
          </a:prstGeom>
          <a:noFill/>
        </p:spPr>
        <p:txBody>
          <a:bodyPr wrap="square" rtlCol="0">
            <a:spAutoFit/>
          </a:bodyPr>
          <a:lstStyle/>
          <a:p>
            <a:r>
              <a:rPr lang="en-GB" sz="1200" dirty="0"/>
              <a:t>“Unclear </a:t>
            </a:r>
            <a:r>
              <a:rPr lang="en-GB" sz="1200" dirty="0" err="1"/>
              <a:t>warnining</a:t>
            </a:r>
            <a:r>
              <a:rPr lang="en-GB" sz="1200" dirty="0"/>
              <a:t>” by </a:t>
            </a:r>
            <a:r>
              <a:rPr lang="en-GB" sz="1200" dirty="0" err="1"/>
              <a:t>Sampo</a:t>
            </a:r>
            <a:r>
              <a:rPr lang="en-GB" sz="1200" dirty="0"/>
              <a:t> </a:t>
            </a:r>
            <a:r>
              <a:rPr lang="en-GB" sz="1200" dirty="0" err="1"/>
              <a:t>Pihlainen</a:t>
            </a:r>
            <a:r>
              <a:rPr lang="en-GB" sz="1200" dirty="0"/>
              <a:t> licenced under </a:t>
            </a:r>
            <a:r>
              <a:rPr lang="en-GB" sz="1200" dirty="0" smtClean="0"/>
              <a:t>CC </a:t>
            </a:r>
            <a:r>
              <a:rPr lang="en-GB" sz="1200" dirty="0"/>
              <a:t>BY-NC </a:t>
            </a:r>
            <a:r>
              <a:rPr lang="en-GB" sz="1200" dirty="0" smtClean="0"/>
              <a:t>2.0</a:t>
            </a:r>
            <a:endParaRPr lang="en-GB" sz="1200" dirty="0"/>
          </a:p>
        </p:txBody>
      </p:sp>
    </p:spTree>
    <p:extLst>
      <p:ext uri="{BB962C8B-B14F-4D97-AF65-F5344CB8AC3E}">
        <p14:creationId xmlns:p14="http://schemas.microsoft.com/office/powerpoint/2010/main" val="253085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a:t>
            </a:r>
            <a:endParaRPr lang="en-GB" dirty="0"/>
          </a:p>
        </p:txBody>
      </p:sp>
      <p:sp>
        <p:nvSpPr>
          <p:cNvPr id="3" name="Content Placeholder 2"/>
          <p:cNvSpPr>
            <a:spLocks noGrp="1"/>
          </p:cNvSpPr>
          <p:nvPr>
            <p:ph idx="1"/>
          </p:nvPr>
        </p:nvSpPr>
        <p:spPr>
          <a:xfrm>
            <a:off x="412750" y="1700808"/>
            <a:ext cx="8229600" cy="4103092"/>
          </a:xfrm>
        </p:spPr>
        <p:txBody>
          <a:bodyPr/>
          <a:lstStyle/>
          <a:p>
            <a:r>
              <a:rPr lang="en-GB" dirty="0" smtClean="0"/>
              <a:t>Small sample!</a:t>
            </a:r>
          </a:p>
          <a:p>
            <a:r>
              <a:rPr lang="en-GB" dirty="0" smtClean="0"/>
              <a:t>Difficulty recruiting participants</a:t>
            </a:r>
          </a:p>
          <a:p>
            <a:r>
              <a:rPr lang="en-GB" dirty="0" smtClean="0"/>
              <a:t>Applicable to ALL students?</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403" y="3140968"/>
            <a:ext cx="4554294" cy="3024336"/>
          </a:xfrm>
          <a:prstGeom prst="rect">
            <a:avLst/>
          </a:prstGeom>
        </p:spPr>
      </p:pic>
      <p:sp>
        <p:nvSpPr>
          <p:cNvPr id="5" name="TextBox 4"/>
          <p:cNvSpPr txBox="1"/>
          <p:nvPr/>
        </p:nvSpPr>
        <p:spPr>
          <a:xfrm>
            <a:off x="5580112" y="6309320"/>
            <a:ext cx="3384376" cy="276999"/>
          </a:xfrm>
          <a:prstGeom prst="rect">
            <a:avLst/>
          </a:prstGeom>
          <a:noFill/>
        </p:spPr>
        <p:txBody>
          <a:bodyPr wrap="square" rtlCol="0">
            <a:spAutoFit/>
          </a:bodyPr>
          <a:lstStyle/>
          <a:p>
            <a:r>
              <a:rPr lang="en-GB" sz="1200" dirty="0"/>
              <a:t>“smallest” by </a:t>
            </a:r>
            <a:r>
              <a:rPr lang="en-GB" sz="1200" dirty="0" err="1"/>
              <a:t>Pleuntje</a:t>
            </a:r>
            <a:r>
              <a:rPr lang="en-GB" sz="1200" dirty="0"/>
              <a:t> licence by CC BY-SA 2.0</a:t>
            </a:r>
          </a:p>
        </p:txBody>
      </p:sp>
    </p:spTree>
    <p:extLst>
      <p:ext uri="{BB962C8B-B14F-4D97-AF65-F5344CB8AC3E}">
        <p14:creationId xmlns:p14="http://schemas.microsoft.com/office/powerpoint/2010/main" val="349239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Positives</a:t>
            </a:r>
            <a:endParaRPr lang="en-GB" dirty="0"/>
          </a:p>
        </p:txBody>
      </p:sp>
      <p:sp>
        <p:nvSpPr>
          <p:cNvPr id="3" name="Content Placeholder 2"/>
          <p:cNvSpPr>
            <a:spLocks noGrp="1"/>
          </p:cNvSpPr>
          <p:nvPr>
            <p:ph idx="1"/>
          </p:nvPr>
        </p:nvSpPr>
        <p:spPr>
          <a:xfrm>
            <a:off x="412750" y="1556792"/>
            <a:ext cx="3799210" cy="4247108"/>
          </a:xfrm>
        </p:spPr>
        <p:txBody>
          <a:bodyPr/>
          <a:lstStyle/>
          <a:p>
            <a:r>
              <a:rPr lang="en-GB" dirty="0" smtClean="0"/>
              <a:t>The mapping technique can help with communication</a:t>
            </a:r>
          </a:p>
          <a:p>
            <a:r>
              <a:rPr lang="en-GB" dirty="0" smtClean="0"/>
              <a:t>Small sample does NOT mean not informative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908" y="1328254"/>
            <a:ext cx="3314980" cy="4704184"/>
          </a:xfrm>
          <a:prstGeom prst="rect">
            <a:avLst/>
          </a:prstGeom>
        </p:spPr>
      </p:pic>
      <p:sp>
        <p:nvSpPr>
          <p:cNvPr id="5" name="TextBox 4"/>
          <p:cNvSpPr txBox="1"/>
          <p:nvPr/>
        </p:nvSpPr>
        <p:spPr>
          <a:xfrm>
            <a:off x="4609390" y="6223024"/>
            <a:ext cx="4716016" cy="276999"/>
          </a:xfrm>
          <a:prstGeom prst="rect">
            <a:avLst/>
          </a:prstGeom>
          <a:noFill/>
        </p:spPr>
        <p:txBody>
          <a:bodyPr wrap="square" rtlCol="0">
            <a:spAutoFit/>
          </a:bodyPr>
          <a:lstStyle/>
          <a:p>
            <a:r>
              <a:rPr lang="en-GB" sz="1200" dirty="0"/>
              <a:t>“12 ways of talking” by Joan M. Mas licenced by CC BY-NC 2.0</a:t>
            </a:r>
          </a:p>
        </p:txBody>
      </p:sp>
    </p:spTree>
    <p:extLst>
      <p:ext uri="{BB962C8B-B14F-4D97-AF65-F5344CB8AC3E}">
        <p14:creationId xmlns:p14="http://schemas.microsoft.com/office/powerpoint/2010/main" val="1998739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 - Meet Michelle </a:t>
            </a:r>
            <a:r>
              <a:rPr lang="en-GB" dirty="0" smtClean="0">
                <a:sym typeface="Wingdings" panose="05000000000000000000" pitchFamily="2" charset="2"/>
              </a:rPr>
              <a:t></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9728" y="1340768"/>
            <a:ext cx="6480720" cy="4860541"/>
          </a:xfrm>
        </p:spPr>
      </p:pic>
    </p:spTree>
    <p:extLst>
      <p:ext uri="{BB962C8B-B14F-4D97-AF65-F5344CB8AC3E}">
        <p14:creationId xmlns:p14="http://schemas.microsoft.com/office/powerpoint/2010/main" val="270563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a:t>
            </a:r>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3"/>
          <a:stretch>
            <a:fillRect/>
          </a:stretch>
        </p:blipFill>
        <p:spPr>
          <a:xfrm>
            <a:off x="1115616" y="1484784"/>
            <a:ext cx="6913848" cy="4802387"/>
          </a:xfrm>
          <a:prstGeom prst="rect">
            <a:avLst/>
          </a:prstGeom>
        </p:spPr>
      </p:pic>
    </p:spTree>
    <p:extLst>
      <p:ext uri="{BB962C8B-B14F-4D97-AF65-F5344CB8AC3E}">
        <p14:creationId xmlns:p14="http://schemas.microsoft.com/office/powerpoint/2010/main" val="3065257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115616" y="1412776"/>
            <a:ext cx="6870663" cy="4751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6947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594545" y="1196752"/>
            <a:ext cx="3866009" cy="5491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3237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a:t>
            </a:r>
            <a:endParaRPr lang="en-GB" dirty="0"/>
          </a:p>
        </p:txBody>
      </p:sp>
      <p:sp>
        <p:nvSpPr>
          <p:cNvPr id="3" name="Content Placeholder 2"/>
          <p:cNvSpPr>
            <a:spLocks noGrp="1"/>
          </p:cNvSpPr>
          <p:nvPr>
            <p:ph idx="1"/>
          </p:nvPr>
        </p:nvSpPr>
        <p:spPr>
          <a:xfrm>
            <a:off x="395288" y="1340768"/>
            <a:ext cx="8229600" cy="4536504"/>
          </a:xfrm>
        </p:spPr>
        <p:txBody>
          <a:bodyPr/>
          <a:lstStyle/>
          <a:p>
            <a:r>
              <a:rPr lang="en-GB" dirty="0" smtClean="0"/>
              <a:t>Increased liaison with Schools with high international population to problem solve</a:t>
            </a:r>
          </a:p>
          <a:p>
            <a:endParaRPr lang="en-GB" dirty="0" smtClean="0"/>
          </a:p>
          <a:p>
            <a:r>
              <a:rPr lang="en-GB" dirty="0" smtClean="0"/>
              <a:t>Video training on </a:t>
            </a:r>
            <a:r>
              <a:rPr lang="en-GB" dirty="0" err="1" smtClean="0"/>
              <a:t>wayfinding</a:t>
            </a:r>
            <a:r>
              <a:rPr lang="en-GB" dirty="0" smtClean="0"/>
              <a:t>/Dewey linked to within reading lists</a:t>
            </a:r>
          </a:p>
          <a:p>
            <a:endParaRPr lang="en-GB" dirty="0" smtClean="0"/>
          </a:p>
          <a:p>
            <a:r>
              <a:rPr lang="en-GB" dirty="0"/>
              <a:t>More research! </a:t>
            </a:r>
          </a:p>
          <a:p>
            <a:pPr lvl="1"/>
            <a:r>
              <a:rPr lang="en-GB" dirty="0"/>
              <a:t>Home students for comparison</a:t>
            </a:r>
          </a:p>
          <a:p>
            <a:pPr lvl="1"/>
            <a:r>
              <a:rPr lang="en-GB" dirty="0"/>
              <a:t>Research specifically with Schools that don’t use library resources at all i.e. Computing and Engineering</a:t>
            </a:r>
          </a:p>
          <a:p>
            <a:pPr lvl="1"/>
            <a:endParaRPr lang="en-GB" dirty="0"/>
          </a:p>
          <a:p>
            <a:r>
              <a:rPr lang="en-GB" dirty="0"/>
              <a:t>Work on improving ourselves and our services.</a:t>
            </a:r>
          </a:p>
          <a:p>
            <a:endParaRPr lang="en-GB" dirty="0"/>
          </a:p>
        </p:txBody>
      </p:sp>
    </p:spTree>
    <p:extLst>
      <p:ext uri="{BB962C8B-B14F-4D97-AF65-F5344CB8AC3E}">
        <p14:creationId xmlns:p14="http://schemas.microsoft.com/office/powerpoint/2010/main" val="360511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12750" y="1412776"/>
            <a:ext cx="8229600" cy="4391124"/>
          </a:xfrm>
        </p:spPr>
        <p:txBody>
          <a:bodyPr/>
          <a:lstStyle/>
          <a:p>
            <a:r>
              <a:rPr lang="en-US" dirty="0" smtClean="0"/>
              <a:t>Library Impact Data Project</a:t>
            </a:r>
          </a:p>
        </p:txBody>
      </p:sp>
      <p:pic>
        <p:nvPicPr>
          <p:cNvPr id="4"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916832"/>
            <a:ext cx="7188200" cy="4030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802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links</a:t>
            </a:r>
            <a:endParaRPr lang="en-GB" dirty="0"/>
          </a:p>
        </p:txBody>
      </p:sp>
      <p:sp>
        <p:nvSpPr>
          <p:cNvPr id="3" name="Content Placeholder 2"/>
          <p:cNvSpPr>
            <a:spLocks noGrp="1"/>
          </p:cNvSpPr>
          <p:nvPr>
            <p:ph idx="1"/>
          </p:nvPr>
        </p:nvSpPr>
        <p:spPr/>
        <p:txBody>
          <a:bodyPr/>
          <a:lstStyle/>
          <a:p>
            <a:r>
              <a:rPr lang="en-GB" dirty="0" smtClean="0"/>
              <a:t>Library Impact Data Project</a:t>
            </a:r>
          </a:p>
          <a:p>
            <a:pPr marL="0" indent="0">
              <a:buNone/>
            </a:pPr>
            <a:r>
              <a:rPr lang="en-GB" dirty="0" smtClean="0">
                <a:hlinkClick r:id="rId2"/>
              </a:rPr>
              <a:t>https</a:t>
            </a:r>
            <a:r>
              <a:rPr lang="en-GB" dirty="0">
                <a:hlinkClick r:id="rId2"/>
              </a:rPr>
              <a:t>://library.hud.ac.uk/blogs/lidp</a:t>
            </a:r>
            <a:r>
              <a:rPr lang="en-GB" dirty="0" smtClean="0">
                <a:hlinkClick r:id="rId2"/>
              </a:rPr>
              <a:t>/</a:t>
            </a:r>
            <a:endParaRPr lang="en-GB" dirty="0" smtClean="0"/>
          </a:p>
          <a:p>
            <a:r>
              <a:rPr lang="en-GB" dirty="0" smtClean="0"/>
              <a:t>ERIAL Project (used cognitive maps and retrospective interviews)</a:t>
            </a:r>
          </a:p>
          <a:p>
            <a:pPr marL="0" indent="0">
              <a:buNone/>
            </a:pPr>
            <a:r>
              <a:rPr lang="en-GB" dirty="0">
                <a:hlinkClick r:id="rId3"/>
              </a:rPr>
              <a:t>http://www.erialproject.org</a:t>
            </a:r>
            <a:r>
              <a:rPr lang="en-GB" dirty="0" smtClean="0">
                <a:hlinkClick r:id="rId3"/>
              </a:rPr>
              <a:t>/</a:t>
            </a:r>
            <a:endParaRPr lang="en-GB" dirty="0" smtClean="0"/>
          </a:p>
          <a:p>
            <a:r>
              <a:rPr lang="en-GB" dirty="0" smtClean="0"/>
              <a:t>Donna </a:t>
            </a:r>
            <a:r>
              <a:rPr lang="en-GB" dirty="0" err="1" smtClean="0"/>
              <a:t>Lanclos</a:t>
            </a:r>
            <a:r>
              <a:rPr lang="en-GB" dirty="0" smtClean="0"/>
              <a:t>’ work with cognitive maps</a:t>
            </a:r>
          </a:p>
          <a:p>
            <a:pPr marL="0" indent="0">
              <a:buNone/>
            </a:pPr>
            <a:r>
              <a:rPr lang="en-GB" dirty="0">
                <a:hlinkClick r:id="rId4"/>
              </a:rPr>
              <a:t>http://www.donnalanclos.com/?tag=cognitive-maps</a:t>
            </a:r>
            <a:endParaRPr lang="en-GB" dirty="0"/>
          </a:p>
        </p:txBody>
      </p:sp>
    </p:spTree>
    <p:extLst>
      <p:ext uri="{BB962C8B-B14F-4D97-AF65-F5344CB8AC3E}">
        <p14:creationId xmlns:p14="http://schemas.microsoft.com/office/powerpoint/2010/main" val="3752070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wanted to know</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2" y="1700808"/>
            <a:ext cx="5406741" cy="3598862"/>
          </a:xfrm>
          <a:prstGeom prst="rect">
            <a:avLst/>
          </a:prstGeom>
        </p:spPr>
      </p:pic>
      <p:sp>
        <p:nvSpPr>
          <p:cNvPr id="3" name="TextBox 2"/>
          <p:cNvSpPr txBox="1"/>
          <p:nvPr/>
        </p:nvSpPr>
        <p:spPr>
          <a:xfrm>
            <a:off x="3890737" y="5850751"/>
            <a:ext cx="4752528" cy="276999"/>
          </a:xfrm>
          <a:prstGeom prst="rect">
            <a:avLst/>
          </a:prstGeom>
          <a:noFill/>
        </p:spPr>
        <p:txBody>
          <a:bodyPr wrap="square" rtlCol="0">
            <a:spAutoFit/>
          </a:bodyPr>
          <a:lstStyle/>
          <a:p>
            <a:r>
              <a:rPr lang="en-GB" sz="1200" dirty="0"/>
              <a:t>“Four eyes” by Kevin </a:t>
            </a:r>
            <a:r>
              <a:rPr lang="en-GB" sz="1200" dirty="0" err="1"/>
              <a:t>Lablanco</a:t>
            </a:r>
            <a:r>
              <a:rPr lang="en-GB" sz="1200" dirty="0"/>
              <a:t> licenced under CC BY-NC-ND 2.0</a:t>
            </a:r>
          </a:p>
        </p:txBody>
      </p:sp>
    </p:spTree>
    <p:extLst>
      <p:ext uri="{BB962C8B-B14F-4D97-AF65-F5344CB8AC3E}">
        <p14:creationId xmlns:p14="http://schemas.microsoft.com/office/powerpoint/2010/main" val="15417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of data collection</a:t>
            </a:r>
            <a:endParaRPr lang="en-GB" dirty="0"/>
          </a:p>
        </p:txBody>
      </p:sp>
      <p:sp>
        <p:nvSpPr>
          <p:cNvPr id="3" name="Content Placeholder 2"/>
          <p:cNvSpPr>
            <a:spLocks noGrp="1"/>
          </p:cNvSpPr>
          <p:nvPr>
            <p:ph idx="1"/>
          </p:nvPr>
        </p:nvSpPr>
        <p:spPr/>
        <p:txBody>
          <a:bodyPr/>
          <a:lstStyle/>
          <a:p>
            <a:r>
              <a:rPr lang="en-GB" dirty="0" smtClean="0"/>
              <a:t>Initial survey of all international students</a:t>
            </a:r>
          </a:p>
          <a:p>
            <a:endParaRPr lang="en-GB" dirty="0" smtClean="0"/>
          </a:p>
          <a:p>
            <a:r>
              <a:rPr lang="en-GB" dirty="0" smtClean="0"/>
              <a:t>Cognitive mapping</a:t>
            </a:r>
          </a:p>
          <a:p>
            <a:endParaRPr lang="en-GB" dirty="0" smtClean="0"/>
          </a:p>
          <a:p>
            <a:r>
              <a:rPr lang="en-GB" dirty="0" smtClean="0"/>
              <a:t>Retrospective process interviews</a:t>
            </a:r>
            <a:endParaRPr lang="en-GB" dirty="0"/>
          </a:p>
        </p:txBody>
      </p:sp>
    </p:spTree>
    <p:extLst>
      <p:ext uri="{BB962C8B-B14F-4D97-AF65-F5344CB8AC3E}">
        <p14:creationId xmlns:p14="http://schemas.microsoft.com/office/powerpoint/2010/main" val="242395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868" r="2868"/>
          <a:stretch>
            <a:fillRect/>
          </a:stretch>
        </p:blipFill>
        <p:spPr>
          <a:xfrm>
            <a:off x="611560" y="260648"/>
            <a:ext cx="8064896" cy="60486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148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20960"/>
            <a:ext cx="4715335" cy="6669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205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a:xfrm>
            <a:off x="412750" y="1700808"/>
            <a:ext cx="8229600" cy="4103092"/>
          </a:xfrm>
        </p:spPr>
        <p:txBody>
          <a:bodyPr/>
          <a:lstStyle/>
          <a:p>
            <a:pPr marL="0" indent="0">
              <a:buNone/>
            </a:pPr>
            <a:r>
              <a:rPr lang="en-GB" dirty="0" smtClean="0"/>
              <a:t>Main points so far:</a:t>
            </a:r>
          </a:p>
          <a:p>
            <a:pPr marL="0" indent="0">
              <a:buNone/>
            </a:pPr>
            <a:endParaRPr lang="en-GB" dirty="0" smtClean="0"/>
          </a:p>
          <a:p>
            <a:r>
              <a:rPr lang="en-GB" dirty="0" smtClean="0"/>
              <a:t>Librarians do what? But don’t need them because…</a:t>
            </a:r>
          </a:p>
          <a:p>
            <a:r>
              <a:rPr lang="en-GB" dirty="0" smtClean="0"/>
              <a:t>…tutors! But tutors don’t have time.</a:t>
            </a:r>
          </a:p>
          <a:p>
            <a:r>
              <a:rPr lang="en-GB" dirty="0" smtClean="0"/>
              <a:t>Peer support important if staff not .</a:t>
            </a:r>
          </a:p>
          <a:p>
            <a:r>
              <a:rPr lang="en-GB" dirty="0" smtClean="0"/>
              <a:t>Students don’t have time either.</a:t>
            </a:r>
          </a:p>
          <a:p>
            <a:r>
              <a:rPr lang="en-GB" dirty="0" smtClean="0"/>
              <a:t>Libraries/librarians make it more difficult.</a:t>
            </a:r>
          </a:p>
          <a:p>
            <a:r>
              <a:rPr lang="en-GB" dirty="0" smtClean="0"/>
              <a:t>Information about access isn’t clear</a:t>
            </a:r>
          </a:p>
          <a:p>
            <a:r>
              <a:rPr lang="en-GB" dirty="0" smtClean="0"/>
              <a:t>Students understand information sources are important.</a:t>
            </a:r>
          </a:p>
          <a:p>
            <a:endParaRPr lang="en-GB" dirty="0" smtClean="0"/>
          </a:p>
          <a:p>
            <a:endParaRPr lang="en-GB" dirty="0" smtClean="0"/>
          </a:p>
          <a:p>
            <a:endParaRPr lang="en-GB" dirty="0"/>
          </a:p>
        </p:txBody>
      </p:sp>
    </p:spTree>
    <p:extLst>
      <p:ext uri="{BB962C8B-B14F-4D97-AF65-F5344CB8AC3E}">
        <p14:creationId xmlns:p14="http://schemas.microsoft.com/office/powerpoint/2010/main" val="632087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373368" cy="900112"/>
          </a:xfrm>
        </p:spPr>
        <p:txBody>
          <a:bodyPr/>
          <a:lstStyle/>
          <a:p>
            <a:r>
              <a:rPr lang="en-GB" dirty="0" smtClean="0"/>
              <a:t>Results – librarians? Who what now?</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844824"/>
            <a:ext cx="6095304" cy="39806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012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373368" cy="900112"/>
          </a:xfrm>
        </p:spPr>
        <p:txBody>
          <a:bodyPr/>
          <a:lstStyle/>
          <a:p>
            <a:r>
              <a:rPr lang="en-GB" dirty="0" smtClean="0"/>
              <a:t>Results – nobody has any time!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9868" y="1172748"/>
            <a:ext cx="3960440" cy="5280588"/>
          </a:xfrm>
        </p:spPr>
      </p:pic>
      <p:sp>
        <p:nvSpPr>
          <p:cNvPr id="5" name="TextBox 4"/>
          <p:cNvSpPr txBox="1"/>
          <p:nvPr/>
        </p:nvSpPr>
        <p:spPr>
          <a:xfrm>
            <a:off x="5076056" y="6453336"/>
            <a:ext cx="3888432" cy="276999"/>
          </a:xfrm>
          <a:prstGeom prst="rect">
            <a:avLst/>
          </a:prstGeom>
          <a:noFill/>
        </p:spPr>
        <p:txBody>
          <a:bodyPr wrap="square" rtlCol="0">
            <a:spAutoFit/>
          </a:bodyPr>
          <a:lstStyle/>
          <a:p>
            <a:r>
              <a:rPr lang="en-GB" sz="1200" dirty="0"/>
              <a:t>“Time” by John Finn licenced </a:t>
            </a:r>
            <a:r>
              <a:rPr lang="en-GB" sz="1200" dirty="0" smtClean="0"/>
              <a:t>under </a:t>
            </a:r>
            <a:r>
              <a:rPr lang="en-GB" sz="1200" dirty="0"/>
              <a:t>CC BY-NC-ND 2.0</a:t>
            </a:r>
          </a:p>
        </p:txBody>
      </p:sp>
    </p:spTree>
    <p:extLst>
      <p:ext uri="{BB962C8B-B14F-4D97-AF65-F5344CB8AC3E}">
        <p14:creationId xmlns:p14="http://schemas.microsoft.com/office/powerpoint/2010/main" val="338950243"/>
      </p:ext>
    </p:extLst>
  </p:cSld>
  <p:clrMapOvr>
    <a:masterClrMapping/>
  </p:clrMapOvr>
</p:sld>
</file>

<file path=ppt/theme/theme1.xml><?xml version="1.0" encoding="utf-8"?>
<a:theme xmlns:a="http://schemas.openxmlformats.org/drawingml/2006/main" name="2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1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8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5_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4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3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2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3211</TotalTime>
  <Words>1800</Words>
  <Application>Microsoft Office PowerPoint</Application>
  <PresentationFormat>On-screen Show (4:3)</PresentationFormat>
  <Paragraphs>106</Paragraphs>
  <Slides>20</Slides>
  <Notes>17</Notes>
  <HiddenSlides>1</HiddenSlides>
  <MMClips>0</MMClips>
  <ScaleCrop>false</ScaleCrop>
  <HeadingPairs>
    <vt:vector size="6" baseType="variant">
      <vt:variant>
        <vt:lpstr>Fonts Used</vt:lpstr>
      </vt:variant>
      <vt:variant>
        <vt:i4>2</vt:i4>
      </vt:variant>
      <vt:variant>
        <vt:lpstr>Theme</vt:lpstr>
      </vt:variant>
      <vt:variant>
        <vt:i4>23</vt:i4>
      </vt:variant>
      <vt:variant>
        <vt:lpstr>Slide Titles</vt:lpstr>
      </vt:variant>
      <vt:variant>
        <vt:i4>20</vt:i4>
      </vt:variant>
    </vt:vector>
  </HeadingPairs>
  <TitlesOfParts>
    <vt:vector size="45" baseType="lpstr">
      <vt:lpstr>Arial</vt:lpstr>
      <vt:lpstr>Wingdings</vt:lpstr>
      <vt:lpstr>27_White</vt:lpstr>
      <vt:lpstr>BM_University_of_Huddersfield (1)</vt:lpstr>
      <vt:lpstr>Pink</vt:lpstr>
      <vt:lpstr>1_Pink</vt:lpstr>
      <vt:lpstr>Green</vt:lpstr>
      <vt:lpstr>25_White</vt:lpstr>
      <vt:lpstr>24_White</vt:lpstr>
      <vt:lpstr>23_White</vt:lpstr>
      <vt:lpstr>22_White</vt:lpstr>
      <vt:lpstr>21_White</vt:lpstr>
      <vt:lpstr>20_White</vt:lpstr>
      <vt:lpstr>19_White</vt:lpstr>
      <vt:lpstr>18_White</vt:lpstr>
      <vt:lpstr>17_White</vt:lpstr>
      <vt:lpstr>White</vt:lpstr>
      <vt:lpstr>9_White</vt:lpstr>
      <vt:lpstr>10_White</vt:lpstr>
      <vt:lpstr>11_White</vt:lpstr>
      <vt:lpstr>12_White</vt:lpstr>
      <vt:lpstr>13_White</vt:lpstr>
      <vt:lpstr>14_White</vt:lpstr>
      <vt:lpstr>15_White</vt:lpstr>
      <vt:lpstr>16_White</vt:lpstr>
      <vt:lpstr>Using ethnographic methods in international student UX research Bryony Ramsden</vt:lpstr>
      <vt:lpstr>Background</vt:lpstr>
      <vt:lpstr>What we wanted to know</vt:lpstr>
      <vt:lpstr>Method of data collection</vt:lpstr>
      <vt:lpstr>PowerPoint Presentation</vt:lpstr>
      <vt:lpstr>PowerPoint Presentation</vt:lpstr>
      <vt:lpstr>Results</vt:lpstr>
      <vt:lpstr>Results – librarians? Who what now?</vt:lpstr>
      <vt:lpstr>Results – nobody has any time!</vt:lpstr>
      <vt:lpstr>Results – Library =</vt:lpstr>
      <vt:lpstr>Results – source selection important</vt:lpstr>
      <vt:lpstr>Results – unclear information</vt:lpstr>
      <vt:lpstr>Problems</vt:lpstr>
      <vt:lpstr>Positives</vt:lpstr>
      <vt:lpstr>Actions - Meet Michelle </vt:lpstr>
      <vt:lpstr>Actions</vt:lpstr>
      <vt:lpstr>Actions</vt:lpstr>
      <vt:lpstr>Actions</vt:lpstr>
      <vt:lpstr>Actions</vt:lpstr>
      <vt:lpstr>Useful links</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Bryony Ramsden</cp:lastModifiedBy>
  <cp:revision>110</cp:revision>
  <cp:lastPrinted>2017-03-20T10:14:18Z</cp:lastPrinted>
  <dcterms:created xsi:type="dcterms:W3CDTF">2012-10-10T08:25:01Z</dcterms:created>
  <dcterms:modified xsi:type="dcterms:W3CDTF">2017-03-20T14:42:31Z</dcterms:modified>
</cp:coreProperties>
</file>