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4"/>
  </p:notesMasterIdLst>
  <p:handoutMasterIdLst>
    <p:handoutMasterId r:id="rId25"/>
  </p:handoutMasterIdLst>
  <p:sldIdLst>
    <p:sldId id="256" r:id="rId2"/>
    <p:sldId id="258" r:id="rId3"/>
    <p:sldId id="257" r:id="rId4"/>
    <p:sldId id="273" r:id="rId5"/>
    <p:sldId id="287" r:id="rId6"/>
    <p:sldId id="288" r:id="rId7"/>
    <p:sldId id="267" r:id="rId8"/>
    <p:sldId id="260" r:id="rId9"/>
    <p:sldId id="261" r:id="rId10"/>
    <p:sldId id="275" r:id="rId11"/>
    <p:sldId id="279" r:id="rId12"/>
    <p:sldId id="263" r:id="rId13"/>
    <p:sldId id="283" r:id="rId14"/>
    <p:sldId id="289" r:id="rId15"/>
    <p:sldId id="280" r:id="rId16"/>
    <p:sldId id="281" r:id="rId17"/>
    <p:sldId id="299" r:id="rId18"/>
    <p:sldId id="297" r:id="rId19"/>
    <p:sldId id="296" r:id="rId20"/>
    <p:sldId id="282" r:id="rId21"/>
    <p:sldId id="264" r:id="rId22"/>
    <p:sldId id="270" r:id="rId23"/>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87" autoAdjust="0"/>
    <p:restoredTop sz="99137" autoAdjust="0"/>
  </p:normalViewPr>
  <p:slideViewPr>
    <p:cSldViewPr>
      <p:cViewPr>
        <p:scale>
          <a:sx n="95" d="100"/>
          <a:sy n="95" d="100"/>
        </p:scale>
        <p:origin x="-160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0A41025A-63A2-4810-B02D-828FAFED362C}" type="datetimeFigureOut">
              <a:rPr lang="en-GB" smtClean="0"/>
              <a:t>14/12/2015</a:t>
            </a:fld>
            <a:endParaRPr lang="en-GB"/>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2A8F01A9-CC4B-4335-8DE6-A7F712B0F51D}" type="slidenum">
              <a:rPr lang="en-GB" smtClean="0"/>
              <a:t>‹#›</a:t>
            </a:fld>
            <a:endParaRPr lang="en-GB"/>
          </a:p>
        </p:txBody>
      </p:sp>
    </p:spTree>
    <p:extLst>
      <p:ext uri="{BB962C8B-B14F-4D97-AF65-F5344CB8AC3E}">
        <p14:creationId xmlns:p14="http://schemas.microsoft.com/office/powerpoint/2010/main" val="3854245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29BDDFA6-A9B4-4572-8A8F-563EFB4FEBBE}" type="datetimeFigureOut">
              <a:rPr lang="en-GB" smtClean="0"/>
              <a:t>14/12/2015</a:t>
            </a:fld>
            <a:endParaRPr lang="en-GB"/>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674C22F5-3B7E-4826-BE8C-AD989D324457}" type="slidenum">
              <a:rPr lang="en-GB" smtClean="0"/>
              <a:t>‹#›</a:t>
            </a:fld>
            <a:endParaRPr lang="en-GB"/>
          </a:p>
        </p:txBody>
      </p:sp>
    </p:spTree>
    <p:extLst>
      <p:ext uri="{BB962C8B-B14F-4D97-AF65-F5344CB8AC3E}">
        <p14:creationId xmlns:p14="http://schemas.microsoft.com/office/powerpoint/2010/main" val="276110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Preamble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In 2007, a social media post by social work student in my tutor group aimed at another student on the same course was the first incident I can recall where social media</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was used inappropriately in a professional/academic context.  The thing that struck me was the deliberate attempt to use social media to garner support from those connected with the Facebook Page to isolate and ridicule another student, and what was also disturbing was the way in which the breakdown in their personal, off-line relationship quickly became an on-line communal concern.</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experience made me re-evaluate how I thought about social media and its place within professional courses.  Certainly using Social Media could be fun/informative: but was it appropriate a</a:t>
            </a:r>
            <a:r>
              <a:rPr lang="en-GB" sz="1200" kern="1200" baseline="0" dirty="0" smtClean="0">
                <a:solidFill>
                  <a:schemeClr val="tx1"/>
                </a:solidFill>
                <a:effectLst/>
                <a:latin typeface="+mn-lt"/>
                <a:ea typeface="+mn-ea"/>
                <a:cs typeface="+mn-cs"/>
              </a:rPr>
              <a:t>nd </a:t>
            </a:r>
            <a:r>
              <a:rPr lang="en-GB" sz="1200" kern="1200" dirty="0" smtClean="0">
                <a:solidFill>
                  <a:schemeClr val="tx1"/>
                </a:solidFill>
                <a:effectLst/>
                <a:latin typeface="+mn-lt"/>
                <a:ea typeface="+mn-ea"/>
                <a:cs typeface="+mn-cs"/>
              </a:rPr>
              <a:t>compatible with professional values and ethical practice?</a:t>
            </a:r>
          </a:p>
          <a:p>
            <a:r>
              <a:rPr lang="en-GB" sz="1200" kern="1200" dirty="0" smtClean="0">
                <a:solidFill>
                  <a:schemeClr val="tx1"/>
                </a:solidFill>
                <a:effectLst/>
                <a:latin typeface="+mn-lt"/>
                <a:ea typeface="+mn-ea"/>
                <a:cs typeface="+mn-cs"/>
              </a:rPr>
              <a:t>Over the past 10 years there has been an exponential growth in On-line social media sites such as Facebook, reaching 1 billion users in October 2012.   Twitter has reached just under 650 million users world-wide, and Linked In at 400 million users, plus many more sites serving specific interest groups.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 use social media, in both personal and professional terms, but to be frank, I’ve been perhaps a little sceptical and certainly wary about its use in a professional context.  From what I have often seen, social media in professional contexts has been one of a number of things- </a:t>
            </a:r>
          </a:p>
          <a:p>
            <a:r>
              <a:rPr lang="en-GB" sz="1200" b="1" u="sng" kern="1200" dirty="0" smtClean="0">
                <a:solidFill>
                  <a:schemeClr val="tx1"/>
                </a:solidFill>
                <a:effectLst/>
                <a:latin typeface="+mn-lt"/>
                <a:ea typeface="+mn-ea"/>
                <a:cs typeface="+mn-cs"/>
              </a:rPr>
              <a:t>Banal, Narcissistic, Corporate or sometimes informative and connective.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With so</a:t>
            </a:r>
            <a:r>
              <a:rPr lang="en-GB" sz="1200" kern="1200" baseline="0" dirty="0" smtClean="0">
                <a:solidFill>
                  <a:schemeClr val="tx1"/>
                </a:solidFill>
                <a:effectLst/>
                <a:latin typeface="+mn-lt"/>
                <a:ea typeface="+mn-ea"/>
                <a:cs typeface="+mn-cs"/>
              </a:rPr>
              <a:t> many perspectives good and bad, </a:t>
            </a:r>
            <a:r>
              <a:rPr lang="en-GB" sz="1200" kern="1200" dirty="0" smtClean="0">
                <a:solidFill>
                  <a:schemeClr val="tx1"/>
                </a:solidFill>
                <a:effectLst/>
                <a:latin typeface="+mn-lt"/>
                <a:ea typeface="+mn-ea"/>
                <a:cs typeface="+mn-cs"/>
              </a:rPr>
              <a:t>we might be justified in questioning its place in academic learning and the serious matter of social work practice.  However, I do think there are opportunities for moving questions of</a:t>
            </a:r>
            <a:r>
              <a:rPr lang="en-GB" sz="1200" kern="1200" baseline="0" dirty="0" smtClean="0">
                <a:solidFill>
                  <a:schemeClr val="tx1"/>
                </a:solidFill>
                <a:effectLst/>
                <a:latin typeface="+mn-lt"/>
                <a:ea typeface="+mn-ea"/>
                <a:cs typeface="+mn-cs"/>
              </a:rPr>
              <a:t> Social media on </a:t>
            </a:r>
            <a:r>
              <a:rPr lang="en-GB" sz="1200" kern="1200" dirty="0" smtClean="0">
                <a:solidFill>
                  <a:schemeClr val="tx1"/>
                </a:solidFill>
                <a:effectLst/>
                <a:latin typeface="+mn-lt"/>
                <a:ea typeface="+mn-ea"/>
                <a:cs typeface="+mn-cs"/>
              </a:rPr>
              <a:t>from:</a:t>
            </a:r>
          </a:p>
          <a:p>
            <a:r>
              <a:rPr lang="en-GB" sz="1200" b="1" kern="1200" dirty="0" smtClean="0">
                <a:solidFill>
                  <a:schemeClr val="tx1"/>
                </a:solidFill>
                <a:effectLst/>
                <a:latin typeface="+mn-lt"/>
                <a:ea typeface="+mn-ea"/>
                <a:cs typeface="+mn-cs"/>
              </a:rPr>
              <a:t>“Can Social Media have a place in the training and education of social work or other professional course”, to one of:</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“How and where can the use of social media have a place in the development of E professional identities”.  </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 think this latter question is more relevant to a nuanced understanding of social media use and `E` professional identities since this asks us to acknowledge that which appears unstoppable- the continued growth of social media, the ubiquity of social media use in everyday life for practitioners, which is evident from all of the research and evaluation projects I have come across, and the potential for seeing social media as a means of engaging with service users by innovative means.</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a:t>
            </a:fld>
            <a:endParaRPr lang="en-GB"/>
          </a:p>
        </p:txBody>
      </p:sp>
    </p:spTree>
    <p:extLst>
      <p:ext uri="{BB962C8B-B14F-4D97-AF65-F5344CB8AC3E}">
        <p14:creationId xmlns:p14="http://schemas.microsoft.com/office/powerpoint/2010/main" val="4106948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Students were able to see many benefits of using social media:</a:t>
            </a:r>
          </a:p>
          <a:p>
            <a:r>
              <a:rPr lang="en-GB" dirty="0" smtClean="0"/>
              <a:t>Information gathering, networking, peer-support, collaborative working;</a:t>
            </a:r>
          </a:p>
          <a:p>
            <a:r>
              <a:rPr lang="en-GB" dirty="0" smtClean="0"/>
              <a:t>Few students felt Professional Guidance was adequate;</a:t>
            </a:r>
          </a:p>
          <a:p>
            <a:r>
              <a:rPr lang="en-GB" dirty="0" smtClean="0"/>
              <a:t>Students were able to point out general pitfalls and ethical dilemmas in using social media, but some comments suggested simplistic understandings of the challenges.</a:t>
            </a:r>
          </a:p>
          <a:p>
            <a:endParaRPr lang="en-GB" dirty="0" smtClean="0"/>
          </a:p>
          <a:p>
            <a:endParaRPr lang="en-GB" dirty="0" smtClean="0"/>
          </a:p>
          <a:p>
            <a:r>
              <a:rPr lang="en-GB" dirty="0" smtClean="0"/>
              <a:t>Much</a:t>
            </a:r>
            <a:r>
              <a:rPr lang="en-GB" baseline="0" dirty="0" smtClean="0"/>
              <a:t> of this was not new to me, nor would it contradict others’ work with students using social media.</a:t>
            </a:r>
          </a:p>
          <a:p>
            <a:endParaRPr lang="en-GB" baseline="0" dirty="0" smtClean="0"/>
          </a:p>
          <a:p>
            <a:r>
              <a:rPr lang="en-GB" baseline="0" dirty="0" smtClean="0"/>
              <a:t>BUT what it did do was give me much more insight into the areas I could discuss in the focus group.</a:t>
            </a:r>
            <a:endParaRPr lang="en-GB" dirty="0" smtClean="0"/>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10</a:t>
            </a:fld>
            <a:endParaRPr lang="en-GB"/>
          </a:p>
        </p:txBody>
      </p:sp>
    </p:spTree>
    <p:extLst>
      <p:ext uri="{BB962C8B-B14F-4D97-AF65-F5344CB8AC3E}">
        <p14:creationId xmlns:p14="http://schemas.microsoft.com/office/powerpoint/2010/main" val="3959615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4C22F5-3B7E-4826-BE8C-AD989D324457}" type="slidenum">
              <a:rPr lang="en-GB" smtClean="0"/>
              <a:t>11</a:t>
            </a:fld>
            <a:endParaRPr lang="en-GB"/>
          </a:p>
        </p:txBody>
      </p:sp>
    </p:spTree>
    <p:extLst>
      <p:ext uri="{BB962C8B-B14F-4D97-AF65-F5344CB8AC3E}">
        <p14:creationId xmlns:p14="http://schemas.microsoft.com/office/powerpoint/2010/main" val="2639746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buFont typeface="Wingdings" panose="05000000000000000000" pitchFamily="2" charset="2"/>
              <a:buChar char="§"/>
            </a:pPr>
            <a:r>
              <a:rPr lang="en-GB" sz="3100" dirty="0" smtClean="0"/>
              <a:t>Ethical judgements- treatment of/duty of care for service users: the behaviours of students and professionals</a:t>
            </a:r>
          </a:p>
          <a:p>
            <a:pPr lvl="1">
              <a:buFont typeface="Wingdings" panose="05000000000000000000" pitchFamily="2" charset="2"/>
              <a:buChar char="§"/>
            </a:pPr>
            <a:r>
              <a:rPr lang="en-GB" sz="3100" dirty="0" smtClean="0"/>
              <a:t>Frameworks policy and guidance at agency and Professional Body level:</a:t>
            </a:r>
          </a:p>
          <a:p>
            <a:pPr lvl="1">
              <a:buFont typeface="Wingdings" panose="05000000000000000000" pitchFamily="2" charset="2"/>
              <a:buChar char="§"/>
            </a:pPr>
            <a:r>
              <a:rPr lang="en-GB" sz="3100" dirty="0" smtClean="0"/>
              <a:t>Acknowledging the </a:t>
            </a:r>
            <a:r>
              <a:rPr lang="en-GB" sz="3100" b="1" u="sng" dirty="0" smtClean="0"/>
              <a:t>Two hats/One Head dilemma: </a:t>
            </a:r>
          </a:p>
          <a:p>
            <a:pPr lvl="1">
              <a:buFont typeface="Wingdings" panose="05000000000000000000" pitchFamily="2" charset="2"/>
              <a:buChar char="§"/>
            </a:pPr>
            <a:r>
              <a:rPr lang="en-GB" sz="3100" dirty="0" smtClean="0"/>
              <a:t>Role models and Guardian Angels:</a:t>
            </a:r>
          </a:p>
          <a:p>
            <a:pPr lvl="1">
              <a:buFont typeface="Wingdings" panose="05000000000000000000" pitchFamily="2" charset="2"/>
              <a:buChar char="§"/>
            </a:pPr>
            <a:r>
              <a:rPr lang="en-GB" sz="3100" dirty="0" smtClean="0"/>
              <a:t>Negotiating the new identity; Managing Conflicts; notion of clean breaks;  integrating new learning/new practices;  Reflection on action </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12</a:t>
            </a:fld>
            <a:endParaRPr lang="en-GB"/>
          </a:p>
        </p:txBody>
      </p:sp>
    </p:spTree>
    <p:extLst>
      <p:ext uri="{BB962C8B-B14F-4D97-AF65-F5344CB8AC3E}">
        <p14:creationId xmlns:p14="http://schemas.microsoft.com/office/powerpoint/2010/main" val="419333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 coming to</a:t>
            </a:r>
            <a:r>
              <a:rPr lang="en-GB" baseline="0" dirty="0" smtClean="0"/>
              <a:t> the course participants were able to identity experiences from their work place that were problematic in terms of establishing and maintaining clear boundaries with those they were working with.  What strikes me about this comment is the acknowledged need to understand endings in professional relationships, but perhaps more importantly, understanding the frameworks of engagement.  The respondent felt uneasy about the continuation of contact after their work had ended, but appears to have felt on less secure grounds about constructing the relationship in the early phases of the work with this service user.</a:t>
            </a:r>
          </a:p>
          <a:p>
            <a:endParaRPr lang="en-GB" baseline="0" dirty="0" smtClean="0"/>
          </a:p>
          <a:p>
            <a:r>
              <a:rPr lang="en-GB" baseline="0" dirty="0" smtClean="0"/>
              <a:t>I think there are great opportunities here to work with students,  in terms of skill development, and also developing an understanding of ethics of engagement and endings that might have both a real world and a social media basis.  This might be particularly relevant for working with younger service users, more likely to be using social media in daily life</a:t>
            </a:r>
            <a:endParaRPr lang="en-GB" dirty="0" smtClean="0"/>
          </a:p>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674C22F5-3B7E-4826-BE8C-AD989D324457}" type="slidenum">
              <a:rPr lang="en-GB" smtClean="0"/>
              <a:t>13</a:t>
            </a:fld>
            <a:endParaRPr lang="en-GB"/>
          </a:p>
        </p:txBody>
      </p:sp>
    </p:spTree>
    <p:extLst>
      <p:ext uri="{BB962C8B-B14F-4D97-AF65-F5344CB8AC3E}">
        <p14:creationId xmlns:p14="http://schemas.microsoft.com/office/powerpoint/2010/main" val="539175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Issues</a:t>
            </a:r>
            <a:r>
              <a:rPr lang="en-GB" sz="1200" kern="1200" baseline="0" dirty="0" smtClean="0">
                <a:solidFill>
                  <a:schemeClr val="tx1"/>
                </a:solidFill>
                <a:effectLst/>
                <a:latin typeface="+mn-lt"/>
                <a:ea typeface="+mn-ea"/>
                <a:cs typeface="+mn-cs"/>
              </a:rPr>
              <a:t> around the blending of personal and professional identity were evident in some responses.  There’s little doubt that we as educators would be encouraged to see that our students are engaged with current political and social debates, and we may see this as part of the development of professional identity, but going back to the point on the </a:t>
            </a:r>
            <a:r>
              <a:rPr lang="en-GB" sz="1200" b="1" u="sng" kern="1200" baseline="0" dirty="0" smtClean="0">
                <a:solidFill>
                  <a:schemeClr val="tx1"/>
                </a:solidFill>
                <a:effectLst/>
                <a:latin typeface="+mn-lt"/>
                <a:ea typeface="+mn-ea"/>
                <a:cs typeface="+mn-cs"/>
              </a:rPr>
              <a:t>`portrayal of the occupation` , we</a:t>
            </a:r>
            <a:r>
              <a:rPr lang="en-GB" sz="1200" b="0" u="none" kern="1200" baseline="0" dirty="0" smtClean="0">
                <a:solidFill>
                  <a:schemeClr val="tx1"/>
                </a:solidFill>
                <a:effectLst/>
                <a:latin typeface="+mn-lt"/>
                <a:ea typeface="+mn-ea"/>
                <a:cs typeface="+mn-cs"/>
              </a:rPr>
              <a:t> may have thoughts about how students portray both themselves and the profession in social media forums</a:t>
            </a:r>
            <a:endParaRPr lang="en-GB" sz="1200" b="1" u="sng"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This quote from participant 3 highlights for me the issues</a:t>
            </a:r>
            <a:r>
              <a:rPr lang="en-GB" sz="1200" kern="1200" baseline="0" dirty="0" smtClean="0">
                <a:solidFill>
                  <a:schemeClr val="tx1"/>
                </a:solidFill>
                <a:effectLst/>
                <a:latin typeface="+mn-lt"/>
                <a:ea typeface="+mn-ea"/>
                <a:cs typeface="+mn-cs"/>
              </a:rPr>
              <a:t> of personal identity and political awareness which is feeding into Professional Identity.  Although not mentioned in this quote, this participant was aware that they made efforts to be </a:t>
            </a:r>
            <a:r>
              <a:rPr lang="en-GB" sz="1800" kern="1200" baseline="0" dirty="0" smtClean="0">
                <a:solidFill>
                  <a:srgbClr val="FF0000"/>
                </a:solidFill>
                <a:effectLst/>
                <a:latin typeface="+mn-lt"/>
                <a:ea typeface="+mn-ea"/>
                <a:cs typeface="+mn-cs"/>
              </a:rPr>
              <a:t>VISIBLE</a:t>
            </a:r>
            <a:r>
              <a:rPr lang="en-GB" sz="1800" kern="1200" baseline="0" dirty="0" smtClean="0">
                <a:solidFill>
                  <a:schemeClr val="tx1"/>
                </a:solidFill>
                <a:effectLst/>
                <a:latin typeface="+mn-lt"/>
                <a:ea typeface="+mn-ea"/>
                <a:cs typeface="+mn-cs"/>
              </a:rPr>
              <a:t> </a:t>
            </a:r>
            <a:r>
              <a:rPr lang="en-GB" sz="1200" kern="1200" baseline="0" dirty="0" smtClean="0">
                <a:solidFill>
                  <a:schemeClr val="tx1"/>
                </a:solidFill>
                <a:effectLst/>
                <a:latin typeface="+mn-lt"/>
                <a:ea typeface="+mn-ea"/>
                <a:cs typeface="+mn-cs"/>
              </a:rPr>
              <a:t>using social media, using as a tool for informative purposes for themselves, but also in terms of making a statement about their identity, shared with others.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dirty="0" smtClean="0"/>
              <a:t>Why significant </a:t>
            </a:r>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14</a:t>
            </a:fld>
            <a:endParaRPr lang="en-GB"/>
          </a:p>
        </p:txBody>
      </p:sp>
    </p:spTree>
    <p:extLst>
      <p:ext uri="{BB962C8B-B14F-4D97-AF65-F5344CB8AC3E}">
        <p14:creationId xmlns:p14="http://schemas.microsoft.com/office/powerpoint/2010/main" val="1582850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15</a:t>
            </a:fld>
            <a:endParaRPr lang="en-GB"/>
          </a:p>
        </p:txBody>
      </p:sp>
    </p:spTree>
    <p:extLst>
      <p:ext uri="{BB962C8B-B14F-4D97-AF65-F5344CB8AC3E}">
        <p14:creationId xmlns:p14="http://schemas.microsoft.com/office/powerpoint/2010/main" val="37972498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Establishing the grounds to negotiate a professional identity has been a feature of comments, with participants highlighting their own dilemmas and areas of conflict with both friends and family, as they attempted to maintain current relationships within new understandings of professional responsibility and accountability.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 felt this was a significant feature in comments since there has been the assumption that much of the focus for social media has been on the creation of work place professional identity and relationship, not the significance of curating</a:t>
            </a:r>
            <a:r>
              <a:rPr lang="en-GB" baseline="0" dirty="0" smtClean="0"/>
              <a:t> an E professional Identity and the resulting </a:t>
            </a:r>
            <a:r>
              <a:rPr lang="en-GB" dirty="0" smtClean="0"/>
              <a:t>relationships that exist on-line with friends, followers and family, some of which</a:t>
            </a:r>
            <a:r>
              <a:rPr lang="en-GB" baseline="0" dirty="0" smtClean="0"/>
              <a:t> may be problematic</a:t>
            </a:r>
            <a:r>
              <a:rPr lang="en-GB" dirty="0" smtClean="0"/>
              <a:t>.</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16</a:t>
            </a:fld>
            <a:endParaRPr lang="en-GB"/>
          </a:p>
        </p:txBody>
      </p:sp>
    </p:spTree>
    <p:extLst>
      <p:ext uri="{BB962C8B-B14F-4D97-AF65-F5344CB8AC3E}">
        <p14:creationId xmlns:p14="http://schemas.microsoft.com/office/powerpoint/2010/main" val="38110666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Constructing</a:t>
            </a:r>
            <a:r>
              <a:rPr lang="en-GB" baseline="0" dirty="0" smtClean="0"/>
              <a:t> a professional identity- </a:t>
            </a:r>
          </a:p>
          <a:p>
            <a:endParaRPr lang="en-GB" baseline="0" dirty="0" smtClean="0"/>
          </a:p>
          <a:p>
            <a:r>
              <a:rPr lang="en-GB" baseline="0" dirty="0" smtClean="0"/>
              <a:t>I felt a number of participants were wrestling with themes of constructing and portraying their social media identity in the context of both friends and family relationships.  Participants were very aware of the need to </a:t>
            </a:r>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17</a:t>
            </a:fld>
            <a:endParaRPr lang="en-GB"/>
          </a:p>
        </p:txBody>
      </p:sp>
    </p:spTree>
    <p:extLst>
      <p:ext uri="{BB962C8B-B14F-4D97-AF65-F5344CB8AC3E}">
        <p14:creationId xmlns:p14="http://schemas.microsoft.com/office/powerpoint/2010/main" val="1710443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number of participants</a:t>
            </a:r>
            <a:r>
              <a:rPr lang="en-GB" baseline="0" dirty="0" smtClean="0"/>
              <a:t> highlighted the importance of representing themselves in an appropriate manner in the here and now, but the quote here, was able to identity the importance of future thinking in terms of `E` professionalism- this links with the notion that Cain and </a:t>
            </a:r>
            <a:r>
              <a:rPr lang="en-GB" baseline="0" dirty="0" err="1" smtClean="0"/>
              <a:t>Romanelli</a:t>
            </a:r>
            <a:r>
              <a:rPr lang="en-GB" baseline="0" dirty="0" smtClean="0"/>
              <a:t> identity in their points on the traditional tenets of professionalism, that of </a:t>
            </a:r>
          </a:p>
          <a:p>
            <a:endParaRPr lang="en-GB" baseline="0" dirty="0" smtClean="0"/>
          </a:p>
          <a:p>
            <a:r>
              <a:rPr lang="en-GB" b="1" i="1" dirty="0" smtClean="0"/>
              <a:t>Integrity</a:t>
            </a:r>
            <a:r>
              <a:rPr lang="en-GB" b="1" i="1" baseline="0" dirty="0" smtClean="0"/>
              <a:t> </a:t>
            </a:r>
            <a:r>
              <a:rPr lang="en-GB" b="1" i="1" dirty="0" smtClean="0"/>
              <a:t>and accountability. </a:t>
            </a:r>
            <a:endParaRPr lang="en-GB" b="0" i="0" baseline="0" dirty="0" smtClean="0"/>
          </a:p>
          <a:p>
            <a:endParaRPr lang="en-GB" b="0" i="0" baseline="0" dirty="0" smtClean="0"/>
          </a:p>
          <a:p>
            <a:r>
              <a:rPr lang="en-GB" b="0" i="0" baseline="0" dirty="0" smtClean="0"/>
              <a:t>From a position of envisaging a time in the future where their previous social media foot print might be judged, this participant is able to understand the need to demonstrate their professionalism, in how they have been able to portray themselves over a specific time period.  We know that greater numbers of employers are referencing social media platforms for information on candidates.</a:t>
            </a:r>
          </a:p>
          <a:p>
            <a:endParaRPr lang="en-GB" b="0" i="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 used to keep my</a:t>
            </a:r>
            <a:r>
              <a:rPr lang="en-GB" baseline="0" dirty="0" smtClean="0"/>
              <a:t> diaries as a newly qualified social worker and did so for the first 10 years of practice, on the grounds that should there be comeback on my work with service users, I </a:t>
            </a:r>
            <a:r>
              <a:rPr lang="en-GB" baseline="0" dirty="0" err="1" smtClean="0"/>
              <a:t>woujld</a:t>
            </a:r>
            <a:r>
              <a:rPr lang="en-GB" baseline="0" dirty="0" smtClean="0"/>
              <a:t> at least have some record of visits/phone call etc</a:t>
            </a:r>
            <a:endParaRPr lang="en-GB" dirty="0" smtClean="0"/>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18</a:t>
            </a:fld>
            <a:endParaRPr lang="en-GB"/>
          </a:p>
        </p:txBody>
      </p:sp>
    </p:spTree>
    <p:extLst>
      <p:ext uri="{BB962C8B-B14F-4D97-AF65-F5344CB8AC3E}">
        <p14:creationId xmlns:p14="http://schemas.microsoft.com/office/powerpoint/2010/main" val="2857996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19</a:t>
            </a:fld>
            <a:endParaRPr lang="en-GB"/>
          </a:p>
        </p:txBody>
      </p:sp>
    </p:spTree>
    <p:extLst>
      <p:ext uri="{BB962C8B-B14F-4D97-AF65-F5344CB8AC3E}">
        <p14:creationId xmlns:p14="http://schemas.microsoft.com/office/powerpoint/2010/main" val="277825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Why the research</a:t>
            </a:r>
            <a:r>
              <a:rPr lang="en-GB" baseline="0" dirty="0" smtClean="0"/>
              <a:t> project</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Myself and a small number of colleagues at Huddersfield felt that if we were to engage with students using social media, then we had better understand both its strengths and limitations in where and how it was being used by students.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Growing</a:t>
            </a:r>
            <a:r>
              <a:rPr lang="en-GB" baseline="0" dirty="0" smtClean="0"/>
              <a:t>  use and concerns regarding how SM is being used- personal abuse/bullying, problems with the ability for some students to separate the good from the poor SM traffic regarding university/academic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General concerns expressed by students about the lack of guidance.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But also a feeling that practice</a:t>
            </a:r>
            <a:r>
              <a:rPr lang="en-GB" baseline="0" dirty="0" smtClean="0"/>
              <a:t> demands might make social media use a necessary part of work with service users.</a:t>
            </a:r>
            <a:endParaRPr lang="en-GB" dirty="0" smtClean="0"/>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2</a:t>
            </a:fld>
            <a:endParaRPr lang="en-GB"/>
          </a:p>
        </p:txBody>
      </p:sp>
    </p:spTree>
    <p:extLst>
      <p:ext uri="{BB962C8B-B14F-4D97-AF65-F5344CB8AC3E}">
        <p14:creationId xmlns:p14="http://schemas.microsoft.com/office/powerpoint/2010/main" val="11867895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Discussion </a:t>
            </a:r>
          </a:p>
          <a:p>
            <a:r>
              <a:rPr lang="en-GB" sz="1200" kern="1200" dirty="0" smtClean="0">
                <a:solidFill>
                  <a:schemeClr val="tx1"/>
                </a:solidFill>
                <a:effectLst/>
                <a:latin typeface="+mn-lt"/>
                <a:ea typeface="+mn-ea"/>
                <a:cs typeface="+mn-cs"/>
              </a:rPr>
              <a:t> On a positive note there are possibilities for empowering practice on-line, but there are risks for both service users and social workers alike- such as-</a:t>
            </a:r>
          </a:p>
          <a:p>
            <a:pPr lvl="0"/>
            <a:r>
              <a:rPr lang="en-GB" sz="1200" kern="1200" dirty="0" smtClean="0">
                <a:solidFill>
                  <a:schemeClr val="tx1"/>
                </a:solidFill>
                <a:effectLst/>
                <a:latin typeface="+mn-lt"/>
                <a:ea typeface="+mn-ea"/>
                <a:cs typeface="+mn-cs"/>
              </a:rPr>
              <a:t>The need to establish E professional authenticity:</a:t>
            </a:r>
          </a:p>
          <a:p>
            <a:pPr lvl="0"/>
            <a:r>
              <a:rPr lang="en-GB" sz="1200" kern="1200" dirty="0" smtClean="0">
                <a:solidFill>
                  <a:schemeClr val="tx1"/>
                </a:solidFill>
                <a:effectLst/>
                <a:latin typeface="+mn-lt"/>
                <a:ea typeface="+mn-ea"/>
                <a:cs typeface="+mn-cs"/>
              </a:rPr>
              <a:t>The need to create working partnership compacts and terms of engagement</a:t>
            </a:r>
          </a:p>
          <a:p>
            <a:pPr lvl="0"/>
            <a:r>
              <a:rPr lang="en-GB" sz="1200" kern="1200" dirty="0" smtClean="0">
                <a:solidFill>
                  <a:schemeClr val="tx1"/>
                </a:solidFill>
                <a:effectLst/>
                <a:latin typeface="+mn-lt"/>
                <a:ea typeface="+mn-ea"/>
                <a:cs typeface="+mn-cs"/>
              </a:rPr>
              <a:t>The possibility of social workers being traced through a social media presence, particularly those in practice areas such as criminal justice/safeguarding who may be at risk of harassment or physical harm.</a:t>
            </a:r>
          </a:p>
          <a:p>
            <a:pPr lvl="0"/>
            <a:r>
              <a:rPr lang="en-GB" sz="1200" kern="1200" dirty="0" smtClean="0">
                <a:solidFill>
                  <a:schemeClr val="tx1"/>
                </a:solidFill>
                <a:effectLst/>
                <a:latin typeface="+mn-lt"/>
                <a:ea typeface="+mn-ea"/>
                <a:cs typeface="+mn-cs"/>
              </a:rPr>
              <a:t>Possibility of over-exposure/disclosure by service users in social media sites</a:t>
            </a:r>
          </a:p>
          <a:p>
            <a:pPr lvl="0"/>
            <a:r>
              <a:rPr lang="en-GB" sz="1200" kern="1200" dirty="0" smtClean="0">
                <a:solidFill>
                  <a:schemeClr val="tx1"/>
                </a:solidFill>
                <a:effectLst/>
                <a:latin typeface="+mn-lt"/>
                <a:ea typeface="+mn-ea"/>
                <a:cs typeface="+mn-cs"/>
              </a:rPr>
              <a:t>Over-familiarity and a loss of appropriate boundaries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20</a:t>
            </a:fld>
            <a:endParaRPr lang="en-GB"/>
          </a:p>
        </p:txBody>
      </p:sp>
    </p:spTree>
    <p:extLst>
      <p:ext uri="{BB962C8B-B14F-4D97-AF65-F5344CB8AC3E}">
        <p14:creationId xmlns:p14="http://schemas.microsoft.com/office/powerpoint/2010/main" val="2835667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a:p>
            <a:r>
              <a:rPr lang="en-GB" dirty="0" smtClean="0"/>
              <a:t>Limits of the project- although looking at 2 concepts social media</a:t>
            </a:r>
            <a:r>
              <a:rPr lang="en-GB" baseline="0" dirty="0" smtClean="0"/>
              <a:t> and professionalism, this study makes assumptions about their connectedness, so is not an attempt at testing a HYPOTHESIS nor the causal link between variables.</a:t>
            </a:r>
          </a:p>
          <a:p>
            <a:endParaRPr lang="en-GB" baseline="0" dirty="0" smtClean="0"/>
          </a:p>
          <a:p>
            <a:r>
              <a:rPr lang="en-GB" baseline="0" dirty="0" smtClean="0"/>
              <a:t>Very small sample- no claim of generalisation </a:t>
            </a:r>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21</a:t>
            </a:fld>
            <a:endParaRPr lang="en-GB"/>
          </a:p>
        </p:txBody>
      </p:sp>
    </p:spTree>
    <p:extLst>
      <p:ext uri="{BB962C8B-B14F-4D97-AF65-F5344CB8AC3E}">
        <p14:creationId xmlns:p14="http://schemas.microsoft.com/office/powerpoint/2010/main" val="5846859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74C22F5-3B7E-4826-BE8C-AD989D324457}" type="slidenum">
              <a:rPr lang="en-GB" smtClean="0"/>
              <a:t>22</a:t>
            </a:fld>
            <a:endParaRPr lang="en-GB"/>
          </a:p>
        </p:txBody>
      </p:sp>
    </p:spTree>
    <p:extLst>
      <p:ext uri="{BB962C8B-B14F-4D97-AF65-F5344CB8AC3E}">
        <p14:creationId xmlns:p14="http://schemas.microsoft.com/office/powerpoint/2010/main" val="356953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JOKE ALERT  </a:t>
            </a:r>
          </a:p>
          <a:p>
            <a:r>
              <a:rPr lang="en-US" sz="1200" kern="1200" dirty="0" smtClean="0">
                <a:solidFill>
                  <a:schemeClr val="tx1"/>
                </a:solidFill>
                <a:effectLst/>
                <a:latin typeface="+mn-lt"/>
                <a:ea typeface="+mn-ea"/>
                <a:cs typeface="+mn-cs"/>
              </a:rPr>
              <a:t>I had a colleague come up to me recently saying;   Sam, did you know that Lecturers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are now getting paid to mention products on their Facebook Home Page?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I replied, `that’s incredible, almost as incredible as the Prices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the University Student Union Shop`.  She didn’t laugh either.</a:t>
            </a:r>
            <a:endParaRPr lang="en-GB" sz="1200" kern="1200" dirty="0" smtClean="0">
              <a:solidFill>
                <a:schemeClr val="tx1"/>
              </a:solidFill>
              <a:effectLst/>
              <a:latin typeface="+mn-lt"/>
              <a:ea typeface="+mn-ea"/>
              <a:cs typeface="+mn-cs"/>
            </a:endParaRPr>
          </a:p>
          <a:p>
            <a:endParaRPr lang="en-GB" dirty="0" smtClean="0"/>
          </a:p>
          <a:p>
            <a:endParaRPr lang="en-GB" dirty="0" smtClean="0"/>
          </a:p>
          <a:p>
            <a:r>
              <a:rPr lang="en-GB" dirty="0" smtClean="0"/>
              <a:t>I have</a:t>
            </a:r>
            <a:r>
              <a:rPr lang="en-GB" baseline="0" dirty="0" smtClean="0"/>
              <a:t> divided the presentation up into the following </a:t>
            </a:r>
            <a:r>
              <a:rPr lang="en-GB" sz="1800" b="1" u="sng" baseline="0" dirty="0" smtClean="0"/>
              <a:t>5 areas </a:t>
            </a:r>
            <a:r>
              <a:rPr lang="en-GB" baseline="0" dirty="0" smtClean="0"/>
              <a:t>and hope this is useful in putting the study into an easy shape to follow.</a:t>
            </a:r>
          </a:p>
          <a:p>
            <a:endParaRPr lang="en-GB" baseline="0" dirty="0" smtClean="0"/>
          </a:p>
          <a:p>
            <a:pPr lvl="0"/>
            <a:r>
              <a:rPr lang="en-GB" dirty="0" smtClean="0">
                <a:latin typeface="Comic Sans MS" panose="030F0702030302020204" pitchFamily="66" charset="0"/>
              </a:rPr>
              <a:t>The context of the study- definitions of Social media; professional identity and what might constitute `E` professionalism  and the impact of social media use;</a:t>
            </a:r>
          </a:p>
          <a:p>
            <a:r>
              <a:rPr lang="en-GB" dirty="0" smtClean="0">
                <a:latin typeface="Comic Sans MS" panose="030F0702030302020204" pitchFamily="66" charset="0"/>
              </a:rPr>
              <a:t>Messages and perspectives from literature;</a:t>
            </a:r>
          </a:p>
          <a:p>
            <a:pPr lvl="0"/>
            <a:r>
              <a:rPr lang="en-GB" dirty="0" smtClean="0">
                <a:latin typeface="Comic Sans MS" panose="030F0702030302020204" pitchFamily="66" charset="0"/>
              </a:rPr>
              <a:t>Training evaluation; questionnaire and focus group;</a:t>
            </a:r>
          </a:p>
          <a:p>
            <a:pPr lvl="0"/>
            <a:r>
              <a:rPr lang="en-GB" dirty="0" smtClean="0">
                <a:latin typeface="Comic Sans MS" panose="030F0702030302020204" pitchFamily="66" charset="0"/>
              </a:rPr>
              <a:t>THEMES, discussions and conclusions;</a:t>
            </a:r>
          </a:p>
          <a:p>
            <a:r>
              <a:rPr lang="en-GB" dirty="0" smtClean="0">
                <a:latin typeface="Comic Sans MS" panose="030F0702030302020204" pitchFamily="66" charset="0"/>
              </a:rPr>
              <a:t>The limitations of the research and what next.</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3</a:t>
            </a:fld>
            <a:endParaRPr lang="en-GB"/>
          </a:p>
        </p:txBody>
      </p:sp>
    </p:spTree>
    <p:extLst>
      <p:ext uri="{BB962C8B-B14F-4D97-AF65-F5344CB8AC3E}">
        <p14:creationId xmlns:p14="http://schemas.microsoft.com/office/powerpoint/2010/main" val="1497188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Okay,</a:t>
            </a:r>
          </a:p>
          <a:p>
            <a:endParaRPr lang="en-GB" dirty="0" smtClean="0"/>
          </a:p>
          <a:p>
            <a:r>
              <a:rPr lang="en-GB" dirty="0" smtClean="0"/>
              <a:t>Just some basic information to get</a:t>
            </a:r>
            <a:r>
              <a:rPr lang="en-GB" baseline="0" dirty="0" smtClean="0"/>
              <a:t> us underway.</a:t>
            </a:r>
          </a:p>
          <a:p>
            <a:endParaRPr lang="en-GB" baseline="0" dirty="0" smtClean="0"/>
          </a:p>
          <a:p>
            <a:r>
              <a:rPr lang="en-GB" baseline="0" dirty="0" smtClean="0"/>
              <a:t>The array of social media sites is amazing- Popping up from nowhere to take over the world in less than 6 months</a:t>
            </a:r>
          </a:p>
          <a:p>
            <a:endParaRPr lang="en-GB" baseline="0" dirty="0" smtClean="0"/>
          </a:p>
          <a:p>
            <a:r>
              <a:rPr lang="en-GB" baseline="0" dirty="0" smtClean="0"/>
              <a:t>YIK YAK is a relatively new development currently attracting attention because it allows anonymous posts in close proximity to other users</a:t>
            </a:r>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4</a:t>
            </a:fld>
            <a:endParaRPr lang="en-GB"/>
          </a:p>
        </p:txBody>
      </p:sp>
    </p:spTree>
    <p:extLst>
      <p:ext uri="{BB962C8B-B14F-4D97-AF65-F5344CB8AC3E}">
        <p14:creationId xmlns:p14="http://schemas.microsoft.com/office/powerpoint/2010/main" val="216055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Christian Fuchs argues it is </a:t>
            </a:r>
            <a:r>
              <a:rPr lang="en-GB" sz="1200" b="1" i="1" kern="1200" dirty="0" smtClean="0">
                <a:solidFill>
                  <a:schemeClr val="tx1"/>
                </a:solidFill>
                <a:effectLst/>
                <a:latin typeface="+mn-lt"/>
                <a:ea typeface="+mn-ea"/>
                <a:cs typeface="+mn-cs"/>
              </a:rPr>
              <a:t>who controls the functions and forms of social media</a:t>
            </a:r>
            <a:r>
              <a:rPr lang="en-GB" sz="1200" b="1" i="1" kern="1200" baseline="0" dirty="0" smtClean="0">
                <a:solidFill>
                  <a:schemeClr val="tx1"/>
                </a:solidFill>
                <a:effectLst/>
                <a:latin typeface="+mn-lt"/>
                <a:ea typeface="+mn-ea"/>
                <a:cs typeface="+mn-cs"/>
              </a:rPr>
              <a:t> that </a:t>
            </a:r>
            <a:r>
              <a:rPr lang="en-GB" sz="1200" b="1" i="1" kern="1200" dirty="0" smtClean="0">
                <a:solidFill>
                  <a:schemeClr val="tx1"/>
                </a:solidFill>
                <a:effectLst/>
                <a:latin typeface="+mn-lt"/>
                <a:ea typeface="+mn-ea"/>
                <a:cs typeface="+mn-cs"/>
              </a:rPr>
              <a:t>is significant,</a:t>
            </a:r>
            <a:r>
              <a:rPr lang="en-GB" sz="1200" kern="1200" dirty="0" smtClean="0">
                <a:solidFill>
                  <a:schemeClr val="tx1"/>
                </a:solidFill>
                <a:effectLst/>
                <a:latin typeface="+mn-lt"/>
                <a:ea typeface="+mn-ea"/>
                <a:cs typeface="+mn-cs"/>
              </a:rPr>
              <a:t> being rooted in business imperatives of wealth  creation and the subjugation of competition.  Fuchs also dismisses perspectives on social media that suggest notions of partnership and user generated content are inherently possible.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Those</a:t>
            </a:r>
            <a:r>
              <a:rPr lang="en-GB" sz="1200" kern="1200" baseline="0" dirty="0" smtClean="0">
                <a:solidFill>
                  <a:schemeClr val="tx1"/>
                </a:solidFill>
                <a:effectLst/>
                <a:latin typeface="+mn-lt"/>
                <a:ea typeface="+mn-ea"/>
                <a:cs typeface="+mn-cs"/>
              </a:rPr>
              <a:t> of us who use Social media regularly will appreciate the barrage of suggested links and advertising- I regularly get adverts regarding vitamin supplements for the over 50s and offers of financial guidance for those looking towards retirement- so intuitive – what next I wonder- funeral plans</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The point at the bottom may be familiar to some in the room- there are many Social Activism sites such as 38 degrees,  </a:t>
            </a:r>
            <a:r>
              <a:rPr lang="en-GB" sz="1200" kern="1200" baseline="0" dirty="0" err="1" smtClean="0">
                <a:solidFill>
                  <a:schemeClr val="tx1"/>
                </a:solidFill>
                <a:effectLst/>
                <a:latin typeface="+mn-lt"/>
                <a:ea typeface="+mn-ea"/>
                <a:cs typeface="+mn-cs"/>
              </a:rPr>
              <a:t>Avaaz</a:t>
            </a:r>
            <a:r>
              <a:rPr lang="en-GB" sz="1200" kern="1200" baseline="0" dirty="0" smtClean="0">
                <a:solidFill>
                  <a:schemeClr val="tx1"/>
                </a:solidFill>
                <a:effectLst/>
                <a:latin typeface="+mn-lt"/>
                <a:ea typeface="+mn-ea"/>
                <a:cs typeface="+mn-cs"/>
              </a:rPr>
              <a:t>.</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On the one had you can feel like you’re really taking part in change-projects, but on the other, it has been criticised because it makes activism and political involvement appear passive.</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We might bear this in mind when thinking about the idea of social work students constructing a Professional Identity, if an aspect of that identity is based upon a false, or simplistic awareness of power and change.  There were some comments in participant feedback relating to the lack of Control/powerlessness associated with social media use, that may indicate a form of learned helplessness in terms of the darker elements of social media use</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On a professional Identity matter- by engaging in social media debates, is there a temptation for disassociation – a removal from the realities of practice.  Is the virtual world a more attractive place in which to engage with others, removed from the responsibilities that often are associated with face to face relationships </a:t>
            </a:r>
          </a:p>
          <a:p>
            <a:endParaRPr lang="en-GB" sz="1200" kern="1200" baseline="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5</a:t>
            </a:fld>
            <a:endParaRPr lang="en-GB"/>
          </a:p>
        </p:txBody>
      </p:sp>
    </p:spTree>
    <p:extLst>
      <p:ext uri="{BB962C8B-B14F-4D97-AF65-F5344CB8AC3E}">
        <p14:creationId xmlns:p14="http://schemas.microsoft.com/office/powerpoint/2010/main" val="2510405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addition to the encroachment of Managerialism into social work, we can also add the developments within service user involvement and empowerment that begin to shape adult services, for example in the Personalisation Agenda. </a:t>
            </a:r>
          </a:p>
          <a:p>
            <a:endParaRPr lang="en-GB"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Thompson Highlights the nature of professionalism in terms of it being in a state of transition, arguing that professionalism may have been an obstacle to service user empowerment through the notion of expert knowledge /traditional approaches that the professional knows best</a:t>
            </a:r>
          </a:p>
          <a:p>
            <a:endParaRPr lang="en-GB" dirty="0" smtClean="0"/>
          </a:p>
          <a:p>
            <a:endParaRPr lang="en-GB" dirty="0" smtClean="0"/>
          </a:p>
          <a:p>
            <a:endParaRPr lang="en-GB" dirty="0" smtClean="0"/>
          </a:p>
          <a:p>
            <a:r>
              <a:rPr lang="en-GB" dirty="0" smtClean="0"/>
              <a:t>IN short, social work has long faced criticisms, and perhaps self doubt regarding its place in the professional domain,</a:t>
            </a:r>
            <a:r>
              <a:rPr lang="en-GB" baseline="0" dirty="0" smtClean="0"/>
              <a:t> but rather than see the criticisms as problematic, or a sign of weakness, social workers can embrace the possibilities of social media and service user involvement within an E professional Identity, if used judiciously.</a:t>
            </a:r>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6</a:t>
            </a:fld>
            <a:endParaRPr lang="en-GB"/>
          </a:p>
        </p:txBody>
      </p:sp>
    </p:spTree>
    <p:extLst>
      <p:ext uri="{BB962C8B-B14F-4D97-AF65-F5344CB8AC3E}">
        <p14:creationId xmlns:p14="http://schemas.microsoft.com/office/powerpoint/2010/main" val="2702295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authors are</a:t>
            </a:r>
            <a:r>
              <a:rPr lang="en-GB" baseline="0" dirty="0" smtClean="0"/>
              <a:t> sure of the understanding of E professionalism being more than merely the ability to understand On-line protocols</a:t>
            </a:r>
          </a:p>
          <a:p>
            <a:endParaRPr lang="en-GB" baseline="0" dirty="0" smtClean="0"/>
          </a:p>
          <a:p>
            <a:endParaRPr lang="en-GB" baseline="0" dirty="0" smtClean="0"/>
          </a:p>
          <a:p>
            <a:r>
              <a:rPr lang="en-GB" baseline="0" dirty="0" smtClean="0"/>
              <a:t>The key phrases for me is the </a:t>
            </a:r>
            <a:r>
              <a:rPr lang="en-GB" b="1" baseline="0" dirty="0" smtClean="0"/>
              <a:t>construction/demonstration of a professional identity </a:t>
            </a:r>
            <a:r>
              <a:rPr lang="en-GB" baseline="0" dirty="0" smtClean="0"/>
              <a:t>and </a:t>
            </a:r>
            <a:r>
              <a:rPr lang="en-GB" b="1" baseline="0" dirty="0" smtClean="0"/>
              <a:t>occupational portrayed through social media.</a:t>
            </a:r>
          </a:p>
          <a:p>
            <a:endParaRPr lang="en-GB" baseline="0" dirty="0" smtClean="0"/>
          </a:p>
          <a:p>
            <a:r>
              <a:rPr lang="en-GB" baseline="0" dirty="0" smtClean="0"/>
              <a:t>But I wonder whether there is enough attention paid to where professional identity is constructed-  in terms of pre-training, current and parallel experiences, for it was in these places before and during training, but outside the framework of university or placement experiences that students based their insights upon, unsurprisingly.</a:t>
            </a:r>
          </a:p>
          <a:p>
            <a:endParaRPr lang="en-GB" baseline="0" dirty="0" smtClean="0"/>
          </a:p>
          <a:p>
            <a:pPr marL="0" indent="0">
              <a:buNone/>
            </a:pPr>
            <a:r>
              <a:rPr lang="en-GB" sz="2800" dirty="0" smtClean="0"/>
              <a:t>According to Cain and </a:t>
            </a:r>
            <a:r>
              <a:rPr lang="en-GB" sz="2800" dirty="0" err="1" smtClean="0"/>
              <a:t>Romanelli</a:t>
            </a:r>
            <a:r>
              <a:rPr lang="en-GB" sz="2800" dirty="0" smtClean="0"/>
              <a:t>,</a:t>
            </a:r>
            <a:r>
              <a:rPr lang="en-GB" sz="2800" baseline="0" dirty="0" smtClean="0"/>
              <a:t> t</a:t>
            </a:r>
            <a:r>
              <a:rPr lang="en-GB" sz="2800" dirty="0" smtClean="0"/>
              <a:t>he professionalism construct encompasses the commonly accepted attributes of:</a:t>
            </a:r>
          </a:p>
          <a:p>
            <a:pPr marL="0" indent="0">
              <a:buNone/>
            </a:pPr>
            <a:r>
              <a:rPr lang="en-GB" b="1" i="1" dirty="0" smtClean="0"/>
              <a:t>altruism, respect, honesty, integrity, dutifulness, honour, excellence, and accountability.  </a:t>
            </a:r>
          </a:p>
          <a:p>
            <a:pPr marL="914400" lvl="2" indent="0">
              <a:buNone/>
            </a:pPr>
            <a:r>
              <a:rPr lang="en-GB" dirty="0" smtClean="0"/>
              <a:t>			</a:t>
            </a:r>
            <a:r>
              <a:rPr lang="en-GB" sz="1800" dirty="0" smtClean="0"/>
              <a:t>Cain and </a:t>
            </a:r>
            <a:r>
              <a:rPr lang="en-GB" sz="1800" dirty="0" err="1" smtClean="0"/>
              <a:t>Romanelli</a:t>
            </a:r>
            <a:r>
              <a:rPr lang="en-GB" sz="1800" dirty="0" smtClean="0"/>
              <a:t> (2009 P 66). </a:t>
            </a:r>
          </a:p>
          <a:p>
            <a:pPr marL="914400" lvl="2" indent="0">
              <a:buNone/>
            </a:pPr>
            <a:endParaRPr lang="en-GB" sz="1800" dirty="0" smtClean="0"/>
          </a:p>
          <a:p>
            <a:pPr marL="914400" lvl="2" indent="0">
              <a:buNone/>
            </a:pPr>
            <a:r>
              <a:rPr lang="en-GB" sz="1800" dirty="0" smtClean="0"/>
              <a:t> </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7</a:t>
            </a:fld>
            <a:endParaRPr lang="en-GB"/>
          </a:p>
        </p:txBody>
      </p:sp>
    </p:spTree>
    <p:extLst>
      <p:ext uri="{BB962C8B-B14F-4D97-AF65-F5344CB8AC3E}">
        <p14:creationId xmlns:p14="http://schemas.microsoft.com/office/powerpoint/2010/main" val="30800005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To capture the Experiences</a:t>
            </a:r>
            <a:r>
              <a:rPr lang="en-GB" dirty="0" smtClean="0"/>
              <a:t> of students using SM rather than focusing on concerns about/ethics of student SM use.</a:t>
            </a:r>
          </a:p>
          <a:p>
            <a:endParaRPr lang="en-GB" dirty="0" smtClean="0"/>
          </a:p>
          <a:p>
            <a:r>
              <a:rPr lang="en-GB" dirty="0" smtClean="0"/>
              <a:t>Understand how students use SM to support their academic development and professional  Identity.  With this in mind I’ve been thinking about Pierre Bourdieu’s Concept</a:t>
            </a:r>
            <a:r>
              <a:rPr lang="en-GB" baseline="0" dirty="0" smtClean="0"/>
              <a:t> of Social Capital and wondering how far an analysis of constructing professional identity using his work might go- your thoughts are most welcome and perhaps you’d like to share some at the end!</a:t>
            </a:r>
          </a:p>
          <a:p>
            <a:endParaRPr lang="en-GB" baseline="0" dirty="0" smtClean="0"/>
          </a:p>
          <a:p>
            <a:r>
              <a:rPr lang="en-GB" baseline="0" dirty="0" smtClean="0"/>
              <a:t>If I think back to my early experiences of training, those who had the most influence on me and my development were those in closest proximity- a local community of support, but the use of social media has opened possibilities to connect with regional, national and international communities- I’ve witnessed student social workers having twitter exchanges with the chiefs of social work.  Quite powerful stuff.</a:t>
            </a:r>
            <a:endParaRPr lang="en-GB" dirty="0" smtClean="0"/>
          </a:p>
          <a:p>
            <a:endParaRPr lang="en-GB" dirty="0" smtClean="0"/>
          </a:p>
          <a:p>
            <a:r>
              <a:rPr lang="en-GB" dirty="0" smtClean="0"/>
              <a:t>Identifying the potential for good practice,  recognising student experiences and understandings of using SM from which to build further learning materials.</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8</a:t>
            </a:fld>
            <a:endParaRPr lang="en-GB"/>
          </a:p>
        </p:txBody>
      </p:sp>
    </p:spTree>
    <p:extLst>
      <p:ext uri="{BB962C8B-B14F-4D97-AF65-F5344CB8AC3E}">
        <p14:creationId xmlns:p14="http://schemas.microsoft.com/office/powerpoint/2010/main" val="21678310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sng" dirty="0" smtClean="0"/>
              <a:t>Key facts</a:t>
            </a:r>
            <a:r>
              <a:rPr lang="en-GB" dirty="0" smtClean="0"/>
              <a:t>: 76 students used FB, 37 used Twitter:  49 used Instagram;  with sites such as </a:t>
            </a:r>
            <a:r>
              <a:rPr lang="en-GB" dirty="0" err="1" smtClean="0"/>
              <a:t>Linkedin</a:t>
            </a:r>
            <a:r>
              <a:rPr lang="en-GB" dirty="0" smtClean="0"/>
              <a:t>, </a:t>
            </a:r>
            <a:r>
              <a:rPr lang="en-GB" dirty="0" err="1" smtClean="0"/>
              <a:t>Reddit</a:t>
            </a:r>
            <a:r>
              <a:rPr lang="en-GB" dirty="0" smtClean="0"/>
              <a:t>, Snapchat and </a:t>
            </a:r>
            <a:r>
              <a:rPr lang="en-GB" dirty="0" err="1" smtClean="0"/>
              <a:t>Mumsnet</a:t>
            </a:r>
            <a:r>
              <a:rPr lang="en-GB" dirty="0" smtClean="0"/>
              <a:t> taking between 1-9 uses each.</a:t>
            </a:r>
          </a:p>
          <a:p>
            <a:pPr marL="0" indent="0">
              <a:buNone/>
            </a:pPr>
            <a:endParaRPr lang="en-GB" dirty="0" smtClean="0"/>
          </a:p>
          <a:p>
            <a:r>
              <a:rPr lang="en-GB" b="1" u="sng" dirty="0" smtClean="0"/>
              <a:t>Of the 82 students, 73 students used SM daily</a:t>
            </a:r>
            <a:r>
              <a:rPr lang="en-GB" dirty="0" smtClean="0"/>
              <a:t>.</a:t>
            </a:r>
          </a:p>
          <a:p>
            <a:endParaRPr lang="en-GB" dirty="0" smtClean="0"/>
          </a:p>
          <a:p>
            <a:r>
              <a:rPr lang="en-GB" i="1" dirty="0" smtClean="0"/>
              <a:t>(</a:t>
            </a:r>
            <a:r>
              <a:rPr lang="en-GB" b="1" i="1" dirty="0" smtClean="0"/>
              <a:t>Broadly in keeping with other evaluations of the frequency of social media use)</a:t>
            </a:r>
          </a:p>
          <a:p>
            <a:endParaRPr lang="en-GB" dirty="0" smtClean="0"/>
          </a:p>
          <a:p>
            <a:r>
              <a:rPr lang="en-GB" dirty="0" smtClean="0"/>
              <a:t>After the training, </a:t>
            </a:r>
            <a:r>
              <a:rPr lang="en-GB" b="1" u="sng" dirty="0" smtClean="0"/>
              <a:t>60 students </a:t>
            </a:r>
            <a:r>
              <a:rPr lang="en-GB" dirty="0" smtClean="0"/>
              <a:t>suggested they felt </a:t>
            </a:r>
            <a:r>
              <a:rPr lang="en-GB" b="1" u="sng" dirty="0" smtClean="0"/>
              <a:t>more confident </a:t>
            </a:r>
            <a:r>
              <a:rPr lang="en-GB" dirty="0" smtClean="0"/>
              <a:t>regarding using social media</a:t>
            </a:r>
          </a:p>
          <a:p>
            <a:endParaRPr lang="en-GB" dirty="0" smtClean="0"/>
          </a:p>
          <a:p>
            <a:r>
              <a:rPr lang="en-GB" b="1" u="sng" dirty="0" smtClean="0"/>
              <a:t>4 felt less confident </a:t>
            </a:r>
            <a:r>
              <a:rPr lang="en-GB" b="1" dirty="0" smtClean="0"/>
              <a:t>                </a:t>
            </a:r>
            <a:r>
              <a:rPr lang="en-GB" dirty="0" smtClean="0"/>
              <a:t>and                          </a:t>
            </a:r>
            <a:r>
              <a:rPr lang="en-GB" b="1" u="sng" dirty="0" smtClean="0"/>
              <a:t>18 felt about the same</a:t>
            </a:r>
          </a:p>
          <a:p>
            <a:endParaRPr lang="en-GB" dirty="0" smtClean="0"/>
          </a:p>
          <a:p>
            <a:r>
              <a:rPr lang="en-GB" b="1" u="sng" dirty="0" smtClean="0"/>
              <a:t>Qualitative feedback from Students-   </a:t>
            </a:r>
            <a:r>
              <a:rPr lang="en-GB" dirty="0" smtClean="0"/>
              <a:t>There were 3  Comments that more  Input was needed to help students understand how to use social media so that they did not get into trouble through unprofessional practice.</a:t>
            </a:r>
          </a:p>
          <a:p>
            <a:endParaRPr lang="en-GB" dirty="0"/>
          </a:p>
        </p:txBody>
      </p:sp>
      <p:sp>
        <p:nvSpPr>
          <p:cNvPr id="4" name="Slide Number Placeholder 3"/>
          <p:cNvSpPr>
            <a:spLocks noGrp="1"/>
          </p:cNvSpPr>
          <p:nvPr>
            <p:ph type="sldNum" sz="quarter" idx="10"/>
          </p:nvPr>
        </p:nvSpPr>
        <p:spPr/>
        <p:txBody>
          <a:bodyPr/>
          <a:lstStyle/>
          <a:p>
            <a:fld id="{674C22F5-3B7E-4826-BE8C-AD989D324457}" type="slidenum">
              <a:rPr lang="en-GB" smtClean="0"/>
              <a:t>9</a:t>
            </a:fld>
            <a:endParaRPr lang="en-GB"/>
          </a:p>
        </p:txBody>
      </p:sp>
    </p:spTree>
    <p:extLst>
      <p:ext uri="{BB962C8B-B14F-4D97-AF65-F5344CB8AC3E}">
        <p14:creationId xmlns:p14="http://schemas.microsoft.com/office/powerpoint/2010/main" val="1499466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0877DAAB-8A8A-4315-B181-72F4F60D9B36}" type="slidenum">
              <a:rPr lang="en-GB" smtClean="0"/>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0877DAAB-8A8A-4315-B181-72F4F60D9B36}" type="slidenum">
              <a:rPr lang="en-GB" smtClean="0"/>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0877DAAB-8A8A-4315-B181-72F4F60D9B36}" type="slidenum">
              <a:rPr lang="en-GB" smtClean="0"/>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7DAAB-8A8A-4315-B181-72F4F60D9B36}"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5780181-BCC2-473E-85C4-DB98D5812E76}" type="datetimeFigureOut">
              <a:rPr lang="en-GB" smtClean="0"/>
              <a:t>14/12/2015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0877DAAB-8A8A-4315-B181-72F4F60D9B36}" type="slidenum">
              <a:rPr lang="en-GB" smtClean="0"/>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780181-BCC2-473E-85C4-DB98D5812E76}" type="datetimeFigureOut">
              <a:rPr lang="en-GB" smtClean="0"/>
              <a:t>14/12/2015</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877DAAB-8A8A-4315-B181-72F4F60D9B36}" type="slidenum">
              <a:rPr lang="en-GB" smtClean="0"/>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dx.doi.org/10.1016/j.jada.2010.08.020" TargetMode="External"/><Relationship Id="rId7" Type="http://schemas.openxmlformats.org/officeDocument/2006/relationships/hyperlink" Target="http://www.communitycare.co.uk/2011/01/28/what-makes-a-professiona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dx.doi.org/10.1080/15228835.2011.572609" TargetMode="External"/><Relationship Id="rId5" Type="http://schemas.openxmlformats.org/officeDocument/2006/relationships/hyperlink" Target="http://dx.doi.org/10.1016/j.cptl.2009.10.001" TargetMode="External"/><Relationship Id="rId4" Type="http://schemas.openxmlformats.org/officeDocument/2006/relationships/hyperlink" Target="http://dx.doi.org/10.1080/15228835.2013.775901"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6"/>
            <a:ext cx="7772400" cy="2232248"/>
          </a:xfrm>
        </p:spPr>
        <p:txBody>
          <a:bodyPr>
            <a:normAutofit/>
          </a:bodyPr>
          <a:lstStyle/>
          <a:p>
            <a:r>
              <a:rPr lang="en-GB" i="1" dirty="0"/>
              <a:t>Shaping </a:t>
            </a:r>
            <a:r>
              <a:rPr lang="en-GB" i="1" dirty="0" smtClean="0"/>
              <a:t>‘E’ </a:t>
            </a:r>
            <a:r>
              <a:rPr lang="en-GB" i="1" dirty="0"/>
              <a:t>professional </a:t>
            </a:r>
            <a:r>
              <a:rPr lang="en-GB" i="1" dirty="0" smtClean="0"/>
              <a:t>identities:</a:t>
            </a:r>
            <a:endParaRPr lang="en-GB" dirty="0"/>
          </a:p>
        </p:txBody>
      </p:sp>
      <p:sp>
        <p:nvSpPr>
          <p:cNvPr id="3" name="Subtitle 2"/>
          <p:cNvSpPr>
            <a:spLocks noGrp="1"/>
          </p:cNvSpPr>
          <p:nvPr>
            <p:ph type="subTitle" idx="1"/>
          </p:nvPr>
        </p:nvSpPr>
        <p:spPr>
          <a:xfrm>
            <a:off x="1371600" y="3356992"/>
            <a:ext cx="6400800" cy="3024336"/>
          </a:xfrm>
        </p:spPr>
        <p:txBody>
          <a:bodyPr>
            <a:normAutofit/>
          </a:bodyPr>
          <a:lstStyle/>
          <a:p>
            <a:r>
              <a:rPr lang="en-GB" i="1" dirty="0" smtClean="0"/>
              <a:t>Towards an understanding of the impact of social media experiences on the professional development of social work students</a:t>
            </a:r>
            <a:r>
              <a:rPr lang="en-GB" i="1" dirty="0" smtClean="0"/>
              <a:t>.  </a:t>
            </a:r>
          </a:p>
          <a:p>
            <a:r>
              <a:rPr lang="en-GB" i="1" dirty="0" smtClean="0"/>
              <a:t>Sam Miller</a:t>
            </a:r>
            <a:endParaRPr lang="en-GB" dirty="0"/>
          </a:p>
        </p:txBody>
      </p:sp>
    </p:spTree>
    <p:extLst>
      <p:ext uri="{BB962C8B-B14F-4D97-AF65-F5344CB8AC3E}">
        <p14:creationId xmlns:p14="http://schemas.microsoft.com/office/powerpoint/2010/main" val="1351385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On-line Questionnaire  N=13</a:t>
            </a:r>
            <a:br>
              <a:rPr lang="en-GB" dirty="0" smtClean="0"/>
            </a:br>
            <a:r>
              <a:rPr lang="en-GB" dirty="0" smtClean="0"/>
              <a:t>Findings</a:t>
            </a:r>
            <a:endParaRPr lang="en-GB"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GB" dirty="0"/>
              <a:t>B</a:t>
            </a:r>
            <a:r>
              <a:rPr lang="en-GB" dirty="0" smtClean="0"/>
              <a:t>enefits </a:t>
            </a:r>
            <a:r>
              <a:rPr lang="en-GB" dirty="0"/>
              <a:t>of using social </a:t>
            </a:r>
            <a:r>
              <a:rPr lang="en-GB" dirty="0" smtClean="0"/>
              <a:t>media:</a:t>
            </a:r>
          </a:p>
          <a:p>
            <a:pPr lvl="1">
              <a:buFont typeface="Wingdings" panose="05000000000000000000" pitchFamily="2" charset="2"/>
              <a:buChar char="v"/>
            </a:pPr>
            <a:r>
              <a:rPr lang="en-GB" dirty="0" smtClean="0"/>
              <a:t>Information gathering, </a:t>
            </a:r>
          </a:p>
          <a:p>
            <a:pPr lvl="1">
              <a:buFont typeface="Wingdings" panose="05000000000000000000" pitchFamily="2" charset="2"/>
              <a:buChar char="v"/>
            </a:pPr>
            <a:r>
              <a:rPr lang="en-GB" dirty="0" smtClean="0"/>
              <a:t>networking</a:t>
            </a:r>
            <a:r>
              <a:rPr lang="en-GB" dirty="0"/>
              <a:t>, </a:t>
            </a:r>
            <a:r>
              <a:rPr lang="en-GB" dirty="0" smtClean="0"/>
              <a:t>peer-support</a:t>
            </a:r>
            <a:r>
              <a:rPr lang="en-GB" dirty="0"/>
              <a:t>, collaborative working;</a:t>
            </a:r>
          </a:p>
          <a:p>
            <a:pPr>
              <a:buFont typeface="Wingdings" panose="05000000000000000000" pitchFamily="2" charset="2"/>
              <a:buChar char="v"/>
            </a:pPr>
            <a:r>
              <a:rPr lang="en-GB" dirty="0" smtClean="0"/>
              <a:t>Professional </a:t>
            </a:r>
            <a:r>
              <a:rPr lang="en-GB" dirty="0"/>
              <a:t>Guidance was </a:t>
            </a:r>
            <a:r>
              <a:rPr lang="en-GB" dirty="0" smtClean="0"/>
              <a:t>adequate, but…;</a:t>
            </a:r>
            <a:endParaRPr lang="en-GB" dirty="0"/>
          </a:p>
          <a:p>
            <a:pPr>
              <a:buFont typeface="Wingdings" panose="05000000000000000000" pitchFamily="2" charset="2"/>
              <a:buChar char="v"/>
            </a:pPr>
            <a:r>
              <a:rPr lang="en-GB" dirty="0"/>
              <a:t>P</a:t>
            </a:r>
            <a:r>
              <a:rPr lang="en-GB" dirty="0" smtClean="0"/>
              <a:t>itfalls </a:t>
            </a:r>
            <a:r>
              <a:rPr lang="en-GB" dirty="0"/>
              <a:t>and </a:t>
            </a:r>
            <a:r>
              <a:rPr lang="en-GB" dirty="0" smtClean="0"/>
              <a:t>Ethical </a:t>
            </a:r>
            <a:r>
              <a:rPr lang="en-GB" dirty="0"/>
              <a:t>D</a:t>
            </a:r>
            <a:r>
              <a:rPr lang="en-GB" dirty="0" smtClean="0"/>
              <a:t>ilemmas </a:t>
            </a:r>
            <a:r>
              <a:rPr lang="en-GB" dirty="0" smtClean="0"/>
              <a:t>(but </a:t>
            </a:r>
            <a:r>
              <a:rPr lang="en-GB" dirty="0"/>
              <a:t>some comments </a:t>
            </a:r>
            <a:r>
              <a:rPr lang="en-GB" dirty="0" smtClean="0"/>
              <a:t>might underplay </a:t>
            </a:r>
            <a:r>
              <a:rPr lang="en-GB" dirty="0" smtClean="0"/>
              <a:t>the </a:t>
            </a:r>
            <a:r>
              <a:rPr lang="en-GB" dirty="0" smtClean="0"/>
              <a:t>challenges)-</a:t>
            </a:r>
            <a:endParaRPr lang="en-GB" dirty="0"/>
          </a:p>
          <a:p>
            <a:pPr marL="800100" lvl="2" indent="0">
              <a:buNone/>
            </a:pPr>
            <a:r>
              <a:rPr lang="en-GB" sz="3000" i="1" dirty="0">
                <a:solidFill>
                  <a:srgbClr val="FF0000"/>
                </a:solidFill>
                <a:latin typeface="Comic Sans MS" panose="030F0702030302020204" pitchFamily="66" charset="0"/>
              </a:rPr>
              <a:t>As long as you use social media appropriately there shouldn't be a problem.</a:t>
            </a:r>
            <a:r>
              <a:rPr lang="en-GB" i="1" dirty="0">
                <a:solidFill>
                  <a:srgbClr val="FF0000"/>
                </a:solidFill>
                <a:latin typeface="Comic Sans MS" panose="030F0702030302020204" pitchFamily="66" charset="0"/>
              </a:rPr>
              <a:t>  </a:t>
            </a:r>
            <a:r>
              <a:rPr lang="en-GB" i="1" dirty="0">
                <a:latin typeface="Comic Sans MS" panose="030F0702030302020204" pitchFamily="66" charset="0"/>
              </a:rPr>
              <a:t> </a:t>
            </a:r>
            <a:r>
              <a:rPr lang="en-GB" dirty="0"/>
              <a:t>P</a:t>
            </a:r>
            <a:r>
              <a:rPr lang="en-GB" dirty="0" smtClean="0"/>
              <a:t>articipant 5 (Questionnaire</a:t>
            </a:r>
            <a:r>
              <a:rPr lang="en-GB" dirty="0" smtClean="0"/>
              <a:t>). </a:t>
            </a:r>
            <a:endParaRPr lang="en-GB" dirty="0"/>
          </a:p>
          <a:p>
            <a:endParaRPr lang="en-GB" dirty="0"/>
          </a:p>
        </p:txBody>
      </p:sp>
    </p:spTree>
    <p:extLst>
      <p:ext uri="{BB962C8B-B14F-4D97-AF65-F5344CB8AC3E}">
        <p14:creationId xmlns:p14="http://schemas.microsoft.com/office/powerpoint/2010/main" val="2920240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Focus Group </a:t>
            </a:r>
            <a:r>
              <a:rPr lang="en-GB" dirty="0" smtClean="0"/>
              <a:t>Findings (N=6)</a:t>
            </a:r>
            <a:endParaRPr lang="en-GB"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GB" dirty="0"/>
              <a:t>Social Media use and </a:t>
            </a:r>
            <a:r>
              <a:rPr lang="en-GB" b="1" dirty="0" smtClean="0">
                <a:solidFill>
                  <a:srgbClr val="FF0000"/>
                </a:solidFill>
              </a:rPr>
              <a:t>Settings</a:t>
            </a:r>
            <a:r>
              <a:rPr lang="en-GB" b="1" dirty="0" smtClean="0"/>
              <a:t>;</a:t>
            </a:r>
            <a:endParaRPr lang="en-GB" b="1" dirty="0"/>
          </a:p>
          <a:p>
            <a:pPr lvl="0">
              <a:buFont typeface="Wingdings" panose="05000000000000000000" pitchFamily="2" charset="2"/>
              <a:buChar char="v"/>
            </a:pPr>
            <a:r>
              <a:rPr lang="en-GB" dirty="0" smtClean="0"/>
              <a:t>Social </a:t>
            </a:r>
            <a:r>
              <a:rPr lang="en-GB" dirty="0"/>
              <a:t>Media and categories of learning </a:t>
            </a:r>
            <a:r>
              <a:rPr lang="en-GB" dirty="0" smtClean="0"/>
              <a:t>development;</a:t>
            </a:r>
            <a:endParaRPr lang="en-GB" dirty="0"/>
          </a:p>
          <a:p>
            <a:pPr lvl="0">
              <a:buFont typeface="Wingdings" panose="05000000000000000000" pitchFamily="2" charset="2"/>
              <a:buChar char="v"/>
            </a:pPr>
            <a:r>
              <a:rPr lang="en-GB" dirty="0"/>
              <a:t>Categories of social media </a:t>
            </a:r>
            <a:r>
              <a:rPr lang="en-GB" dirty="0" smtClean="0"/>
              <a:t>experience; </a:t>
            </a:r>
            <a:endParaRPr lang="en-GB" dirty="0"/>
          </a:p>
          <a:p>
            <a:pPr lvl="0">
              <a:buFont typeface="Wingdings" panose="05000000000000000000" pitchFamily="2" charset="2"/>
              <a:buChar char="v"/>
            </a:pPr>
            <a:r>
              <a:rPr lang="en-GB" dirty="0" smtClean="0">
                <a:solidFill>
                  <a:srgbClr val="FF0000"/>
                </a:solidFill>
              </a:rPr>
              <a:t>Personal/Professional Identities </a:t>
            </a:r>
            <a:r>
              <a:rPr lang="en-GB" dirty="0">
                <a:solidFill>
                  <a:srgbClr val="FF0000"/>
                </a:solidFill>
              </a:rPr>
              <a:t>and relationships with </a:t>
            </a:r>
            <a:r>
              <a:rPr lang="en-GB" dirty="0" smtClean="0">
                <a:solidFill>
                  <a:srgbClr val="FF0000"/>
                </a:solidFill>
              </a:rPr>
              <a:t>others;</a:t>
            </a:r>
            <a:endParaRPr lang="en-GB" dirty="0">
              <a:solidFill>
                <a:srgbClr val="FF0000"/>
              </a:solidFill>
            </a:endParaRPr>
          </a:p>
          <a:p>
            <a:pPr lvl="0">
              <a:buFont typeface="Wingdings" panose="05000000000000000000" pitchFamily="2" charset="2"/>
              <a:buChar char="v"/>
            </a:pPr>
            <a:r>
              <a:rPr lang="en-GB" dirty="0" smtClean="0">
                <a:solidFill>
                  <a:srgbClr val="FF0000"/>
                </a:solidFill>
              </a:rPr>
              <a:t>The </a:t>
            </a:r>
            <a:r>
              <a:rPr lang="en-GB" dirty="0" smtClean="0">
                <a:solidFill>
                  <a:srgbClr val="FF0000"/>
                </a:solidFill>
              </a:rPr>
              <a:t>Development (pre training), </a:t>
            </a:r>
            <a:r>
              <a:rPr lang="en-GB" dirty="0" smtClean="0">
                <a:solidFill>
                  <a:srgbClr val="FF0000"/>
                </a:solidFill>
              </a:rPr>
              <a:t>and current </a:t>
            </a:r>
            <a:r>
              <a:rPr lang="en-GB" dirty="0" smtClean="0">
                <a:solidFill>
                  <a:srgbClr val="FF0000"/>
                </a:solidFill>
              </a:rPr>
              <a:t>Curation/Consolidation </a:t>
            </a:r>
            <a:r>
              <a:rPr lang="en-GB" dirty="0" smtClean="0">
                <a:solidFill>
                  <a:srgbClr val="FF0000"/>
                </a:solidFill>
              </a:rPr>
              <a:t>of Professional </a:t>
            </a:r>
            <a:r>
              <a:rPr lang="en-GB" dirty="0" smtClean="0">
                <a:solidFill>
                  <a:srgbClr val="FF0000"/>
                </a:solidFill>
              </a:rPr>
              <a:t>Identity.</a:t>
            </a:r>
            <a:endParaRPr lang="en-GB" dirty="0">
              <a:solidFill>
                <a:srgbClr val="FF0000"/>
              </a:solidFill>
            </a:endParaRPr>
          </a:p>
          <a:p>
            <a:pPr marL="0" indent="0">
              <a:buNone/>
            </a:pPr>
            <a:endParaRPr lang="en-GB" dirty="0"/>
          </a:p>
        </p:txBody>
      </p:sp>
    </p:spTree>
    <p:extLst>
      <p:ext uri="{BB962C8B-B14F-4D97-AF65-F5344CB8AC3E}">
        <p14:creationId xmlns:p14="http://schemas.microsoft.com/office/powerpoint/2010/main" val="3288320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0290"/>
            <a:ext cx="8229600" cy="1417638"/>
          </a:xfrm>
        </p:spPr>
        <p:txBody>
          <a:bodyPr>
            <a:noAutofit/>
          </a:bodyPr>
          <a:lstStyle/>
          <a:p>
            <a:pPr lvl="0"/>
            <a:r>
              <a:rPr lang="en-GB" sz="3200" b="1" dirty="0">
                <a:latin typeface="+mn-lt"/>
              </a:rPr>
              <a:t>The Development and </a:t>
            </a:r>
            <a:r>
              <a:rPr lang="en-GB" sz="3200" b="1" dirty="0" smtClean="0">
                <a:latin typeface="+mn-lt"/>
              </a:rPr>
              <a:t>Consolidation of </a:t>
            </a:r>
            <a:r>
              <a:rPr lang="en-GB" sz="3200" b="1" dirty="0">
                <a:latin typeface="+mn-lt"/>
              </a:rPr>
              <a:t>Professional Identity</a:t>
            </a:r>
            <a:r>
              <a:rPr lang="en-GB" sz="3200" b="1" dirty="0">
                <a:solidFill>
                  <a:srgbClr val="FF0000"/>
                </a:solidFill>
                <a:latin typeface="+mn-lt"/>
              </a:rPr>
              <a:t/>
            </a:r>
            <a:br>
              <a:rPr lang="en-GB" sz="3200" b="1" dirty="0">
                <a:solidFill>
                  <a:srgbClr val="FF0000"/>
                </a:solidFill>
                <a:latin typeface="+mn-lt"/>
              </a:rPr>
            </a:br>
            <a:r>
              <a:rPr lang="en-GB" sz="3200" b="1" dirty="0" smtClean="0">
                <a:latin typeface="+mn-lt"/>
              </a:rPr>
              <a:t>Findings- Detail </a:t>
            </a:r>
            <a:endParaRPr lang="en-GB" sz="3200" b="1" dirty="0">
              <a:latin typeface="+mn-lt"/>
            </a:endParaRPr>
          </a:p>
        </p:txBody>
      </p:sp>
      <p:sp>
        <p:nvSpPr>
          <p:cNvPr id="3" name="Content Placeholder 2"/>
          <p:cNvSpPr>
            <a:spLocks noGrp="1"/>
          </p:cNvSpPr>
          <p:nvPr>
            <p:ph idx="1"/>
          </p:nvPr>
        </p:nvSpPr>
        <p:spPr>
          <a:xfrm>
            <a:off x="179512" y="1600200"/>
            <a:ext cx="8784976" cy="5069160"/>
          </a:xfrm>
        </p:spPr>
        <p:txBody>
          <a:bodyPr>
            <a:normAutofit/>
          </a:bodyPr>
          <a:lstStyle/>
          <a:p>
            <a:pPr lvl="1">
              <a:buFont typeface="Wingdings" panose="05000000000000000000" pitchFamily="2" charset="2"/>
              <a:buChar char="v"/>
            </a:pPr>
            <a:endParaRPr lang="en-GB" sz="3600" dirty="0" smtClean="0"/>
          </a:p>
          <a:p>
            <a:pPr lvl="1">
              <a:buFont typeface="Wingdings" panose="05000000000000000000" pitchFamily="2" charset="2"/>
              <a:buChar char="v"/>
            </a:pPr>
            <a:r>
              <a:rPr lang="en-GB" sz="3600" dirty="0" smtClean="0"/>
              <a:t>Ethical judgements;</a:t>
            </a:r>
          </a:p>
          <a:p>
            <a:pPr marL="402336" lvl="1" indent="0">
              <a:buNone/>
            </a:pPr>
            <a:endParaRPr lang="en-GB" sz="3600" dirty="0" smtClean="0"/>
          </a:p>
          <a:p>
            <a:pPr lvl="1">
              <a:buFont typeface="Wingdings" panose="05000000000000000000" pitchFamily="2" charset="2"/>
              <a:buChar char="v"/>
            </a:pPr>
            <a:r>
              <a:rPr lang="en-GB" sz="3600" dirty="0" smtClean="0"/>
              <a:t>Two </a:t>
            </a:r>
            <a:r>
              <a:rPr lang="en-GB" sz="3600" dirty="0" smtClean="0"/>
              <a:t>hats/One Head </a:t>
            </a:r>
            <a:r>
              <a:rPr lang="en-GB" sz="3600" dirty="0" smtClean="0"/>
              <a:t>dilemma</a:t>
            </a:r>
            <a:r>
              <a:rPr lang="en-GB" sz="3600" dirty="0"/>
              <a:t>;</a:t>
            </a:r>
            <a:endParaRPr lang="en-GB" sz="3600" dirty="0" smtClean="0"/>
          </a:p>
          <a:p>
            <a:pPr marL="402336" lvl="1" indent="0">
              <a:buNone/>
            </a:pPr>
            <a:endParaRPr lang="en-GB" sz="3600" b="1" u="sng" dirty="0" smtClean="0">
              <a:solidFill>
                <a:srgbClr val="FF0000"/>
              </a:solidFill>
            </a:endParaRPr>
          </a:p>
          <a:p>
            <a:pPr lvl="1">
              <a:buFont typeface="Wingdings" panose="05000000000000000000" pitchFamily="2" charset="2"/>
              <a:buChar char="v"/>
            </a:pPr>
            <a:r>
              <a:rPr lang="en-GB" sz="3600" dirty="0" smtClean="0"/>
              <a:t>Reflection, </a:t>
            </a:r>
            <a:r>
              <a:rPr lang="en-GB" sz="3600" dirty="0" err="1" smtClean="0"/>
              <a:t>Relexivity</a:t>
            </a:r>
            <a:r>
              <a:rPr lang="en-GB" sz="3600" dirty="0" smtClean="0"/>
              <a:t>, and Negotiating a </a:t>
            </a:r>
            <a:r>
              <a:rPr lang="en-GB" sz="3600" dirty="0"/>
              <a:t>new </a:t>
            </a:r>
            <a:r>
              <a:rPr lang="en-GB" sz="3600" dirty="0" smtClean="0"/>
              <a:t>`</a:t>
            </a:r>
            <a:r>
              <a:rPr lang="en-GB" sz="3600" dirty="0" smtClean="0"/>
              <a:t>E` Professional </a:t>
            </a:r>
            <a:r>
              <a:rPr lang="en-GB" sz="3600" dirty="0" smtClean="0"/>
              <a:t>identity</a:t>
            </a:r>
            <a:r>
              <a:rPr lang="en-GB" sz="3600" dirty="0"/>
              <a:t>.</a:t>
            </a:r>
            <a:r>
              <a:rPr lang="en-GB" sz="3600" dirty="0" smtClean="0"/>
              <a:t> </a:t>
            </a:r>
            <a:endParaRPr lang="en-GB" sz="3600" dirty="0"/>
          </a:p>
        </p:txBody>
      </p:sp>
    </p:spTree>
    <p:extLst>
      <p:ext uri="{BB962C8B-B14F-4D97-AF65-F5344CB8AC3E}">
        <p14:creationId xmlns:p14="http://schemas.microsoft.com/office/powerpoint/2010/main" val="266217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pPr lvl="1" algn="ctr" rtl="0">
              <a:spcBef>
                <a:spcPct val="0"/>
              </a:spcBef>
            </a:pPr>
            <a:r>
              <a:rPr lang="en-GB" sz="3100" b="1" dirty="0" smtClean="0">
                <a:latin typeface="Arial Black" panose="020B0A04020102020204" pitchFamily="34" charset="0"/>
              </a:rPr>
              <a:t>Ethics and Judgements in pre training work experiences: </a:t>
            </a:r>
            <a:br>
              <a:rPr lang="en-GB" sz="3100" b="1" dirty="0" smtClean="0">
                <a:latin typeface="Arial Black" panose="020B0A04020102020204" pitchFamily="34" charset="0"/>
              </a:rPr>
            </a:br>
            <a:endParaRPr lang="en-GB" dirty="0"/>
          </a:p>
        </p:txBody>
      </p:sp>
      <p:sp>
        <p:nvSpPr>
          <p:cNvPr id="3" name="Content Placeholder 2"/>
          <p:cNvSpPr>
            <a:spLocks noGrp="1"/>
          </p:cNvSpPr>
          <p:nvPr>
            <p:ph idx="1"/>
          </p:nvPr>
        </p:nvSpPr>
        <p:spPr/>
        <p:txBody>
          <a:bodyPr>
            <a:normAutofit/>
          </a:bodyPr>
          <a:lstStyle/>
          <a:p>
            <a:pPr marL="457200" lvl="1" indent="0">
              <a:buNone/>
            </a:pPr>
            <a:r>
              <a:rPr lang="en-GB" i="1" dirty="0" smtClean="0">
                <a:latin typeface="Comic Sans MS" panose="030F0702030302020204" pitchFamily="66" charset="0"/>
              </a:rPr>
              <a:t>…</a:t>
            </a:r>
            <a:r>
              <a:rPr lang="en-GB" sz="3600" i="1" dirty="0" smtClean="0">
                <a:solidFill>
                  <a:srgbClr val="002060"/>
                </a:solidFill>
                <a:latin typeface="Comic Sans MS" panose="030F0702030302020204" pitchFamily="66" charset="0"/>
              </a:rPr>
              <a:t>he </a:t>
            </a:r>
            <a:r>
              <a:rPr lang="en-GB" sz="3600" i="1" dirty="0">
                <a:solidFill>
                  <a:srgbClr val="002060"/>
                </a:solidFill>
                <a:latin typeface="Comic Sans MS" panose="030F0702030302020204" pitchFamily="66" charset="0"/>
              </a:rPr>
              <a:t>kept messaging me and messaging me . It was </a:t>
            </a:r>
            <a:r>
              <a:rPr lang="en-GB" sz="3600" i="1" dirty="0" smtClean="0">
                <a:solidFill>
                  <a:srgbClr val="002060"/>
                </a:solidFill>
                <a:latin typeface="Comic Sans MS" panose="030F0702030302020204" pitchFamily="66" charset="0"/>
              </a:rPr>
              <a:t>only,  </a:t>
            </a:r>
            <a:r>
              <a:rPr lang="en-GB" sz="3600" i="1" dirty="0">
                <a:solidFill>
                  <a:srgbClr val="002060"/>
                </a:solidFill>
                <a:latin typeface="Comic Sans MS" panose="030F0702030302020204" pitchFamily="66" charset="0"/>
              </a:rPr>
              <a:t>`hi how you doing, are you </a:t>
            </a:r>
            <a:r>
              <a:rPr lang="en-GB" sz="3600" i="1" dirty="0" smtClean="0">
                <a:solidFill>
                  <a:srgbClr val="002060"/>
                </a:solidFill>
                <a:latin typeface="Comic Sans MS" panose="030F0702030302020204" pitchFamily="66" charset="0"/>
              </a:rPr>
              <a:t>alright` </a:t>
            </a:r>
            <a:r>
              <a:rPr lang="en-GB" sz="3600" i="1" dirty="0">
                <a:solidFill>
                  <a:srgbClr val="002060"/>
                </a:solidFill>
                <a:latin typeface="Comic Sans MS" panose="030F0702030302020204" pitchFamily="66" charset="0"/>
              </a:rPr>
              <a:t>, </a:t>
            </a:r>
            <a:r>
              <a:rPr lang="en-GB" sz="3600" i="1" dirty="0" smtClean="0">
                <a:solidFill>
                  <a:srgbClr val="002060"/>
                </a:solidFill>
                <a:latin typeface="Comic Sans MS" panose="030F0702030302020204" pitchFamily="66" charset="0"/>
              </a:rPr>
              <a:t>….eventually </a:t>
            </a:r>
            <a:r>
              <a:rPr lang="en-GB" sz="3600" i="1" dirty="0">
                <a:solidFill>
                  <a:srgbClr val="002060"/>
                </a:solidFill>
                <a:latin typeface="Comic Sans MS" panose="030F0702030302020204" pitchFamily="66" charset="0"/>
              </a:rPr>
              <a:t>I just messaged him back and I said </a:t>
            </a:r>
            <a:r>
              <a:rPr lang="en-GB" sz="3600" i="1" dirty="0" smtClean="0">
                <a:solidFill>
                  <a:srgbClr val="002060"/>
                </a:solidFill>
                <a:latin typeface="Comic Sans MS" panose="030F0702030302020204" pitchFamily="66" charset="0"/>
              </a:rPr>
              <a:t>,`Look!  I </a:t>
            </a:r>
            <a:r>
              <a:rPr lang="en-GB" sz="3600" i="1" dirty="0">
                <a:solidFill>
                  <a:srgbClr val="002060"/>
                </a:solidFill>
                <a:latin typeface="Comic Sans MS" panose="030F0702030302020204" pitchFamily="66" charset="0"/>
              </a:rPr>
              <a:t>can’t talk to you anymore, it’s not </a:t>
            </a:r>
            <a:r>
              <a:rPr lang="en-GB" sz="3600" i="1" dirty="0" smtClean="0">
                <a:solidFill>
                  <a:srgbClr val="002060"/>
                </a:solidFill>
                <a:latin typeface="Comic Sans MS" panose="030F0702030302020204" pitchFamily="66" charset="0"/>
              </a:rPr>
              <a:t>professional.   </a:t>
            </a:r>
            <a:endParaRPr lang="en-GB" sz="3600" i="1" dirty="0">
              <a:solidFill>
                <a:srgbClr val="002060"/>
              </a:solidFill>
              <a:latin typeface="Comic Sans MS" panose="030F0702030302020204" pitchFamily="66" charset="0"/>
            </a:endParaRPr>
          </a:p>
          <a:p>
            <a:pPr marL="457200" lvl="1" indent="0">
              <a:buNone/>
            </a:pPr>
            <a:r>
              <a:rPr lang="en-GB" i="1" dirty="0" smtClean="0">
                <a:latin typeface="Comic Sans MS" panose="030F0702030302020204" pitchFamily="66" charset="0"/>
              </a:rPr>
              <a:t>                                </a:t>
            </a:r>
            <a:r>
              <a:rPr lang="en-GB" sz="1800" dirty="0" smtClean="0">
                <a:latin typeface="Comic Sans MS" panose="030F0702030302020204" pitchFamily="66" charset="0"/>
              </a:rPr>
              <a:t>Participant  </a:t>
            </a:r>
            <a:r>
              <a:rPr lang="en-GB" sz="1800" dirty="0" smtClean="0">
                <a:latin typeface="Comic Sans MS" panose="030F0702030302020204" pitchFamily="66" charset="0"/>
              </a:rPr>
              <a:t>6 (FG=Focus group)</a:t>
            </a:r>
            <a:endParaRPr lang="en-GB" sz="1800" dirty="0">
              <a:latin typeface="Comic Sans MS" panose="030F0702030302020204" pitchFamily="66" charset="0"/>
            </a:endParaRPr>
          </a:p>
        </p:txBody>
      </p:sp>
    </p:spTree>
    <p:extLst>
      <p:ext uri="{BB962C8B-B14F-4D97-AF65-F5344CB8AC3E}">
        <p14:creationId xmlns:p14="http://schemas.microsoft.com/office/powerpoint/2010/main" val="836647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Construction and Portrayal of Professional Identity</a:t>
            </a:r>
            <a:endParaRPr lang="en-GB" dirty="0"/>
          </a:p>
        </p:txBody>
      </p:sp>
      <p:sp>
        <p:nvSpPr>
          <p:cNvPr id="3" name="Content Placeholder 2"/>
          <p:cNvSpPr>
            <a:spLocks noGrp="1"/>
          </p:cNvSpPr>
          <p:nvPr>
            <p:ph idx="1"/>
          </p:nvPr>
        </p:nvSpPr>
        <p:spPr/>
        <p:txBody>
          <a:bodyPr>
            <a:normAutofit fontScale="47500" lnSpcReduction="20000"/>
          </a:bodyPr>
          <a:lstStyle/>
          <a:p>
            <a:endParaRPr lang="en-GB" i="1" dirty="0">
              <a:latin typeface="Comic Sans MS" panose="030F0702030302020204" pitchFamily="66" charset="0"/>
            </a:endParaRPr>
          </a:p>
          <a:p>
            <a:pPr marL="0" indent="0">
              <a:buNone/>
            </a:pPr>
            <a:r>
              <a:rPr lang="en-GB" sz="5100" i="1" dirty="0" smtClean="0">
                <a:solidFill>
                  <a:srgbClr val="00B050"/>
                </a:solidFill>
                <a:latin typeface="Comic Sans MS" panose="030F0702030302020204" pitchFamily="66" charset="0"/>
              </a:rPr>
              <a:t>On </a:t>
            </a:r>
            <a:r>
              <a:rPr lang="en-GB" sz="5100" i="1" dirty="0">
                <a:solidFill>
                  <a:srgbClr val="00B050"/>
                </a:solidFill>
                <a:latin typeface="Comic Sans MS" panose="030F0702030302020204" pitchFamily="66" charset="0"/>
              </a:rPr>
              <a:t>Twitter, following people and finding out what they are doing and what is happening in the world </a:t>
            </a:r>
            <a:r>
              <a:rPr lang="en-GB" sz="5100" i="1" dirty="0" err="1" smtClean="0">
                <a:solidFill>
                  <a:srgbClr val="00B050"/>
                </a:solidFill>
                <a:latin typeface="Comic Sans MS" panose="030F0702030302020204" pitchFamily="66" charset="0"/>
              </a:rPr>
              <a:t>em</a:t>
            </a:r>
            <a:r>
              <a:rPr lang="en-GB" sz="5100" i="1" dirty="0" smtClean="0">
                <a:solidFill>
                  <a:srgbClr val="00B050"/>
                </a:solidFill>
                <a:latin typeface="Comic Sans MS" panose="030F0702030302020204" pitchFamily="66" charset="0"/>
              </a:rPr>
              <a:t>…the </a:t>
            </a:r>
            <a:r>
              <a:rPr lang="en-GB" sz="5100" i="1" dirty="0">
                <a:solidFill>
                  <a:srgbClr val="00B050"/>
                </a:solidFill>
                <a:latin typeface="Comic Sans MS" panose="030F0702030302020204" pitchFamily="66" charset="0"/>
              </a:rPr>
              <a:t>horrors </a:t>
            </a:r>
            <a:r>
              <a:rPr lang="en-GB" sz="5100" i="1" dirty="0" err="1">
                <a:solidFill>
                  <a:srgbClr val="00B050"/>
                </a:solidFill>
                <a:latin typeface="Comic Sans MS" panose="030F0702030302020204" pitchFamily="66" charset="0"/>
              </a:rPr>
              <a:t>em</a:t>
            </a:r>
            <a:r>
              <a:rPr lang="en-GB" sz="5100" i="1" dirty="0">
                <a:solidFill>
                  <a:srgbClr val="00B050"/>
                </a:solidFill>
                <a:latin typeface="Comic Sans MS" panose="030F0702030302020204" pitchFamily="66" charset="0"/>
              </a:rPr>
              <a:t>, </a:t>
            </a:r>
            <a:r>
              <a:rPr lang="en-GB" sz="5100" i="1" dirty="0" smtClean="0">
                <a:solidFill>
                  <a:srgbClr val="00B050"/>
                </a:solidFill>
                <a:latin typeface="Comic Sans MS" panose="030F0702030302020204" pitchFamily="66" charset="0"/>
              </a:rPr>
              <a:t>homophobia</a:t>
            </a:r>
            <a:r>
              <a:rPr lang="en-GB" sz="5100" i="1" dirty="0">
                <a:solidFill>
                  <a:srgbClr val="00B050"/>
                </a:solidFill>
                <a:latin typeface="Comic Sans MS" panose="030F0702030302020204" pitchFamily="66" charset="0"/>
              </a:rPr>
              <a:t>.</a:t>
            </a:r>
            <a:r>
              <a:rPr lang="en-GB" sz="5100" i="1" dirty="0" smtClean="0">
                <a:solidFill>
                  <a:srgbClr val="00B050"/>
                </a:solidFill>
                <a:latin typeface="Comic Sans MS" panose="030F0702030302020204" pitchFamily="66" charset="0"/>
              </a:rPr>
              <a:t> </a:t>
            </a:r>
            <a:endParaRPr lang="en-GB" sz="5100" i="1" dirty="0" smtClean="0">
              <a:solidFill>
                <a:srgbClr val="00B050"/>
              </a:solidFill>
              <a:latin typeface="Comic Sans MS" panose="030F0702030302020204" pitchFamily="66" charset="0"/>
            </a:endParaRPr>
          </a:p>
          <a:p>
            <a:endParaRPr lang="en-GB" sz="5100" i="1" dirty="0">
              <a:solidFill>
                <a:srgbClr val="00B050"/>
              </a:solidFill>
              <a:latin typeface="Comic Sans MS" panose="030F0702030302020204" pitchFamily="66" charset="0"/>
            </a:endParaRPr>
          </a:p>
          <a:p>
            <a:pPr marL="0" indent="0">
              <a:buNone/>
            </a:pPr>
            <a:r>
              <a:rPr lang="en-GB" sz="5100" i="1" dirty="0" smtClean="0">
                <a:solidFill>
                  <a:srgbClr val="00B050"/>
                </a:solidFill>
                <a:latin typeface="Comic Sans MS" panose="030F0702030302020204" pitchFamily="66" charset="0"/>
              </a:rPr>
              <a:t>And </a:t>
            </a:r>
            <a:r>
              <a:rPr lang="en-GB" sz="5100" i="1" dirty="0">
                <a:solidFill>
                  <a:srgbClr val="00B050"/>
                </a:solidFill>
                <a:latin typeface="Comic Sans MS" panose="030F0702030302020204" pitchFamily="66" charset="0"/>
              </a:rPr>
              <a:t>then there’s Peter </a:t>
            </a:r>
            <a:r>
              <a:rPr lang="en-GB" sz="5100" i="1" dirty="0" err="1" smtClean="0">
                <a:solidFill>
                  <a:srgbClr val="00B050"/>
                </a:solidFill>
                <a:latin typeface="Comic Sans MS" panose="030F0702030302020204" pitchFamily="66" charset="0"/>
              </a:rPr>
              <a:t>Tatchell</a:t>
            </a:r>
            <a:r>
              <a:rPr lang="en-GB" sz="5100" i="1" dirty="0" smtClean="0">
                <a:solidFill>
                  <a:srgbClr val="00B050"/>
                </a:solidFill>
                <a:latin typeface="Comic Sans MS" panose="030F0702030302020204" pitchFamily="66" charset="0"/>
              </a:rPr>
              <a:t>.   </a:t>
            </a:r>
            <a:r>
              <a:rPr lang="en-GB" sz="5100" i="1" dirty="0">
                <a:solidFill>
                  <a:srgbClr val="00B050"/>
                </a:solidFill>
                <a:latin typeface="Comic Sans MS" panose="030F0702030302020204" pitchFamily="66" charset="0"/>
              </a:rPr>
              <a:t>I follow him because </a:t>
            </a:r>
            <a:r>
              <a:rPr lang="en-GB" sz="5100" i="1" u="sng" dirty="0" smtClean="0">
                <a:solidFill>
                  <a:srgbClr val="00B050"/>
                </a:solidFill>
                <a:latin typeface="Comic Sans MS" panose="030F0702030302020204" pitchFamily="66" charset="0"/>
              </a:rPr>
              <a:t>he </a:t>
            </a:r>
            <a:r>
              <a:rPr lang="en-GB" sz="5100" i="1" dirty="0">
                <a:solidFill>
                  <a:srgbClr val="00B050"/>
                </a:solidFill>
                <a:latin typeface="Comic Sans MS" panose="030F0702030302020204" pitchFamily="66" charset="0"/>
              </a:rPr>
              <a:t>(Owen Jones</a:t>
            </a:r>
            <a:r>
              <a:rPr lang="en-GB" sz="5100" i="1" dirty="0" smtClean="0">
                <a:solidFill>
                  <a:srgbClr val="00B050"/>
                </a:solidFill>
                <a:latin typeface="Comic Sans MS" panose="030F0702030302020204" pitchFamily="66" charset="0"/>
              </a:rPr>
              <a:t>) </a:t>
            </a:r>
            <a:r>
              <a:rPr lang="en-GB" sz="5100" i="1" dirty="0" smtClean="0">
                <a:solidFill>
                  <a:srgbClr val="00B050"/>
                </a:solidFill>
                <a:latin typeface="Comic Sans MS" panose="030F0702030302020204" pitchFamily="66" charset="0"/>
              </a:rPr>
              <a:t>does, and </a:t>
            </a:r>
            <a:r>
              <a:rPr lang="en-GB" sz="5100" i="1" dirty="0">
                <a:solidFill>
                  <a:srgbClr val="00B050"/>
                </a:solidFill>
                <a:latin typeface="Comic Sans MS" panose="030F0702030302020204" pitchFamily="66" charset="0"/>
              </a:rPr>
              <a:t>it does link to, </a:t>
            </a:r>
            <a:r>
              <a:rPr lang="en-GB" sz="5100" i="1" dirty="0" smtClean="0">
                <a:solidFill>
                  <a:srgbClr val="00B050"/>
                </a:solidFill>
                <a:latin typeface="Comic Sans MS" panose="030F0702030302020204" pitchFamily="66" charset="0"/>
              </a:rPr>
              <a:t>they’re </a:t>
            </a:r>
            <a:r>
              <a:rPr lang="en-GB" sz="5100" i="1" dirty="0">
                <a:solidFill>
                  <a:srgbClr val="00B050"/>
                </a:solidFill>
                <a:latin typeface="Comic Sans MS" panose="030F0702030302020204" pitchFamily="66" charset="0"/>
              </a:rPr>
              <a:t>all kind of interlinked to who </a:t>
            </a:r>
            <a:r>
              <a:rPr lang="en-GB" sz="5100" i="1" dirty="0" smtClean="0">
                <a:solidFill>
                  <a:srgbClr val="00B050"/>
                </a:solidFill>
                <a:latin typeface="Comic Sans MS" panose="030F0702030302020204" pitchFamily="66" charset="0"/>
              </a:rPr>
              <a:t>I am.   I </a:t>
            </a:r>
            <a:r>
              <a:rPr lang="en-GB" sz="5100" i="1" dirty="0">
                <a:solidFill>
                  <a:srgbClr val="00B050"/>
                </a:solidFill>
                <a:latin typeface="Comic Sans MS" panose="030F0702030302020204" pitchFamily="66" charset="0"/>
              </a:rPr>
              <a:t>am generalising, but if it’s interesting to me regarding my values and beliefs, then I imagine it’s got to be interesting to other people as well  for those  with similar values and beliefs in social work</a:t>
            </a:r>
            <a:r>
              <a:rPr lang="en-GB" sz="5100" i="1" dirty="0">
                <a:latin typeface="Comic Sans MS" panose="030F0702030302020204" pitchFamily="66" charset="0"/>
              </a:rPr>
              <a:t>.</a:t>
            </a:r>
          </a:p>
          <a:p>
            <a:pPr marL="0" indent="0">
              <a:buNone/>
            </a:pPr>
            <a:r>
              <a:rPr lang="en-GB" i="1" dirty="0" smtClean="0">
                <a:latin typeface="Comic Sans MS" panose="030F0702030302020204" pitchFamily="66" charset="0"/>
              </a:rPr>
              <a:t> </a:t>
            </a:r>
            <a:endParaRPr lang="en-GB" i="1" dirty="0">
              <a:latin typeface="Comic Sans MS" panose="030F0702030302020204" pitchFamily="66" charset="0"/>
            </a:endParaRPr>
          </a:p>
          <a:p>
            <a:pPr marL="0" indent="0">
              <a:buNone/>
            </a:pPr>
            <a:r>
              <a:rPr lang="en-GB" dirty="0" smtClean="0"/>
              <a:t>                                                              </a:t>
            </a:r>
            <a:r>
              <a:rPr lang="en-GB" sz="2900" dirty="0" smtClean="0"/>
              <a:t>Participant 3 (FG)</a:t>
            </a:r>
            <a:endParaRPr lang="en-GB" sz="2900" dirty="0"/>
          </a:p>
          <a:p>
            <a:endParaRPr lang="en-GB" dirty="0"/>
          </a:p>
        </p:txBody>
      </p:sp>
    </p:spTree>
    <p:extLst>
      <p:ext uri="{BB962C8B-B14F-4D97-AF65-F5344CB8AC3E}">
        <p14:creationId xmlns:p14="http://schemas.microsoft.com/office/powerpoint/2010/main" val="2663396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t>Dilemmas, restrictions and challenges of professional life</a:t>
            </a:r>
            <a:endParaRPr lang="en-GB" dirty="0"/>
          </a:p>
        </p:txBody>
      </p:sp>
      <p:sp>
        <p:nvSpPr>
          <p:cNvPr id="5" name="Content Placeholder 4"/>
          <p:cNvSpPr>
            <a:spLocks noGrp="1"/>
          </p:cNvSpPr>
          <p:nvPr>
            <p:ph sz="half" idx="1"/>
          </p:nvPr>
        </p:nvSpPr>
        <p:spPr>
          <a:xfrm>
            <a:off x="179512" y="1600200"/>
            <a:ext cx="4536504" cy="4997152"/>
          </a:xfrm>
        </p:spPr>
        <p:txBody>
          <a:bodyPr>
            <a:normAutofit fontScale="77500" lnSpcReduction="20000"/>
          </a:bodyPr>
          <a:lstStyle/>
          <a:p>
            <a:r>
              <a:rPr lang="en-GB" sz="3600" i="1" dirty="0" smtClean="0">
                <a:solidFill>
                  <a:srgbClr val="00B050"/>
                </a:solidFill>
                <a:latin typeface="Comic Sans MS" panose="030F0702030302020204" pitchFamily="66" charset="0"/>
                <a:cs typeface="Aparajita" panose="020B0604020202020204" pitchFamily="34" charset="0"/>
              </a:rPr>
              <a:t>I </a:t>
            </a:r>
            <a:r>
              <a:rPr lang="en-GB" sz="3600" i="1" dirty="0">
                <a:solidFill>
                  <a:srgbClr val="00B050"/>
                </a:solidFill>
                <a:latin typeface="Comic Sans MS" panose="030F0702030302020204" pitchFamily="66" charset="0"/>
                <a:cs typeface="Aparajita" panose="020B0604020202020204" pitchFamily="34" charset="0"/>
              </a:rPr>
              <a:t>just think that Facebook life and professionalism </a:t>
            </a:r>
            <a:r>
              <a:rPr lang="en-GB" sz="3600" i="1" dirty="0" smtClean="0">
                <a:solidFill>
                  <a:srgbClr val="00B050"/>
                </a:solidFill>
                <a:latin typeface="Comic Sans MS" panose="030F0702030302020204" pitchFamily="66" charset="0"/>
                <a:cs typeface="Aparajita" panose="020B0604020202020204" pitchFamily="34" charset="0"/>
              </a:rPr>
              <a:t>is </a:t>
            </a:r>
            <a:r>
              <a:rPr lang="en-GB" sz="3600" i="1" dirty="0">
                <a:solidFill>
                  <a:srgbClr val="00B050"/>
                </a:solidFill>
                <a:latin typeface="Comic Sans MS" panose="030F0702030302020204" pitchFamily="66" charset="0"/>
                <a:cs typeface="Aparajita" panose="020B0604020202020204" pitchFamily="34" charset="0"/>
              </a:rPr>
              <a:t>like you’ve  got two different hats </a:t>
            </a:r>
            <a:r>
              <a:rPr lang="en-GB" sz="3600" i="1" dirty="0" smtClean="0">
                <a:solidFill>
                  <a:srgbClr val="00B050"/>
                </a:solidFill>
                <a:latin typeface="Comic Sans MS" panose="030F0702030302020204" pitchFamily="66" charset="0"/>
                <a:cs typeface="Aparajita" panose="020B0604020202020204" pitchFamily="34" charset="0"/>
              </a:rPr>
              <a:t>on. </a:t>
            </a:r>
            <a:r>
              <a:rPr lang="en-GB" sz="3600" i="1" dirty="0">
                <a:solidFill>
                  <a:srgbClr val="00B050"/>
                </a:solidFill>
                <a:latin typeface="Comic Sans MS" panose="030F0702030302020204" pitchFamily="66" charset="0"/>
                <a:cs typeface="Aparajita" panose="020B0604020202020204" pitchFamily="34" charset="0"/>
              </a:rPr>
              <a:t>This is me party outfit and am having a good time letting my hair </a:t>
            </a:r>
            <a:r>
              <a:rPr lang="en-GB" sz="3600" i="1" dirty="0" smtClean="0">
                <a:solidFill>
                  <a:srgbClr val="00B050"/>
                </a:solidFill>
                <a:latin typeface="Comic Sans MS" panose="030F0702030302020204" pitchFamily="66" charset="0"/>
                <a:cs typeface="Aparajita" panose="020B0604020202020204" pitchFamily="34" charset="0"/>
              </a:rPr>
              <a:t>down, </a:t>
            </a:r>
            <a:r>
              <a:rPr lang="en-GB" sz="3600" i="1" dirty="0">
                <a:solidFill>
                  <a:srgbClr val="00B050"/>
                </a:solidFill>
                <a:latin typeface="Comic Sans MS" panose="030F0702030302020204" pitchFamily="66" charset="0"/>
                <a:cs typeface="Aparajita" panose="020B0604020202020204" pitchFamily="34" charset="0"/>
              </a:rPr>
              <a:t>and the other one is like, `I’m at work </a:t>
            </a:r>
            <a:r>
              <a:rPr lang="en-GB" sz="3600" i="1" dirty="0" smtClean="0">
                <a:solidFill>
                  <a:srgbClr val="00B050"/>
                </a:solidFill>
                <a:latin typeface="Comic Sans MS" panose="030F0702030302020204" pitchFamily="66" charset="0"/>
                <a:cs typeface="Aparajita" panose="020B0604020202020204" pitchFamily="34" charset="0"/>
              </a:rPr>
              <a:t>now, </a:t>
            </a:r>
            <a:r>
              <a:rPr lang="en-GB" sz="3600" i="1" dirty="0">
                <a:solidFill>
                  <a:srgbClr val="00B050"/>
                </a:solidFill>
                <a:latin typeface="Comic Sans MS" panose="030F0702030302020204" pitchFamily="66" charset="0"/>
                <a:cs typeface="Aparajita" panose="020B0604020202020204" pitchFamily="34" charset="0"/>
              </a:rPr>
              <a:t>behave</a:t>
            </a:r>
            <a:r>
              <a:rPr lang="en-GB" sz="3600" i="1" dirty="0" smtClean="0">
                <a:solidFill>
                  <a:srgbClr val="00B050"/>
                </a:solidFill>
                <a:latin typeface="Comic Sans MS" panose="030F0702030302020204" pitchFamily="66" charset="0"/>
                <a:cs typeface="Aparajita" panose="020B0604020202020204" pitchFamily="34" charset="0"/>
              </a:rPr>
              <a:t>`. </a:t>
            </a:r>
          </a:p>
          <a:p>
            <a:pPr marL="0" indent="0">
              <a:buNone/>
            </a:pPr>
            <a:r>
              <a:rPr lang="en-GB" sz="3600" dirty="0" smtClean="0"/>
              <a:t>                    </a:t>
            </a:r>
            <a:r>
              <a:rPr lang="en-GB" sz="2400" dirty="0" smtClean="0"/>
              <a:t>Participant 3 (FG)</a:t>
            </a:r>
            <a:endParaRPr lang="en-GB" sz="2400" dirty="0"/>
          </a:p>
        </p:txBody>
      </p:sp>
      <p:sp>
        <p:nvSpPr>
          <p:cNvPr id="6" name="Content Placeholder 5"/>
          <p:cNvSpPr>
            <a:spLocks noGrp="1"/>
          </p:cNvSpPr>
          <p:nvPr>
            <p:ph sz="half" idx="2"/>
          </p:nvPr>
        </p:nvSpPr>
        <p:spPr>
          <a:xfrm>
            <a:off x="4672927" y="1484784"/>
            <a:ext cx="4038600" cy="4525963"/>
          </a:xfrm>
        </p:spPr>
        <p:txBody>
          <a:bodyPr>
            <a:normAutofit fontScale="77500" lnSpcReduction="20000"/>
          </a:bodyPr>
          <a:lstStyle/>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8362" y="1484784"/>
            <a:ext cx="3898155" cy="40860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9679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GB" dirty="0" smtClean="0"/>
              <a:t>‘E’ Professional Identity- Creation  or Curation</a:t>
            </a:r>
            <a:endParaRPr lang="en-GB" dirty="0"/>
          </a:p>
        </p:txBody>
      </p:sp>
      <p:sp>
        <p:nvSpPr>
          <p:cNvPr id="7" name="Content Placeholder 6"/>
          <p:cNvSpPr>
            <a:spLocks noGrp="1"/>
          </p:cNvSpPr>
          <p:nvPr>
            <p:ph idx="1"/>
          </p:nvPr>
        </p:nvSpPr>
        <p:spPr>
          <a:xfrm>
            <a:off x="457200" y="1600200"/>
            <a:ext cx="8229600" cy="5257800"/>
          </a:xfrm>
        </p:spPr>
        <p:txBody>
          <a:bodyPr>
            <a:normAutofit/>
          </a:bodyPr>
          <a:lstStyle/>
          <a:p>
            <a:pPr>
              <a:buFont typeface="Wingdings" panose="05000000000000000000" pitchFamily="2" charset="2"/>
              <a:buChar char="v"/>
            </a:pPr>
            <a:r>
              <a:rPr lang="en-GB" dirty="0"/>
              <a:t>Establishing the grounds </a:t>
            </a:r>
            <a:r>
              <a:rPr lang="en-GB" dirty="0" smtClean="0"/>
              <a:t>in  negotiating  </a:t>
            </a:r>
            <a:r>
              <a:rPr lang="en-GB" dirty="0"/>
              <a:t>a professional identity </a:t>
            </a:r>
            <a:r>
              <a:rPr lang="en-GB" dirty="0" smtClean="0"/>
              <a:t>with friends </a:t>
            </a:r>
            <a:r>
              <a:rPr lang="en-GB" dirty="0"/>
              <a:t>and </a:t>
            </a:r>
            <a:r>
              <a:rPr lang="en-GB" dirty="0" smtClean="0"/>
              <a:t>family, </a:t>
            </a:r>
          </a:p>
          <a:p>
            <a:pPr>
              <a:buFont typeface="Wingdings" panose="05000000000000000000" pitchFamily="2" charset="2"/>
              <a:buChar char="v"/>
            </a:pPr>
            <a:r>
              <a:rPr lang="en-GB" dirty="0" smtClean="0"/>
              <a:t>the </a:t>
            </a:r>
            <a:r>
              <a:rPr lang="en-GB" dirty="0"/>
              <a:t>significance of </a:t>
            </a:r>
            <a:r>
              <a:rPr lang="en-GB" dirty="0" smtClean="0"/>
              <a:t>curating a professional identity from much broader social media experiences (</a:t>
            </a:r>
            <a:r>
              <a:rPr lang="en-GB" dirty="0" smtClean="0"/>
              <a:t>Pre-course/Parallel </a:t>
            </a:r>
            <a:r>
              <a:rPr lang="en-GB" dirty="0" smtClean="0"/>
              <a:t>Activities)</a:t>
            </a:r>
          </a:p>
          <a:p>
            <a:pPr>
              <a:buFont typeface="Wingdings" panose="05000000000000000000" pitchFamily="2" charset="2"/>
              <a:buChar char="v"/>
            </a:pPr>
            <a:r>
              <a:rPr lang="en-GB" dirty="0"/>
              <a:t>Managing </a:t>
            </a:r>
            <a:r>
              <a:rPr lang="en-GB" dirty="0" smtClean="0"/>
              <a:t>Conflicting demands- </a:t>
            </a:r>
            <a:r>
              <a:rPr lang="en-GB" dirty="0"/>
              <a:t>notions of clean breaks;  integrating new learning into practice;  </a:t>
            </a:r>
          </a:p>
          <a:p>
            <a:pPr>
              <a:buFont typeface="Wingdings" panose="05000000000000000000" pitchFamily="2" charset="2"/>
              <a:buChar char="v"/>
            </a:pPr>
            <a:r>
              <a:rPr lang="en-GB" dirty="0" smtClean="0"/>
              <a:t>Reflection on/for Action, </a:t>
            </a:r>
            <a:r>
              <a:rPr lang="en-GB" dirty="0"/>
              <a:t>and </a:t>
            </a:r>
            <a:r>
              <a:rPr lang="en-GB" dirty="0" smtClean="0"/>
              <a:t>Reflexivity.</a:t>
            </a:r>
            <a:endParaRPr lang="en-GB" dirty="0"/>
          </a:p>
          <a:p>
            <a:endParaRPr lang="en-GB" dirty="0"/>
          </a:p>
        </p:txBody>
      </p:sp>
    </p:spTree>
    <p:extLst>
      <p:ext uri="{BB962C8B-B14F-4D97-AF65-F5344CB8AC3E}">
        <p14:creationId xmlns:p14="http://schemas.microsoft.com/office/powerpoint/2010/main" val="2332279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784976" cy="7355860"/>
          </a:xfrm>
          <a:prstGeom prst="rect">
            <a:avLst/>
          </a:prstGeom>
        </p:spPr>
        <p:txBody>
          <a:bodyPr wrap="square">
            <a:spAutoFit/>
          </a:bodyPr>
          <a:lstStyle/>
          <a:p>
            <a:pPr marL="400050" lvl="1" indent="0">
              <a:buNone/>
            </a:pPr>
            <a:endParaRPr lang="en-GB" sz="2400" i="1" dirty="0" smtClean="0">
              <a:solidFill>
                <a:srgbClr val="92D050"/>
              </a:solidFill>
              <a:latin typeface="Comic Sans MS" panose="030F0702030302020204" pitchFamily="66" charset="0"/>
            </a:endParaRPr>
          </a:p>
          <a:p>
            <a:pPr marL="400050" lvl="1" indent="0">
              <a:buNone/>
            </a:pPr>
            <a:r>
              <a:rPr lang="en-GB" sz="2400" i="1" dirty="0" smtClean="0">
                <a:solidFill>
                  <a:srgbClr val="92D050"/>
                </a:solidFill>
                <a:latin typeface="Comic Sans MS" panose="030F0702030302020204" pitchFamily="66" charset="0"/>
              </a:rPr>
              <a:t>My </a:t>
            </a:r>
            <a:r>
              <a:rPr lang="en-GB" sz="2400" i="1" dirty="0">
                <a:solidFill>
                  <a:srgbClr val="92D050"/>
                </a:solidFill>
                <a:latin typeface="Comic Sans MS" panose="030F0702030302020204" pitchFamily="66" charset="0"/>
              </a:rPr>
              <a:t>Friend, he’s got mental health issues due to his </a:t>
            </a:r>
            <a:r>
              <a:rPr lang="en-GB" sz="2400" i="1" dirty="0" err="1">
                <a:solidFill>
                  <a:srgbClr val="92D050"/>
                </a:solidFill>
                <a:latin typeface="Comic Sans MS" panose="030F0702030302020204" pitchFamily="66" charset="0"/>
              </a:rPr>
              <a:t>em</a:t>
            </a:r>
            <a:r>
              <a:rPr lang="en-GB" sz="2400" i="1" dirty="0">
                <a:solidFill>
                  <a:srgbClr val="92D050"/>
                </a:solidFill>
                <a:latin typeface="Comic Sans MS" panose="030F0702030302020204" pitchFamily="66" charset="0"/>
              </a:rPr>
              <a:t>, tumour.  And I just think, I don’t want to get him off my Facebook page because he was a very, very good </a:t>
            </a:r>
            <a:r>
              <a:rPr lang="en-GB" sz="2400" i="1" dirty="0" smtClean="0">
                <a:solidFill>
                  <a:srgbClr val="92D050"/>
                </a:solidFill>
                <a:latin typeface="Comic Sans MS" panose="030F0702030302020204" pitchFamily="66" charset="0"/>
              </a:rPr>
              <a:t>friend. </a:t>
            </a:r>
            <a:r>
              <a:rPr lang="en-GB" sz="2400" i="1" dirty="0">
                <a:solidFill>
                  <a:srgbClr val="92D050"/>
                </a:solidFill>
                <a:latin typeface="Comic Sans MS" panose="030F0702030302020204" pitchFamily="66" charset="0"/>
              </a:rPr>
              <a:t>So do I unfriend him </a:t>
            </a:r>
            <a:r>
              <a:rPr lang="en-GB" sz="2400" i="1" dirty="0" smtClean="0">
                <a:solidFill>
                  <a:srgbClr val="92D050"/>
                </a:solidFill>
                <a:latin typeface="Comic Sans MS" panose="030F0702030302020204" pitchFamily="66" charset="0"/>
              </a:rPr>
              <a:t>because </a:t>
            </a:r>
            <a:r>
              <a:rPr lang="en-GB" sz="2400" i="1" dirty="0">
                <a:solidFill>
                  <a:srgbClr val="92D050"/>
                </a:solidFill>
                <a:latin typeface="Comic Sans MS" panose="030F0702030302020204" pitchFamily="66" charset="0"/>
              </a:rPr>
              <a:t>of his behaviour, or keep him because of his lack of </a:t>
            </a:r>
            <a:r>
              <a:rPr lang="en-GB" sz="2400" i="1" dirty="0" smtClean="0">
                <a:solidFill>
                  <a:srgbClr val="92D050"/>
                </a:solidFill>
                <a:latin typeface="Comic Sans MS" panose="030F0702030302020204" pitchFamily="66" charset="0"/>
              </a:rPr>
              <a:t>understanding. </a:t>
            </a:r>
            <a:r>
              <a:rPr lang="en-GB" sz="1600" i="1" dirty="0" smtClean="0">
                <a:latin typeface="Comic Sans MS" panose="030F0702030302020204" pitchFamily="66" charset="0"/>
              </a:rPr>
              <a:t>Participant 3</a:t>
            </a:r>
            <a:r>
              <a:rPr lang="en-GB" sz="1600" i="1" dirty="0" smtClean="0">
                <a:solidFill>
                  <a:srgbClr val="92D050"/>
                </a:solidFill>
                <a:latin typeface="Comic Sans MS" panose="030F0702030302020204" pitchFamily="66" charset="0"/>
              </a:rPr>
              <a:t>  </a:t>
            </a:r>
            <a:r>
              <a:rPr lang="en-GB" sz="1600" i="1" dirty="0" smtClean="0">
                <a:latin typeface="Comic Sans MS" panose="030F0702030302020204" pitchFamily="66" charset="0"/>
              </a:rPr>
              <a:t>(FG)  </a:t>
            </a:r>
            <a:r>
              <a:rPr lang="en-GB" sz="1600" i="1" dirty="0" smtClean="0">
                <a:solidFill>
                  <a:srgbClr val="92D050"/>
                </a:solidFill>
                <a:latin typeface="Comic Sans MS" panose="030F0702030302020204" pitchFamily="66" charset="0"/>
              </a:rPr>
              <a:t>                 </a:t>
            </a:r>
          </a:p>
          <a:p>
            <a:pPr marL="400050" lvl="1" indent="0">
              <a:buNone/>
            </a:pPr>
            <a:endParaRPr lang="en-GB" sz="2400" i="1" dirty="0" smtClean="0">
              <a:latin typeface="Comic Sans MS" panose="030F0702030302020204" pitchFamily="66" charset="0"/>
            </a:endParaRPr>
          </a:p>
          <a:p>
            <a:pPr marL="400050" lvl="1"/>
            <a:r>
              <a:rPr lang="en-GB" sz="2400" i="1" dirty="0">
                <a:solidFill>
                  <a:srgbClr val="FF0000"/>
                </a:solidFill>
                <a:latin typeface="Comic Sans MS" panose="030F0702030302020204" pitchFamily="66" charset="0"/>
              </a:rPr>
              <a:t>I have even unfollowed people who I think they would consider themselves as my friends and I have had to apologise to </a:t>
            </a:r>
            <a:r>
              <a:rPr lang="en-GB" sz="2400" i="1" dirty="0" smtClean="0">
                <a:solidFill>
                  <a:srgbClr val="FF0000"/>
                </a:solidFill>
                <a:latin typeface="Comic Sans MS" panose="030F0702030302020204" pitchFamily="66" charset="0"/>
              </a:rPr>
              <a:t>them </a:t>
            </a:r>
            <a:r>
              <a:rPr lang="en-GB" sz="2400" i="1" dirty="0">
                <a:solidFill>
                  <a:srgbClr val="FF0000"/>
                </a:solidFill>
                <a:latin typeface="Comic Sans MS" panose="030F0702030302020204" pitchFamily="66" charset="0"/>
              </a:rPr>
              <a:t>because I know what they are doing with their </a:t>
            </a:r>
            <a:r>
              <a:rPr lang="en-GB" sz="2400" i="1" dirty="0" smtClean="0">
                <a:solidFill>
                  <a:srgbClr val="FF0000"/>
                </a:solidFill>
                <a:latin typeface="Comic Sans MS" panose="030F0702030302020204" pitchFamily="66" charset="0"/>
              </a:rPr>
              <a:t>life.  </a:t>
            </a:r>
            <a:r>
              <a:rPr lang="en-GB" sz="1600" i="1" dirty="0" smtClean="0">
                <a:latin typeface="Comic Sans MS" panose="030F0702030302020204" pitchFamily="66" charset="0"/>
              </a:rPr>
              <a:t>Participant 4 (FG)</a:t>
            </a:r>
          </a:p>
          <a:p>
            <a:pPr marL="400050" lvl="1"/>
            <a:endParaRPr lang="en-GB" sz="2400" i="1" dirty="0" smtClean="0">
              <a:solidFill>
                <a:srgbClr val="0070C0"/>
              </a:solidFill>
              <a:latin typeface="Comic Sans MS" panose="030F0702030302020204" pitchFamily="66" charset="0"/>
            </a:endParaRPr>
          </a:p>
          <a:p>
            <a:pPr marL="400050" lvl="1"/>
            <a:r>
              <a:rPr lang="en-GB" sz="2400" i="1" dirty="0" smtClean="0">
                <a:solidFill>
                  <a:srgbClr val="0070C0"/>
                </a:solidFill>
                <a:latin typeface="Comic Sans MS" panose="030F0702030302020204" pitchFamily="66" charset="0"/>
              </a:rPr>
              <a:t>I </a:t>
            </a:r>
            <a:r>
              <a:rPr lang="en-GB" sz="2400" i="1" dirty="0">
                <a:solidFill>
                  <a:srgbClr val="0070C0"/>
                </a:solidFill>
                <a:latin typeface="Comic Sans MS" panose="030F0702030302020204" pitchFamily="66" charset="0"/>
              </a:rPr>
              <a:t>know he meant it as a joke, like, </a:t>
            </a:r>
            <a:r>
              <a:rPr lang="en-GB" sz="2400" i="1" dirty="0" smtClean="0">
                <a:solidFill>
                  <a:srgbClr val="0070C0"/>
                </a:solidFill>
                <a:latin typeface="Comic Sans MS" panose="030F0702030302020204" pitchFamily="66" charset="0"/>
              </a:rPr>
              <a:t>but you </a:t>
            </a:r>
            <a:r>
              <a:rPr lang="en-GB" sz="2400" i="1" dirty="0">
                <a:solidFill>
                  <a:srgbClr val="0070C0"/>
                </a:solidFill>
                <a:latin typeface="Comic Sans MS" panose="030F0702030302020204" pitchFamily="66" charset="0"/>
              </a:rPr>
              <a:t>can’t represent </a:t>
            </a:r>
            <a:r>
              <a:rPr lang="en-GB" sz="2400" i="1" dirty="0" smtClean="0">
                <a:solidFill>
                  <a:srgbClr val="0070C0"/>
                </a:solidFill>
                <a:latin typeface="Comic Sans MS" panose="030F0702030302020204" pitchFamily="66" charset="0"/>
              </a:rPr>
              <a:t>something like that when </a:t>
            </a:r>
            <a:r>
              <a:rPr lang="en-GB" sz="2400" i="1" dirty="0">
                <a:solidFill>
                  <a:srgbClr val="0070C0"/>
                </a:solidFill>
                <a:latin typeface="Comic Sans MS" panose="030F0702030302020204" pitchFamily="66" charset="0"/>
              </a:rPr>
              <a:t>you are putting it out in public.  I just like closed off all my access and made it a lot more private,   but…mm</a:t>
            </a:r>
            <a:r>
              <a:rPr lang="en-GB" sz="2400" i="1" dirty="0" smtClean="0">
                <a:solidFill>
                  <a:srgbClr val="0070C0"/>
                </a:solidFill>
                <a:latin typeface="Comic Sans MS" panose="030F0702030302020204" pitchFamily="66" charset="0"/>
              </a:rPr>
              <a:t>.</a:t>
            </a:r>
          </a:p>
          <a:p>
            <a:pPr marL="400050" lvl="1"/>
            <a:r>
              <a:rPr lang="en-GB" i="1" dirty="0" smtClean="0">
                <a:latin typeface="Comic Sans MS" panose="030F0702030302020204" pitchFamily="66" charset="0"/>
              </a:rPr>
              <a:t>                                                           </a:t>
            </a:r>
            <a:r>
              <a:rPr lang="en-GB" sz="1600" i="1" dirty="0" smtClean="0">
                <a:latin typeface="Comic Sans MS" panose="030F0702030302020204" pitchFamily="66" charset="0"/>
              </a:rPr>
              <a:t>Participant 2 (FG)</a:t>
            </a:r>
          </a:p>
          <a:p>
            <a:r>
              <a:rPr lang="en-GB" sz="1600" dirty="0" smtClean="0">
                <a:latin typeface="Comic Sans MS" panose="030F0702030302020204" pitchFamily="66" charset="0"/>
              </a:rPr>
              <a:t> </a:t>
            </a:r>
            <a:endParaRPr lang="en-GB" sz="1600" dirty="0"/>
          </a:p>
          <a:p>
            <a:r>
              <a:rPr lang="en-GB" dirty="0" smtClean="0"/>
              <a:t>                                       </a:t>
            </a:r>
            <a:endParaRPr lang="en-GB" i="1" dirty="0">
              <a:latin typeface="Comic Sans MS" panose="030F0702030302020204" pitchFamily="66" charset="0"/>
            </a:endParaRPr>
          </a:p>
          <a:p>
            <a:pPr marL="400050" lvl="1" indent="0">
              <a:buNone/>
            </a:pPr>
            <a:endParaRPr lang="en-GB" sz="2400" dirty="0"/>
          </a:p>
        </p:txBody>
      </p:sp>
    </p:spTree>
    <p:extLst>
      <p:ext uri="{BB962C8B-B14F-4D97-AF65-F5344CB8AC3E}">
        <p14:creationId xmlns:p14="http://schemas.microsoft.com/office/powerpoint/2010/main" val="2155044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Self-Portrayal- Demonstrating `E` professionalism</a:t>
            </a:r>
            <a:endParaRPr lang="en-GB" dirty="0"/>
          </a:p>
        </p:txBody>
      </p:sp>
      <p:sp>
        <p:nvSpPr>
          <p:cNvPr id="3" name="Content Placeholder 2"/>
          <p:cNvSpPr>
            <a:spLocks noGrp="1"/>
          </p:cNvSpPr>
          <p:nvPr>
            <p:ph idx="1"/>
          </p:nvPr>
        </p:nvSpPr>
        <p:spPr/>
        <p:txBody>
          <a:bodyPr>
            <a:normAutofit/>
          </a:bodyPr>
          <a:lstStyle/>
          <a:p>
            <a:pPr marL="0" indent="0">
              <a:buNone/>
            </a:pPr>
            <a:r>
              <a:rPr lang="en-GB" i="1" dirty="0" smtClean="0">
                <a:solidFill>
                  <a:srgbClr val="FF0000"/>
                </a:solidFill>
                <a:latin typeface="Comic Sans MS" panose="030F0702030302020204" pitchFamily="66" charset="0"/>
              </a:rPr>
              <a:t>Well, </a:t>
            </a:r>
            <a:r>
              <a:rPr lang="en-GB" i="1" dirty="0">
                <a:solidFill>
                  <a:srgbClr val="FF0000"/>
                </a:solidFill>
                <a:latin typeface="Comic Sans MS" panose="030F0702030302020204" pitchFamily="66" charset="0"/>
              </a:rPr>
              <a:t>I want to go into child protection, so I’ve got to make sure that I cover all bases. </a:t>
            </a:r>
            <a:r>
              <a:rPr lang="en-GB" i="1" dirty="0" smtClean="0">
                <a:solidFill>
                  <a:srgbClr val="FF0000"/>
                </a:solidFill>
                <a:latin typeface="Comic Sans MS" panose="030F0702030302020204" pitchFamily="66" charset="0"/>
              </a:rPr>
              <a:t>I </a:t>
            </a:r>
            <a:r>
              <a:rPr lang="en-GB" i="1" dirty="0">
                <a:solidFill>
                  <a:srgbClr val="FF0000"/>
                </a:solidFill>
                <a:latin typeface="Comic Sans MS" panose="030F0702030302020204" pitchFamily="66" charset="0"/>
              </a:rPr>
              <a:t>am also aware that I have got to be very careful, </a:t>
            </a:r>
            <a:r>
              <a:rPr lang="en-GB" i="1" dirty="0" smtClean="0">
                <a:solidFill>
                  <a:srgbClr val="FF0000"/>
                </a:solidFill>
                <a:latin typeface="Comic Sans MS" panose="030F0702030302020204" pitchFamily="66" charset="0"/>
              </a:rPr>
              <a:t>because </a:t>
            </a:r>
            <a:r>
              <a:rPr lang="en-GB" i="1" dirty="0">
                <a:solidFill>
                  <a:srgbClr val="FF0000"/>
                </a:solidFill>
                <a:latin typeface="Comic Sans MS" panose="030F0702030302020204" pitchFamily="66" charset="0"/>
              </a:rPr>
              <a:t>that’s how you  </a:t>
            </a:r>
            <a:r>
              <a:rPr lang="en-GB" i="1" dirty="0" smtClean="0">
                <a:solidFill>
                  <a:srgbClr val="FF0000"/>
                </a:solidFill>
                <a:latin typeface="Comic Sans MS" panose="030F0702030302020204" pitchFamily="66" charset="0"/>
              </a:rPr>
              <a:t>present your </a:t>
            </a:r>
            <a:r>
              <a:rPr lang="en-GB" i="1" dirty="0">
                <a:solidFill>
                  <a:srgbClr val="FF0000"/>
                </a:solidFill>
                <a:latin typeface="Comic Sans MS" panose="030F0702030302020204" pitchFamily="66" charset="0"/>
              </a:rPr>
              <a:t>social life.  </a:t>
            </a:r>
            <a:endParaRPr lang="en-GB" i="1" dirty="0" smtClean="0">
              <a:solidFill>
                <a:srgbClr val="FF0000"/>
              </a:solidFill>
              <a:latin typeface="Comic Sans MS" panose="030F0702030302020204" pitchFamily="66" charset="0"/>
            </a:endParaRPr>
          </a:p>
          <a:p>
            <a:pPr marL="0" indent="0">
              <a:buNone/>
            </a:pPr>
            <a:r>
              <a:rPr lang="en-GB" dirty="0" smtClean="0"/>
              <a:t>                                       </a:t>
            </a:r>
            <a:r>
              <a:rPr lang="en-GB" sz="1800" dirty="0" smtClean="0"/>
              <a:t>Participant 4 (FG)</a:t>
            </a:r>
            <a:endParaRPr lang="en-GB" sz="1800" dirty="0"/>
          </a:p>
        </p:txBody>
      </p:sp>
    </p:spTree>
    <p:extLst>
      <p:ext uri="{BB962C8B-B14F-4D97-AF65-F5344CB8AC3E}">
        <p14:creationId xmlns:p14="http://schemas.microsoft.com/office/powerpoint/2010/main" val="2779385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Reflection on Action- </a:t>
            </a:r>
            <a:r>
              <a:rPr lang="en-GB" dirty="0" smtClean="0"/>
              <a:t>Defensible  Decision-making</a:t>
            </a:r>
            <a:endParaRPr lang="en-GB" dirty="0"/>
          </a:p>
        </p:txBody>
      </p:sp>
      <p:sp>
        <p:nvSpPr>
          <p:cNvPr id="3" name="Content Placeholder 2"/>
          <p:cNvSpPr>
            <a:spLocks noGrp="1"/>
          </p:cNvSpPr>
          <p:nvPr>
            <p:ph idx="1"/>
          </p:nvPr>
        </p:nvSpPr>
        <p:spPr/>
        <p:txBody>
          <a:bodyPr>
            <a:normAutofit/>
          </a:bodyPr>
          <a:lstStyle/>
          <a:p>
            <a:pPr marL="0" indent="0">
              <a:buNone/>
            </a:pPr>
            <a:r>
              <a:rPr lang="en-GB" i="1" dirty="0">
                <a:solidFill>
                  <a:srgbClr val="002060"/>
                </a:solidFill>
                <a:latin typeface="Comic Sans MS" panose="030F0702030302020204" pitchFamily="66" charset="0"/>
              </a:rPr>
              <a:t>I thought to myself, </a:t>
            </a:r>
            <a:r>
              <a:rPr lang="en-GB" i="1" dirty="0" smtClean="0">
                <a:solidFill>
                  <a:srgbClr val="002060"/>
                </a:solidFill>
                <a:latin typeface="Comic Sans MS" panose="030F0702030302020204" pitchFamily="66" charset="0"/>
              </a:rPr>
              <a:t>`is </a:t>
            </a:r>
            <a:r>
              <a:rPr lang="en-GB" i="1" dirty="0">
                <a:solidFill>
                  <a:srgbClr val="002060"/>
                </a:solidFill>
                <a:latin typeface="Comic Sans MS" panose="030F0702030302020204" pitchFamily="66" charset="0"/>
              </a:rPr>
              <a:t>it the right thing to </a:t>
            </a:r>
            <a:r>
              <a:rPr lang="en-GB" i="1" dirty="0" smtClean="0">
                <a:solidFill>
                  <a:srgbClr val="002060"/>
                </a:solidFill>
                <a:latin typeface="Comic Sans MS" panose="030F0702030302020204" pitchFamily="66" charset="0"/>
              </a:rPr>
              <a:t>do?  </a:t>
            </a:r>
            <a:r>
              <a:rPr lang="en-GB" i="1" dirty="0" smtClean="0">
                <a:solidFill>
                  <a:srgbClr val="002060"/>
                </a:solidFill>
                <a:latin typeface="Comic Sans MS" panose="030F0702030302020204" pitchFamily="66" charset="0"/>
              </a:rPr>
              <a:t>B</a:t>
            </a:r>
            <a:r>
              <a:rPr lang="en-GB" i="1" dirty="0" smtClean="0">
                <a:solidFill>
                  <a:srgbClr val="002060"/>
                </a:solidFill>
                <a:latin typeface="Comic Sans MS" panose="030F0702030302020204" pitchFamily="66" charset="0"/>
              </a:rPr>
              <a:t>ut </a:t>
            </a:r>
            <a:r>
              <a:rPr lang="en-GB" i="1" dirty="0">
                <a:solidFill>
                  <a:srgbClr val="002060"/>
                </a:solidFill>
                <a:latin typeface="Comic Sans MS" panose="030F0702030302020204" pitchFamily="66" charset="0"/>
              </a:rPr>
              <a:t>then I </a:t>
            </a:r>
            <a:r>
              <a:rPr lang="en-GB" i="1" dirty="0" smtClean="0">
                <a:solidFill>
                  <a:srgbClr val="002060"/>
                </a:solidFill>
                <a:latin typeface="Comic Sans MS" panose="030F0702030302020204" pitchFamily="66" charset="0"/>
              </a:rPr>
              <a:t>thought, `I </a:t>
            </a:r>
            <a:r>
              <a:rPr lang="en-GB" i="1" dirty="0">
                <a:solidFill>
                  <a:srgbClr val="002060"/>
                </a:solidFill>
                <a:latin typeface="Comic Sans MS" panose="030F0702030302020204" pitchFamily="66" charset="0"/>
              </a:rPr>
              <a:t>am not doing </a:t>
            </a:r>
            <a:r>
              <a:rPr lang="en-GB" i="1" dirty="0" smtClean="0">
                <a:solidFill>
                  <a:srgbClr val="002060"/>
                </a:solidFill>
                <a:latin typeface="Comic Sans MS" panose="030F0702030302020204" pitchFamily="66" charset="0"/>
              </a:rPr>
              <a:t>anything, </a:t>
            </a:r>
            <a:r>
              <a:rPr lang="en-GB" i="1" dirty="0">
                <a:solidFill>
                  <a:srgbClr val="002060"/>
                </a:solidFill>
                <a:latin typeface="Comic Sans MS" panose="030F0702030302020204" pitchFamily="66" charset="0"/>
              </a:rPr>
              <a:t>I am not </a:t>
            </a:r>
            <a:r>
              <a:rPr lang="en-GB" i="1" dirty="0" smtClean="0">
                <a:solidFill>
                  <a:srgbClr val="002060"/>
                </a:solidFill>
                <a:latin typeface="Comic Sans MS" panose="030F0702030302020204" pitchFamily="66" charset="0"/>
              </a:rPr>
              <a:t>saying anything  </a:t>
            </a:r>
            <a:r>
              <a:rPr lang="en-GB" i="1" dirty="0">
                <a:solidFill>
                  <a:srgbClr val="002060"/>
                </a:solidFill>
                <a:latin typeface="Comic Sans MS" panose="030F0702030302020204" pitchFamily="66" charset="0"/>
              </a:rPr>
              <a:t>inappropriate. </a:t>
            </a:r>
            <a:r>
              <a:rPr lang="en-GB" i="1" dirty="0" smtClean="0">
                <a:solidFill>
                  <a:srgbClr val="002060"/>
                </a:solidFill>
                <a:latin typeface="Comic Sans MS" panose="030F0702030302020204" pitchFamily="66" charset="0"/>
              </a:rPr>
              <a:t>If </a:t>
            </a:r>
            <a:r>
              <a:rPr lang="en-GB" i="1" dirty="0">
                <a:solidFill>
                  <a:srgbClr val="002060"/>
                </a:solidFill>
                <a:latin typeface="Comic Sans MS" panose="030F0702030302020204" pitchFamily="66" charset="0"/>
              </a:rPr>
              <a:t>I do get pulled up by anybody, I can justify that my </a:t>
            </a:r>
            <a:r>
              <a:rPr lang="en-GB" i="1" dirty="0" smtClean="0">
                <a:solidFill>
                  <a:srgbClr val="002060"/>
                </a:solidFill>
                <a:latin typeface="Comic Sans MS" panose="030F0702030302020204" pitchFamily="66" charset="0"/>
              </a:rPr>
              <a:t>responses </a:t>
            </a:r>
            <a:r>
              <a:rPr lang="en-GB" i="1" dirty="0">
                <a:solidFill>
                  <a:srgbClr val="002060"/>
                </a:solidFill>
                <a:latin typeface="Comic Sans MS" panose="030F0702030302020204" pitchFamily="66" charset="0"/>
              </a:rPr>
              <a:t>were reasonably </a:t>
            </a:r>
            <a:r>
              <a:rPr lang="en-GB" i="1" dirty="0" smtClean="0">
                <a:solidFill>
                  <a:srgbClr val="002060"/>
                </a:solidFill>
                <a:latin typeface="Comic Sans MS" panose="030F0702030302020204" pitchFamily="66" charset="0"/>
              </a:rPr>
              <a:t>positive`.  </a:t>
            </a:r>
            <a:r>
              <a:rPr lang="en-GB" i="1" dirty="0">
                <a:solidFill>
                  <a:srgbClr val="002060"/>
                </a:solidFill>
                <a:latin typeface="Comic Sans MS" panose="030F0702030302020204" pitchFamily="66" charset="0"/>
              </a:rPr>
              <a:t>There were nothing inappropriate</a:t>
            </a:r>
            <a:r>
              <a:rPr lang="en-GB" dirty="0">
                <a:solidFill>
                  <a:srgbClr val="002060"/>
                </a:solidFill>
              </a:rPr>
              <a:t>. </a:t>
            </a:r>
            <a:endParaRPr lang="en-GB" dirty="0" smtClean="0">
              <a:solidFill>
                <a:srgbClr val="002060"/>
              </a:solidFill>
            </a:endParaRPr>
          </a:p>
          <a:p>
            <a:pPr marL="0" indent="0">
              <a:buNone/>
            </a:pPr>
            <a:r>
              <a:rPr lang="en-GB" dirty="0" smtClean="0"/>
              <a:t>                                   </a:t>
            </a:r>
            <a:r>
              <a:rPr lang="en-GB" sz="1800" dirty="0" smtClean="0"/>
              <a:t>Participant 6 (FG)</a:t>
            </a:r>
            <a:endParaRPr lang="en-GB" sz="1800" dirty="0"/>
          </a:p>
        </p:txBody>
      </p:sp>
    </p:spTree>
    <p:extLst>
      <p:ext uri="{BB962C8B-B14F-4D97-AF65-F5344CB8AC3E}">
        <p14:creationId xmlns:p14="http://schemas.microsoft.com/office/powerpoint/2010/main" val="1126217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Comic Sans MS" panose="030F0702030302020204" pitchFamily="66" charset="0"/>
              </a:rPr>
              <a:t>So Shall </a:t>
            </a:r>
            <a:r>
              <a:rPr lang="en-GB" sz="2700" dirty="0" smtClean="0">
                <a:latin typeface="Comic Sans MS" panose="030F0702030302020204" pitchFamily="66" charset="0"/>
              </a:rPr>
              <a:t>(it forever be) </a:t>
            </a:r>
            <a:r>
              <a:rPr lang="en-GB" dirty="0" smtClean="0">
                <a:latin typeface="Comic Sans MS" panose="030F0702030302020204" pitchFamily="66" charset="0"/>
              </a:rPr>
              <a:t>Media</a:t>
            </a:r>
            <a:endParaRPr lang="en-GB" dirty="0">
              <a:latin typeface="Comic Sans MS" panose="030F0702030302020204" pitchFamily="66" charset="0"/>
            </a:endParaRPr>
          </a:p>
        </p:txBody>
      </p:sp>
      <p:sp>
        <p:nvSpPr>
          <p:cNvPr id="3" name="Content Placeholder 2"/>
          <p:cNvSpPr>
            <a:spLocks noGrp="1"/>
          </p:cNvSpPr>
          <p:nvPr>
            <p:ph idx="1"/>
          </p:nvPr>
        </p:nvSpPr>
        <p:spPr>
          <a:xfrm>
            <a:off x="457200" y="1600200"/>
            <a:ext cx="8507288" cy="4525963"/>
          </a:xfrm>
        </p:spPr>
        <p:txBody>
          <a:bodyPr/>
          <a:lstStyle/>
          <a:p>
            <a:pPr marL="400050" lvl="1" indent="0">
              <a:buNone/>
            </a:pPr>
            <a:r>
              <a:rPr lang="en-GB" sz="4000" i="1" dirty="0" smtClean="0">
                <a:solidFill>
                  <a:srgbClr val="0070C0"/>
                </a:solidFill>
                <a:latin typeface="Comic Sans MS" panose="030F0702030302020204" pitchFamily="66" charset="0"/>
              </a:rPr>
              <a:t>I know there’s stuff on the </a:t>
            </a:r>
            <a:r>
              <a:rPr lang="en-GB" sz="4000" i="1" dirty="0">
                <a:solidFill>
                  <a:srgbClr val="0070C0"/>
                </a:solidFill>
                <a:latin typeface="Comic Sans MS" panose="030F0702030302020204" pitchFamily="66" charset="0"/>
              </a:rPr>
              <a:t>I</a:t>
            </a:r>
            <a:r>
              <a:rPr lang="en-GB" sz="4000" i="1" dirty="0" smtClean="0">
                <a:solidFill>
                  <a:srgbClr val="0070C0"/>
                </a:solidFill>
                <a:latin typeface="Comic Sans MS" panose="030F0702030302020204" pitchFamily="66" charset="0"/>
              </a:rPr>
              <a:t>nternet about me and what I used to do, but it’s very old now!</a:t>
            </a:r>
          </a:p>
          <a:p>
            <a:pPr marL="400050" lvl="1" indent="0">
              <a:buNone/>
            </a:pPr>
            <a:r>
              <a:rPr lang="en-GB" sz="1800" i="1" dirty="0" smtClean="0">
                <a:latin typeface="Comic Sans MS" panose="030F0702030302020204" pitchFamily="66" charset="0"/>
              </a:rPr>
              <a:t>                                                         </a:t>
            </a:r>
          </a:p>
          <a:p>
            <a:pPr marL="400050" lvl="1" indent="0">
              <a:buNone/>
            </a:pPr>
            <a:r>
              <a:rPr lang="en-GB" sz="1800" i="1" dirty="0">
                <a:latin typeface="Comic Sans MS" panose="030F0702030302020204" pitchFamily="66" charset="0"/>
              </a:rPr>
              <a:t>	</a:t>
            </a:r>
            <a:r>
              <a:rPr lang="en-GB" sz="1800" i="1" dirty="0" smtClean="0">
                <a:latin typeface="Comic Sans MS" panose="030F0702030302020204" pitchFamily="66" charset="0"/>
              </a:rPr>
              <a:t>			            (Evaluation </a:t>
            </a:r>
            <a:r>
              <a:rPr lang="en-GB" sz="1800" i="1" dirty="0">
                <a:latin typeface="Comic Sans MS" panose="030F0702030302020204" pitchFamily="66" charset="0"/>
              </a:rPr>
              <a:t>P</a:t>
            </a:r>
            <a:r>
              <a:rPr lang="en-GB" sz="1800" i="1" dirty="0" smtClean="0">
                <a:latin typeface="Comic Sans MS" panose="030F0702030302020204" pitchFamily="66" charset="0"/>
              </a:rPr>
              <a:t>articipant 2014)</a:t>
            </a:r>
            <a:endParaRPr lang="en-GB" sz="1800" i="1" dirty="0">
              <a:latin typeface="Comic Sans MS" panose="030F0702030302020204" pitchFamily="66" charset="0"/>
            </a:endParaRPr>
          </a:p>
          <a:p>
            <a:pPr marL="400050" lvl="1" indent="0">
              <a:buNone/>
            </a:pPr>
            <a:endParaRPr lang="en-GB" dirty="0"/>
          </a:p>
        </p:txBody>
      </p:sp>
    </p:spTree>
    <p:extLst>
      <p:ext uri="{BB962C8B-B14F-4D97-AF65-F5344CB8AC3E}">
        <p14:creationId xmlns:p14="http://schemas.microsoft.com/office/powerpoint/2010/main" val="350420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Discussion Points- </a:t>
            </a:r>
            <a:r>
              <a:rPr lang="en-GB" dirty="0" smtClean="0"/>
              <a:t>`E’ professionalism growth and checks</a:t>
            </a:r>
            <a:endParaRPr lang="en-GB" dirty="0"/>
          </a:p>
        </p:txBody>
      </p:sp>
      <p:sp>
        <p:nvSpPr>
          <p:cNvPr id="3" name="Content Placeholder 2"/>
          <p:cNvSpPr>
            <a:spLocks noGrp="1"/>
          </p:cNvSpPr>
          <p:nvPr>
            <p:ph idx="1"/>
          </p:nvPr>
        </p:nvSpPr>
        <p:spPr>
          <a:xfrm>
            <a:off x="457200" y="1600200"/>
            <a:ext cx="8229600" cy="5069160"/>
          </a:xfrm>
        </p:spPr>
        <p:txBody>
          <a:bodyPr>
            <a:normAutofit fontScale="92500"/>
          </a:bodyPr>
          <a:lstStyle/>
          <a:p>
            <a:pPr>
              <a:buFont typeface="Wingdings" panose="05000000000000000000" pitchFamily="2" charset="2"/>
              <a:buChar char="v"/>
            </a:pPr>
            <a:r>
              <a:rPr lang="en-GB" b="1" dirty="0" smtClean="0">
                <a:solidFill>
                  <a:schemeClr val="tx2">
                    <a:lumMod val="60000"/>
                    <a:lumOff val="40000"/>
                  </a:schemeClr>
                </a:solidFill>
              </a:rPr>
              <a:t>Continuation of Managerialism</a:t>
            </a:r>
            <a:r>
              <a:rPr lang="en-GB" b="1" dirty="0" smtClean="0">
                <a:solidFill>
                  <a:schemeClr val="tx2">
                    <a:lumMod val="60000"/>
                    <a:lumOff val="40000"/>
                  </a:schemeClr>
                </a:solidFill>
              </a:rPr>
              <a:t>;</a:t>
            </a:r>
          </a:p>
          <a:p>
            <a:pPr>
              <a:buFont typeface="Wingdings" panose="05000000000000000000" pitchFamily="2" charset="2"/>
              <a:buChar char="v"/>
            </a:pPr>
            <a:r>
              <a:rPr lang="en-GB" b="1" dirty="0" smtClean="0">
                <a:solidFill>
                  <a:schemeClr val="tx2">
                    <a:lumMod val="60000"/>
                    <a:lumOff val="40000"/>
                  </a:schemeClr>
                </a:solidFill>
              </a:rPr>
              <a:t>The </a:t>
            </a:r>
            <a:r>
              <a:rPr lang="en-GB" b="1" dirty="0">
                <a:solidFill>
                  <a:schemeClr val="tx2">
                    <a:lumMod val="60000"/>
                    <a:lumOff val="40000"/>
                  </a:schemeClr>
                </a:solidFill>
              </a:rPr>
              <a:t>expansion of </a:t>
            </a:r>
            <a:r>
              <a:rPr lang="en-GB" b="1" dirty="0" smtClean="0">
                <a:solidFill>
                  <a:schemeClr val="tx2">
                    <a:lumMod val="60000"/>
                    <a:lumOff val="40000"/>
                  </a:schemeClr>
                </a:solidFill>
              </a:rPr>
              <a:t>service </a:t>
            </a:r>
            <a:r>
              <a:rPr lang="en-GB" b="1" dirty="0">
                <a:solidFill>
                  <a:schemeClr val="tx2">
                    <a:lumMod val="60000"/>
                    <a:lumOff val="40000"/>
                  </a:schemeClr>
                </a:solidFill>
              </a:rPr>
              <a:t>user </a:t>
            </a:r>
            <a:r>
              <a:rPr lang="en-GB" b="1" dirty="0" smtClean="0">
                <a:solidFill>
                  <a:schemeClr val="tx2">
                    <a:lumMod val="60000"/>
                    <a:lumOff val="40000"/>
                  </a:schemeClr>
                </a:solidFill>
              </a:rPr>
              <a:t>involvement. </a:t>
            </a:r>
          </a:p>
          <a:p>
            <a:pPr lvl="1"/>
            <a:endParaRPr lang="en-GB" sz="2400" dirty="0"/>
          </a:p>
          <a:p>
            <a:r>
              <a:rPr lang="en-GB" dirty="0"/>
              <a:t>P</a:t>
            </a:r>
            <a:r>
              <a:rPr lang="en-GB" dirty="0" smtClean="0"/>
              <a:t>ossibilities </a:t>
            </a:r>
            <a:r>
              <a:rPr lang="en-GB" dirty="0"/>
              <a:t>for empowering practice on-line, but there are risks for both service users and social workers </a:t>
            </a:r>
            <a:r>
              <a:rPr lang="en-GB" dirty="0" smtClean="0"/>
              <a:t>alike, for example:-</a:t>
            </a:r>
          </a:p>
          <a:p>
            <a:pPr>
              <a:buFont typeface="Wingdings" panose="05000000000000000000" pitchFamily="2" charset="2"/>
              <a:buChar char="v"/>
            </a:pPr>
            <a:r>
              <a:rPr lang="en-GB" b="1" dirty="0" smtClean="0">
                <a:solidFill>
                  <a:schemeClr val="tx2">
                    <a:lumMod val="60000"/>
                    <a:lumOff val="40000"/>
                  </a:schemeClr>
                </a:solidFill>
              </a:rPr>
              <a:t>Curating the </a:t>
            </a:r>
            <a:r>
              <a:rPr lang="en-GB" b="1" dirty="0" smtClean="0">
                <a:solidFill>
                  <a:schemeClr val="tx2">
                    <a:lumMod val="60000"/>
                    <a:lumOff val="40000"/>
                  </a:schemeClr>
                </a:solidFill>
              </a:rPr>
              <a:t>skills/knowledge-base</a:t>
            </a:r>
            <a:r>
              <a:rPr lang="en-GB" b="1" dirty="0" smtClean="0">
                <a:solidFill>
                  <a:schemeClr val="tx2">
                    <a:lumMod val="60000"/>
                    <a:lumOff val="40000"/>
                  </a:schemeClr>
                </a:solidFill>
              </a:rPr>
              <a:t> </a:t>
            </a:r>
            <a:r>
              <a:rPr lang="en-GB" b="1" dirty="0" smtClean="0">
                <a:solidFill>
                  <a:schemeClr val="tx2">
                    <a:lumMod val="60000"/>
                    <a:lumOff val="40000"/>
                  </a:schemeClr>
                </a:solidFill>
              </a:rPr>
              <a:t>of `E` </a:t>
            </a:r>
            <a:r>
              <a:rPr lang="en-GB" b="1" dirty="0" smtClean="0">
                <a:solidFill>
                  <a:schemeClr val="tx2">
                    <a:lumMod val="60000"/>
                    <a:lumOff val="40000"/>
                  </a:schemeClr>
                </a:solidFill>
              </a:rPr>
              <a:t>professionalism- </a:t>
            </a:r>
            <a:r>
              <a:rPr lang="en-GB" b="1" dirty="0" smtClean="0">
                <a:solidFill>
                  <a:schemeClr val="tx2">
                    <a:lumMod val="60000"/>
                    <a:lumOff val="40000"/>
                  </a:schemeClr>
                </a:solidFill>
              </a:rPr>
              <a:t>Identity/authenticity; Professional Development</a:t>
            </a:r>
            <a:endParaRPr lang="en-GB" b="1" dirty="0">
              <a:solidFill>
                <a:schemeClr val="tx2">
                  <a:lumMod val="60000"/>
                  <a:lumOff val="40000"/>
                </a:schemeClr>
              </a:solidFill>
            </a:endParaRPr>
          </a:p>
          <a:p>
            <a:pPr>
              <a:buFont typeface="Wingdings" panose="05000000000000000000" pitchFamily="2" charset="2"/>
              <a:buChar char="v"/>
            </a:pPr>
            <a:r>
              <a:rPr lang="en-GB" b="1" dirty="0" smtClean="0">
                <a:solidFill>
                  <a:schemeClr val="tx2">
                    <a:lumMod val="60000"/>
                    <a:lumOff val="40000"/>
                  </a:schemeClr>
                </a:solidFill>
              </a:rPr>
              <a:t>Partnership development </a:t>
            </a:r>
            <a:r>
              <a:rPr lang="en-GB" b="1" dirty="0" smtClean="0">
                <a:solidFill>
                  <a:schemeClr val="tx2">
                    <a:lumMod val="60000"/>
                    <a:lumOff val="40000"/>
                  </a:schemeClr>
                </a:solidFill>
              </a:rPr>
              <a:t>(Slippery Slope?) </a:t>
            </a:r>
            <a:endParaRPr lang="en-GB" b="1" dirty="0">
              <a:solidFill>
                <a:schemeClr val="tx2">
                  <a:lumMod val="60000"/>
                  <a:lumOff val="40000"/>
                </a:schemeClr>
              </a:solidFill>
            </a:endParaRPr>
          </a:p>
          <a:p>
            <a:pPr marL="0" indent="0">
              <a:buNone/>
            </a:pPr>
            <a:endParaRPr lang="en-GB" dirty="0"/>
          </a:p>
          <a:p>
            <a:endParaRPr lang="en-GB" dirty="0"/>
          </a:p>
        </p:txBody>
      </p:sp>
    </p:spTree>
    <p:extLst>
      <p:ext uri="{BB962C8B-B14F-4D97-AF65-F5344CB8AC3E}">
        <p14:creationId xmlns:p14="http://schemas.microsoft.com/office/powerpoint/2010/main" val="27650845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next?</a:t>
            </a:r>
            <a:endParaRPr lang="en-GB"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GB" dirty="0" smtClean="0"/>
              <a:t>Student SWs on placement with Practice Educators;</a:t>
            </a:r>
          </a:p>
          <a:p>
            <a:pPr>
              <a:buFont typeface="Wingdings" panose="05000000000000000000" pitchFamily="2" charset="2"/>
              <a:buChar char="v"/>
            </a:pPr>
            <a:r>
              <a:rPr lang="en-GB" dirty="0" smtClean="0"/>
              <a:t>Social workers in practice with service users and carers (possibly Fostering and Adoption Recruitment);</a:t>
            </a:r>
          </a:p>
          <a:p>
            <a:pPr marL="0" indent="0">
              <a:buNone/>
            </a:pPr>
            <a:endParaRPr lang="en-GB" dirty="0" smtClean="0"/>
          </a:p>
          <a:p>
            <a:pPr>
              <a:buFont typeface="Wingdings" panose="05000000000000000000" pitchFamily="2" charset="2"/>
              <a:buChar char="v"/>
            </a:pPr>
            <a:r>
              <a:rPr lang="en-GB" dirty="0" smtClean="0"/>
              <a:t>Limits </a:t>
            </a:r>
            <a:r>
              <a:rPr lang="en-GB" dirty="0" smtClean="0"/>
              <a:t>of the study.</a:t>
            </a:r>
            <a:endParaRPr lang="en-GB" dirty="0"/>
          </a:p>
        </p:txBody>
      </p:sp>
    </p:spTree>
    <p:extLst>
      <p:ext uri="{BB962C8B-B14F-4D97-AF65-F5344CB8AC3E}">
        <p14:creationId xmlns:p14="http://schemas.microsoft.com/office/powerpoint/2010/main" val="13695845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01006"/>
          </a:xfrm>
        </p:spPr>
        <p:txBody>
          <a:bodyPr/>
          <a:lstStyle/>
          <a:p>
            <a:r>
              <a:rPr lang="en-GB" dirty="0" smtClean="0"/>
              <a:t>Bibliography</a:t>
            </a:r>
            <a:endParaRPr lang="en-GB" dirty="0"/>
          </a:p>
        </p:txBody>
      </p:sp>
      <p:sp>
        <p:nvSpPr>
          <p:cNvPr id="3" name="Content Placeholder 2"/>
          <p:cNvSpPr>
            <a:spLocks noGrp="1"/>
          </p:cNvSpPr>
          <p:nvPr>
            <p:ph idx="1"/>
          </p:nvPr>
        </p:nvSpPr>
        <p:spPr>
          <a:xfrm>
            <a:off x="457200" y="1124744"/>
            <a:ext cx="8229600" cy="5616624"/>
          </a:xfrm>
        </p:spPr>
        <p:txBody>
          <a:bodyPr>
            <a:normAutofit lnSpcReduction="10000"/>
          </a:bodyPr>
          <a:lstStyle/>
          <a:p>
            <a:r>
              <a:rPr lang="en-GB" sz="1100" u="sng" dirty="0" err="1" smtClean="0"/>
              <a:t>Aase</a:t>
            </a:r>
            <a:r>
              <a:rPr lang="en-GB" sz="1100" u="sng" dirty="0"/>
              <a:t>, S. (2010). Toward E-Professionalism: Thinking through the Implications of Navigating the Digital World. </a:t>
            </a:r>
            <a:r>
              <a:rPr lang="en-GB" sz="1100" i="1" u="sng" dirty="0"/>
              <a:t>Journal of the American Dietetic Association, 110</a:t>
            </a:r>
            <a:r>
              <a:rPr lang="en-GB" sz="1100" u="sng" dirty="0"/>
              <a:t>(10), 1442-1449. </a:t>
            </a:r>
            <a:r>
              <a:rPr lang="en-GB" sz="1100" u="sng" dirty="0" err="1"/>
              <a:t>doi</a:t>
            </a:r>
            <a:r>
              <a:rPr lang="en-GB" sz="1100" u="sng" dirty="0"/>
              <a:t>: </a:t>
            </a:r>
            <a:r>
              <a:rPr lang="en-GB" sz="1100" u="sng" dirty="0">
                <a:hlinkClick r:id="rId3"/>
              </a:rPr>
              <a:t>http://dx.doi.org/10.1016/j.jada.2010.08.020</a:t>
            </a:r>
            <a:endParaRPr lang="en-GB" sz="1100" dirty="0"/>
          </a:p>
          <a:p>
            <a:r>
              <a:rPr lang="en-GB" sz="1100" u="sng" dirty="0"/>
              <a:t>Anderson, S. C., &amp; Guyton, M. R. (2013). Ethics in an age of information seekers: A survey of licensed healthcare providers about online social networking. </a:t>
            </a:r>
            <a:r>
              <a:rPr lang="en-GB" sz="1100" i="1" u="sng" dirty="0"/>
              <a:t>Journal of Technology in Human Services, 31</a:t>
            </a:r>
            <a:r>
              <a:rPr lang="en-GB" sz="1100" u="sng" dirty="0"/>
              <a:t>(2), 112-128. </a:t>
            </a:r>
            <a:r>
              <a:rPr lang="en-GB" sz="1100" u="sng" dirty="0" err="1"/>
              <a:t>doi</a:t>
            </a:r>
            <a:r>
              <a:rPr lang="en-GB" sz="1100" u="sng" dirty="0"/>
              <a:t>: </a:t>
            </a:r>
            <a:r>
              <a:rPr lang="en-GB" sz="1100" u="sng" dirty="0">
                <a:hlinkClick r:id="rId4"/>
              </a:rPr>
              <a:t>http://dx.doi.org/10.1080/15228835.2013.775901</a:t>
            </a:r>
            <a:endParaRPr lang="en-GB" sz="1100" dirty="0"/>
          </a:p>
          <a:p>
            <a:r>
              <a:rPr lang="en-GB" sz="1100" u="sng" dirty="0"/>
              <a:t>Ayres, S. (2011). The Future for Personalisation? Service Users, Carers and Digital Engagement.</a:t>
            </a:r>
            <a:endParaRPr lang="en-GB" sz="1100" dirty="0"/>
          </a:p>
          <a:p>
            <a:r>
              <a:rPr lang="en-GB" sz="1100" u="sng" dirty="0"/>
              <a:t>Cain, J., &amp; </a:t>
            </a:r>
            <a:r>
              <a:rPr lang="en-GB" sz="1100" u="sng" dirty="0" err="1"/>
              <a:t>Romanelli</a:t>
            </a:r>
            <a:r>
              <a:rPr lang="en-GB" sz="1100" u="sng" dirty="0"/>
              <a:t>, F. (2009). E-professionalism: a new paradigm for a digital age. </a:t>
            </a:r>
            <a:r>
              <a:rPr lang="en-GB" sz="1100" i="1" u="sng" dirty="0"/>
              <a:t>Currents in Pharmacy Teaching and Learning, 1</a:t>
            </a:r>
            <a:r>
              <a:rPr lang="en-GB" sz="1100" u="sng" dirty="0"/>
              <a:t>(2), 66-70. </a:t>
            </a:r>
            <a:r>
              <a:rPr lang="en-GB" sz="1100" u="sng" dirty="0" err="1"/>
              <a:t>doi</a:t>
            </a:r>
            <a:r>
              <a:rPr lang="en-GB" sz="1100" u="sng" dirty="0"/>
              <a:t>: </a:t>
            </a:r>
            <a:r>
              <a:rPr lang="en-GB" sz="1100" u="sng" dirty="0">
                <a:hlinkClick r:id="rId5"/>
              </a:rPr>
              <a:t>http://dx.doi.org/10.1016/j.cptl.2009.10.001</a:t>
            </a:r>
            <a:endParaRPr lang="en-GB" sz="1100" dirty="0"/>
          </a:p>
          <a:p>
            <a:r>
              <a:rPr lang="en-GB" sz="1100" u="sng" dirty="0"/>
              <a:t>Creswell, J. W. (2013). </a:t>
            </a:r>
            <a:r>
              <a:rPr lang="en-GB" sz="1100" i="1" u="sng" dirty="0"/>
              <a:t>Qualitative Inquiry and Research Design: Choosing Amongst Five Approaches</a:t>
            </a:r>
            <a:r>
              <a:rPr lang="en-GB" sz="1100" u="sng" dirty="0"/>
              <a:t> (3rd ed.). Los </a:t>
            </a:r>
            <a:r>
              <a:rPr lang="en-GB" sz="1100" u="sng" dirty="0" err="1"/>
              <a:t>Angleles</a:t>
            </a:r>
            <a:r>
              <a:rPr lang="en-GB" sz="1100" u="sng" dirty="0"/>
              <a:t>.</a:t>
            </a:r>
            <a:endParaRPr lang="en-GB" sz="1100" dirty="0"/>
          </a:p>
          <a:p>
            <a:r>
              <a:rPr lang="en-GB" sz="1100" u="sng" dirty="0"/>
              <a:t>Fang, L., </a:t>
            </a:r>
            <a:r>
              <a:rPr lang="en-GB" sz="1100" u="sng" dirty="0" err="1"/>
              <a:t>Mishna</a:t>
            </a:r>
            <a:r>
              <a:rPr lang="en-GB" sz="1100" u="sng" dirty="0"/>
              <a:t>, F., Zhang, V. F., Van Wert, M., &amp; </a:t>
            </a:r>
            <a:r>
              <a:rPr lang="en-GB" sz="1100" u="sng" dirty="0" err="1"/>
              <a:t>Bogo</a:t>
            </a:r>
            <a:r>
              <a:rPr lang="en-GB" sz="1100" u="sng" dirty="0"/>
              <a:t>, M. (2014). Social Media and Social Work Education: Understanding and Dealing with the New Digital World. </a:t>
            </a:r>
            <a:r>
              <a:rPr lang="en-GB" sz="1100" i="1" u="sng" dirty="0"/>
              <a:t>Social Work in Health Care, 53</a:t>
            </a:r>
            <a:r>
              <a:rPr lang="en-GB" sz="1100" u="sng" dirty="0"/>
              <a:t>(9), 800-814. </a:t>
            </a:r>
            <a:r>
              <a:rPr lang="en-GB" sz="1100" u="sng" dirty="0" err="1"/>
              <a:t>doi</a:t>
            </a:r>
            <a:r>
              <a:rPr lang="en-GB" sz="1100" u="sng" dirty="0"/>
              <a:t>: 10.1080/00981389.2014.943455</a:t>
            </a:r>
            <a:endParaRPr lang="en-GB" sz="1100" dirty="0"/>
          </a:p>
          <a:p>
            <a:r>
              <a:rPr lang="en-GB" sz="1100" u="sng" dirty="0"/>
              <a:t>Fuchs, C. (2014). </a:t>
            </a:r>
            <a:r>
              <a:rPr lang="en-GB" sz="1100" i="1" u="sng" dirty="0"/>
              <a:t>Social Media: A Critical Introduction</a:t>
            </a:r>
            <a:r>
              <a:rPr lang="en-GB" sz="1100" u="sng" dirty="0"/>
              <a:t>. London: Sage.</a:t>
            </a:r>
            <a:endParaRPr lang="en-GB" sz="1100" dirty="0"/>
          </a:p>
          <a:p>
            <a:r>
              <a:rPr lang="en-GB" sz="1100" u="sng" dirty="0" err="1"/>
              <a:t>Hickson</a:t>
            </a:r>
            <a:r>
              <a:rPr lang="en-GB" sz="1100" u="sng" dirty="0"/>
              <a:t>, H. (2012). Reflective Practice Online—Exploring the Ways Social Workers Used an Online Blog for Reflection. </a:t>
            </a:r>
            <a:r>
              <a:rPr lang="en-GB" sz="1100" i="1" u="sng" dirty="0"/>
              <a:t>Journal of Technology in Human Services, 30</a:t>
            </a:r>
            <a:r>
              <a:rPr lang="en-GB" sz="1100" u="sng" dirty="0"/>
              <a:t>(1), 32-48. </a:t>
            </a:r>
            <a:r>
              <a:rPr lang="en-GB" sz="1100" u="sng" dirty="0" err="1"/>
              <a:t>doi</a:t>
            </a:r>
            <a:r>
              <a:rPr lang="en-GB" sz="1100" u="sng" dirty="0"/>
              <a:t>: 10.1080/15228835.2012.662855</a:t>
            </a:r>
            <a:endParaRPr lang="en-GB" sz="1100" dirty="0"/>
          </a:p>
          <a:p>
            <a:r>
              <a:rPr lang="en-GB" sz="1100" u="sng" dirty="0"/>
              <a:t>Higham, P. (2006). </a:t>
            </a:r>
            <a:r>
              <a:rPr lang="en-GB" sz="1100" i="1" u="sng" dirty="0"/>
              <a:t>Social Work: Introducing Professional Practice</a:t>
            </a:r>
            <a:r>
              <a:rPr lang="en-GB" sz="1100" u="sng" dirty="0"/>
              <a:t>. London: Sage.</a:t>
            </a:r>
            <a:endParaRPr lang="en-GB" sz="1100" dirty="0"/>
          </a:p>
          <a:p>
            <a:r>
              <a:rPr lang="en-GB" sz="1100" u="sng" dirty="0" err="1"/>
              <a:t>Kilpeläinen</a:t>
            </a:r>
            <a:r>
              <a:rPr lang="en-GB" sz="1100" u="sng" dirty="0"/>
              <a:t>, A., </a:t>
            </a:r>
            <a:r>
              <a:rPr lang="en-GB" sz="1100" u="sng" dirty="0" err="1"/>
              <a:t>Päykkönen</a:t>
            </a:r>
            <a:r>
              <a:rPr lang="en-GB" sz="1100" u="sng" dirty="0"/>
              <a:t>, K., &amp; </a:t>
            </a:r>
            <a:r>
              <a:rPr lang="en-GB" sz="1100" u="sng" dirty="0" err="1"/>
              <a:t>Sankala</a:t>
            </a:r>
            <a:r>
              <a:rPr lang="en-GB" sz="1100" u="sng" dirty="0"/>
              <a:t>, J. (2011). </a:t>
            </a:r>
            <a:r>
              <a:rPr lang="en-GB" sz="1100" i="1" u="sng" dirty="0"/>
              <a:t>The Use of Social Media to Improve Social Work Education in Remote Areas</a:t>
            </a:r>
            <a:r>
              <a:rPr lang="en-GB" sz="1100" u="sng" dirty="0"/>
              <a:t>. </a:t>
            </a:r>
            <a:r>
              <a:rPr lang="en-GB" sz="1100" i="1" u="sng" dirty="0"/>
              <a:t>Journal of Technology in Human Services, 29</a:t>
            </a:r>
            <a:r>
              <a:rPr lang="en-GB" sz="1100" u="sng" dirty="0"/>
              <a:t>(1), 1-12. </a:t>
            </a:r>
            <a:r>
              <a:rPr lang="en-GB" sz="1100" u="sng" dirty="0" err="1"/>
              <a:t>doi</a:t>
            </a:r>
            <a:r>
              <a:rPr lang="en-GB" sz="1100" u="sng" dirty="0"/>
              <a:t>: </a:t>
            </a:r>
            <a:r>
              <a:rPr lang="en-GB" sz="1100" u="sng" dirty="0">
                <a:hlinkClick r:id="rId6"/>
              </a:rPr>
              <a:t>http://dx.doi.org/10.1080/15228835.2011.572609</a:t>
            </a:r>
            <a:endParaRPr lang="en-GB" sz="1100" dirty="0"/>
          </a:p>
          <a:p>
            <a:r>
              <a:rPr lang="en-GB" sz="1100" u="sng" dirty="0"/>
              <a:t>Krueger, R. A. (1998). </a:t>
            </a:r>
            <a:r>
              <a:rPr lang="en-GB" sz="1100" i="1" u="sng" dirty="0"/>
              <a:t>Developing Questions for Focus Groups</a:t>
            </a:r>
            <a:r>
              <a:rPr lang="en-GB" sz="1100" u="sng" dirty="0"/>
              <a:t>. Thousand Oaks.</a:t>
            </a:r>
            <a:endParaRPr lang="en-GB" sz="1100" dirty="0"/>
          </a:p>
          <a:p>
            <a:r>
              <a:rPr lang="en-GB" sz="1100" u="sng" dirty="0"/>
              <a:t>Lombard, D. (2011). What Makes a Professional. </a:t>
            </a:r>
            <a:r>
              <a:rPr lang="en-GB" sz="1100" i="1" u="sng" dirty="0"/>
              <a:t>Community Care Magazine</a:t>
            </a:r>
            <a:r>
              <a:rPr lang="en-GB" sz="1100" u="sng" dirty="0"/>
              <a:t>. Retrieved from </a:t>
            </a:r>
            <a:r>
              <a:rPr lang="en-GB" sz="1100" u="sng" dirty="0">
                <a:hlinkClick r:id="rId7"/>
              </a:rPr>
              <a:t>http://www.communitycare.co.uk/2011/01/28/what-makes-a-professional/</a:t>
            </a:r>
            <a:endParaRPr lang="en-GB" sz="1100" dirty="0"/>
          </a:p>
          <a:p>
            <a:r>
              <a:rPr lang="en-GB" sz="1100" u="sng" dirty="0" err="1"/>
              <a:t>Mishna</a:t>
            </a:r>
            <a:r>
              <a:rPr lang="en-GB" sz="1100" u="sng" dirty="0"/>
              <a:t>, F., </a:t>
            </a:r>
            <a:r>
              <a:rPr lang="en-GB" sz="1100" u="sng" dirty="0" err="1"/>
              <a:t>Bogo</a:t>
            </a:r>
            <a:r>
              <a:rPr lang="en-GB" sz="1100" u="sng" dirty="0"/>
              <a:t>, M., Root, J., Sawyer, J.-L., &amp; </a:t>
            </a:r>
            <a:r>
              <a:rPr lang="en-GB" sz="1100" u="sng" dirty="0" err="1"/>
              <a:t>Khoury-Kassabri</a:t>
            </a:r>
            <a:r>
              <a:rPr lang="en-GB" sz="1100" u="sng" dirty="0"/>
              <a:t>, M. (2012). “It just crept in”: The Digital Age and Implications for Social Work Practice. </a:t>
            </a:r>
            <a:r>
              <a:rPr lang="en-GB" sz="1100" i="1" u="sng" dirty="0"/>
              <a:t>Clinical Social Work Journal, 40</a:t>
            </a:r>
            <a:r>
              <a:rPr lang="en-GB" sz="1100" u="sng" dirty="0"/>
              <a:t>(3), 277-286. </a:t>
            </a:r>
            <a:r>
              <a:rPr lang="en-GB" sz="1100" u="sng" dirty="0" err="1"/>
              <a:t>doi</a:t>
            </a:r>
            <a:r>
              <a:rPr lang="en-GB" sz="1100" u="sng" dirty="0"/>
              <a:t>: 10.1007/s10615-012-0383-4</a:t>
            </a:r>
            <a:endParaRPr lang="en-GB" sz="1100" dirty="0"/>
          </a:p>
          <a:p>
            <a:r>
              <a:rPr lang="en-GB" sz="1100" u="sng" dirty="0"/>
              <a:t>Robbins, S. P., &amp; Singer, J. B. (2014). From the Editor—The Medium Is the Message: Integrating Social Media and Social Work Education. </a:t>
            </a:r>
            <a:r>
              <a:rPr lang="en-GB" sz="1100" i="1" u="sng" dirty="0"/>
              <a:t>Journal of Social Work Education, 50</a:t>
            </a:r>
            <a:r>
              <a:rPr lang="en-GB" sz="1100" u="sng" dirty="0"/>
              <a:t>(3), 387-390. </a:t>
            </a:r>
            <a:r>
              <a:rPr lang="en-GB" sz="1100" u="sng" dirty="0" err="1"/>
              <a:t>doi</a:t>
            </a:r>
            <a:r>
              <a:rPr lang="en-GB" sz="1100" u="sng" dirty="0"/>
              <a:t>: 10.1080/10437797.2014.916957</a:t>
            </a:r>
            <a:endParaRPr lang="en-GB" sz="1100" dirty="0"/>
          </a:p>
          <a:p>
            <a:r>
              <a:rPr lang="en-GB" sz="1100" u="sng" dirty="0"/>
              <a:t>Smith, J. A., Flowers, P., &amp; Larkin, M. (2009). </a:t>
            </a:r>
            <a:r>
              <a:rPr lang="en-GB" sz="1100" i="1" u="sng" dirty="0"/>
              <a:t>Interpretive Phenomenological analysis  Theory Method and Research</a:t>
            </a:r>
            <a:r>
              <a:rPr lang="en-GB" sz="1100" u="sng" dirty="0"/>
              <a:t>. London: Sage.</a:t>
            </a:r>
            <a:endParaRPr lang="en-GB" sz="1100" dirty="0"/>
          </a:p>
          <a:p>
            <a:r>
              <a:rPr lang="en-GB" sz="1100" u="sng" dirty="0" err="1"/>
              <a:t>Thackray</a:t>
            </a:r>
            <a:r>
              <a:rPr lang="en-GB" sz="1100" u="sng" dirty="0"/>
              <a:t>, L. (2014). Obstacles to and Engagement with Social Media. In J. Westwood (Ed.), </a:t>
            </a:r>
            <a:r>
              <a:rPr lang="en-GB" sz="1100" i="1" u="sng" dirty="0"/>
              <a:t>Social Media in Social Work Education</a:t>
            </a:r>
            <a:r>
              <a:rPr lang="en-GB" sz="1100" u="sng" dirty="0"/>
              <a:t>. Northwich: Critical Press.</a:t>
            </a:r>
            <a:endParaRPr lang="en-GB" sz="1100" dirty="0"/>
          </a:p>
          <a:p>
            <a:r>
              <a:rPr lang="en-GB" sz="1100" u="sng" dirty="0"/>
              <a:t>Westwood, J. (2014). Social Media in Social Work Education. In J. Westwood (Ed.), </a:t>
            </a:r>
            <a:r>
              <a:rPr lang="en-GB" sz="1100" i="1" u="sng" dirty="0"/>
              <a:t>Social Media in Social Work Education</a:t>
            </a:r>
            <a:r>
              <a:rPr lang="en-GB" sz="1100" u="sng" dirty="0"/>
              <a:t>. Northwich: Critical Publishing.</a:t>
            </a:r>
            <a:endParaRPr lang="en-GB" sz="1100" dirty="0"/>
          </a:p>
          <a:p>
            <a:endParaRPr lang="en-GB" sz="1100" dirty="0"/>
          </a:p>
        </p:txBody>
      </p:sp>
    </p:spTree>
    <p:extLst>
      <p:ext uri="{BB962C8B-B14F-4D97-AF65-F5344CB8AC3E}">
        <p14:creationId xmlns:p14="http://schemas.microsoft.com/office/powerpoint/2010/main" val="461654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a:t>Social </a:t>
            </a:r>
            <a:r>
              <a:rPr lang="en-GB" dirty="0" err="1">
                <a:solidFill>
                  <a:srgbClr val="FF0000"/>
                </a:solidFill>
              </a:rPr>
              <a:t>ME</a:t>
            </a:r>
            <a:r>
              <a:rPr lang="en-GB" dirty="0" err="1"/>
              <a:t>dia</a:t>
            </a:r>
            <a:r>
              <a:rPr lang="en-GB" dirty="0"/>
              <a:t> </a:t>
            </a:r>
            <a:r>
              <a:rPr lang="en-GB" dirty="0" smtClean="0"/>
              <a:t>Introduction</a:t>
            </a:r>
            <a:endParaRPr lang="en-GB" dirty="0"/>
          </a:p>
        </p:txBody>
      </p:sp>
      <p:sp>
        <p:nvSpPr>
          <p:cNvPr id="3" name="Content Placeholder 2"/>
          <p:cNvSpPr>
            <a:spLocks noGrp="1"/>
          </p:cNvSpPr>
          <p:nvPr>
            <p:ph idx="1"/>
          </p:nvPr>
        </p:nvSpPr>
        <p:spPr/>
        <p:txBody>
          <a:bodyPr>
            <a:normAutofit/>
          </a:bodyPr>
          <a:lstStyle/>
          <a:p>
            <a:pPr lvl="0">
              <a:buFont typeface="Wingdings" panose="05000000000000000000" pitchFamily="2" charset="2"/>
              <a:buChar char="v"/>
            </a:pPr>
            <a:r>
              <a:rPr lang="en-GB" dirty="0" smtClean="0"/>
              <a:t>The </a:t>
            </a:r>
            <a:r>
              <a:rPr lang="en-GB" dirty="0"/>
              <a:t>context of the study- </a:t>
            </a:r>
            <a:r>
              <a:rPr lang="en-GB" dirty="0" smtClean="0"/>
              <a:t>Social media; </a:t>
            </a:r>
            <a:r>
              <a:rPr lang="en-GB" dirty="0"/>
              <a:t>professional identity and </a:t>
            </a:r>
            <a:r>
              <a:rPr lang="en-GB" dirty="0" smtClean="0"/>
              <a:t>`E` </a:t>
            </a:r>
            <a:r>
              <a:rPr lang="en-GB" dirty="0" smtClean="0"/>
              <a:t>professionalism;</a:t>
            </a:r>
            <a:endParaRPr lang="en-GB" dirty="0" smtClean="0"/>
          </a:p>
          <a:p>
            <a:pPr lvl="0">
              <a:buFont typeface="Wingdings" panose="05000000000000000000" pitchFamily="2" charset="2"/>
              <a:buChar char="v"/>
            </a:pPr>
            <a:r>
              <a:rPr lang="en-GB" dirty="0" smtClean="0"/>
              <a:t>Messages from literature;</a:t>
            </a:r>
          </a:p>
          <a:p>
            <a:pPr lvl="0">
              <a:buFont typeface="Wingdings" panose="05000000000000000000" pitchFamily="2" charset="2"/>
              <a:buChar char="v"/>
            </a:pPr>
            <a:r>
              <a:rPr lang="en-GB" dirty="0" smtClean="0"/>
              <a:t>Training evaluation; questionnaire </a:t>
            </a:r>
            <a:r>
              <a:rPr lang="en-GB" dirty="0"/>
              <a:t>and </a:t>
            </a:r>
            <a:r>
              <a:rPr lang="en-GB" dirty="0" smtClean="0"/>
              <a:t>focus group;</a:t>
            </a:r>
          </a:p>
          <a:p>
            <a:pPr lvl="0">
              <a:buFont typeface="Wingdings" panose="05000000000000000000" pitchFamily="2" charset="2"/>
              <a:buChar char="v"/>
            </a:pPr>
            <a:r>
              <a:rPr lang="en-GB" dirty="0" smtClean="0"/>
              <a:t>THEMES and </a:t>
            </a:r>
            <a:r>
              <a:rPr lang="en-GB" dirty="0" smtClean="0"/>
              <a:t>conclusions;</a:t>
            </a:r>
          </a:p>
          <a:p>
            <a:pPr>
              <a:buFont typeface="Wingdings" panose="05000000000000000000" pitchFamily="2" charset="2"/>
              <a:buChar char="v"/>
            </a:pPr>
            <a:r>
              <a:rPr lang="en-GB" dirty="0"/>
              <a:t>The limitations of the </a:t>
            </a:r>
            <a:r>
              <a:rPr lang="en-GB" dirty="0" smtClean="0"/>
              <a:t>research and what next.</a:t>
            </a:r>
            <a:endParaRPr lang="en-GB" dirty="0"/>
          </a:p>
          <a:p>
            <a:endParaRPr lang="en-GB" dirty="0"/>
          </a:p>
        </p:txBody>
      </p:sp>
    </p:spTree>
    <p:extLst>
      <p:ext uri="{BB962C8B-B14F-4D97-AF65-F5344CB8AC3E}">
        <p14:creationId xmlns:p14="http://schemas.microsoft.com/office/powerpoint/2010/main" val="20469420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i="1" dirty="0" smtClean="0">
                <a:latin typeface="+mn-lt"/>
              </a:rPr>
              <a:t>Social </a:t>
            </a:r>
            <a:r>
              <a:rPr lang="en-GB" i="1" dirty="0">
                <a:latin typeface="+mn-lt"/>
              </a:rPr>
              <a:t>Media and social networking sites (or SNS) can be defined as:</a:t>
            </a:r>
            <a:r>
              <a:rPr lang="en-GB" dirty="0"/>
              <a:t/>
            </a:r>
            <a:br>
              <a:rPr lang="en-GB" dirty="0"/>
            </a:br>
            <a:endParaRPr lang="en-GB" dirty="0"/>
          </a:p>
        </p:txBody>
      </p:sp>
      <p:sp>
        <p:nvSpPr>
          <p:cNvPr id="3" name="Content Placeholder 2"/>
          <p:cNvSpPr>
            <a:spLocks noGrp="1"/>
          </p:cNvSpPr>
          <p:nvPr>
            <p:ph idx="1"/>
          </p:nvPr>
        </p:nvSpPr>
        <p:spPr>
          <a:xfrm>
            <a:off x="457200" y="1600200"/>
            <a:ext cx="8229600" cy="5069160"/>
          </a:xfrm>
        </p:spPr>
        <p:txBody>
          <a:bodyPr>
            <a:normAutofit lnSpcReduction="10000"/>
          </a:bodyPr>
          <a:lstStyle/>
          <a:p>
            <a:pPr>
              <a:buFont typeface="Wingdings" panose="05000000000000000000" pitchFamily="2" charset="2"/>
              <a:buChar char="v"/>
            </a:pPr>
            <a:r>
              <a:rPr lang="en-GB" sz="3600" i="1" dirty="0" smtClean="0"/>
              <a:t>General virtual communication processes- specific </a:t>
            </a:r>
            <a:r>
              <a:rPr lang="en-GB" sz="3600" i="1" dirty="0"/>
              <a:t>electronic </a:t>
            </a:r>
            <a:r>
              <a:rPr lang="en-GB" sz="3600" i="1" dirty="0" smtClean="0"/>
              <a:t>Internet tools; - blogs</a:t>
            </a:r>
            <a:r>
              <a:rPr lang="en-GB" sz="3600" i="1" dirty="0"/>
              <a:t>, </a:t>
            </a:r>
            <a:r>
              <a:rPr lang="en-GB" sz="3600" i="1" dirty="0" smtClean="0"/>
              <a:t>Facebook, </a:t>
            </a:r>
            <a:r>
              <a:rPr lang="en-GB" sz="3600" i="1" dirty="0" err="1" smtClean="0"/>
              <a:t>Linkedin</a:t>
            </a:r>
            <a:r>
              <a:rPr lang="en-GB" sz="3600" i="1" dirty="0" smtClean="0"/>
              <a:t>, Twitter, Snapchat.</a:t>
            </a:r>
            <a:r>
              <a:rPr lang="en-GB" sz="3600" dirty="0" smtClean="0"/>
              <a:t>  </a:t>
            </a:r>
          </a:p>
          <a:p>
            <a:pPr>
              <a:buFont typeface="Wingdings" panose="05000000000000000000" pitchFamily="2" charset="2"/>
              <a:buChar char="v"/>
            </a:pPr>
            <a:endParaRPr lang="en-GB" sz="1800" b="1" u="sng" dirty="0" smtClean="0"/>
          </a:p>
          <a:p>
            <a:pPr marL="0" indent="0">
              <a:buNone/>
            </a:pPr>
            <a:r>
              <a:rPr lang="en-GB" sz="2600" b="1" u="sng" dirty="0" smtClean="0">
                <a:solidFill>
                  <a:srgbClr val="FF0000"/>
                </a:solidFill>
              </a:rPr>
              <a:t>Allowing individuals </a:t>
            </a:r>
            <a:r>
              <a:rPr lang="en-GB" sz="2600" b="1" u="sng" dirty="0">
                <a:solidFill>
                  <a:srgbClr val="FF0000"/>
                </a:solidFill>
              </a:rPr>
              <a:t>to</a:t>
            </a:r>
            <a:r>
              <a:rPr lang="en-GB" sz="2600" b="1" u="sng" dirty="0" smtClean="0">
                <a:solidFill>
                  <a:srgbClr val="FF0000"/>
                </a:solidFill>
              </a:rPr>
              <a:t>:</a:t>
            </a:r>
          </a:p>
          <a:p>
            <a:pPr>
              <a:buFont typeface="Wingdings" panose="05000000000000000000" pitchFamily="2" charset="2"/>
              <a:buChar char="v"/>
            </a:pPr>
            <a:endParaRPr lang="en-GB" sz="1800" b="1" u="sng" dirty="0"/>
          </a:p>
          <a:p>
            <a:pPr>
              <a:buFont typeface="Wingdings" panose="05000000000000000000" pitchFamily="2" charset="2"/>
              <a:buChar char="v"/>
            </a:pPr>
            <a:r>
              <a:rPr lang="en-GB" sz="3500" i="1" dirty="0" smtClean="0"/>
              <a:t>construct public/semi-public </a:t>
            </a:r>
            <a:r>
              <a:rPr lang="en-GB" sz="3500" i="1" u="sng" dirty="0" smtClean="0"/>
              <a:t>profiles </a:t>
            </a:r>
            <a:r>
              <a:rPr lang="en-GB" sz="3500" i="1" dirty="0" smtClean="0"/>
              <a:t>(networked </a:t>
            </a:r>
            <a:r>
              <a:rPr lang="en-GB" sz="3500" i="1" dirty="0" smtClean="0"/>
              <a:t>systems); </a:t>
            </a:r>
            <a:endParaRPr lang="en-GB" sz="3500" i="1" dirty="0" smtClean="0"/>
          </a:p>
          <a:p>
            <a:pPr>
              <a:buFont typeface="Wingdings" panose="05000000000000000000" pitchFamily="2" charset="2"/>
              <a:buChar char="v"/>
            </a:pPr>
            <a:r>
              <a:rPr lang="en-GB" sz="3500" i="1" dirty="0"/>
              <a:t>view </a:t>
            </a:r>
            <a:r>
              <a:rPr lang="en-GB" sz="3500" i="1" dirty="0" smtClean="0"/>
              <a:t> and  develop  personal and professional </a:t>
            </a:r>
            <a:r>
              <a:rPr lang="en-GB" sz="3500" i="1" u="sng" dirty="0" smtClean="0"/>
              <a:t>connections.</a:t>
            </a:r>
            <a:endParaRPr lang="en-GB" sz="3500" i="1" u="sng" dirty="0"/>
          </a:p>
          <a:p>
            <a:pPr marL="0" indent="0">
              <a:buNone/>
            </a:pPr>
            <a:r>
              <a:rPr lang="en-GB" sz="1100" dirty="0" smtClean="0"/>
              <a:t>                                                                                                                             </a:t>
            </a:r>
            <a:endParaRPr lang="en-GB" dirty="0"/>
          </a:p>
        </p:txBody>
      </p:sp>
    </p:spTree>
    <p:extLst>
      <p:ext uri="{BB962C8B-B14F-4D97-AF65-F5344CB8AC3E}">
        <p14:creationId xmlns:p14="http://schemas.microsoft.com/office/powerpoint/2010/main" val="1227612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40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40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4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Social Media critique</a:t>
            </a:r>
            <a:endParaRPr lang="en-GB"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r>
              <a:rPr lang="en-GB" b="1" i="1" dirty="0" smtClean="0"/>
              <a:t>The </a:t>
            </a:r>
            <a:r>
              <a:rPr lang="en-GB" b="1" i="1" dirty="0" smtClean="0"/>
              <a:t>control </a:t>
            </a:r>
            <a:r>
              <a:rPr lang="en-GB" b="1" i="1" dirty="0" smtClean="0"/>
              <a:t>of </a:t>
            </a:r>
            <a:r>
              <a:rPr lang="en-GB" b="1" i="1" dirty="0"/>
              <a:t>functions and forms of social </a:t>
            </a:r>
            <a:r>
              <a:rPr lang="en-GB" b="1" i="1" dirty="0" smtClean="0"/>
              <a:t>media:</a:t>
            </a:r>
            <a:r>
              <a:rPr lang="en-GB" dirty="0" smtClean="0"/>
              <a:t> </a:t>
            </a:r>
          </a:p>
          <a:p>
            <a:pPr marL="1257300" lvl="2" indent="-457200">
              <a:buFont typeface="Wingdings" panose="05000000000000000000" pitchFamily="2" charset="2"/>
              <a:buChar char="v"/>
            </a:pPr>
            <a:r>
              <a:rPr lang="en-GB" sz="3200" dirty="0" smtClean="0"/>
              <a:t>Business imperatives (wealth creation-  trample competition);  </a:t>
            </a:r>
            <a:endParaRPr lang="en-GB" sz="3200" dirty="0" smtClean="0"/>
          </a:p>
          <a:p>
            <a:pPr marL="1257300" lvl="2" indent="-457200">
              <a:buFont typeface="Wingdings" panose="05000000000000000000" pitchFamily="2" charset="2"/>
              <a:buChar char="v"/>
            </a:pPr>
            <a:r>
              <a:rPr lang="en-GB" sz="3200" dirty="0"/>
              <a:t>P</a:t>
            </a:r>
            <a:r>
              <a:rPr lang="en-GB" sz="3200" dirty="0" smtClean="0"/>
              <a:t>artnership </a:t>
            </a:r>
            <a:r>
              <a:rPr lang="en-GB" sz="3200" dirty="0"/>
              <a:t>and </a:t>
            </a:r>
            <a:r>
              <a:rPr lang="en-GB" sz="3200" dirty="0" smtClean="0"/>
              <a:t>user-generated </a:t>
            </a:r>
            <a:r>
              <a:rPr lang="en-GB" sz="3200" dirty="0" smtClean="0"/>
              <a:t>content </a:t>
            </a:r>
            <a:r>
              <a:rPr lang="en-GB" sz="3200" dirty="0"/>
              <a:t>are inherently </a:t>
            </a:r>
            <a:r>
              <a:rPr lang="en-GB" sz="3200" dirty="0" smtClean="0"/>
              <a:t>impossible;</a:t>
            </a:r>
            <a:endParaRPr lang="en-GB" sz="3200" dirty="0" smtClean="0"/>
          </a:p>
          <a:p>
            <a:pPr marL="1257300" lvl="2" indent="-457200">
              <a:buFont typeface="Wingdings" panose="05000000000000000000" pitchFamily="2" charset="2"/>
              <a:buChar char="v"/>
            </a:pPr>
            <a:r>
              <a:rPr lang="en-GB" sz="3200" dirty="0" smtClean="0"/>
              <a:t>`</a:t>
            </a:r>
            <a:r>
              <a:rPr lang="en-GB" sz="3200" dirty="0" err="1" smtClean="0"/>
              <a:t>Clicktivism</a:t>
            </a:r>
            <a:r>
              <a:rPr lang="en-GB" sz="3200" dirty="0" smtClean="0"/>
              <a:t>`- Passive?  Active?</a:t>
            </a:r>
          </a:p>
          <a:p>
            <a:pPr marL="800100" lvl="2" indent="0">
              <a:buNone/>
            </a:pPr>
            <a:endParaRPr lang="en-GB" sz="3200" dirty="0"/>
          </a:p>
        </p:txBody>
      </p:sp>
    </p:spTree>
    <p:extLst>
      <p:ext uri="{BB962C8B-B14F-4D97-AF65-F5344CB8AC3E}">
        <p14:creationId xmlns:p14="http://schemas.microsoft.com/office/powerpoint/2010/main" val="3452849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 work, Professionalism and Problems!</a:t>
            </a:r>
            <a:endParaRPr lang="en-GB" dirty="0"/>
          </a:p>
        </p:txBody>
      </p:sp>
      <p:sp>
        <p:nvSpPr>
          <p:cNvPr id="3" name="Content Placeholder 2"/>
          <p:cNvSpPr>
            <a:spLocks noGrp="1"/>
          </p:cNvSpPr>
          <p:nvPr>
            <p:ph idx="1"/>
          </p:nvPr>
        </p:nvSpPr>
        <p:spPr>
          <a:xfrm>
            <a:off x="457200" y="1340768"/>
            <a:ext cx="8229600" cy="5328592"/>
          </a:xfrm>
        </p:spPr>
        <p:txBody>
          <a:bodyPr>
            <a:normAutofit/>
          </a:bodyPr>
          <a:lstStyle/>
          <a:p>
            <a:pPr marL="0" indent="0">
              <a:buNone/>
            </a:pPr>
            <a:r>
              <a:rPr lang="en-GB" dirty="0" smtClean="0">
                <a:solidFill>
                  <a:srgbClr val="FF0000"/>
                </a:solidFill>
              </a:rPr>
              <a:t>Professional </a:t>
            </a:r>
            <a:r>
              <a:rPr lang="en-GB" dirty="0">
                <a:solidFill>
                  <a:srgbClr val="FF0000"/>
                </a:solidFill>
              </a:rPr>
              <a:t>identity </a:t>
            </a:r>
            <a:endParaRPr lang="en-GB" dirty="0" smtClean="0">
              <a:solidFill>
                <a:srgbClr val="FF0000"/>
              </a:solidFill>
            </a:endParaRPr>
          </a:p>
          <a:p>
            <a:pPr lvl="1">
              <a:buFont typeface="Wingdings" panose="05000000000000000000" pitchFamily="2" charset="2"/>
              <a:buChar char="v"/>
            </a:pPr>
            <a:r>
              <a:rPr lang="en-GB" dirty="0"/>
              <a:t>H</a:t>
            </a:r>
            <a:r>
              <a:rPr lang="en-GB" dirty="0" smtClean="0"/>
              <a:t>ierarchical structuring/restricted </a:t>
            </a:r>
            <a:r>
              <a:rPr lang="en-GB" dirty="0"/>
              <a:t>autonomy </a:t>
            </a:r>
            <a:endParaRPr lang="en-GB" dirty="0" smtClean="0"/>
          </a:p>
          <a:p>
            <a:pPr lvl="1">
              <a:buFont typeface="Wingdings" panose="05000000000000000000" pitchFamily="2" charset="2"/>
              <a:buChar char="v"/>
            </a:pPr>
            <a:r>
              <a:rPr lang="en-GB" dirty="0" smtClean="0"/>
              <a:t>No </a:t>
            </a:r>
            <a:r>
              <a:rPr lang="en-GB" dirty="0" smtClean="0"/>
              <a:t>singular, </a:t>
            </a:r>
            <a:r>
              <a:rPr lang="en-GB" dirty="0"/>
              <a:t>precise definition and understanding of </a:t>
            </a:r>
            <a:r>
              <a:rPr lang="en-GB" dirty="0" smtClean="0"/>
              <a:t>professionalism. </a:t>
            </a:r>
            <a:endParaRPr lang="en-GB" dirty="0"/>
          </a:p>
          <a:p>
            <a:pPr marL="0" indent="0">
              <a:buNone/>
            </a:pPr>
            <a:r>
              <a:rPr lang="en-GB" sz="1600" dirty="0" smtClean="0"/>
              <a:t>                                                                                                 </a:t>
            </a:r>
            <a:endParaRPr lang="en-GB" sz="1600" dirty="0"/>
          </a:p>
          <a:p>
            <a:pPr marL="0" indent="0">
              <a:buNone/>
            </a:pPr>
            <a:r>
              <a:rPr lang="en-GB" sz="2800" dirty="0" smtClean="0">
                <a:solidFill>
                  <a:srgbClr val="FF0000"/>
                </a:solidFill>
              </a:rPr>
              <a:t>Social Work </a:t>
            </a:r>
            <a:r>
              <a:rPr lang="en-GB" sz="2800" dirty="0" smtClean="0">
                <a:solidFill>
                  <a:srgbClr val="FF0000"/>
                </a:solidFill>
              </a:rPr>
              <a:t>in </a:t>
            </a:r>
            <a:r>
              <a:rPr lang="en-GB" sz="2800" dirty="0">
                <a:solidFill>
                  <a:srgbClr val="FF0000"/>
                </a:solidFill>
              </a:rPr>
              <a:t>the </a:t>
            </a:r>
            <a:r>
              <a:rPr lang="en-GB" sz="2800" dirty="0" smtClean="0">
                <a:solidFill>
                  <a:srgbClr val="FF0000"/>
                </a:solidFill>
              </a:rPr>
              <a:t>1990’s:</a:t>
            </a:r>
          </a:p>
          <a:p>
            <a:pPr lvl="1">
              <a:buFont typeface="Wingdings" panose="05000000000000000000" pitchFamily="2" charset="2"/>
              <a:buChar char="v"/>
            </a:pPr>
            <a:r>
              <a:rPr lang="en-GB" dirty="0" smtClean="0">
                <a:latin typeface="Comic Sans MS" panose="030F0702030302020204" pitchFamily="66" charset="0"/>
              </a:rPr>
              <a:t>the </a:t>
            </a:r>
            <a:r>
              <a:rPr lang="en-GB" dirty="0" smtClean="0">
                <a:latin typeface="Comic Sans MS" panose="030F0702030302020204" pitchFamily="66" charset="0"/>
              </a:rPr>
              <a:t>rolling out </a:t>
            </a:r>
            <a:r>
              <a:rPr lang="en-GB" dirty="0" smtClean="0">
                <a:latin typeface="Comic Sans MS" panose="030F0702030302020204" pitchFamily="66" charset="0"/>
              </a:rPr>
              <a:t>of Managerialism; </a:t>
            </a:r>
            <a:endParaRPr lang="en-GB" dirty="0" smtClean="0">
              <a:latin typeface="Comic Sans MS" panose="030F0702030302020204" pitchFamily="66" charset="0"/>
            </a:endParaRPr>
          </a:p>
          <a:p>
            <a:pPr lvl="1">
              <a:buFont typeface="Wingdings" panose="05000000000000000000" pitchFamily="2" charset="2"/>
              <a:buChar char="v"/>
            </a:pPr>
            <a:r>
              <a:rPr lang="en-GB" dirty="0" smtClean="0">
                <a:latin typeface="Comic Sans MS" panose="030F0702030302020204" pitchFamily="66" charset="0"/>
              </a:rPr>
              <a:t>the expansion of Service </a:t>
            </a:r>
            <a:r>
              <a:rPr lang="en-GB" dirty="0" smtClean="0">
                <a:latin typeface="Comic Sans MS" panose="030F0702030302020204" pitchFamily="66" charset="0"/>
              </a:rPr>
              <a:t>User involvement.</a:t>
            </a:r>
            <a:endParaRPr lang="en-GB" dirty="0">
              <a:latin typeface="Comic Sans MS" panose="030F0702030302020204" pitchFamily="66" charset="0"/>
            </a:endParaRPr>
          </a:p>
          <a:p>
            <a:pPr marL="0" indent="0">
              <a:buNone/>
            </a:pPr>
            <a:r>
              <a:rPr lang="en-GB" sz="1600" dirty="0" smtClean="0"/>
              <a:t>                                                                                                                                     </a:t>
            </a:r>
          </a:p>
        </p:txBody>
      </p:sp>
    </p:spTree>
    <p:extLst>
      <p:ext uri="{BB962C8B-B14F-4D97-AF65-F5344CB8AC3E}">
        <p14:creationId xmlns:p14="http://schemas.microsoft.com/office/powerpoint/2010/main" val="156026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40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40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40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 professionalism Defined</a:t>
            </a:r>
            <a:endParaRPr lang="en-GB" dirty="0"/>
          </a:p>
        </p:txBody>
      </p:sp>
      <p:sp>
        <p:nvSpPr>
          <p:cNvPr id="3" name="Content Placeholder 2"/>
          <p:cNvSpPr>
            <a:spLocks noGrp="1"/>
          </p:cNvSpPr>
          <p:nvPr>
            <p:ph idx="1"/>
          </p:nvPr>
        </p:nvSpPr>
        <p:spPr>
          <a:xfrm>
            <a:off x="179512" y="1268760"/>
            <a:ext cx="8712968" cy="5328592"/>
          </a:xfrm>
        </p:spPr>
        <p:txBody>
          <a:bodyPr>
            <a:normAutofit fontScale="92500" lnSpcReduction="20000"/>
          </a:bodyPr>
          <a:lstStyle/>
          <a:p>
            <a:pPr marL="400050" lvl="1" indent="0">
              <a:buNone/>
            </a:pPr>
            <a:r>
              <a:rPr lang="en-GB" sz="3600" dirty="0" smtClean="0"/>
              <a:t>The </a:t>
            </a:r>
            <a:r>
              <a:rPr lang="en-GB" sz="3600" dirty="0"/>
              <a:t>attitudes and </a:t>
            </a:r>
            <a:r>
              <a:rPr lang="en-GB" sz="3600" dirty="0" smtClean="0"/>
              <a:t>behaviours reflecting </a:t>
            </a:r>
            <a:r>
              <a:rPr lang="en-GB" sz="3600" dirty="0"/>
              <a:t>traditional </a:t>
            </a:r>
            <a:r>
              <a:rPr lang="en-GB" sz="3600" dirty="0" smtClean="0"/>
              <a:t>professionalism, positioned in social  </a:t>
            </a:r>
            <a:r>
              <a:rPr lang="en-GB" sz="3600" dirty="0"/>
              <a:t>media</a:t>
            </a:r>
            <a:r>
              <a:rPr lang="en-GB" sz="3600" dirty="0" smtClean="0"/>
              <a:t>.  </a:t>
            </a:r>
          </a:p>
          <a:p>
            <a:pPr marL="400050" lvl="1" indent="0">
              <a:buNone/>
            </a:pPr>
            <a:r>
              <a:rPr lang="en-GB" sz="3600" dirty="0" smtClean="0"/>
              <a:t>More than </a:t>
            </a:r>
            <a:r>
              <a:rPr lang="en-GB" sz="3600" dirty="0"/>
              <a:t>mere </a:t>
            </a:r>
            <a:r>
              <a:rPr lang="en-GB" sz="3600" dirty="0" smtClean="0"/>
              <a:t>Netiquette- . </a:t>
            </a:r>
          </a:p>
          <a:p>
            <a:pPr marL="971550" lvl="1" indent="-571500">
              <a:buFont typeface="Wingdings" panose="05000000000000000000" pitchFamily="2" charset="2"/>
              <a:buChar char="v"/>
            </a:pPr>
            <a:r>
              <a:rPr lang="en-GB" sz="3600" dirty="0" smtClean="0"/>
              <a:t>The </a:t>
            </a:r>
            <a:r>
              <a:rPr lang="en-GB" sz="3600" b="1" dirty="0" smtClean="0"/>
              <a:t>Construction</a:t>
            </a:r>
            <a:r>
              <a:rPr lang="en-GB" sz="3600" dirty="0" smtClean="0"/>
              <a:t> of </a:t>
            </a:r>
            <a:r>
              <a:rPr lang="en-GB" sz="3600" dirty="0"/>
              <a:t>professional </a:t>
            </a:r>
            <a:r>
              <a:rPr lang="en-GB" sz="3600" dirty="0" smtClean="0"/>
              <a:t>identity; </a:t>
            </a:r>
          </a:p>
          <a:p>
            <a:pPr marL="971550" lvl="1" indent="-571500">
              <a:buFont typeface="Wingdings" panose="05000000000000000000" pitchFamily="2" charset="2"/>
              <a:buChar char="v"/>
            </a:pPr>
            <a:r>
              <a:rPr lang="en-GB" sz="3600" dirty="0" smtClean="0"/>
              <a:t>The </a:t>
            </a:r>
            <a:r>
              <a:rPr lang="en-GB" sz="3600" b="1" dirty="0" smtClean="0"/>
              <a:t>Demonstration</a:t>
            </a:r>
            <a:r>
              <a:rPr lang="en-GB" sz="3600" dirty="0" smtClean="0"/>
              <a:t> of professionalism;</a:t>
            </a:r>
          </a:p>
          <a:p>
            <a:pPr marL="971550" lvl="1" indent="-571500">
              <a:buFont typeface="Wingdings" panose="05000000000000000000" pitchFamily="2" charset="2"/>
              <a:buChar char="v"/>
            </a:pPr>
            <a:r>
              <a:rPr lang="en-GB" sz="3600" dirty="0" smtClean="0"/>
              <a:t>The </a:t>
            </a:r>
            <a:r>
              <a:rPr lang="en-GB" sz="3600" b="1" dirty="0"/>
              <a:t>P</a:t>
            </a:r>
            <a:r>
              <a:rPr lang="en-GB" sz="3600" b="1" dirty="0" smtClean="0"/>
              <a:t>ortrayal </a:t>
            </a:r>
            <a:r>
              <a:rPr lang="en-GB" sz="3600" b="1" dirty="0"/>
              <a:t>o</a:t>
            </a:r>
            <a:r>
              <a:rPr lang="en-GB" sz="3600" b="1" dirty="0" smtClean="0"/>
              <a:t>f the </a:t>
            </a:r>
            <a:r>
              <a:rPr lang="en-GB" sz="3600" b="1" dirty="0" smtClean="0"/>
              <a:t>occupation</a:t>
            </a:r>
            <a:r>
              <a:rPr lang="en-GB" sz="3600" dirty="0"/>
              <a:t>;</a:t>
            </a:r>
            <a:endParaRPr lang="en-GB" sz="3600" dirty="0" smtClean="0"/>
          </a:p>
          <a:p>
            <a:pPr marL="971550" lvl="1" indent="-571500">
              <a:buFont typeface="Wingdings" panose="05000000000000000000" pitchFamily="2" charset="2"/>
              <a:buChar char="v"/>
            </a:pPr>
            <a:r>
              <a:rPr lang="en-GB" sz="3600" dirty="0" smtClean="0"/>
              <a:t>It </a:t>
            </a:r>
            <a:r>
              <a:rPr lang="en-GB" sz="3600" b="1" dirty="0" smtClean="0"/>
              <a:t>does </a:t>
            </a:r>
            <a:r>
              <a:rPr lang="en-GB" sz="3600" b="1" dirty="0"/>
              <a:t>not </a:t>
            </a:r>
            <a:r>
              <a:rPr lang="en-GB" sz="3600" b="1" dirty="0" smtClean="0"/>
              <a:t>broaden</a:t>
            </a:r>
            <a:r>
              <a:rPr lang="en-GB" sz="3600" dirty="0" smtClean="0"/>
              <a:t> </a:t>
            </a:r>
            <a:r>
              <a:rPr lang="en-GB" sz="3600" dirty="0"/>
              <a:t>the area of professionalism </a:t>
            </a:r>
            <a:r>
              <a:rPr lang="en-GB" sz="3600" dirty="0" smtClean="0"/>
              <a:t>tenets, but does address </a:t>
            </a:r>
            <a:r>
              <a:rPr lang="en-GB" sz="3600" dirty="0"/>
              <a:t>existing ones as they are </a:t>
            </a:r>
            <a:r>
              <a:rPr lang="en-GB" sz="3600" dirty="0" smtClean="0"/>
              <a:t>`manifested </a:t>
            </a:r>
            <a:r>
              <a:rPr lang="en-GB" sz="3600" dirty="0"/>
              <a:t>or shown to the on-line </a:t>
            </a:r>
            <a:r>
              <a:rPr lang="en-GB" sz="3600" dirty="0" smtClean="0"/>
              <a:t>public`. </a:t>
            </a:r>
            <a:endParaRPr lang="en-GB" sz="3600" dirty="0"/>
          </a:p>
          <a:p>
            <a:pPr marL="971550" lvl="1" indent="-571500"/>
            <a:endParaRPr lang="en-GB" sz="3600" dirty="0" smtClean="0"/>
          </a:p>
          <a:p>
            <a:endParaRPr lang="en-GB" sz="1800" dirty="0" smtClean="0"/>
          </a:p>
        </p:txBody>
      </p:sp>
    </p:spTree>
    <p:extLst>
      <p:ext uri="{BB962C8B-B14F-4D97-AF65-F5344CB8AC3E}">
        <p14:creationId xmlns:p14="http://schemas.microsoft.com/office/powerpoint/2010/main" val="36838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Purpose of the research</a:t>
            </a:r>
            <a:endParaRPr lang="en-GB"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v"/>
            </a:pPr>
            <a:r>
              <a:rPr lang="en-GB" b="1" u="sng" dirty="0" smtClean="0"/>
              <a:t>Experiences</a:t>
            </a:r>
            <a:r>
              <a:rPr lang="en-GB" dirty="0" smtClean="0"/>
              <a:t> of students using social media rather than focusing on ethics or particular forms of social media use;</a:t>
            </a:r>
          </a:p>
          <a:p>
            <a:pPr marL="0" indent="0">
              <a:buNone/>
            </a:pPr>
            <a:endParaRPr lang="en-GB" dirty="0" smtClean="0"/>
          </a:p>
          <a:p>
            <a:pPr>
              <a:buFont typeface="Wingdings" panose="05000000000000000000" pitchFamily="2" charset="2"/>
              <a:buChar char="v"/>
            </a:pPr>
            <a:r>
              <a:rPr lang="en-GB" dirty="0" smtClean="0"/>
              <a:t>use social media to construct and maintain </a:t>
            </a:r>
            <a:r>
              <a:rPr lang="en-GB" dirty="0" smtClean="0">
                <a:solidFill>
                  <a:srgbClr val="FF0000"/>
                </a:solidFill>
              </a:rPr>
              <a:t>professional Identity;</a:t>
            </a:r>
          </a:p>
          <a:p>
            <a:pPr>
              <a:buFont typeface="Wingdings" panose="05000000000000000000" pitchFamily="2" charset="2"/>
              <a:buChar char="v"/>
            </a:pPr>
            <a:endParaRPr lang="en-GB" dirty="0" smtClean="0"/>
          </a:p>
          <a:p>
            <a:pPr>
              <a:buFont typeface="Wingdings" panose="05000000000000000000" pitchFamily="2" charset="2"/>
              <a:buChar char="v"/>
            </a:pPr>
            <a:r>
              <a:rPr lang="en-GB" dirty="0" smtClean="0"/>
              <a:t>Identify good practice/ethical issues in social media use by students, recognising the multiple dimensions and domains of student experiences.</a:t>
            </a:r>
          </a:p>
        </p:txBody>
      </p:sp>
    </p:spTree>
    <p:extLst>
      <p:ext uri="{BB962C8B-B14F-4D97-AF65-F5344CB8AC3E}">
        <p14:creationId xmlns:p14="http://schemas.microsoft.com/office/powerpoint/2010/main" val="3563395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3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3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Research Process- </a:t>
            </a:r>
            <a:r>
              <a:rPr lang="en-GB" dirty="0" err="1" smtClean="0"/>
              <a:t>Yr</a:t>
            </a:r>
            <a:r>
              <a:rPr lang="en-GB" dirty="0" smtClean="0"/>
              <a:t> 1 </a:t>
            </a:r>
            <a:r>
              <a:rPr lang="en-GB" dirty="0" smtClean="0"/>
              <a:t>social </a:t>
            </a:r>
            <a:r>
              <a:rPr lang="en-GB" dirty="0" smtClean="0"/>
              <a:t>work </a:t>
            </a:r>
            <a:r>
              <a:rPr lang="en-GB" dirty="0" smtClean="0"/>
              <a:t>students</a:t>
            </a:r>
            <a:endParaRPr lang="en-GB"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GB" b="1" dirty="0" smtClean="0">
                <a:solidFill>
                  <a:srgbClr val="FF0000"/>
                </a:solidFill>
              </a:rPr>
              <a:t>Training </a:t>
            </a:r>
            <a:r>
              <a:rPr lang="en-GB" b="1" dirty="0" smtClean="0">
                <a:solidFill>
                  <a:srgbClr val="FF0000"/>
                </a:solidFill>
              </a:rPr>
              <a:t>Evaluation </a:t>
            </a:r>
            <a:r>
              <a:rPr lang="en-GB" b="1" dirty="0" smtClean="0">
                <a:solidFill>
                  <a:srgbClr val="FF0000"/>
                </a:solidFill>
              </a:rPr>
              <a:t>N=82</a:t>
            </a:r>
            <a:r>
              <a:rPr lang="en-GB" dirty="0" smtClean="0">
                <a:solidFill>
                  <a:srgbClr val="FF0000"/>
                </a:solidFill>
              </a:rPr>
              <a:t>:    </a:t>
            </a:r>
          </a:p>
          <a:p>
            <a:pPr marL="0" indent="0">
              <a:buNone/>
            </a:pPr>
            <a:r>
              <a:rPr lang="en-GB" b="1" u="sng" dirty="0" smtClean="0"/>
              <a:t>Key </a:t>
            </a:r>
            <a:r>
              <a:rPr lang="en-GB" b="1" u="sng" dirty="0" smtClean="0"/>
              <a:t>data</a:t>
            </a:r>
            <a:r>
              <a:rPr lang="en-GB" dirty="0" smtClean="0"/>
              <a:t>: </a:t>
            </a:r>
            <a:endParaRPr lang="en-GB" dirty="0" smtClean="0"/>
          </a:p>
          <a:p>
            <a:pPr marL="914400" lvl="1" indent="-514350">
              <a:buFont typeface="Wingdings" panose="05000000000000000000" pitchFamily="2" charset="2"/>
              <a:buChar char="v"/>
            </a:pPr>
            <a:r>
              <a:rPr lang="en-GB" dirty="0"/>
              <a:t>Of the </a:t>
            </a:r>
            <a:r>
              <a:rPr lang="en-GB" b="1" dirty="0">
                <a:solidFill>
                  <a:srgbClr val="FF0000"/>
                </a:solidFill>
              </a:rPr>
              <a:t>82</a:t>
            </a:r>
            <a:r>
              <a:rPr lang="en-GB" b="1" dirty="0"/>
              <a:t> students, </a:t>
            </a:r>
            <a:r>
              <a:rPr lang="en-GB" b="1" dirty="0">
                <a:solidFill>
                  <a:srgbClr val="FF0000"/>
                </a:solidFill>
              </a:rPr>
              <a:t>73</a:t>
            </a:r>
            <a:r>
              <a:rPr lang="en-GB" b="1" dirty="0"/>
              <a:t> </a:t>
            </a:r>
            <a:r>
              <a:rPr lang="en-GB" b="1" dirty="0" smtClean="0"/>
              <a:t>used </a:t>
            </a:r>
            <a:r>
              <a:rPr lang="en-GB" b="1" dirty="0"/>
              <a:t>social media daily.</a:t>
            </a:r>
          </a:p>
          <a:p>
            <a:pPr marL="914400" lvl="1" indent="-514350">
              <a:buFont typeface="Wingdings" panose="05000000000000000000" pitchFamily="2" charset="2"/>
              <a:buChar char="v"/>
            </a:pPr>
            <a:r>
              <a:rPr lang="en-GB" dirty="0" smtClean="0"/>
              <a:t>76 </a:t>
            </a:r>
            <a:r>
              <a:rPr lang="en-GB" dirty="0"/>
              <a:t>students used FB, 37 used Twitter:  49 used Instagram;  with sites such as </a:t>
            </a:r>
            <a:r>
              <a:rPr lang="en-GB" dirty="0" err="1"/>
              <a:t>Linkedin</a:t>
            </a:r>
            <a:r>
              <a:rPr lang="en-GB" dirty="0"/>
              <a:t>, </a:t>
            </a:r>
            <a:r>
              <a:rPr lang="en-GB" dirty="0" err="1"/>
              <a:t>Reddit</a:t>
            </a:r>
            <a:r>
              <a:rPr lang="en-GB" dirty="0"/>
              <a:t>, Snapchat and </a:t>
            </a:r>
            <a:r>
              <a:rPr lang="en-GB" dirty="0" err="1" smtClean="0"/>
              <a:t>Mumsnet</a:t>
            </a:r>
            <a:r>
              <a:rPr lang="en-GB" dirty="0"/>
              <a:t>:</a:t>
            </a:r>
            <a:r>
              <a:rPr lang="en-GB" dirty="0" smtClean="0"/>
              <a:t> </a:t>
            </a:r>
            <a:r>
              <a:rPr lang="en-GB" dirty="0"/>
              <a:t>between 1-9 uses each.</a:t>
            </a:r>
          </a:p>
          <a:p>
            <a:pPr marL="514350" indent="-514350">
              <a:buAutoNum type="arabicPeriod" startAt="2"/>
            </a:pPr>
            <a:r>
              <a:rPr lang="en-GB" b="1" dirty="0" smtClean="0">
                <a:solidFill>
                  <a:srgbClr val="FF0000"/>
                </a:solidFill>
              </a:rPr>
              <a:t>On-line </a:t>
            </a:r>
            <a:r>
              <a:rPr lang="en-GB" b="1" dirty="0" smtClean="0">
                <a:solidFill>
                  <a:srgbClr val="FF0000"/>
                </a:solidFill>
              </a:rPr>
              <a:t>questionnaire;</a:t>
            </a:r>
            <a:endParaRPr lang="en-GB" b="1" dirty="0" smtClean="0">
              <a:solidFill>
                <a:srgbClr val="FF0000"/>
              </a:solidFill>
            </a:endParaRPr>
          </a:p>
          <a:p>
            <a:pPr marL="514350" indent="-514350">
              <a:buAutoNum type="arabicPeriod" startAt="2"/>
            </a:pPr>
            <a:r>
              <a:rPr lang="en-GB" b="1" dirty="0" smtClean="0">
                <a:solidFill>
                  <a:srgbClr val="FF0000"/>
                </a:solidFill>
              </a:rPr>
              <a:t>Focus </a:t>
            </a:r>
            <a:r>
              <a:rPr lang="en-GB" b="1" dirty="0" smtClean="0">
                <a:solidFill>
                  <a:srgbClr val="FF0000"/>
                </a:solidFill>
              </a:rPr>
              <a:t>group.</a:t>
            </a:r>
            <a:endParaRPr lang="en-GB" b="1" dirty="0">
              <a:solidFill>
                <a:srgbClr val="FF0000"/>
              </a:solidFill>
            </a:endParaRPr>
          </a:p>
        </p:txBody>
      </p:sp>
    </p:spTree>
    <p:extLst>
      <p:ext uri="{BB962C8B-B14F-4D97-AF65-F5344CB8AC3E}">
        <p14:creationId xmlns:p14="http://schemas.microsoft.com/office/powerpoint/2010/main" val="2265879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20279</TotalTime>
  <Words>3721</Words>
  <Application>Microsoft Office PowerPoint</Application>
  <PresentationFormat>On-screen Show (4:3)</PresentationFormat>
  <Paragraphs>307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Solstice</vt:lpstr>
      <vt:lpstr>Shaping ‘E’ professional identities:</vt:lpstr>
      <vt:lpstr>So Shall (it forever be) Media</vt:lpstr>
      <vt:lpstr>Social MEdia Introduction</vt:lpstr>
      <vt:lpstr> Social Media and social networking sites (or SNS) can be defined as: </vt:lpstr>
      <vt:lpstr>Social Media critique</vt:lpstr>
      <vt:lpstr>Social work, Professionalism and Problems!</vt:lpstr>
      <vt:lpstr>E professionalism Defined</vt:lpstr>
      <vt:lpstr>Purpose of the research</vt:lpstr>
      <vt:lpstr>The Research Process- Yr 1 social work students</vt:lpstr>
      <vt:lpstr>On-line Questionnaire  N=13 Findings</vt:lpstr>
      <vt:lpstr>The Focus Group Findings (N=6)</vt:lpstr>
      <vt:lpstr>The Development and Consolidation of Professional Identity Findings- Detail </vt:lpstr>
      <vt:lpstr>Ethics and Judgements in pre training work experiences:  </vt:lpstr>
      <vt:lpstr>The Construction and Portrayal of Professional Identity</vt:lpstr>
      <vt:lpstr>Dilemmas, restrictions and challenges of professional life</vt:lpstr>
      <vt:lpstr>‘E’ Professional Identity- Creation  or Curation</vt:lpstr>
      <vt:lpstr>PowerPoint Presentation</vt:lpstr>
      <vt:lpstr>Self-Portrayal- Demonstrating `E` professionalism</vt:lpstr>
      <vt:lpstr>Reflection on Action- Defensible  Decision-making</vt:lpstr>
      <vt:lpstr>Discussion Points- `E’ professionalism growth and checks</vt:lpstr>
      <vt:lpstr>What next?</vt:lpstr>
      <vt:lpstr>Bibliography</vt:lpstr>
    </vt:vector>
  </TitlesOfParts>
  <Company>University of Huddersfield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Miller</dc:creator>
  <cp:lastModifiedBy>Sam Miller</cp:lastModifiedBy>
  <cp:revision>227</cp:revision>
  <cp:lastPrinted>2015-12-15T14:04:50Z</cp:lastPrinted>
  <dcterms:created xsi:type="dcterms:W3CDTF">2015-11-16T19:29:23Z</dcterms:created>
  <dcterms:modified xsi:type="dcterms:W3CDTF">2015-12-17T20:24:58Z</dcterms:modified>
</cp:coreProperties>
</file>