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6" r:id="rId14"/>
    <p:sldMasterId id="2147483818" r:id="rId15"/>
    <p:sldMasterId id="2147483830" r:id="rId16"/>
    <p:sldMasterId id="2147483842" r:id="rId17"/>
    <p:sldMasterId id="2147483854" r:id="rId18"/>
    <p:sldMasterId id="2147483866" r:id="rId19"/>
    <p:sldMasterId id="2147483878" r:id="rId20"/>
    <p:sldMasterId id="2147483890" r:id="rId21"/>
  </p:sldMasterIdLst>
  <p:notesMasterIdLst>
    <p:notesMasterId r:id="rId60"/>
  </p:notesMasterIdLst>
  <p:handoutMasterIdLst>
    <p:handoutMasterId r:id="rId61"/>
  </p:handoutMasterIdLst>
  <p:sldIdLst>
    <p:sldId id="256" r:id="rId22"/>
    <p:sldId id="265" r:id="rId23"/>
    <p:sldId id="284" r:id="rId24"/>
    <p:sldId id="285" r:id="rId25"/>
    <p:sldId id="286" r:id="rId26"/>
    <p:sldId id="303" r:id="rId27"/>
    <p:sldId id="288" r:id="rId28"/>
    <p:sldId id="301" r:id="rId29"/>
    <p:sldId id="289" r:id="rId30"/>
    <p:sldId id="290" r:id="rId31"/>
    <p:sldId id="291" r:id="rId32"/>
    <p:sldId id="302" r:id="rId33"/>
    <p:sldId id="293" r:id="rId34"/>
    <p:sldId id="294" r:id="rId35"/>
    <p:sldId id="295" r:id="rId36"/>
    <p:sldId id="296" r:id="rId37"/>
    <p:sldId id="307" r:id="rId38"/>
    <p:sldId id="297" r:id="rId39"/>
    <p:sldId id="306" r:id="rId40"/>
    <p:sldId id="263" r:id="rId41"/>
    <p:sldId id="267" r:id="rId42"/>
    <p:sldId id="270" r:id="rId43"/>
    <p:sldId id="274" r:id="rId44"/>
    <p:sldId id="275" r:id="rId45"/>
    <p:sldId id="259" r:id="rId46"/>
    <p:sldId id="261" r:id="rId47"/>
    <p:sldId id="271" r:id="rId48"/>
    <p:sldId id="272" r:id="rId49"/>
    <p:sldId id="268" r:id="rId50"/>
    <p:sldId id="269" r:id="rId51"/>
    <p:sldId id="281" r:id="rId52"/>
    <p:sldId id="279" r:id="rId53"/>
    <p:sldId id="276" r:id="rId54"/>
    <p:sldId id="280" r:id="rId55"/>
    <p:sldId id="305" r:id="rId56"/>
    <p:sldId id="299" r:id="rId57"/>
    <p:sldId id="304" r:id="rId58"/>
    <p:sldId id="300" r:id="rId5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6"/>
    <a:srgbClr val="FF6600"/>
    <a:srgbClr val="E0E0E0"/>
    <a:srgbClr val="33CCFF"/>
    <a:srgbClr val="33CCCC"/>
    <a:srgbClr val="00CCFF"/>
    <a:srgbClr val="0066FF"/>
    <a:srgbClr val="99CCFF"/>
    <a:srgbClr val="3B8AFF"/>
    <a:srgbClr val="526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68815" autoAdjust="0"/>
  </p:normalViewPr>
  <p:slideViewPr>
    <p:cSldViewPr>
      <p:cViewPr varScale="1">
        <p:scale>
          <a:sx n="76" d="100"/>
          <a:sy n="76" d="100"/>
        </p:scale>
        <p:origin x="28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27887139107608E-2"/>
          <c:y val="0.20640565762613006"/>
          <c:w val="0.89874989063867017"/>
          <c:h val="0.70305759696704584"/>
        </c:manualLayout>
      </c:layout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63500" cap="rnd">
                <a:solidFill>
                  <a:schemeClr val="bg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numRef>
              <c:f>Overview!$B$4:$B$33</c:f>
              <c:numCache>
                <c:formatCode>mmm\-yy</c:formatCode>
                <c:ptCount val="3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</c:numCache>
            </c:numRef>
          </c:cat>
          <c:val>
            <c:numRef>
              <c:f>Overview!$C$4:$C$33</c:f>
              <c:numCache>
                <c:formatCode>General</c:formatCode>
                <c:ptCount val="30"/>
                <c:pt idx="0">
                  <c:v>85</c:v>
                </c:pt>
                <c:pt idx="1">
                  <c:v>33</c:v>
                </c:pt>
                <c:pt idx="2">
                  <c:v>47</c:v>
                </c:pt>
                <c:pt idx="3">
                  <c:v>38</c:v>
                </c:pt>
                <c:pt idx="4">
                  <c:v>13</c:v>
                </c:pt>
                <c:pt idx="5">
                  <c:v>36</c:v>
                </c:pt>
                <c:pt idx="6">
                  <c:v>25</c:v>
                </c:pt>
                <c:pt idx="7">
                  <c:v>92</c:v>
                </c:pt>
                <c:pt idx="8">
                  <c:v>208</c:v>
                </c:pt>
                <c:pt idx="9">
                  <c:v>367</c:v>
                </c:pt>
                <c:pt idx="10">
                  <c:v>108</c:v>
                </c:pt>
                <c:pt idx="11">
                  <c:v>73</c:v>
                </c:pt>
                <c:pt idx="12">
                  <c:v>118</c:v>
                </c:pt>
                <c:pt idx="13">
                  <c:v>104</c:v>
                </c:pt>
                <c:pt idx="14">
                  <c:v>68</c:v>
                </c:pt>
                <c:pt idx="15">
                  <c:v>18</c:v>
                </c:pt>
                <c:pt idx="16">
                  <c:v>1</c:v>
                </c:pt>
                <c:pt idx="17">
                  <c:v>67</c:v>
                </c:pt>
                <c:pt idx="18">
                  <c:v>42</c:v>
                </c:pt>
                <c:pt idx="19">
                  <c:v>98</c:v>
                </c:pt>
                <c:pt idx="20">
                  <c:v>304</c:v>
                </c:pt>
                <c:pt idx="21">
                  <c:v>209</c:v>
                </c:pt>
                <c:pt idx="22">
                  <c:v>150</c:v>
                </c:pt>
                <c:pt idx="23">
                  <c:v>128</c:v>
                </c:pt>
                <c:pt idx="24">
                  <c:v>158</c:v>
                </c:pt>
                <c:pt idx="25">
                  <c:v>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327224"/>
        <c:axId val="486326832"/>
      </c:lineChart>
      <c:dateAx>
        <c:axId val="486327224"/>
        <c:scaling>
          <c:orientation val="minMax"/>
        </c:scaling>
        <c:delete val="0"/>
        <c:axPos val="b"/>
        <c:numFmt formatCode="mmm\-yy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26832"/>
        <c:crosses val="autoZero"/>
        <c:auto val="1"/>
        <c:lblOffset val="100"/>
        <c:baseTimeUnit val="months"/>
        <c:majorUnit val="5"/>
        <c:majorTimeUnit val="months"/>
      </c:dateAx>
      <c:valAx>
        <c:axId val="486326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27224"/>
        <c:crosses val="autoZero"/>
        <c:crossBetween val="between"/>
        <c:majorUnit val="100"/>
        <c:minorUnit val="50"/>
      </c:valAx>
      <c:spPr>
        <a:solidFill>
          <a:srgbClr val="003976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397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Arguably the best incentive in persuading staff to engage with their reading list is to offer a prize to the academic with the “best” reading list</a:t>
            </a:r>
          </a:p>
          <a:p>
            <a:pPr lvl="0"/>
            <a:r>
              <a:rPr lang="en-GB" dirty="0" smtClean="0"/>
              <a:t>Metrics used include: </a:t>
            </a:r>
          </a:p>
          <a:p>
            <a:pPr lvl="1"/>
            <a:r>
              <a:rPr lang="en-GB" dirty="0" smtClean="0"/>
              <a:t>book loans: a measure of how likely students enrolled on the module are to borrow books</a:t>
            </a:r>
          </a:p>
          <a:p>
            <a:pPr lvl="1"/>
            <a:r>
              <a:rPr lang="en-GB" dirty="0" smtClean="0"/>
              <a:t>item views: the average number of items on the reading list that students enrolled on the module have looked at</a:t>
            </a:r>
          </a:p>
          <a:p>
            <a:pPr lvl="1"/>
            <a:r>
              <a:rPr lang="en-GB" dirty="0" smtClean="0"/>
              <a:t>Variety of item types</a:t>
            </a:r>
          </a:p>
          <a:p>
            <a:pPr lvl="1"/>
            <a:r>
              <a:rPr lang="en-GB" dirty="0" smtClean="0"/>
              <a:t>Last update</a:t>
            </a:r>
          </a:p>
          <a:p>
            <a:pPr lvl="1"/>
            <a:r>
              <a:rPr lang="en-GB" dirty="0" smtClean="0"/>
              <a:t>Percentage of items with annotations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2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Produced a leaflet for staff.  Highlighted the winning reading lists for each School complete with a URL for staff to get inspiration for the design of their lists./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A8CAD-A377-4FA1-9606-3FBD2AED90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5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used the student</a:t>
            </a:r>
            <a:r>
              <a:rPr lang="en-GB" baseline="0" dirty="0" smtClean="0"/>
              <a:t> feedback to show academics how they can make their reading lists more appealing.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83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79606" y="4714876"/>
            <a:ext cx="543846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were able to gather statistics on MyReading usage; we define usage as the number of times a list is accessed and how many times items in the lists are clicked on.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51098" y="9428164"/>
            <a:ext cx="2944958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GB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27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6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“Learning Bytes sessions are a series of informal one-hour lunchtime sessions for all staff – each one will focus on a different pedagogical need and allow for discussion and sharing of best practice alongside short demonstrations where appropriate.”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informal training sessions – running a reading list Learning Bytes at lunchtime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academic staff on the programme to share knowledge and best practice - value in experiences of people who use the system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18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Powtoon</a:t>
            </a:r>
            <a:r>
              <a:rPr lang="en-GB" dirty="0" smtClean="0"/>
              <a:t> – using </a:t>
            </a:r>
            <a:r>
              <a:rPr lang="en-GB" dirty="0" err="1" smtClean="0"/>
              <a:t>Powtoon</a:t>
            </a:r>
            <a:r>
              <a:rPr lang="en-GB" dirty="0" smtClean="0"/>
              <a:t> animation software create new promotional and training resources.</a:t>
            </a:r>
          </a:p>
          <a:p>
            <a:r>
              <a:rPr lang="en-GB" dirty="0" smtClean="0"/>
              <a:t>currently producing a short copyright video to raise awareness of copyright issues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18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9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reviewing reading lists for each department</a:t>
            </a:r>
          </a:p>
          <a:p>
            <a:endParaRPr lang="en-GB" dirty="0" smtClean="0"/>
          </a:p>
          <a:p>
            <a:r>
              <a:rPr lang="en-GB" dirty="0" smtClean="0"/>
              <a:t>contacting staff who haven’t updated lists </a:t>
            </a:r>
          </a:p>
          <a:p>
            <a:r>
              <a:rPr lang="en-GB" dirty="0" smtClean="0"/>
              <a:t>for more than 13 months to find out why</a:t>
            </a:r>
          </a:p>
          <a:p>
            <a:endParaRPr lang="en-GB" dirty="0" smtClean="0"/>
          </a:p>
          <a:p>
            <a:r>
              <a:rPr lang="en-GB" dirty="0" smtClean="0"/>
              <a:t>often just the reminder helps – </a:t>
            </a:r>
          </a:p>
          <a:p>
            <a:r>
              <a:rPr lang="en-GB" dirty="0" smtClean="0"/>
              <a:t>been lots of take up for one to one training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05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 opportunity</a:t>
            </a:r>
            <a:r>
              <a:rPr lang="en-GB" baseline="0" dirty="0" smtClean="0"/>
              <a:t> for staff to update their reading lists – training becomes a good use of their time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Remember to seek out other opportunities for training and promoting the system, for example department away days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45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16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003976"/>
                </a:solidFill>
                <a:latin typeface="Calibri" panose="020F0502020204030204" pitchFamily="34" charset="0"/>
              </a:rPr>
              <a:t>Getting the timing right – what works for academics?</a:t>
            </a:r>
          </a:p>
          <a:p>
            <a:endParaRPr lang="en-GB" b="0" dirty="0" smtClean="0">
              <a:solidFill>
                <a:srgbClr val="003976"/>
              </a:solidFill>
              <a:latin typeface="Calibri" panose="020F0502020204030204" pitchFamily="34" charset="0"/>
            </a:endParaRPr>
          </a:p>
          <a:p>
            <a:r>
              <a:rPr lang="en-GB" b="0" dirty="0" smtClean="0">
                <a:solidFill>
                  <a:srgbClr val="003976"/>
                </a:solidFill>
                <a:latin typeface="Calibri" panose="020F0502020204030204" pitchFamily="34" charset="0"/>
              </a:rPr>
              <a:t>Remember reading lists are just one of many things they have to do</a:t>
            </a:r>
          </a:p>
          <a:p>
            <a:endParaRPr lang="en-GB" b="0" dirty="0" smtClean="0">
              <a:solidFill>
                <a:srgbClr val="003976"/>
              </a:solidFill>
              <a:latin typeface="Calibri" panose="020F0502020204030204" pitchFamily="34" charset="0"/>
            </a:endParaRPr>
          </a:p>
          <a:p>
            <a:r>
              <a:rPr lang="en-GB" b="0" dirty="0" smtClean="0">
                <a:solidFill>
                  <a:srgbClr val="003976"/>
                </a:solidFill>
                <a:latin typeface="Calibri" panose="020F0502020204030204" pitchFamily="34" charset="0"/>
              </a:rPr>
              <a:t>Embed it in their teaching –can we change approach to teaching?</a:t>
            </a:r>
          </a:p>
          <a:p>
            <a:endParaRPr lang="en-GB" b="0" dirty="0" smtClean="0">
              <a:solidFill>
                <a:srgbClr val="003976"/>
              </a:solidFill>
              <a:latin typeface="Calibri" panose="020F0502020204030204" pitchFamily="34" charset="0"/>
            </a:endParaRPr>
          </a:p>
          <a:p>
            <a:r>
              <a:rPr lang="en-GB" b="0" dirty="0" smtClean="0">
                <a:solidFill>
                  <a:srgbClr val="003976"/>
                </a:solidFill>
                <a:latin typeface="Calibri" panose="020F0502020204030204" pitchFamily="34" charset="0"/>
              </a:rPr>
              <a:t>Software development – a downside to in-house system is that there are many other demands on Dave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06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6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87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9606" y="4714876"/>
            <a:ext cx="543846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537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9606" y="4714876"/>
            <a:ext cx="5438464" cy="446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51098" y="9428164"/>
            <a:ext cx="2944958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62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606" y="4714876"/>
            <a:ext cx="543846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144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2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Used his position to send emails to all staff</a:t>
            </a:r>
            <a:r>
              <a:rPr lang="en-GB" baseline="0" dirty="0" smtClean="0"/>
              <a:t> with empty lists and </a:t>
            </a:r>
            <a:r>
              <a:rPr lang="en-GB" dirty="0" smtClean="0"/>
              <a:t>enforce them to use the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GB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64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Tried all sorts of marketing</a:t>
            </a:r>
            <a:r>
              <a:rPr lang="en-GB" baseline="0" dirty="0" smtClean="0"/>
              <a:t> ploys to get the lecturers on 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77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Compelling evidence is the feedback from students to encourage staff to engage with their reading lists.   One library focus group carried out in 2014 and a questionnaire carried out last year that had</a:t>
            </a:r>
            <a:r>
              <a:rPr lang="en-GB" baseline="0" dirty="0" smtClean="0"/>
              <a:t> 772 student responses</a:t>
            </a:r>
            <a:endParaRPr lang="en-GB" dirty="0" smtClean="0"/>
          </a:p>
          <a:p>
            <a:endParaRPr lang="en-GB" b="0" dirty="0" smtClean="0">
              <a:solidFill>
                <a:srgbClr val="00397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08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just one example and has to be my favourite quote that we received from the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9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wardsStrip-C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0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1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7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3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3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5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9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9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6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9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0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3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7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0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5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8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3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0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4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2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4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6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4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7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1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3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6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6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1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6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2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1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3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3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1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4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0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5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3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5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6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7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6254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62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60648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60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hud.ac.uk/27978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hud.ac.uk/26489/" TargetMode="External"/><Relationship Id="rId2" Type="http://schemas.openxmlformats.org/officeDocument/2006/relationships/hyperlink" Target="http://eprints.hud.ac.uk/26537/" TargetMode="External"/><Relationship Id="rId1" Type="http://schemas.openxmlformats.org/officeDocument/2006/relationships/slideLayout" Target="../slideLayouts/slideLayout90.xml"/><Relationship Id="rId4" Type="http://schemas.openxmlformats.org/officeDocument/2006/relationships/hyperlink" Target="http://eprints.hud.ac.uk/26646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879676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Keeping The Momentum Going… </a:t>
            </a:r>
          </a:p>
          <a:p>
            <a:pPr algn="ctr"/>
            <a:r>
              <a:rPr lang="en-GB" sz="4000" b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For Staff Engagement </a:t>
            </a:r>
          </a:p>
          <a:p>
            <a:pPr algn="ctr"/>
            <a:r>
              <a:rPr lang="en-GB" sz="4000" b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Reading Lists</a:t>
            </a:r>
            <a:endParaRPr lang="en-GB" sz="4000" b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043" y="4531790"/>
            <a:ext cx="316835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Alison Sharman </a:t>
            </a:r>
          </a:p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Academic Librarian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endParaRPr lang="en-GB" sz="2800" dirty="0" smtClean="0"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9552" y="1412776"/>
            <a:ext cx="8136904" cy="42484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1844" y="4316347"/>
            <a:ext cx="417646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dirty="0">
                <a:latin typeface="Calibri" panose="020F0502020204030204" pitchFamily="34" charset="0"/>
              </a:rPr>
              <a:t>Laura Williams </a:t>
            </a:r>
          </a:p>
          <a:p>
            <a:pPr algn="ctr"/>
            <a:r>
              <a:rPr lang="en-GB" sz="2700" dirty="0" smtClean="0">
                <a:latin typeface="Calibri" panose="020F0502020204030204" pitchFamily="34" charset="0"/>
              </a:rPr>
              <a:t>Reading List &amp; Collection Development </a:t>
            </a:r>
            <a:r>
              <a:rPr lang="en-GB" sz="2700" dirty="0">
                <a:latin typeface="Calibri" panose="020F0502020204030204" pitchFamily="34" charset="0"/>
              </a:rPr>
              <a:t>Librarian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50"/>
            <a:ext cx="9144000" cy="64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00112"/>
          </a:xfrm>
        </p:spPr>
        <p:txBody>
          <a:bodyPr/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Followed up with #</a:t>
            </a:r>
            <a:r>
              <a:rPr lang="en-GB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myreading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tweets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094672" cy="39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 bwMode="auto">
          <a:xfrm>
            <a:off x="5850788" y="543252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spc="-150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311289" y="1789346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Hexagon 7"/>
          <p:cNvSpPr/>
          <p:nvPr/>
        </p:nvSpPr>
        <p:spPr bwMode="auto">
          <a:xfrm>
            <a:off x="5805197" y="3078269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spc="-150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Hexagon 8"/>
          <p:cNvSpPr/>
          <p:nvPr/>
        </p:nvSpPr>
        <p:spPr bwMode="auto">
          <a:xfrm>
            <a:off x="721045" y="3031496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3287669" y="4398019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8781" y="3124383"/>
            <a:ext cx="264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Include more than just books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4487" y="759975"/>
            <a:ext cx="2706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Promote them to students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193" y="4687538"/>
            <a:ext cx="245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Maintain and update them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7985" y="1761498"/>
            <a:ext cx="245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Well structured and annotated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5029" y="3401381"/>
            <a:ext cx="245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right length of the lists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71" y="208674"/>
            <a:ext cx="4866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en-GB" sz="5400" b="1" dirty="0" err="1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wishlist</a:t>
            </a:r>
            <a:endParaRPr lang="en-GB" sz="5400" b="1" dirty="0">
              <a:solidFill>
                <a:srgbClr val="0039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6744" y="2617619"/>
            <a:ext cx="539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251520" y="692696"/>
            <a:ext cx="8568952" cy="5040560"/>
          </a:xfrm>
          <a:prstGeom prst="wedgeEllipseCallout">
            <a:avLst>
              <a:gd name="adj1" fmla="val -43805"/>
              <a:gd name="adj2" fmla="val 61744"/>
            </a:avLst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25" y="1208941"/>
            <a:ext cx="7061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3200" b="1" dirty="0" smtClean="0">
                <a:latin typeface="Calibri" panose="020F0502020204030204" pitchFamily="34" charset="0"/>
              </a:rPr>
              <a:t>“I </a:t>
            </a:r>
            <a:r>
              <a:rPr lang="en-GB" sz="3200" b="1" dirty="0">
                <a:latin typeface="Calibri" panose="020F0502020204030204" pitchFamily="34" charset="0"/>
              </a:rPr>
              <a:t>think that unless you are the reincarnation </a:t>
            </a:r>
            <a:r>
              <a:rPr lang="en-GB" sz="3200" b="1" dirty="0" smtClean="0">
                <a:latin typeface="Calibri" panose="020F0502020204030204" pitchFamily="34" charset="0"/>
              </a:rPr>
              <a:t>of </a:t>
            </a:r>
            <a:r>
              <a:rPr lang="en-GB" sz="3200" b="1" dirty="0">
                <a:latin typeface="Calibri" panose="020F0502020204030204" pitchFamily="34" charset="0"/>
              </a:rPr>
              <a:t>Hermione Granger </a:t>
            </a:r>
            <a:endParaRPr lang="en-GB" sz="3200" b="1" dirty="0" smtClean="0"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3200" b="1" dirty="0" smtClean="0">
                <a:latin typeface="Calibri" panose="020F0502020204030204" pitchFamily="34" charset="0"/>
              </a:rPr>
              <a:t>you </a:t>
            </a:r>
            <a:r>
              <a:rPr lang="en-GB" sz="3200" b="1" dirty="0">
                <a:latin typeface="Calibri" panose="020F0502020204030204" pitchFamily="34" charset="0"/>
              </a:rPr>
              <a:t>are not going to go through and read all those</a:t>
            </a:r>
            <a:r>
              <a:rPr lang="en-GB" sz="3200" b="1" dirty="0" smtClean="0">
                <a:latin typeface="Calibri" panose="020F0502020204030204" pitchFamily="34" charset="0"/>
              </a:rPr>
              <a:t>….Lots </a:t>
            </a:r>
            <a:r>
              <a:rPr lang="en-GB" sz="3200" b="1" dirty="0">
                <a:latin typeface="Calibri" panose="020F0502020204030204" pitchFamily="34" charset="0"/>
              </a:rPr>
              <a:t>of students will come here from GCSEs and A levels where they are taught to consume things in a very bite sized manner and this is just like “have everything at once!”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899592" y="980728"/>
            <a:ext cx="9865096" cy="5877272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4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00112"/>
          </a:xfrm>
        </p:spPr>
        <p:txBody>
          <a:bodyPr/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 a bottle of wine!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26" y="1988840"/>
            <a:ext cx="4033837" cy="3148012"/>
          </a:xfrm>
        </p:spPr>
      </p:pic>
      <p:sp>
        <p:nvSpPr>
          <p:cNvPr id="9" name="Rectangle 8"/>
          <p:cNvSpPr/>
          <p:nvPr/>
        </p:nvSpPr>
        <p:spPr>
          <a:xfrm>
            <a:off x="925161" y="5229200"/>
            <a:ext cx="7222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</a:rPr>
              <a:t>Rewarding MyReading champions</a:t>
            </a:r>
          </a:p>
        </p:txBody>
      </p:sp>
    </p:spTree>
    <p:extLst>
      <p:ext uri="{BB962C8B-B14F-4D97-AF65-F5344CB8AC3E}">
        <p14:creationId xmlns:p14="http://schemas.microsoft.com/office/powerpoint/2010/main" val="262586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762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6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9740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820968" cy="2070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60648"/>
            <a:ext cx="54922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 winning </a:t>
            </a:r>
          </a:p>
          <a:p>
            <a:r>
              <a:rPr lang="en-GB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campaign</a:t>
            </a:r>
            <a:endParaRPr lang="en-G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2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856" y="1599157"/>
            <a:ext cx="6202496" cy="4206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-180528" y="620687"/>
            <a:ext cx="7625663" cy="597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790" b="1" i="0" u="none" strike="noStrike" cap="none" baseline="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Chart showing MyReading use </a:t>
            </a:r>
            <a:r>
              <a:rPr lang="en-GB" sz="2790" b="1" i="0" u="none" strike="noStrike" cap="none" baseline="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from</a:t>
            </a:r>
            <a:br>
              <a:rPr lang="en-GB" sz="2790" b="1" i="0" u="none" strike="noStrike" cap="none" baseline="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en-GB" sz="2790" b="1" i="0" u="none" strike="noStrike" cap="none" baseline="0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GB" sz="2790" b="1" i="0" u="none" strike="noStrike" cap="none" baseline="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Jan 2012 – April 2015</a:t>
            </a:r>
          </a:p>
        </p:txBody>
      </p:sp>
    </p:spTree>
    <p:extLst>
      <p:ext uri="{BB962C8B-B14F-4D97-AF65-F5344CB8AC3E}">
        <p14:creationId xmlns:p14="http://schemas.microsoft.com/office/powerpoint/2010/main" val="23295487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340768"/>
            <a:ext cx="5896166" cy="385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THE </a:t>
            </a:r>
          </a:p>
          <a:p>
            <a:pPr algn="ctr"/>
            <a:r>
              <a:rPr lang="en-GB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MOMENTUM</a:t>
            </a:r>
          </a:p>
          <a:p>
            <a:pPr algn="ctr"/>
            <a:r>
              <a:rPr lang="en-GB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GOING...</a:t>
            </a:r>
            <a:endParaRPr lang="en-GB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4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3751"/>
            <a:ext cx="8424936" cy="665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Presentation Overview:</a:t>
            </a:r>
          </a:p>
          <a:p>
            <a:pPr marL="742950" indent="-742950">
              <a:buAutoNum type="arabicParenR"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MyReading Background &amp; Engagement Problem</a:t>
            </a:r>
          </a:p>
          <a:p>
            <a:pPr marL="742950" indent="-742950">
              <a:buAutoNum type="arabicParenR"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Previous Marketing Strategies</a:t>
            </a:r>
          </a:p>
          <a:p>
            <a:pPr marL="742950" indent="-742950">
              <a:buAutoNum type="arabicParenR"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Current Strategy - Marketing Group Staff Engagement Plan</a:t>
            </a:r>
          </a:p>
          <a:p>
            <a:pPr marL="742950" indent="-742950">
              <a:buAutoNum type="arabicParenR"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Current Strategy - Business School Project</a:t>
            </a:r>
          </a:p>
          <a:p>
            <a:pPr marL="742950" indent="-742950">
              <a:buAutoNum type="arabicParenR"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Measuring Success – what has worked?</a:t>
            </a:r>
          </a:p>
          <a:p>
            <a:pPr marL="742950" indent="-742950">
              <a:buAutoNum type="arabicParenR"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Challenges – what hasn’t worked?</a:t>
            </a:r>
            <a:endParaRPr lang="en-GB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588" y="1249942"/>
            <a:ext cx="741682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</a:t>
            </a:r>
          </a:p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STAFF ENGAGEMENT PLAN</a:t>
            </a:r>
            <a:endParaRPr lang="en-GB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296356" cy="52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6803466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MyReading Champions: Getting 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award winners on board 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5768" y="2348880"/>
            <a:ext cx="41774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3976"/>
                </a:solidFill>
                <a:latin typeface="Calibri" panose="020F0502020204030204" pitchFamily="34" charset="0"/>
              </a:rPr>
              <a:t>Invited two academics to join the MyReading steering group</a:t>
            </a:r>
            <a:endParaRPr lang="en-GB" sz="4400" dirty="0">
              <a:solidFill>
                <a:srgbClr val="00397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9670"/>
            <a:ext cx="4379559" cy="4010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6107762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academic staff </a:t>
            </a:r>
          </a:p>
          <a:p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 in developments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21298"/>
            <a:ext cx="8570506" cy="1584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9612" y="2366124"/>
            <a:ext cx="6768752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3976"/>
                </a:solidFill>
                <a:latin typeface="Calibri" panose="020F0502020204030204" pitchFamily="34" charset="0"/>
              </a:rPr>
              <a:t>“Learning </a:t>
            </a:r>
            <a:r>
              <a:rPr lang="en-GB" sz="3200" b="1" dirty="0">
                <a:solidFill>
                  <a:srgbClr val="003976"/>
                </a:solidFill>
                <a:latin typeface="Calibri" panose="020F0502020204030204" pitchFamily="34" charset="0"/>
              </a:rPr>
              <a:t>Bytes sessions are </a:t>
            </a:r>
            <a:endParaRPr lang="en-GB" sz="3200" b="1" dirty="0" smtClean="0">
              <a:solidFill>
                <a:srgbClr val="003976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003976"/>
                </a:solidFill>
                <a:latin typeface="Calibri" panose="020F0502020204030204" pitchFamily="34" charset="0"/>
              </a:rPr>
              <a:t>a series of informal one-hour lunchtime sessions for all staff – each one will focus on a different pedagogical need and allow for discussion and sharing of best practice alongside short demonstrations” </a:t>
            </a:r>
            <a:endParaRPr lang="en-GB" sz="3200" b="1" dirty="0">
              <a:solidFill>
                <a:srgbClr val="0039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11340752" y="4221088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539552" y="1844824"/>
            <a:ext cx="7848872" cy="4680520"/>
          </a:xfrm>
          <a:prstGeom prst="wedgeEllipseCallout">
            <a:avLst>
              <a:gd name="adj1" fmla="val -52091"/>
              <a:gd name="adj2" fmla="val 48423"/>
            </a:avLst>
          </a:prstGeom>
          <a:noFill/>
          <a:ln w="571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476672"/>
            <a:ext cx="680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PowToon</a:t>
            </a:r>
            <a:r>
              <a:rPr lang="en-G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New Video Resources</a:t>
            </a:r>
            <a:endParaRPr lang="en-G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" t="8937" r="20863" b="4663"/>
          <a:stretch/>
        </p:blipFill>
        <p:spPr>
          <a:xfrm>
            <a:off x="0" y="1340767"/>
            <a:ext cx="9144000" cy="55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948" y="1859340"/>
            <a:ext cx="8074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SCHOOL READING LIST PROJECT </a:t>
            </a:r>
          </a:p>
        </p:txBody>
      </p:sp>
    </p:spTree>
    <p:extLst>
      <p:ext uri="{BB962C8B-B14F-4D97-AF65-F5344CB8AC3E}">
        <p14:creationId xmlns:p14="http://schemas.microsoft.com/office/powerpoint/2010/main" val="20788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7200800" cy="6461623"/>
          </a:xfrm>
          <a:prstGeom prst="rect">
            <a:avLst/>
          </a:prstGeom>
        </p:spPr>
      </p:pic>
      <p:sp>
        <p:nvSpPr>
          <p:cNvPr id="3" name="Shape 204"/>
          <p:cNvSpPr txBox="1"/>
          <p:nvPr/>
        </p:nvSpPr>
        <p:spPr>
          <a:xfrm>
            <a:off x="-612576" y="2570103"/>
            <a:ext cx="4896544" cy="1554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000" b="1" i="0" u="none" strike="noStrike" cap="none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PROJECT </a:t>
            </a:r>
            <a:endParaRPr lang="en-GB" sz="4000" b="1" i="0" u="none" strike="noStrike" cap="none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r" rtl="0">
              <a:lnSpc>
                <a:spcPct val="101851"/>
              </a:lnSpc>
              <a:spcBef>
                <a:spcPts val="1080"/>
              </a:spcBef>
              <a:spcAft>
                <a:spcPts val="0"/>
              </a:spcAft>
              <a:buSzPct val="25000"/>
              <a:buNone/>
            </a:pPr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DELIVERABLES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27584" y="620688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1666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 List Audit for Business School Departments</a:t>
            </a:r>
            <a:endParaRPr lang="en-GB" sz="4000" b="1" dirty="0">
              <a:solidFill>
                <a:srgbClr val="0039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91" b="344"/>
          <a:stretch/>
        </p:blipFill>
        <p:spPr>
          <a:xfrm>
            <a:off x="395536" y="1340768"/>
            <a:ext cx="832846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178" y="188640"/>
            <a:ext cx="7739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training workshops</a:t>
            </a:r>
            <a:endParaRPr lang="en-GB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1079610" y="1340768"/>
            <a:ext cx="7020782" cy="4752528"/>
          </a:xfrm>
          <a:prstGeom prst="wedgeEllipseCallout">
            <a:avLst>
              <a:gd name="adj1" fmla="val -44136"/>
              <a:gd name="adj2" fmla="val 56162"/>
            </a:avLst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</a:t>
            </a:r>
            <a:r>
              <a:rPr kumimoji="0" lang="en-GB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session was very useful and my reading list looks much better already!”</a:t>
            </a:r>
            <a:endParaRPr kumimoji="0" lang="en-GB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6031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060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Yourself With a Postcard</a:t>
            </a:r>
            <a:endParaRPr lang="en-GB" sz="4000" b="1" dirty="0">
              <a:solidFill>
                <a:srgbClr val="0039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r="5997"/>
          <a:stretch/>
        </p:blipFill>
        <p:spPr>
          <a:xfrm>
            <a:off x="6444208" y="2276872"/>
            <a:ext cx="2471365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1"/>
          <p:cNvSpPr txBox="1">
            <a:spLocks noGrp="1"/>
          </p:cNvSpPr>
          <p:nvPr>
            <p:ph type="title"/>
          </p:nvPr>
        </p:nvSpPr>
        <p:spPr>
          <a:xfrm>
            <a:off x="179512" y="393788"/>
            <a:ext cx="8229600" cy="900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1" i="0" u="none" strike="noStrike" cap="non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MyReading:</a:t>
            </a:r>
            <a:r>
              <a:rPr lang="en-GB" sz="3600" b="1" i="0" u="none" strike="noStrike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GB" sz="3600" b="1" i="0" u="none" strike="noStrike" cap="non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The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</a:t>
            </a:r>
            <a:r>
              <a:rPr lang="en-GB" sz="3600" b="1" i="0" u="none" strike="noStrike" cap="non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ackground</a:t>
            </a:r>
            <a:endParaRPr lang="en-GB" sz="3600" b="1" i="0" u="none" strike="noStrike" cap="non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323528" y="1917600"/>
            <a:ext cx="6480284" cy="3598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2008: Library received reading lists for only 40% of modules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3772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lists contained out of date or inaccurate information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3772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processes for reading list management were laborious and outdated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3772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systematic, automated approach was required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3772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0037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3772"/>
              </a:buClr>
              <a:buFont typeface="Arial"/>
              <a:buNone/>
            </a:pPr>
            <a:r>
              <a:rPr lang="en-GB" sz="2400" b="0" i="0" u="none" strike="noStrike" cap="none" baseline="0" dirty="0" smtClean="0">
                <a:solidFill>
                  <a:srgbClr val="0037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baseline="0" dirty="0">
              <a:solidFill>
                <a:srgbClr val="0037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7643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>
          <a:xfrm>
            <a:off x="0" y="0"/>
            <a:ext cx="590453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2160" y="1052736"/>
            <a:ext cx="299144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Drop-in sessions </a:t>
            </a:r>
          </a:p>
          <a:p>
            <a:pPr algn="ctr"/>
            <a:r>
              <a:rPr lang="en-GB" sz="48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</a:p>
          <a:p>
            <a:pPr algn="ctr"/>
            <a:r>
              <a:rPr lang="en-GB" sz="48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roving in </a:t>
            </a:r>
          </a:p>
          <a:p>
            <a:pPr algn="ctr"/>
            <a:r>
              <a:rPr lang="en-GB" sz="48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School</a:t>
            </a:r>
            <a:endParaRPr lang="en-GB" sz="4800" b="1" dirty="0">
              <a:solidFill>
                <a:srgbClr val="0039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88840"/>
            <a:ext cx="80741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MEASURING </a:t>
            </a:r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SUCCESS: </a:t>
            </a:r>
            <a:r>
              <a:rPr lang="en-GB" sz="6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HAS WORKED?</a:t>
            </a:r>
          </a:p>
        </p:txBody>
      </p:sp>
    </p:spTree>
    <p:extLst>
      <p:ext uri="{BB962C8B-B14F-4D97-AF65-F5344CB8AC3E}">
        <p14:creationId xmlns:p14="http://schemas.microsoft.com/office/powerpoint/2010/main" val="24757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82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number of empty reading lists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268"/>
          <a:stretch/>
        </p:blipFill>
        <p:spPr>
          <a:xfrm>
            <a:off x="-31799" y="1988840"/>
            <a:ext cx="9175799" cy="3069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4509120"/>
            <a:ext cx="9144000" cy="2348880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36510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3976"/>
                </a:solidFill>
                <a:latin typeface="Calibri" panose="020F0502020204030204" pitchFamily="34" charset="0"/>
              </a:rPr>
              <a:t>Now only 6 empty lists for the Business School compared to 25 in </a:t>
            </a:r>
            <a:r>
              <a:rPr lang="en-GB" sz="3600" b="1" dirty="0" smtClean="0">
                <a:solidFill>
                  <a:srgbClr val="003976"/>
                </a:solidFill>
                <a:latin typeface="Calibri" panose="020F0502020204030204" pitchFamily="34" charset="0"/>
              </a:rPr>
              <a:t>October 2015</a:t>
            </a:r>
            <a:endParaRPr lang="en-GB" sz="3600" b="1" dirty="0">
              <a:solidFill>
                <a:srgbClr val="00397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78" y="116632"/>
            <a:ext cx="9217587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Monthly usages stats for Business are up compared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to last year. More items added each month.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833174"/>
              </p:ext>
            </p:extLst>
          </p:nvPr>
        </p:nvGraphicFramePr>
        <p:xfrm>
          <a:off x="0" y="1885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80" y="116632"/>
            <a:ext cx="914223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 going up – more items added 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month compared to last year!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 bwMode="auto">
          <a:xfrm>
            <a:off x="5580112" y="332656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spc="-150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Hexagon 6"/>
          <p:cNvSpPr/>
          <p:nvPr/>
        </p:nvSpPr>
        <p:spPr bwMode="auto">
          <a:xfrm>
            <a:off x="3059832" y="1556792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Hexagon 7"/>
          <p:cNvSpPr/>
          <p:nvPr/>
        </p:nvSpPr>
        <p:spPr bwMode="auto">
          <a:xfrm>
            <a:off x="5580112" y="2780928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spc="-150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Hexagon 8"/>
          <p:cNvSpPr/>
          <p:nvPr/>
        </p:nvSpPr>
        <p:spPr bwMode="auto">
          <a:xfrm>
            <a:off x="539552" y="2768476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Hexagon 9"/>
          <p:cNvSpPr/>
          <p:nvPr/>
        </p:nvSpPr>
        <p:spPr bwMode="auto">
          <a:xfrm>
            <a:off x="3059832" y="3997548"/>
            <a:ext cx="2952328" cy="2304256"/>
          </a:xfrm>
          <a:prstGeom prst="hexagon">
            <a:avLst/>
          </a:prstGeom>
          <a:solidFill>
            <a:srgbClr val="003976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5136" y="2983885"/>
            <a:ext cx="264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Other pressures on academics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3179" y="820127"/>
            <a:ext cx="2706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Getting the timing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6356" y="4272513"/>
            <a:ext cx="245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Embedding MyReading in teaching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6356" y="1801545"/>
            <a:ext cx="24592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Resources to develop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system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516" y="2734108"/>
            <a:ext cx="245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Some people will never engage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920" y="266983"/>
            <a:ext cx="807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0039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7014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4840" y="3032956"/>
            <a:ext cx="8614320" cy="1728192"/>
            <a:chOff x="179512" y="2636912"/>
            <a:chExt cx="8614320" cy="1728192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 bwMode="auto">
            <a:xfrm>
              <a:off x="179512" y="2636912"/>
              <a:ext cx="2736304" cy="1728192"/>
            </a:xfrm>
            <a:prstGeom prst="roundRect">
              <a:avLst/>
            </a:prstGeom>
            <a:grpFill/>
            <a:ln>
              <a:solidFill>
                <a:srgbClr val="003976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1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 USE</a:t>
              </a:r>
              <a:r>
                <a:rPr kumimoji="0" lang="en-GB" sz="3200" b="1" i="0" u="none" strike="noStrike" cap="none" normalizeH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 THE STUDENT VOICE</a:t>
              </a:r>
              <a:endParaRPr kumimoji="0" lang="en-GB" sz="32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118520" y="2636912"/>
              <a:ext cx="2736304" cy="1728192"/>
            </a:xfrm>
            <a:prstGeom prst="roundRect">
              <a:avLst/>
            </a:prstGeom>
            <a:grpFill/>
            <a:ln>
              <a:solidFill>
                <a:srgbClr val="003976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1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 </a:t>
              </a:r>
              <a:r>
                <a:rPr lang="en-GB" sz="3200" b="1" dirty="0" smtClean="0">
                  <a:latin typeface="Calibri" panose="020F0502020204030204" pitchFamily="34" charset="0"/>
                </a:rPr>
                <a:t>TIMELY</a:t>
              </a:r>
              <a:r>
                <a:rPr kumimoji="0" lang="en-GB" sz="3200" b="1" i="0" u="none" strike="noStrike" cap="none" normalizeH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 REGULAR REMINDERS</a:t>
              </a:r>
              <a:endParaRPr kumimoji="0" lang="en-GB" sz="32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057528" y="2636912"/>
              <a:ext cx="2736304" cy="1728192"/>
            </a:xfrm>
            <a:prstGeom prst="roundRect">
              <a:avLst/>
            </a:prstGeom>
            <a:grpFill/>
            <a:ln>
              <a:solidFill>
                <a:srgbClr val="003976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100" b="1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CREATE A BIT OF C</a:t>
              </a:r>
              <a:r>
                <a:rPr kumimoji="0" lang="en-GB" sz="3100" b="1" i="0" u="none" strike="noStrike" cap="none" normalizeH="0" dirty="0" smtClean="0">
                  <a:ln>
                    <a:noFill/>
                  </a:ln>
                  <a:effectLst/>
                  <a:latin typeface="Calibri" panose="020F0502020204030204" pitchFamily="34" charset="0"/>
                </a:rPr>
                <a:t>OMPETITION</a:t>
              </a:r>
              <a:endParaRPr kumimoji="0" lang="en-GB" sz="31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0188" y="2096852"/>
            <a:ext cx="8483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Top Tips for Engagement</a:t>
            </a:r>
            <a:endParaRPr lang="en-GB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67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00112"/>
          </a:xfrm>
        </p:spPr>
        <p:txBody>
          <a:bodyPr/>
          <a:lstStyle/>
          <a:p>
            <a:r>
              <a:rPr lang="en-GB" sz="4800" b="1" dirty="0" smtClean="0"/>
              <a:t>Slides now available</a:t>
            </a:r>
            <a:endParaRPr lang="en-GB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26490" y="2060848"/>
            <a:ext cx="8229600" cy="3598862"/>
          </a:xfrm>
        </p:spPr>
        <p:txBody>
          <a:bodyPr/>
          <a:lstStyle/>
          <a:p>
            <a:pPr marL="152400" indent="0">
              <a:buNone/>
            </a:pPr>
            <a:r>
              <a:rPr lang="en-GB" dirty="0" smtClean="0"/>
              <a:t>Slides from this presentation now online at:</a:t>
            </a:r>
          </a:p>
          <a:p>
            <a:pPr marL="152400" indent="0">
              <a:buNone/>
            </a:pPr>
            <a:r>
              <a:rPr lang="en-GB" u="sng">
                <a:hlinkClick r:id="rId3"/>
              </a:rPr>
              <a:t>http://eprints.hud.ac.uk/27978/</a:t>
            </a:r>
            <a:endParaRPr lang="en-GB"/>
          </a:p>
          <a:p>
            <a:pPr marL="1524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3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presentations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3598862"/>
          </a:xfrm>
        </p:spPr>
        <p:txBody>
          <a:bodyPr/>
          <a:lstStyle/>
          <a:p>
            <a:pPr marL="152400" indent="0">
              <a:buNone/>
            </a:pPr>
            <a:r>
              <a:rPr lang="en-GB" dirty="0" smtClean="0"/>
              <a:t>“</a:t>
            </a:r>
            <a:r>
              <a:rPr lang="en-GB" i="1" dirty="0"/>
              <a:t>What students really think of their reading lists: reading list software at the University of Huddersfield</a:t>
            </a:r>
            <a:r>
              <a:rPr lang="en-GB" i="1" dirty="0" smtClean="0"/>
              <a:t>”</a:t>
            </a:r>
            <a:endParaRPr lang="en-GB" dirty="0"/>
          </a:p>
          <a:p>
            <a:pPr marL="152400" indent="0">
              <a:buNone/>
            </a:pPr>
            <a:r>
              <a:rPr lang="en-GB" u="sng" dirty="0">
                <a:solidFill>
                  <a:srgbClr val="7030A0"/>
                </a:solidFill>
                <a:hlinkClick r:id="rId2"/>
              </a:rPr>
              <a:t>http://eprints.hud.ac.uk/26537/</a:t>
            </a:r>
            <a:endParaRPr lang="en-GB" u="sng" dirty="0">
              <a:solidFill>
                <a:srgbClr val="7030A0"/>
              </a:solidFill>
            </a:endParaRPr>
          </a:p>
          <a:p>
            <a:pPr marL="152400" indent="0">
              <a:buNone/>
            </a:pPr>
            <a:endParaRPr lang="en-GB" u="sng" dirty="0">
              <a:solidFill>
                <a:srgbClr val="7030A0"/>
              </a:solidFill>
            </a:endParaRPr>
          </a:p>
          <a:p>
            <a:pPr marL="152400" indent="0">
              <a:buNone/>
            </a:pPr>
            <a:r>
              <a:rPr lang="en-GB" dirty="0"/>
              <a:t> </a:t>
            </a:r>
            <a:r>
              <a:rPr lang="en-GB" dirty="0" smtClean="0"/>
              <a:t>”</a:t>
            </a:r>
            <a:r>
              <a:rPr lang="en-GB" i="1" dirty="0" smtClean="0"/>
              <a:t>Take </a:t>
            </a:r>
            <a:r>
              <a:rPr lang="en-GB" i="1" dirty="0"/>
              <a:t>your degree to the next level: </a:t>
            </a:r>
            <a:r>
              <a:rPr lang="en-GB" i="1" dirty="0" smtClean="0"/>
              <a:t>marketing MyReading </a:t>
            </a:r>
            <a:r>
              <a:rPr lang="en-GB" i="1" dirty="0"/>
              <a:t>at the University of </a:t>
            </a:r>
            <a:r>
              <a:rPr lang="en-GB" i="1" dirty="0" smtClean="0"/>
              <a:t>Huddersfield”</a:t>
            </a:r>
            <a:r>
              <a:rPr lang="en-GB" dirty="0"/>
              <a:t> </a:t>
            </a:r>
          </a:p>
          <a:p>
            <a:pPr marL="152400" indent="0">
              <a:buNone/>
            </a:pPr>
            <a:r>
              <a:rPr lang="en-GB" dirty="0">
                <a:hlinkClick r:id="rId3"/>
              </a:rPr>
              <a:t>http://eprints.hud.ac.uk/26489/</a:t>
            </a:r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>
              <a:buNone/>
            </a:pPr>
            <a:r>
              <a:rPr lang="en-GB" i="1" dirty="0" smtClean="0"/>
              <a:t>“Online </a:t>
            </a:r>
            <a:r>
              <a:rPr lang="en-GB" i="1" dirty="0"/>
              <a:t>Reading Lists: Winning Over The Business </a:t>
            </a:r>
            <a:r>
              <a:rPr lang="en-GB" i="1" dirty="0" smtClean="0"/>
              <a:t>School”</a:t>
            </a:r>
          </a:p>
          <a:p>
            <a:pPr marL="152400" indent="0">
              <a:buNone/>
            </a:pPr>
            <a:r>
              <a:rPr lang="en-GB" dirty="0"/>
              <a:t> </a:t>
            </a:r>
            <a:r>
              <a:rPr lang="en-GB" dirty="0">
                <a:hlinkClick r:id="rId4"/>
              </a:rPr>
              <a:t>http://eprints.hud.ac.uk/26646/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1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06084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Questions?</a:t>
            </a:r>
            <a:endParaRPr lang="en-GB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054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7"/>
          <p:cNvSpPr txBox="1">
            <a:spLocks noGrp="1"/>
          </p:cNvSpPr>
          <p:nvPr>
            <p:ph type="title"/>
          </p:nvPr>
        </p:nvSpPr>
        <p:spPr>
          <a:xfrm>
            <a:off x="251519" y="332656"/>
            <a:ext cx="8641208" cy="900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i="0" u="none" strike="noStrike" cap="non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MyReading, an in-house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76" r="12911" b="29351"/>
          <a:stretch/>
        </p:blipFill>
        <p:spPr>
          <a:xfrm>
            <a:off x="1538" y="1250168"/>
            <a:ext cx="9144000" cy="56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336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 to engage staff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b="1" dirty="0" smtClean="0"/>
              <a:t>Getting the academics on board…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9901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4"/>
          <p:cNvSpPr txBox="1"/>
          <p:nvPr/>
        </p:nvSpPr>
        <p:spPr>
          <a:xfrm>
            <a:off x="2385578" y="2602942"/>
            <a:ext cx="4896544" cy="1554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000" b="1" i="0" u="none" strike="noStrike" cap="none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Academic Consultation</a:t>
            </a:r>
            <a:endParaRPr lang="en-GB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27584" y="620688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Hexagon 5"/>
          <p:cNvSpPr/>
          <p:nvPr/>
        </p:nvSpPr>
        <p:spPr bwMode="auto">
          <a:xfrm>
            <a:off x="633420" y="425668"/>
            <a:ext cx="2980615" cy="2325268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714" y="87713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Focus groups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sp>
        <p:nvSpPr>
          <p:cNvPr id="9" name="Hexagon 8"/>
          <p:cNvSpPr/>
          <p:nvPr/>
        </p:nvSpPr>
        <p:spPr bwMode="auto">
          <a:xfrm>
            <a:off x="5940152" y="4157622"/>
            <a:ext cx="2978511" cy="2414302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7279" y="4295810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Academics on steering group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sp>
        <p:nvSpPr>
          <p:cNvPr id="12" name="Hexagon 11"/>
          <p:cNvSpPr/>
          <p:nvPr/>
        </p:nvSpPr>
        <p:spPr bwMode="auto">
          <a:xfrm>
            <a:off x="633420" y="4157622"/>
            <a:ext cx="3168352" cy="2477768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467" y="458057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Voting on project blog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sp>
        <p:nvSpPr>
          <p:cNvPr id="14" name="Hexagon 13"/>
          <p:cNvSpPr/>
          <p:nvPr/>
        </p:nvSpPr>
        <p:spPr bwMode="auto">
          <a:xfrm>
            <a:off x="6139624" y="433169"/>
            <a:ext cx="2952328" cy="2304256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9684" y="92260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</a:rPr>
              <a:t>On-line survey </a:t>
            </a:r>
            <a:endParaRPr lang="en-GB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Biggest driver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7056784" cy="804862"/>
          </a:xfrm>
        </p:spPr>
        <p:txBody>
          <a:bodyPr/>
          <a:lstStyle/>
          <a:p>
            <a:pPr lvl="0" algn="ctr"/>
            <a:r>
              <a:rPr lang="en-GB" sz="2800" dirty="0" smtClean="0"/>
              <a:t>The then Pro-Vice </a:t>
            </a:r>
            <a:r>
              <a:rPr lang="en-GB" sz="2800" dirty="0"/>
              <a:t>Chancellor (Teaching and Learning)</a:t>
            </a:r>
          </a:p>
          <a:p>
            <a:pPr algn="ctr"/>
            <a:endParaRPr lang="en-GB" dirty="0"/>
          </a:p>
        </p:txBody>
      </p:sp>
      <p:pic>
        <p:nvPicPr>
          <p:cNvPr id="1026" name="Picture 2" descr="http://www.hud.ac.uk/media/universityofhuddersfield/content2013/central/postgraduate/2014gsi/inspiringacademics/ti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39659"/>
            <a:ext cx="3480321" cy="34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Biggest Driver</a:t>
            </a:r>
            <a:endParaRPr lang="en-GB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040" y="6427113"/>
            <a:ext cx="86409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http://bit.ly/1Sr6U9D</a:t>
            </a:r>
          </a:p>
        </p:txBody>
      </p:sp>
    </p:spTree>
    <p:extLst>
      <p:ext uri="{BB962C8B-B14F-4D97-AF65-F5344CB8AC3E}">
        <p14:creationId xmlns:p14="http://schemas.microsoft.com/office/powerpoint/2010/main" val="128532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0899" y="1656207"/>
            <a:ext cx="5702203" cy="354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EARLY </a:t>
            </a:r>
          </a:p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</a:t>
            </a:r>
          </a:p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PLOYS</a:t>
            </a:r>
            <a:endParaRPr lang="en-GB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4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00112"/>
          </a:xfrm>
        </p:spPr>
        <p:txBody>
          <a:bodyPr/>
          <a:lstStyle/>
          <a:p>
            <a:r>
              <a:rPr lang="en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marketing ploys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84839"/>
            <a:ext cx="5722642" cy="40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2614</TotalTime>
  <Words>962</Words>
  <Application>Microsoft Office PowerPoint</Application>
  <PresentationFormat>On-screen Show (4:3)</PresentationFormat>
  <Paragraphs>169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38</vt:i4>
      </vt:variant>
    </vt:vector>
  </HeadingPairs>
  <TitlesOfParts>
    <vt:vector size="62" baseType="lpstr">
      <vt:lpstr>Arial</vt:lpstr>
      <vt:lpstr>Calibri</vt:lpstr>
      <vt:lpstr>Tahoma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9_White</vt:lpstr>
      <vt:lpstr>10_White</vt:lpstr>
      <vt:lpstr>11_White</vt:lpstr>
      <vt:lpstr>12_White</vt:lpstr>
      <vt:lpstr>13_White</vt:lpstr>
      <vt:lpstr>14_White</vt:lpstr>
      <vt:lpstr>15_White</vt:lpstr>
      <vt:lpstr>16_White</vt:lpstr>
      <vt:lpstr>PowerPoint Presentation</vt:lpstr>
      <vt:lpstr>PowerPoint Presentation</vt:lpstr>
      <vt:lpstr>MyReading: The Background</vt:lpstr>
      <vt:lpstr>MyReading, an in-house system</vt:lpstr>
      <vt:lpstr>Strategies to engage staff</vt:lpstr>
      <vt:lpstr>PowerPoint Presentation</vt:lpstr>
      <vt:lpstr>Biggest driver</vt:lpstr>
      <vt:lpstr>PowerPoint Presentation</vt:lpstr>
      <vt:lpstr>Early marketing ploys</vt:lpstr>
      <vt:lpstr>PowerPoint Presentation</vt:lpstr>
      <vt:lpstr>Followed up with #myreading  tweets</vt:lpstr>
      <vt:lpstr>PowerPoint Presentation</vt:lpstr>
      <vt:lpstr>PowerPoint Presentation</vt:lpstr>
      <vt:lpstr>Win a bottle of wine!</vt:lpstr>
      <vt:lpstr>PowerPoint Presentation</vt:lpstr>
      <vt:lpstr>PowerPoint Presentation</vt:lpstr>
      <vt:lpstr>PowerPoint Presentation</vt:lpstr>
      <vt:lpstr>Chart showing MyReading use from  Jan 2012 – April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Slides now available</vt:lpstr>
      <vt:lpstr>Recent presentations </vt:lpstr>
      <vt:lpstr>PowerPoint Presentation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Laura Williams</cp:lastModifiedBy>
  <cp:revision>133</cp:revision>
  <cp:lastPrinted>2016-03-29T11:42:04Z</cp:lastPrinted>
  <dcterms:created xsi:type="dcterms:W3CDTF">2012-10-10T08:25:01Z</dcterms:created>
  <dcterms:modified xsi:type="dcterms:W3CDTF">2016-04-04T14:02:29Z</dcterms:modified>
</cp:coreProperties>
</file>